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6" r:id="rId2"/>
    <p:sldId id="257" r:id="rId3"/>
    <p:sldId id="258" r:id="rId4"/>
    <p:sldId id="280" r:id="rId5"/>
    <p:sldId id="259" r:id="rId6"/>
    <p:sldId id="281" r:id="rId7"/>
    <p:sldId id="303" r:id="rId8"/>
    <p:sldId id="282" r:id="rId9"/>
    <p:sldId id="283" r:id="rId10"/>
    <p:sldId id="284" r:id="rId11"/>
    <p:sldId id="297" r:id="rId12"/>
    <p:sldId id="285" r:id="rId13"/>
    <p:sldId id="287" r:id="rId14"/>
    <p:sldId id="300" r:id="rId15"/>
    <p:sldId id="288" r:id="rId16"/>
    <p:sldId id="301" r:id="rId17"/>
    <p:sldId id="302" r:id="rId18"/>
    <p:sldId id="290" r:id="rId19"/>
    <p:sldId id="292" r:id="rId20"/>
    <p:sldId id="299" r:id="rId21"/>
    <p:sldId id="296" r:id="rId22"/>
    <p:sldId id="279" r:id="rId23"/>
  </p:sldIdLst>
  <p:sldSz cx="9144000" cy="6858000" type="screen4x3"/>
  <p:notesSz cx="6858000" cy="9144000"/>
  <p:defaultTextStyle>
    <a:defPPr>
      <a:defRPr lang="en-GB"/>
    </a:defPPr>
    <a:lvl1pPr algn="ctr" rtl="0" fontAlgn="base">
      <a:spcBef>
        <a:spcPct val="0"/>
      </a:spcBef>
      <a:spcAft>
        <a:spcPct val="0"/>
      </a:spcAft>
      <a:defRPr sz="1600" kern="1200">
        <a:solidFill>
          <a:schemeClr val="tx1"/>
        </a:solidFill>
        <a:latin typeface="Arial" charset="0"/>
        <a:ea typeface="+mn-ea"/>
        <a:cs typeface="Arial" charset="0"/>
      </a:defRPr>
    </a:lvl1pPr>
    <a:lvl2pPr marL="457200" algn="ctr" rtl="0" fontAlgn="base">
      <a:spcBef>
        <a:spcPct val="0"/>
      </a:spcBef>
      <a:spcAft>
        <a:spcPct val="0"/>
      </a:spcAft>
      <a:defRPr sz="1600" kern="1200">
        <a:solidFill>
          <a:schemeClr val="tx1"/>
        </a:solidFill>
        <a:latin typeface="Arial" charset="0"/>
        <a:ea typeface="+mn-ea"/>
        <a:cs typeface="Arial" charset="0"/>
      </a:defRPr>
    </a:lvl2pPr>
    <a:lvl3pPr marL="914400" algn="ctr" rtl="0" fontAlgn="base">
      <a:spcBef>
        <a:spcPct val="0"/>
      </a:spcBef>
      <a:spcAft>
        <a:spcPct val="0"/>
      </a:spcAft>
      <a:defRPr sz="1600" kern="1200">
        <a:solidFill>
          <a:schemeClr val="tx1"/>
        </a:solidFill>
        <a:latin typeface="Arial" charset="0"/>
        <a:ea typeface="+mn-ea"/>
        <a:cs typeface="Arial" charset="0"/>
      </a:defRPr>
    </a:lvl3pPr>
    <a:lvl4pPr marL="1371600" algn="ctr" rtl="0" fontAlgn="base">
      <a:spcBef>
        <a:spcPct val="0"/>
      </a:spcBef>
      <a:spcAft>
        <a:spcPct val="0"/>
      </a:spcAft>
      <a:defRPr sz="1600" kern="1200">
        <a:solidFill>
          <a:schemeClr val="tx1"/>
        </a:solidFill>
        <a:latin typeface="Arial" charset="0"/>
        <a:ea typeface="+mn-ea"/>
        <a:cs typeface="Arial" charset="0"/>
      </a:defRPr>
    </a:lvl4pPr>
    <a:lvl5pPr marL="1828800" algn="ctr"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92" autoAdjust="0"/>
  </p:normalViewPr>
  <p:slideViewPr>
    <p:cSldViewPr>
      <p:cViewPr>
        <p:scale>
          <a:sx n="66" d="100"/>
          <a:sy n="66" d="100"/>
        </p:scale>
        <p:origin x="-1692" y="-4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Boujettif\Desktop\SecuritySta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Boujettif\Desktop\SecuritySta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Boujettif\Desktop\Security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Boujettif\Desktop\SecuritySta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Boujettif\Desktop\SecuritySta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Boujettif\Desktop\SecuritySta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Boujettif\Desktop\SecuritySta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Boujettif\Desktop\SecuritySta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Boujettif\Desktop\Security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sz="1600" b="0">
                <a:latin typeface="Cambria" pitchFamily="18" charset="0"/>
              </a:defRPr>
            </a:pPr>
            <a:r>
              <a:rPr lang="en-US" sz="1600" b="0">
                <a:latin typeface="Cambria" pitchFamily="18" charset="0"/>
              </a:rPr>
              <a:t>Sample Size</a:t>
            </a:r>
          </a:p>
        </c:rich>
      </c:tx>
      <c:layout>
        <c:manualLayout>
          <c:xMode val="edge"/>
          <c:yMode val="edge"/>
          <c:x val="0.36086352953978468"/>
          <c:y val="0.10185185185185186"/>
        </c:manualLayout>
      </c:layout>
    </c:title>
    <c:view3D>
      <c:rotX val="30"/>
      <c:perspective val="30"/>
    </c:view3D>
    <c:plotArea>
      <c:layout/>
      <c:pie3DChart>
        <c:varyColors val="1"/>
        <c:ser>
          <c:idx val="0"/>
          <c:order val="0"/>
          <c:tx>
            <c:strRef>
              <c:f>Sheet6!$B$3</c:f>
              <c:strCache>
                <c:ptCount val="1"/>
                <c:pt idx="0">
                  <c:v>Sample Size</c:v>
                </c:pt>
              </c:strCache>
            </c:strRef>
          </c:tx>
          <c:cat>
            <c:strRef>
              <c:f>Sheet6!$C$4:$C$6</c:f>
              <c:strCache>
                <c:ptCount val="3"/>
                <c:pt idx="0">
                  <c:v>No Response</c:v>
                </c:pt>
                <c:pt idx="1">
                  <c:v>Responded</c:v>
                </c:pt>
                <c:pt idx="2">
                  <c:v>CIO</c:v>
                </c:pt>
              </c:strCache>
            </c:strRef>
          </c:cat>
          <c:val>
            <c:numRef>
              <c:f>Sheet6!$B$4:$B$6</c:f>
              <c:numCache>
                <c:formatCode>General</c:formatCode>
                <c:ptCount val="3"/>
                <c:pt idx="0">
                  <c:v>124</c:v>
                </c:pt>
                <c:pt idx="1">
                  <c:v>116</c:v>
                </c:pt>
                <c:pt idx="2">
                  <c:v>30</c:v>
                </c:pt>
              </c:numCache>
            </c:numRef>
          </c:val>
        </c:ser>
      </c:pie3DChart>
    </c:plotArea>
    <c:legend>
      <c:legendPos val="r"/>
      <c:txPr>
        <a:bodyPr/>
        <a:lstStyle/>
        <a:p>
          <a:pPr>
            <a:defRPr sz="1200">
              <a:latin typeface="Cambria" pitchFamily="18" charset="0"/>
            </a:defRPr>
          </a:pPr>
          <a:endParaRPr lang="en-US"/>
        </a:p>
      </c:txPr>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sz="1400" b="0">
              <a:latin typeface="+mj-lt"/>
            </a:defRPr>
          </a:pPr>
          <a:endParaRPr lang="en-US"/>
        </a:p>
      </c:txPr>
    </c:title>
    <c:plotArea>
      <c:layout/>
      <c:barChart>
        <c:barDir val="col"/>
        <c:grouping val="clustered"/>
        <c:ser>
          <c:idx val="0"/>
          <c:order val="0"/>
          <c:tx>
            <c:strRef>
              <c:f>slide18!$B$8</c:f>
              <c:strCache>
                <c:ptCount val="1"/>
                <c:pt idx="0">
                  <c:v>Visual</c:v>
                </c:pt>
              </c:strCache>
            </c:strRef>
          </c:tx>
          <c:cat>
            <c:strRef>
              <c:f>slide18!$C$9:$C$11</c:f>
              <c:strCache>
                <c:ptCount val="3"/>
                <c:pt idx="0">
                  <c:v>TV Over Book</c:v>
                </c:pt>
                <c:pt idx="1">
                  <c:v>TV Over Writing</c:v>
                </c:pt>
                <c:pt idx="2">
                  <c:v>TV Over PC</c:v>
                </c:pt>
              </c:strCache>
            </c:strRef>
          </c:cat>
          <c:val>
            <c:numRef>
              <c:f>slide18!$B$9:$B$11</c:f>
              <c:numCache>
                <c:formatCode>0%</c:formatCode>
                <c:ptCount val="3"/>
                <c:pt idx="0">
                  <c:v>0.91</c:v>
                </c:pt>
                <c:pt idx="1">
                  <c:v>0.89</c:v>
                </c:pt>
                <c:pt idx="2">
                  <c:v>0.6500000000000008</c:v>
                </c:pt>
              </c:numCache>
            </c:numRef>
          </c:val>
        </c:ser>
        <c:gapWidth val="57"/>
        <c:overlap val="-27"/>
        <c:axId val="39806464"/>
        <c:axId val="39808000"/>
      </c:barChart>
      <c:catAx>
        <c:axId val="39806464"/>
        <c:scaling>
          <c:orientation val="minMax"/>
        </c:scaling>
        <c:axPos val="b"/>
        <c:tickLblPos val="nextTo"/>
        <c:crossAx val="39808000"/>
        <c:crosses val="autoZero"/>
        <c:auto val="1"/>
        <c:lblAlgn val="ctr"/>
        <c:lblOffset val="100"/>
      </c:catAx>
      <c:valAx>
        <c:axId val="39808000"/>
        <c:scaling>
          <c:orientation val="minMax"/>
        </c:scaling>
        <c:axPos val="l"/>
        <c:majorGridlines/>
        <c:numFmt formatCode="0%" sourceLinked="1"/>
        <c:tickLblPos val="nextTo"/>
        <c:crossAx val="39806464"/>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3"/>
  <c:chart>
    <c:title>
      <c:txPr>
        <a:bodyPr/>
        <a:lstStyle/>
        <a:p>
          <a:pPr>
            <a:defRPr sz="1400" b="0">
              <a:latin typeface="Cambria" pitchFamily="18" charset="0"/>
            </a:defRPr>
          </a:pPr>
          <a:endParaRPr lang="en-US"/>
        </a:p>
      </c:txPr>
    </c:title>
    <c:view3D>
      <c:rotX val="30"/>
      <c:perspective val="30"/>
    </c:view3D>
    <c:plotArea>
      <c:layout/>
      <c:pie3DChart>
        <c:varyColors val="1"/>
        <c:ser>
          <c:idx val="0"/>
          <c:order val="0"/>
          <c:tx>
            <c:strRef>
              <c:f>Sheet6!$F$2</c:f>
              <c:strCache>
                <c:ptCount val="1"/>
                <c:pt idx="0">
                  <c:v>Case Study Results</c:v>
                </c:pt>
              </c:strCache>
            </c:strRef>
          </c:tx>
          <c:cat>
            <c:strRef>
              <c:f>Sheet6!$G$3:$G$4</c:f>
              <c:strCache>
                <c:ptCount val="2"/>
                <c:pt idx="0">
                  <c:v>Approach 2</c:v>
                </c:pt>
                <c:pt idx="1">
                  <c:v>Approach 1</c:v>
                </c:pt>
              </c:strCache>
            </c:strRef>
          </c:cat>
          <c:val>
            <c:numRef>
              <c:f>Sheet6!$F$3:$F$4</c:f>
              <c:numCache>
                <c:formatCode>0%</c:formatCode>
                <c:ptCount val="2"/>
                <c:pt idx="0">
                  <c:v>0.91</c:v>
                </c:pt>
                <c:pt idx="1">
                  <c:v>9.0000000000000024E-2</c:v>
                </c:pt>
              </c:numCache>
            </c:numRef>
          </c:val>
        </c:ser>
      </c:pie3DChart>
    </c:plotArea>
    <c:legend>
      <c:legendPos val="r"/>
      <c:txPr>
        <a:bodyPr/>
        <a:lstStyle/>
        <a:p>
          <a:pPr>
            <a:defRPr sz="1100">
              <a:latin typeface="Cambria" pitchFamily="18" charset="0"/>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a:latin typeface="+mj-lt"/>
              </a:defRPr>
            </a:pPr>
            <a:r>
              <a:rPr lang="en-US" sz="1400" b="0">
                <a:latin typeface="+mj-lt"/>
              </a:rPr>
              <a:t>ISA Aware</a:t>
            </a:r>
            <a:r>
              <a:rPr lang="en-US" sz="1400" b="0" baseline="0">
                <a:latin typeface="+mj-lt"/>
              </a:rPr>
              <a:t>ness</a:t>
            </a:r>
            <a:endParaRPr lang="en-US" sz="1400" b="0">
              <a:latin typeface="+mj-lt"/>
            </a:endParaRPr>
          </a:p>
        </c:rich>
      </c:tx>
    </c:title>
    <c:plotArea>
      <c:layout/>
      <c:barChart>
        <c:barDir val="col"/>
        <c:grouping val="clustered"/>
        <c:ser>
          <c:idx val="0"/>
          <c:order val="0"/>
          <c:tx>
            <c:strRef>
              <c:f>slide14!$C$2</c:f>
              <c:strCache>
                <c:ptCount val="1"/>
                <c:pt idx="0">
                  <c:v>Item</c:v>
                </c:pt>
              </c:strCache>
            </c:strRef>
          </c:tx>
          <c:cat>
            <c:strRef>
              <c:f>slide14!$C$3:$C$5</c:f>
              <c:strCache>
                <c:ptCount val="3"/>
                <c:pt idx="0">
                  <c:v>No backup of work files</c:v>
                </c:pt>
                <c:pt idx="1">
                  <c:v>Simple password structure</c:v>
                </c:pt>
                <c:pt idx="2">
                  <c:v>Without latest updates</c:v>
                </c:pt>
              </c:strCache>
            </c:strRef>
          </c:cat>
          <c:val>
            <c:numRef>
              <c:f>slide14!$B$3:$B$5</c:f>
              <c:numCache>
                <c:formatCode>0%</c:formatCode>
                <c:ptCount val="3"/>
                <c:pt idx="0">
                  <c:v>0.83000000000000052</c:v>
                </c:pt>
                <c:pt idx="1">
                  <c:v>0.6500000000000008</c:v>
                </c:pt>
                <c:pt idx="2">
                  <c:v>0.78</c:v>
                </c:pt>
              </c:numCache>
            </c:numRef>
          </c:val>
        </c:ser>
        <c:gapWidth val="57"/>
        <c:overlap val="-25"/>
        <c:axId val="39232640"/>
        <c:axId val="39234176"/>
      </c:barChart>
      <c:catAx>
        <c:axId val="39232640"/>
        <c:scaling>
          <c:orientation val="minMax"/>
        </c:scaling>
        <c:axPos val="b"/>
        <c:tickLblPos val="nextTo"/>
        <c:txPr>
          <a:bodyPr rot="0" vert="horz" anchor="ctr" anchorCtr="1"/>
          <a:lstStyle/>
          <a:p>
            <a:pPr>
              <a:defRPr sz="800"/>
            </a:pPr>
            <a:endParaRPr lang="en-US"/>
          </a:p>
        </c:txPr>
        <c:crossAx val="39234176"/>
        <c:crosses val="autoZero"/>
        <c:auto val="1"/>
        <c:lblAlgn val="ctr"/>
        <c:lblOffset val="100"/>
        <c:tickLblSkip val="1"/>
      </c:catAx>
      <c:valAx>
        <c:axId val="39234176"/>
        <c:scaling>
          <c:orientation val="minMax"/>
          <c:max val="1"/>
        </c:scaling>
        <c:axPos val="l"/>
        <c:majorGridlines/>
        <c:numFmt formatCode="0%" sourceLinked="1"/>
        <c:tickLblPos val="nextTo"/>
        <c:crossAx val="39232640"/>
        <c:crossesAt val="1"/>
        <c:crossBetween val="between"/>
        <c:majorUnit val="0.1"/>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slide14!$B$6</c:f>
              <c:strCache>
                <c:ptCount val="1"/>
                <c:pt idx="0">
                  <c:v>%</c:v>
                </c:pt>
              </c:strCache>
            </c:strRef>
          </c:tx>
          <c:cat>
            <c:strRef>
              <c:f>slide14!$C$7:$C$10</c:f>
              <c:strCache>
                <c:ptCount val="4"/>
                <c:pt idx="0">
                  <c:v>Not Aware of Viruses etc</c:v>
                </c:pt>
                <c:pt idx="1">
                  <c:v>Vulnerable to attack</c:v>
                </c:pt>
                <c:pt idx="2">
                  <c:v>Never used firewalls</c:v>
                </c:pt>
                <c:pt idx="3">
                  <c:v>Ignorant of Phishing</c:v>
                </c:pt>
              </c:strCache>
            </c:strRef>
          </c:cat>
          <c:val>
            <c:numRef>
              <c:f>slide14!$B$7:$B$10</c:f>
              <c:numCache>
                <c:formatCode>0%</c:formatCode>
                <c:ptCount val="4"/>
                <c:pt idx="0">
                  <c:v>0.6500000000000008</c:v>
                </c:pt>
                <c:pt idx="1">
                  <c:v>0.60000000000000053</c:v>
                </c:pt>
                <c:pt idx="2">
                  <c:v>0.6500000000000008</c:v>
                </c:pt>
                <c:pt idx="3">
                  <c:v>0.62000000000000055</c:v>
                </c:pt>
              </c:numCache>
            </c:numRef>
          </c:val>
        </c:ser>
        <c:gapWidth val="57"/>
        <c:overlap val="-25"/>
        <c:axId val="39249792"/>
        <c:axId val="39251328"/>
      </c:barChart>
      <c:catAx>
        <c:axId val="39249792"/>
        <c:scaling>
          <c:orientation val="minMax"/>
        </c:scaling>
        <c:axPos val="b"/>
        <c:tickLblPos val="nextTo"/>
        <c:txPr>
          <a:bodyPr/>
          <a:lstStyle/>
          <a:p>
            <a:pPr>
              <a:defRPr sz="800"/>
            </a:pPr>
            <a:endParaRPr lang="en-US"/>
          </a:p>
        </c:txPr>
        <c:crossAx val="39251328"/>
        <c:crosses val="autoZero"/>
        <c:auto val="1"/>
        <c:lblAlgn val="ctr"/>
        <c:lblOffset val="100"/>
      </c:catAx>
      <c:valAx>
        <c:axId val="39251328"/>
        <c:scaling>
          <c:orientation val="minMax"/>
        </c:scaling>
        <c:axPos val="l"/>
        <c:majorGridlines/>
        <c:numFmt formatCode="0%" sourceLinked="1"/>
        <c:tickLblPos val="nextTo"/>
        <c:crossAx val="3924979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a:latin typeface="+mj-lt"/>
              </a:defRPr>
            </a:pPr>
            <a:r>
              <a:rPr lang="en-US" sz="1400" b="0">
                <a:latin typeface="+mj-lt"/>
              </a:rPr>
              <a:t>Levels of ISA</a:t>
            </a:r>
          </a:p>
        </c:rich>
      </c:tx>
    </c:title>
    <c:plotArea>
      <c:layout/>
      <c:barChart>
        <c:barDir val="col"/>
        <c:grouping val="clustered"/>
        <c:ser>
          <c:idx val="0"/>
          <c:order val="0"/>
          <c:tx>
            <c:strRef>
              <c:f>slide15!$B$3</c:f>
              <c:strCache>
                <c:ptCount val="1"/>
                <c:pt idx="0">
                  <c:v>Item </c:v>
                </c:pt>
              </c:strCache>
            </c:strRef>
          </c:tx>
          <c:cat>
            <c:strRef>
              <c:f>slide15!$C$4:$C$10</c:f>
              <c:strCache>
                <c:ptCount val="7"/>
                <c:pt idx="0">
                  <c:v>Security Dept</c:v>
                </c:pt>
                <c:pt idx="1">
                  <c:v>Security Policies</c:v>
                </c:pt>
                <c:pt idx="2">
                  <c:v>Term IS</c:v>
                </c:pt>
                <c:pt idx="3">
                  <c:v>Security Procedures</c:v>
                </c:pt>
                <c:pt idx="4">
                  <c:v>ISA Specialist</c:v>
                </c:pt>
                <c:pt idx="5">
                  <c:v>ISA Material Never Published</c:v>
                </c:pt>
                <c:pt idx="6">
                  <c:v>Security Info By Word of Mouth</c:v>
                </c:pt>
              </c:strCache>
            </c:strRef>
          </c:cat>
          <c:val>
            <c:numRef>
              <c:f>slide15!$B$4:$B$10</c:f>
              <c:numCache>
                <c:formatCode>0%</c:formatCode>
                <c:ptCount val="7"/>
                <c:pt idx="0">
                  <c:v>0.4</c:v>
                </c:pt>
                <c:pt idx="1">
                  <c:v>0.5</c:v>
                </c:pt>
                <c:pt idx="2">
                  <c:v>0.77000000000000068</c:v>
                </c:pt>
                <c:pt idx="3">
                  <c:v>0.76000000000000056</c:v>
                </c:pt>
                <c:pt idx="4">
                  <c:v>0.88</c:v>
                </c:pt>
                <c:pt idx="5">
                  <c:v>0.76000000000000056</c:v>
                </c:pt>
                <c:pt idx="6">
                  <c:v>0.48000000000000026</c:v>
                </c:pt>
              </c:numCache>
            </c:numRef>
          </c:val>
        </c:ser>
        <c:gapWidth val="57"/>
        <c:axId val="39550336"/>
        <c:axId val="39556224"/>
      </c:barChart>
      <c:catAx>
        <c:axId val="39550336"/>
        <c:scaling>
          <c:orientation val="minMax"/>
        </c:scaling>
        <c:axPos val="b"/>
        <c:tickLblPos val="nextTo"/>
        <c:txPr>
          <a:bodyPr/>
          <a:lstStyle/>
          <a:p>
            <a:pPr>
              <a:defRPr sz="800"/>
            </a:pPr>
            <a:endParaRPr lang="en-US"/>
          </a:p>
        </c:txPr>
        <c:crossAx val="39556224"/>
        <c:crosses val="autoZero"/>
        <c:auto val="1"/>
        <c:lblAlgn val="ctr"/>
        <c:lblOffset val="100"/>
      </c:catAx>
      <c:valAx>
        <c:axId val="39556224"/>
        <c:scaling>
          <c:orientation val="minMax"/>
        </c:scaling>
        <c:axPos val="l"/>
        <c:majorGridlines/>
        <c:numFmt formatCode="0%" sourceLinked="1"/>
        <c:tickLblPos val="nextTo"/>
        <c:crossAx val="39550336"/>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a:latin typeface="+mj-lt"/>
              </a:defRPr>
            </a:pPr>
            <a:r>
              <a:rPr lang="en-US" sz="1400" b="0">
                <a:latin typeface="+mj-lt"/>
              </a:rPr>
              <a:t>Attitudes To Learning</a:t>
            </a:r>
          </a:p>
        </c:rich>
      </c:tx>
    </c:title>
    <c:plotArea>
      <c:layout/>
      <c:barChart>
        <c:barDir val="col"/>
        <c:grouping val="clustered"/>
        <c:ser>
          <c:idx val="0"/>
          <c:order val="0"/>
          <c:tx>
            <c:strRef>
              <c:f>slide16!$B$2</c:f>
              <c:strCache>
                <c:ptCount val="1"/>
                <c:pt idx="0">
                  <c:v>Item</c:v>
                </c:pt>
              </c:strCache>
            </c:strRef>
          </c:tx>
          <c:cat>
            <c:strRef>
              <c:f>slide16!$C$3:$C$7</c:f>
              <c:strCache>
                <c:ptCount val="5"/>
                <c:pt idx="0">
                  <c:v>Challenges</c:v>
                </c:pt>
                <c:pt idx="1">
                  <c:v>Investigating</c:v>
                </c:pt>
                <c:pt idx="2">
                  <c:v>Interactive Learning</c:v>
                </c:pt>
                <c:pt idx="3">
                  <c:v>PC Based Activities</c:v>
                </c:pt>
                <c:pt idx="4">
                  <c:v>PC Over Reading</c:v>
                </c:pt>
              </c:strCache>
            </c:strRef>
          </c:cat>
          <c:val>
            <c:numRef>
              <c:f>slide16!$B$3:$B$7</c:f>
              <c:numCache>
                <c:formatCode>0%</c:formatCode>
                <c:ptCount val="5"/>
                <c:pt idx="0">
                  <c:v>0.56999999999999995</c:v>
                </c:pt>
                <c:pt idx="1">
                  <c:v>0.70000000000000051</c:v>
                </c:pt>
                <c:pt idx="2">
                  <c:v>0.51</c:v>
                </c:pt>
                <c:pt idx="3">
                  <c:v>0.88</c:v>
                </c:pt>
                <c:pt idx="4">
                  <c:v>0.83000000000000052</c:v>
                </c:pt>
              </c:numCache>
            </c:numRef>
          </c:val>
        </c:ser>
        <c:gapWidth val="57"/>
        <c:overlap val="-27"/>
        <c:axId val="39577088"/>
        <c:axId val="39578624"/>
      </c:barChart>
      <c:catAx>
        <c:axId val="39577088"/>
        <c:scaling>
          <c:orientation val="minMax"/>
        </c:scaling>
        <c:axPos val="b"/>
        <c:tickLblPos val="nextTo"/>
        <c:txPr>
          <a:bodyPr/>
          <a:lstStyle/>
          <a:p>
            <a:pPr>
              <a:defRPr sz="800">
                <a:latin typeface="+mj-lt"/>
              </a:defRPr>
            </a:pPr>
            <a:endParaRPr lang="en-US"/>
          </a:p>
        </c:txPr>
        <c:crossAx val="39578624"/>
        <c:crosses val="autoZero"/>
        <c:auto val="1"/>
        <c:lblAlgn val="ctr"/>
        <c:lblOffset val="100"/>
      </c:catAx>
      <c:valAx>
        <c:axId val="39578624"/>
        <c:scaling>
          <c:orientation val="minMax"/>
        </c:scaling>
        <c:axPos val="l"/>
        <c:majorGridlines/>
        <c:numFmt formatCode="0%" sourceLinked="1"/>
        <c:tickLblPos val="nextTo"/>
        <c:crossAx val="39577088"/>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a:latin typeface="+mj-lt"/>
              </a:defRPr>
            </a:pPr>
            <a:r>
              <a:rPr lang="en-US" sz="1400" b="0">
                <a:latin typeface="+mj-lt"/>
              </a:rPr>
              <a:t>Learning New Concepts</a:t>
            </a:r>
          </a:p>
        </c:rich>
      </c:tx>
    </c:title>
    <c:plotArea>
      <c:layout/>
      <c:barChart>
        <c:barDir val="col"/>
        <c:grouping val="clustered"/>
        <c:ser>
          <c:idx val="0"/>
          <c:order val="0"/>
          <c:tx>
            <c:strRef>
              <c:f>slide16!$B$11</c:f>
              <c:strCache>
                <c:ptCount val="1"/>
                <c:pt idx="0">
                  <c:v>Item</c:v>
                </c:pt>
              </c:strCache>
            </c:strRef>
          </c:tx>
          <c:cat>
            <c:strRef>
              <c:f>slide16!$C$12:$C$15</c:f>
              <c:strCache>
                <c:ptCount val="4"/>
                <c:pt idx="0">
                  <c:v>Uniqueness</c:v>
                </c:pt>
                <c:pt idx="1">
                  <c:v>Doing</c:v>
                </c:pt>
                <c:pt idx="2">
                  <c:v>Inventing</c:v>
                </c:pt>
                <c:pt idx="3">
                  <c:v>Groups</c:v>
                </c:pt>
              </c:strCache>
            </c:strRef>
          </c:cat>
          <c:val>
            <c:numRef>
              <c:f>slide16!$B$12:$B$15</c:f>
              <c:numCache>
                <c:formatCode>0%</c:formatCode>
                <c:ptCount val="4"/>
                <c:pt idx="0">
                  <c:v>0.76000000000000056</c:v>
                </c:pt>
                <c:pt idx="1">
                  <c:v>0.75000000000000056</c:v>
                </c:pt>
                <c:pt idx="2">
                  <c:v>0.74000000000000055</c:v>
                </c:pt>
                <c:pt idx="3">
                  <c:v>0.72000000000000053</c:v>
                </c:pt>
              </c:numCache>
            </c:numRef>
          </c:val>
        </c:ser>
        <c:gapWidth val="57"/>
        <c:overlap val="-27"/>
        <c:axId val="39741696"/>
        <c:axId val="39743488"/>
      </c:barChart>
      <c:catAx>
        <c:axId val="39741696"/>
        <c:scaling>
          <c:orientation val="minMax"/>
        </c:scaling>
        <c:axPos val="b"/>
        <c:tickLblPos val="nextTo"/>
        <c:txPr>
          <a:bodyPr/>
          <a:lstStyle/>
          <a:p>
            <a:pPr>
              <a:defRPr sz="800">
                <a:latin typeface="+mj-lt"/>
              </a:defRPr>
            </a:pPr>
            <a:endParaRPr lang="en-US"/>
          </a:p>
        </c:txPr>
        <c:crossAx val="39743488"/>
        <c:crosses val="autoZero"/>
        <c:auto val="1"/>
        <c:lblAlgn val="ctr"/>
        <c:lblOffset val="100"/>
      </c:catAx>
      <c:valAx>
        <c:axId val="39743488"/>
        <c:scaling>
          <c:orientation val="minMax"/>
          <c:max val="1"/>
        </c:scaling>
        <c:axPos val="l"/>
        <c:majorGridlines/>
        <c:numFmt formatCode="0%" sourceLinked="1"/>
        <c:tickLblPos val="nextTo"/>
        <c:crossAx val="39741696"/>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a:latin typeface="+mj-lt"/>
              </a:defRPr>
            </a:pPr>
            <a:r>
              <a:rPr lang="en-US" sz="1400" b="0">
                <a:latin typeface="+mj-lt"/>
              </a:rPr>
              <a:t>Learning Environment</a:t>
            </a:r>
          </a:p>
        </c:rich>
      </c:tx>
    </c:title>
    <c:plotArea>
      <c:layout/>
      <c:barChart>
        <c:barDir val="col"/>
        <c:grouping val="clustered"/>
        <c:ser>
          <c:idx val="0"/>
          <c:order val="0"/>
          <c:tx>
            <c:strRef>
              <c:f>slide17!$B$3</c:f>
              <c:strCache>
                <c:ptCount val="1"/>
                <c:pt idx="0">
                  <c:v>Item</c:v>
                </c:pt>
              </c:strCache>
            </c:strRef>
          </c:tx>
          <c:cat>
            <c:strRef>
              <c:f>slide17!$C$4:$C$8</c:f>
              <c:strCache>
                <c:ptCount val="5"/>
                <c:pt idx="0">
                  <c:v>Learning From Others</c:v>
                </c:pt>
                <c:pt idx="1">
                  <c:v>Discussion</c:v>
                </c:pt>
                <c:pt idx="2">
                  <c:v>Gregarious</c:v>
                </c:pt>
                <c:pt idx="3">
                  <c:v>With Colleagues</c:v>
                </c:pt>
                <c:pt idx="4">
                  <c:v>Competitive</c:v>
                </c:pt>
              </c:strCache>
            </c:strRef>
          </c:cat>
          <c:val>
            <c:numRef>
              <c:f>slide17!$B$4:$B$8</c:f>
              <c:numCache>
                <c:formatCode>0%</c:formatCode>
                <c:ptCount val="5"/>
                <c:pt idx="0">
                  <c:v>0.74000000000000055</c:v>
                </c:pt>
                <c:pt idx="1">
                  <c:v>0.67000000000000082</c:v>
                </c:pt>
                <c:pt idx="2">
                  <c:v>0.8</c:v>
                </c:pt>
                <c:pt idx="3">
                  <c:v>0.9</c:v>
                </c:pt>
                <c:pt idx="4">
                  <c:v>0.67000000000000082</c:v>
                </c:pt>
              </c:numCache>
            </c:numRef>
          </c:val>
        </c:ser>
        <c:gapWidth val="57"/>
        <c:overlap val="-27"/>
        <c:axId val="39750272"/>
        <c:axId val="39588224"/>
      </c:barChart>
      <c:catAx>
        <c:axId val="39750272"/>
        <c:scaling>
          <c:orientation val="minMax"/>
        </c:scaling>
        <c:axPos val="b"/>
        <c:tickLblPos val="nextTo"/>
        <c:txPr>
          <a:bodyPr/>
          <a:lstStyle/>
          <a:p>
            <a:pPr>
              <a:defRPr sz="800">
                <a:latin typeface="+mj-lt"/>
              </a:defRPr>
            </a:pPr>
            <a:endParaRPr lang="en-US"/>
          </a:p>
        </c:txPr>
        <c:crossAx val="39588224"/>
        <c:crosses val="autoZero"/>
        <c:auto val="1"/>
        <c:lblAlgn val="ctr"/>
        <c:lblOffset val="100"/>
      </c:catAx>
      <c:valAx>
        <c:axId val="39588224"/>
        <c:scaling>
          <c:orientation val="minMax"/>
        </c:scaling>
        <c:axPos val="l"/>
        <c:majorGridlines/>
        <c:numFmt formatCode="0%" sourceLinked="1"/>
        <c:tickLblPos val="nextTo"/>
        <c:crossAx val="3975027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slide17!$B$10</c:f>
              <c:strCache>
                <c:ptCount val="1"/>
                <c:pt idx="0">
                  <c:v>Item</c:v>
                </c:pt>
              </c:strCache>
            </c:strRef>
          </c:tx>
          <c:cat>
            <c:strRef>
              <c:f>slide17!$C$11:$C$12</c:f>
              <c:strCache>
                <c:ptCount val="2"/>
                <c:pt idx="0">
                  <c:v>Enjoyable Atm.</c:v>
                </c:pt>
                <c:pt idx="1">
                  <c:v>Challenging Problems</c:v>
                </c:pt>
              </c:strCache>
            </c:strRef>
          </c:cat>
          <c:val>
            <c:numRef>
              <c:f>slide17!$B$11:$B$12</c:f>
              <c:numCache>
                <c:formatCode>0%</c:formatCode>
                <c:ptCount val="2"/>
                <c:pt idx="0">
                  <c:v>0.6500000000000008</c:v>
                </c:pt>
                <c:pt idx="1">
                  <c:v>0.66000000000000081</c:v>
                </c:pt>
              </c:numCache>
            </c:numRef>
          </c:val>
        </c:ser>
        <c:gapWidth val="57"/>
        <c:overlap val="-27"/>
        <c:axId val="39595392"/>
        <c:axId val="39621760"/>
      </c:barChart>
      <c:catAx>
        <c:axId val="39595392"/>
        <c:scaling>
          <c:orientation val="minMax"/>
        </c:scaling>
        <c:axPos val="b"/>
        <c:tickLblPos val="nextTo"/>
        <c:txPr>
          <a:bodyPr/>
          <a:lstStyle/>
          <a:p>
            <a:pPr>
              <a:defRPr sz="800">
                <a:latin typeface="+mj-lt"/>
              </a:defRPr>
            </a:pPr>
            <a:endParaRPr lang="en-US"/>
          </a:p>
        </c:txPr>
        <c:crossAx val="39621760"/>
        <c:crosses val="autoZero"/>
        <c:auto val="1"/>
        <c:lblAlgn val="ctr"/>
        <c:lblOffset val="100"/>
      </c:catAx>
      <c:valAx>
        <c:axId val="39621760"/>
        <c:scaling>
          <c:orientation val="minMax"/>
          <c:max val="1"/>
        </c:scaling>
        <c:axPos val="l"/>
        <c:majorGridlines/>
        <c:numFmt formatCode="0%" sourceLinked="1"/>
        <c:tickLblPos val="nextTo"/>
        <c:crossAx val="39595392"/>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Pr>
        <a:bodyPr/>
        <a:lstStyle/>
        <a:p>
          <a:pPr>
            <a:defRPr sz="1400" b="0">
              <a:latin typeface="+mj-lt"/>
            </a:defRPr>
          </a:pPr>
          <a:endParaRPr lang="en-US"/>
        </a:p>
      </c:txPr>
    </c:title>
    <c:plotArea>
      <c:layout/>
      <c:barChart>
        <c:barDir val="col"/>
        <c:grouping val="clustered"/>
        <c:ser>
          <c:idx val="0"/>
          <c:order val="0"/>
          <c:tx>
            <c:strRef>
              <c:f>slide18!$B$2</c:f>
              <c:strCache>
                <c:ptCount val="1"/>
                <c:pt idx="0">
                  <c:v>Preferences</c:v>
                </c:pt>
              </c:strCache>
            </c:strRef>
          </c:tx>
          <c:cat>
            <c:strRef>
              <c:f>slide18!$C$3:$C$7</c:f>
              <c:strCache>
                <c:ptCount val="5"/>
                <c:pt idx="0">
                  <c:v>Apply Learnt</c:v>
                </c:pt>
                <c:pt idx="1">
                  <c:v>New Ways</c:v>
                </c:pt>
                <c:pt idx="2">
                  <c:v>Future Orientated</c:v>
                </c:pt>
                <c:pt idx="3">
                  <c:v>Examine New</c:v>
                </c:pt>
                <c:pt idx="4">
                  <c:v>Different Solutions</c:v>
                </c:pt>
              </c:strCache>
            </c:strRef>
          </c:cat>
          <c:val>
            <c:numRef>
              <c:f>slide18!$B$3:$B$7</c:f>
              <c:numCache>
                <c:formatCode>0%</c:formatCode>
                <c:ptCount val="5"/>
                <c:pt idx="0">
                  <c:v>0.73000000000000054</c:v>
                </c:pt>
                <c:pt idx="1">
                  <c:v>0.79</c:v>
                </c:pt>
                <c:pt idx="2">
                  <c:v>0.71000000000000052</c:v>
                </c:pt>
                <c:pt idx="3">
                  <c:v>0.61000000000000054</c:v>
                </c:pt>
                <c:pt idx="4">
                  <c:v>0.73000000000000054</c:v>
                </c:pt>
              </c:numCache>
            </c:numRef>
          </c:val>
        </c:ser>
        <c:gapWidth val="57"/>
        <c:axId val="39784832"/>
        <c:axId val="39786368"/>
      </c:barChart>
      <c:catAx>
        <c:axId val="39784832"/>
        <c:scaling>
          <c:orientation val="minMax"/>
        </c:scaling>
        <c:axPos val="b"/>
        <c:tickLblPos val="nextTo"/>
        <c:txPr>
          <a:bodyPr/>
          <a:lstStyle/>
          <a:p>
            <a:pPr>
              <a:defRPr sz="800">
                <a:latin typeface="+mj-lt"/>
              </a:defRPr>
            </a:pPr>
            <a:endParaRPr lang="en-US"/>
          </a:p>
        </c:txPr>
        <c:crossAx val="39786368"/>
        <c:crosses val="autoZero"/>
        <c:auto val="1"/>
        <c:lblAlgn val="ctr"/>
        <c:lblOffset val="100"/>
      </c:catAx>
      <c:valAx>
        <c:axId val="39786368"/>
        <c:scaling>
          <c:orientation val="minMax"/>
          <c:max val="1"/>
        </c:scaling>
        <c:axPos val="l"/>
        <c:majorGridlines/>
        <c:numFmt formatCode="0%" sourceLinked="1"/>
        <c:tickLblPos val="nextTo"/>
        <c:crossAx val="39784832"/>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674F136-3405-4E66-8196-FA1C6DEC9D8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9CC3BAF-8CF1-49CB-A069-B8C60F66514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F4EE4DE-6082-4994-977D-84042B635408}" type="slidenum">
              <a:rPr lang="en-GB" smtClean="0"/>
              <a:pPr/>
              <a:t>1</a:t>
            </a:fld>
            <a:endParaRPr lang="en-GB"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93A0C1C-33ED-4F50-A178-9B757E755AF5}" type="slidenum">
              <a:rPr lang="en-GB" smtClean="0"/>
              <a:pPr/>
              <a:t>2</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8DBCF48-679E-4E0D-A4F9-B10861CDABC6}" type="slidenum">
              <a:rPr lang="en-GB" smtClean="0"/>
              <a:pPr/>
              <a:t>3</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3071918-66F4-4188-883B-5858F59BC326}" type="slidenum">
              <a:rPr lang="en-GB" smtClean="0"/>
              <a:pPr/>
              <a:t>6</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smtClean="0"/>
          </a:p>
          <a:p>
            <a:pPr eaLnBrk="1" hangingPunct="1">
              <a:buFontTx/>
              <a:buChar char="-"/>
            </a:pPr>
            <a:r>
              <a:rPr lang="en-GB" smtClean="0"/>
              <a:t>Hardware and software technicalities are important, the users of information systems are often ignored as the most critical ingredient in a secure information technological system.</a:t>
            </a:r>
          </a:p>
          <a:p>
            <a:pPr eaLnBrk="1" hangingPunct="1">
              <a:buFontTx/>
              <a:buChar char="-"/>
            </a:pPr>
            <a:r>
              <a:rPr lang="en-GB" smtClean="0"/>
              <a:t>Users should be educated towards improving their competencies to face rapid technological change and the amount of training individuals receive during their working life has a significant impact on their career prospects, wages and employability.</a:t>
            </a:r>
          </a:p>
          <a:p>
            <a:pPr eaLnBrk="1" hangingPunct="1">
              <a:buFontTx/>
              <a:buChar char="-"/>
            </a:pPr>
            <a:r>
              <a:rPr lang="en-GB" smtClean="0"/>
              <a:t>This has been attempted in many spheres of life and in general people react by avoiding and moving away from those things that they have bad perceptions of, especially those items they perceive difficult, constraining or limiting.</a:t>
            </a:r>
          </a:p>
          <a:p>
            <a:pPr eaLnBrk="1" hangingPunct="1">
              <a:buFontTx/>
              <a:buChar char="-"/>
            </a:pPr>
            <a:r>
              <a:rPr lang="en-GB" smtClean="0"/>
              <a:t>Possibly due to the perceptions that such subjects are likely to develop, in them, a sense of failure or contribute to negative feelings due to the prospects of unsatisfying results or grades. Their attitudes and perceptions towards these subjects are negative to the point that they avoid them completely and this may be reflected in the drop in number of enrolments made for those subjects at University level.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1C50E73-6BB7-43A8-BD0D-98E206CABB7B}" type="slidenum">
              <a:rPr lang="en-GB" smtClean="0"/>
              <a:pPr/>
              <a:t>8</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GB" smtClean="0"/>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a:defRPr/>
                </a:pPr>
                <a:endParaRPr 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it-IT"/>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it-IT"/>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it-IT"/>
          </a:p>
        </p:txBody>
      </p:sp>
      <p:sp>
        <p:nvSpPr>
          <p:cNvPr id="19" name="Rectangle 17"/>
          <p:cNvSpPr>
            <a:spLocks noGrp="1" noChangeArrowheads="1"/>
          </p:cNvSpPr>
          <p:nvPr>
            <p:ph type="ftr" sz="quarter" idx="11"/>
          </p:nvPr>
        </p:nvSpPr>
        <p:spPr/>
        <p:txBody>
          <a:bodyPr/>
          <a:lstStyle>
            <a:lvl1pPr>
              <a:defRPr/>
            </a:lvl1pPr>
          </a:lstStyle>
          <a:p>
            <a:pPr>
              <a:defRPr/>
            </a:pPr>
            <a:endParaRPr lang="it-IT"/>
          </a:p>
        </p:txBody>
      </p:sp>
      <p:sp>
        <p:nvSpPr>
          <p:cNvPr id="20" name="Rectangle 18"/>
          <p:cNvSpPr>
            <a:spLocks noGrp="1" noChangeArrowheads="1"/>
          </p:cNvSpPr>
          <p:nvPr>
            <p:ph type="sldNum" sz="quarter" idx="12"/>
          </p:nvPr>
        </p:nvSpPr>
        <p:spPr/>
        <p:txBody>
          <a:bodyPr/>
          <a:lstStyle>
            <a:lvl1pPr>
              <a:defRPr/>
            </a:lvl1pPr>
          </a:lstStyle>
          <a:p>
            <a:pPr>
              <a:defRPr/>
            </a:pPr>
            <a:fld id="{891C73F9-BB10-4163-8A61-69B98DD1D37A}" type="slidenum">
              <a:rPr lang="it-IT"/>
              <a:pPr>
                <a:defRPr/>
              </a:pPr>
              <a:t>‹#›</a:t>
            </a:fld>
            <a:endParaRPr lang="it-IT"/>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B6EBFB85-2AA7-4DB1-935A-9FA5B52E26B4}" type="slidenum">
              <a:rPr lang="it-IT"/>
              <a:pPr>
                <a:defRPr/>
              </a:pPr>
              <a:t>‹#›</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BDA1FEE3-C54F-45FF-A135-1A1201C8E5E5}" type="slidenum">
              <a:rPr lang="it-IT"/>
              <a:pPr>
                <a:defRPr/>
              </a:pPr>
              <a:t>‹#›</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997FCE23-D826-407D-8D7C-E22CE35C4D83}" type="slidenum">
              <a:rPr lang="it-IT"/>
              <a:pPr>
                <a:defRPr/>
              </a:pPr>
              <a:t>‹#›</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F816385B-0191-4A46-88DE-536218DAB741}" type="slidenum">
              <a:rPr lang="it-IT"/>
              <a:pPr>
                <a:defRPr/>
              </a:pPr>
              <a:t>‹#›</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8C5F8B4B-5D25-4535-B504-202B119F8FCF}" type="slidenum">
              <a:rPr lang="it-IT"/>
              <a:pPr>
                <a:defRPr/>
              </a:pPr>
              <a:t>‹#›</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pPr>
              <a:defRPr/>
            </a:pPr>
            <a:fld id="{5DA4F35D-9E76-4D97-8705-0B7450951DC4}" type="slidenum">
              <a:rPr lang="it-IT"/>
              <a:pPr>
                <a:defRPr/>
              </a:pPr>
              <a:t>‹#›</a:t>
            </a:fld>
            <a:endParaRPr lang="it-IT"/>
          </a:p>
        </p:txBody>
      </p:sp>
      <p:sp>
        <p:nvSpPr>
          <p:cNvPr id="9"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pPr>
              <a:defRPr/>
            </a:pPr>
            <a:fld id="{7260AA8A-ED9E-43FC-A2A6-9EC4D2605DB8}" type="slidenum">
              <a:rPr lang="it-IT"/>
              <a:pPr>
                <a:defRPr/>
              </a:pPr>
              <a:t>‹#›</a:t>
            </a:fld>
            <a:endParaRPr lang="it-IT"/>
          </a:p>
        </p:txBody>
      </p:sp>
      <p:sp>
        <p:nvSpPr>
          <p:cNvPr id="5"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pPr>
              <a:defRPr/>
            </a:pPr>
            <a:fld id="{8467FB8F-0180-4716-BD81-DB3ACA5C46B7}" type="slidenum">
              <a:rPr lang="it-IT"/>
              <a:pPr>
                <a:defRPr/>
              </a:pPr>
              <a:t>‹#›</a:t>
            </a:fld>
            <a:endParaRPr lang="it-IT"/>
          </a:p>
        </p:txBody>
      </p:sp>
      <p:sp>
        <p:nvSpPr>
          <p:cNvPr id="4"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1612BA52-7BDE-4CA5-98AD-2741B0D504FB}" type="slidenum">
              <a:rPr lang="it-IT"/>
              <a:pPr>
                <a:defRPr/>
              </a:pPr>
              <a:t>‹#›</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AF9B3E5B-51A5-46E0-9305-7E406456485F}" type="slidenum">
              <a:rPr lang="it-IT"/>
              <a:pPr>
                <a:defRPr/>
              </a:pPr>
              <a:t>‹#›</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0D632310-A610-424F-8D1D-C2607D3F85B8}" type="slidenum">
              <a:rPr lang="it-IT"/>
              <a:pPr>
                <a:defRPr/>
              </a:pPr>
              <a:t>‹#›</a:t>
            </a:fld>
            <a:endParaRPr lang="it-IT"/>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a:defRPr/>
              </a:pPr>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a:defRPr/>
              </a:pPr>
              <a:endParaRPr lang="en-US" sz="1800">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a:defRPr/>
              </a:pPr>
              <a:endParaRPr lang="en-US" sz="1800">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a:defRPr/>
              </a:pPr>
              <a:endParaRPr lang="en-US" sz="1800">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a:defRPr/>
              </a:pPr>
              <a:endParaRPr lang="en-US" sz="1800">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a:defRPr/>
              </a:pPr>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a:defRPr/>
              </a:pPr>
              <a:endParaRPr lang="en-US" sz="1800">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a:defRPr/>
              </a:pPr>
              <a:endParaRPr lang="en-US"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it-IT"/>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wipe(down)">
                                      <p:cBhvr>
                                        <p:cTn id="10" dur="500"/>
                                        <p:tgtEl>
                                          <p:spTgt spid="4099"/>
                                        </p:tgtEl>
                                      </p:cBhvr>
                                    </p:animEffect>
                                  </p:childTnLst>
                                </p:cTn>
                              </p:par>
                              <p:par>
                                <p:cTn id="11" presetID="22" presetClass="entr" presetSubtype="4"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500"/>
                                        <p:tgtEl>
                                          <p:spTgt spid="10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wipe(down)">
                                      <p:cBhvr>
                                        <p:cTn id="16" dur="500"/>
                                        <p:tgtEl>
                                          <p:spTgt spid="1029"/>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030">
                                            <p:txEl>
                                              <p:pRg st="0" end="0"/>
                                            </p:txEl>
                                          </p:spTgt>
                                        </p:tgtEl>
                                        <p:attrNameLst>
                                          <p:attrName>style.visibility</p:attrName>
                                        </p:attrNameLst>
                                      </p:cBhvr>
                                      <p:to>
                                        <p:strVal val="visible"/>
                                      </p:to>
                                    </p:set>
                                    <p:animEffect transition="in" filter="wipe(up)">
                                      <p:cBhvr>
                                        <p:cTn id="20" dur="2000"/>
                                        <p:tgtEl>
                                          <p:spTgt spid="1030">
                                            <p:txEl>
                                              <p:pRg st="0" end="0"/>
                                            </p:txEl>
                                          </p:spTgt>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030">
                                            <p:txEl>
                                              <p:pRg st="1" end="1"/>
                                            </p:txEl>
                                          </p:spTgt>
                                        </p:tgtEl>
                                        <p:attrNameLst>
                                          <p:attrName>style.visibility</p:attrName>
                                        </p:attrNameLst>
                                      </p:cBhvr>
                                      <p:to>
                                        <p:strVal val="visible"/>
                                      </p:to>
                                    </p:set>
                                    <p:animEffect transition="in" filter="wipe(up)">
                                      <p:cBhvr>
                                        <p:cTn id="24" dur="2000"/>
                                        <p:tgtEl>
                                          <p:spTgt spid="1030">
                                            <p:txEl>
                                              <p:pRg st="1" end="1"/>
                                            </p:txEl>
                                          </p:spTgt>
                                        </p:tgtEl>
                                      </p:cBhvr>
                                    </p:animEffect>
                                  </p:childTnLst>
                                </p:cTn>
                              </p:par>
                            </p:childTnLst>
                          </p:cTn>
                        </p:par>
                        <p:par>
                          <p:cTn id="25" fill="hold">
                            <p:stCondLst>
                              <p:cond delay="4500"/>
                            </p:stCondLst>
                            <p:childTnLst>
                              <p:par>
                                <p:cTn id="26" presetID="22" presetClass="entr" presetSubtype="1" fill="hold" grpId="0" nodeType="afterEffect">
                                  <p:stCondLst>
                                    <p:cond delay="0"/>
                                  </p:stCondLst>
                                  <p:childTnLst>
                                    <p:set>
                                      <p:cBhvr>
                                        <p:cTn id="27" dur="1" fill="hold">
                                          <p:stCondLst>
                                            <p:cond delay="0"/>
                                          </p:stCondLst>
                                        </p:cTn>
                                        <p:tgtEl>
                                          <p:spTgt spid="1030">
                                            <p:txEl>
                                              <p:pRg st="2" end="2"/>
                                            </p:txEl>
                                          </p:spTgt>
                                        </p:tgtEl>
                                        <p:attrNameLst>
                                          <p:attrName>style.visibility</p:attrName>
                                        </p:attrNameLst>
                                      </p:cBhvr>
                                      <p:to>
                                        <p:strVal val="visible"/>
                                      </p:to>
                                    </p:set>
                                    <p:animEffect transition="in" filter="wipe(up)">
                                      <p:cBhvr>
                                        <p:cTn id="28" dur="2000"/>
                                        <p:tgtEl>
                                          <p:spTgt spid="1030">
                                            <p:txEl>
                                              <p:pRg st="2" end="2"/>
                                            </p:txEl>
                                          </p:spTgt>
                                        </p:tgtEl>
                                      </p:cBhvr>
                                    </p:animEffect>
                                  </p:childTnLst>
                                </p:cTn>
                              </p:par>
                            </p:childTnLst>
                          </p:cTn>
                        </p:par>
                        <p:par>
                          <p:cTn id="29" fill="hold">
                            <p:stCondLst>
                              <p:cond delay="6500"/>
                            </p:stCondLst>
                            <p:childTnLst>
                              <p:par>
                                <p:cTn id="30" presetID="22" presetClass="entr" presetSubtype="1" fill="hold" grpId="0" nodeType="afterEffect">
                                  <p:stCondLst>
                                    <p:cond delay="0"/>
                                  </p:stCondLst>
                                  <p:childTnLst>
                                    <p:set>
                                      <p:cBhvr>
                                        <p:cTn id="31" dur="1" fill="hold">
                                          <p:stCondLst>
                                            <p:cond delay="0"/>
                                          </p:stCondLst>
                                        </p:cTn>
                                        <p:tgtEl>
                                          <p:spTgt spid="1030">
                                            <p:txEl>
                                              <p:pRg st="3" end="3"/>
                                            </p:txEl>
                                          </p:spTgt>
                                        </p:tgtEl>
                                        <p:attrNameLst>
                                          <p:attrName>style.visibility</p:attrName>
                                        </p:attrNameLst>
                                      </p:cBhvr>
                                      <p:to>
                                        <p:strVal val="visible"/>
                                      </p:to>
                                    </p:set>
                                    <p:animEffect transition="in" filter="wipe(up)">
                                      <p:cBhvr>
                                        <p:cTn id="32" dur="2000"/>
                                        <p:tgtEl>
                                          <p:spTgt spid="1030">
                                            <p:txEl>
                                              <p:pRg st="3" end="3"/>
                                            </p:txEl>
                                          </p:spTgt>
                                        </p:tgtEl>
                                      </p:cBhvr>
                                    </p:animEffect>
                                  </p:childTnLst>
                                </p:cTn>
                              </p:par>
                            </p:childTnLst>
                          </p:cTn>
                        </p:par>
                        <p:par>
                          <p:cTn id="33" fill="hold">
                            <p:stCondLst>
                              <p:cond delay="8500"/>
                            </p:stCondLst>
                            <p:childTnLst>
                              <p:par>
                                <p:cTn id="34" presetID="22" presetClass="entr" presetSubtype="1" fill="hold" grpId="0" nodeType="afterEffect">
                                  <p:stCondLst>
                                    <p:cond delay="0"/>
                                  </p:stCondLst>
                                  <p:childTnLst>
                                    <p:set>
                                      <p:cBhvr>
                                        <p:cTn id="35" dur="1" fill="hold">
                                          <p:stCondLst>
                                            <p:cond delay="0"/>
                                          </p:stCondLst>
                                        </p:cTn>
                                        <p:tgtEl>
                                          <p:spTgt spid="1030">
                                            <p:txEl>
                                              <p:pRg st="4" end="4"/>
                                            </p:txEl>
                                          </p:spTgt>
                                        </p:tgtEl>
                                        <p:attrNameLst>
                                          <p:attrName>style.visibility</p:attrName>
                                        </p:attrNameLst>
                                      </p:cBhvr>
                                      <p:to>
                                        <p:strVal val="visible"/>
                                      </p:to>
                                    </p:set>
                                    <p:animEffect transition="in" filter="wipe(up)">
                                      <p:cBhvr>
                                        <p:cTn id="36" dur="2000"/>
                                        <p:tgtEl>
                                          <p:spTgt spid="1030">
                                            <p:txEl>
                                              <p:pRg st="4" end="4"/>
                                            </p:txEl>
                                          </p:spTgt>
                                        </p:tgtEl>
                                      </p:cBhvr>
                                    </p:animEffect>
                                  </p:childTnLst>
                                </p:cTn>
                              </p:par>
                              <p:par>
                                <p:cTn id="37" presetID="22" presetClass="entr" presetSubtype="4" fill="hold" grpId="0" nodeType="withEffect" nodePh="1">
                                  <p:stCondLst>
                                    <p:cond delay="0"/>
                                  </p:stCondLst>
                                  <p:endCondLst>
                                    <p:cond evt="begin" delay="0">
                                      <p:tn val="37"/>
                                    </p:cond>
                                  </p:endCondLst>
                                  <p:childTnLst>
                                    <p:set>
                                      <p:cBhvr>
                                        <p:cTn id="38" dur="1" fill="hold">
                                          <p:stCondLst>
                                            <p:cond delay="0"/>
                                          </p:stCondLst>
                                        </p:cTn>
                                        <p:tgtEl>
                                          <p:spTgt spid="4112"/>
                                        </p:tgtEl>
                                        <p:attrNameLst>
                                          <p:attrName>style.visibility</p:attrName>
                                        </p:attrNameLst>
                                      </p:cBhvr>
                                      <p:to>
                                        <p:strVal val="visible"/>
                                      </p:to>
                                    </p:set>
                                    <p:animEffect transition="in" filter="wipe(down)">
                                      <p:cBhvr>
                                        <p:cTn id="39"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P spid="1029" grpId="0"/>
      <p:bldP spid="1030" grpId="0" build="p">
        <p:tmplLst>
          <p:tmpl lvl="1">
            <p:tnLst>
              <p:par>
                <p:cTn presetID="22" presetClass="entr" presetSubtype="1" fill="hold" nodeType="after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wipe(up)">
                      <p:cBhvr>
                        <p:cTn dur="2000"/>
                        <p:tgtEl>
                          <p:spTgt spid="1030"/>
                        </p:tgtEl>
                      </p:cBhvr>
                    </p:animEffect>
                  </p:childTnLst>
                </p:cTn>
              </p:par>
            </p:tnLst>
          </p:tmpl>
          <p:tmpl lvl="2">
            <p:tnLst>
              <p:par>
                <p:cTn presetID="22" presetClass="entr" presetSubtype="1" fill="hold" nodeType="after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wipe(up)">
                      <p:cBhvr>
                        <p:cTn dur="2000"/>
                        <p:tgtEl>
                          <p:spTgt spid="1030"/>
                        </p:tgtEl>
                      </p:cBhvr>
                    </p:animEffect>
                  </p:childTnLst>
                </p:cTn>
              </p:par>
            </p:tnLst>
          </p:tmpl>
          <p:tmpl lvl="3">
            <p:tnLst>
              <p:par>
                <p:cTn presetID="22" presetClass="entr" presetSubtype="1" fill="hold" nodeType="after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wipe(up)">
                      <p:cBhvr>
                        <p:cTn dur="2000"/>
                        <p:tgtEl>
                          <p:spTgt spid="1030"/>
                        </p:tgtEl>
                      </p:cBhvr>
                    </p:animEffect>
                  </p:childTnLst>
                </p:cTn>
              </p:par>
            </p:tnLst>
          </p:tmpl>
          <p:tmpl lvl="4">
            <p:tnLst>
              <p:par>
                <p:cTn presetID="22" presetClass="entr" presetSubtype="1" fill="hold" nodeType="after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wipe(up)">
                      <p:cBhvr>
                        <p:cTn dur="2000"/>
                        <p:tgtEl>
                          <p:spTgt spid="1030"/>
                        </p:tgtEl>
                      </p:cBhvr>
                    </p:animEffect>
                  </p:childTnLst>
                </p:cTn>
              </p:par>
            </p:tnLst>
          </p:tmpl>
          <p:tmpl lvl="5">
            <p:tnLst>
              <p:par>
                <p:cTn presetID="22" presetClass="entr" presetSubtype="1" fill="hold" nodeType="after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wipe(up)">
                      <p:cBhvr>
                        <p:cTn dur="2000"/>
                        <p:tgtEl>
                          <p:spTgt spid="1030"/>
                        </p:tgtEl>
                      </p:cBhvr>
                    </p:animEffect>
                  </p:childTnLst>
                </p:cTn>
              </p:par>
            </p:tnLst>
          </p:tmpl>
        </p:tmplLst>
      </p:bldP>
      <p:bldP spid="4112" grpId="0"/>
    </p:bld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en-GB" sz="4000" dirty="0" smtClean="0"/>
              <a:t>Constructivist Information Security Awareness</a:t>
            </a:r>
            <a:endParaRPr lang="it-IT" sz="4000" dirty="0" smtClean="0"/>
          </a:p>
        </p:txBody>
      </p:sp>
      <p:sp>
        <p:nvSpPr>
          <p:cNvPr id="3075" name="Rectangle 3"/>
          <p:cNvSpPr>
            <a:spLocks noGrp="1" noChangeArrowheads="1"/>
          </p:cNvSpPr>
          <p:nvPr>
            <p:ph type="subTitle" idx="1"/>
          </p:nvPr>
        </p:nvSpPr>
        <p:spPr/>
        <p:txBody>
          <a:bodyPr/>
          <a:lstStyle/>
          <a:p>
            <a:pPr algn="ctr" eaLnBrk="1" hangingPunct="1"/>
            <a:r>
              <a:rPr lang="en-GB" sz="1800" dirty="0" smtClean="0"/>
              <a:t>M.Boujettif (</a:t>
            </a:r>
            <a:r>
              <a:rPr lang="en-GB" sz="1800" dirty="0" err="1" smtClean="0"/>
              <a:t>Italtel</a:t>
            </a:r>
            <a:r>
              <a:rPr lang="en-GB" sz="1800" dirty="0" smtClean="0"/>
              <a:t>, boujettif@yahoo.com) </a:t>
            </a:r>
            <a:r>
              <a:rPr lang="en-GB" sz="1800" dirty="0" smtClean="0"/>
              <a:t>&amp; Y.Wang </a:t>
            </a:r>
            <a:r>
              <a:rPr lang="en-GB" sz="1800" smtClean="0"/>
              <a:t>(</a:t>
            </a:r>
            <a:r>
              <a:rPr lang="en-GB" sz="1800" smtClean="0"/>
              <a:t>UCCC)</a:t>
            </a:r>
            <a:endParaRPr lang="en-GB" sz="1800" dirty="0" smtClean="0"/>
          </a:p>
          <a:p>
            <a:pPr algn="ctr" eaLnBrk="1" hangingPunct="1"/>
            <a:r>
              <a:rPr lang="en-GB" sz="1800" dirty="0" smtClean="0"/>
              <a:t>BWCCA 2010</a:t>
            </a:r>
          </a:p>
          <a:p>
            <a:pPr algn="ctr" eaLnBrk="1" hangingPunct="1"/>
            <a:r>
              <a:rPr lang="en-GB" sz="1800" dirty="0" smtClean="0"/>
              <a:t>Fukuoka Institute of Technology, Fukuoka, Japan</a:t>
            </a:r>
            <a:endParaRPr lang="it-IT" sz="1800" dirty="0" smtClean="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GB" sz="3200" dirty="0" smtClean="0"/>
              <a:t>Constructivism</a:t>
            </a:r>
          </a:p>
        </p:txBody>
      </p:sp>
      <p:sp>
        <p:nvSpPr>
          <p:cNvPr id="11267" name="Rectangle 5"/>
          <p:cNvSpPr>
            <a:spLocks noGrp="1" noChangeArrowheads="1"/>
          </p:cNvSpPr>
          <p:nvPr>
            <p:ph type="body" sz="half" idx="1"/>
          </p:nvPr>
        </p:nvSpPr>
        <p:spPr>
          <a:xfrm>
            <a:off x="457200" y="1981200"/>
            <a:ext cx="4038600" cy="4591050"/>
          </a:xfrm>
        </p:spPr>
        <p:txBody>
          <a:bodyPr/>
          <a:lstStyle/>
          <a:p>
            <a:pPr eaLnBrk="1" hangingPunct="1">
              <a:lnSpc>
                <a:spcPct val="80000"/>
              </a:lnSpc>
              <a:defRPr/>
            </a:pPr>
            <a:r>
              <a:rPr lang="en-GB" sz="1600" dirty="0" smtClean="0"/>
              <a:t>Anything that may cause a sense of failure and/or negative feelings – Complexity is one of them</a:t>
            </a:r>
          </a:p>
          <a:p>
            <a:pPr eaLnBrk="1" hangingPunct="1">
              <a:lnSpc>
                <a:spcPct val="80000"/>
              </a:lnSpc>
              <a:buFont typeface="Wingdings" pitchFamily="2" charset="2"/>
              <a:buNone/>
              <a:defRPr/>
            </a:pPr>
            <a:endParaRPr lang="en-GB" sz="1600" dirty="0" smtClean="0"/>
          </a:p>
          <a:p>
            <a:pPr eaLnBrk="1" hangingPunct="1">
              <a:lnSpc>
                <a:spcPct val="80000"/>
              </a:lnSpc>
              <a:defRPr/>
            </a:pPr>
            <a:r>
              <a:rPr lang="en-GB" sz="1600" dirty="0" smtClean="0"/>
              <a:t>Attitude change occurs – addressing cognitive and emotional components via new information</a:t>
            </a:r>
          </a:p>
          <a:p>
            <a:pPr eaLnBrk="1" hangingPunct="1">
              <a:lnSpc>
                <a:spcPct val="80000"/>
              </a:lnSpc>
              <a:buFont typeface="Wingdings" pitchFamily="2" charset="2"/>
              <a:buNone/>
              <a:defRPr/>
            </a:pPr>
            <a:r>
              <a:rPr lang="en-GB" sz="1600" dirty="0" smtClean="0"/>
              <a:t> </a:t>
            </a:r>
          </a:p>
          <a:p>
            <a:pPr eaLnBrk="1" hangingPunct="1">
              <a:lnSpc>
                <a:spcPct val="80000"/>
              </a:lnSpc>
              <a:defRPr/>
            </a:pPr>
            <a:r>
              <a:rPr lang="en-GB" sz="1600" dirty="0" smtClean="0"/>
              <a:t>Employing methods utilised in pedagogical circles. Have track record of yielding positive results</a:t>
            </a:r>
          </a:p>
          <a:p>
            <a:pPr eaLnBrk="1" hangingPunct="1">
              <a:lnSpc>
                <a:spcPct val="80000"/>
              </a:lnSpc>
              <a:defRPr/>
            </a:pPr>
            <a:r>
              <a:rPr lang="en-GB" sz="1600" dirty="0" smtClean="0"/>
              <a:t>One proven method in making positive changes to ones attitude and perceptions;</a:t>
            </a:r>
          </a:p>
          <a:p>
            <a:pPr lvl="1" eaLnBrk="1" hangingPunct="1">
              <a:lnSpc>
                <a:spcPct val="80000"/>
              </a:lnSpc>
              <a:defRPr/>
            </a:pPr>
            <a:r>
              <a:rPr lang="en-GB" sz="1600" dirty="0" smtClean="0"/>
              <a:t>Constructivist methodology</a:t>
            </a:r>
          </a:p>
          <a:p>
            <a:pPr eaLnBrk="1" hangingPunct="1">
              <a:lnSpc>
                <a:spcPct val="80000"/>
              </a:lnSpc>
              <a:buFont typeface="Wingdings" pitchFamily="2" charset="2"/>
              <a:buNone/>
              <a:defRPr/>
            </a:pPr>
            <a:endParaRPr lang="en-GB" sz="1600" dirty="0" smtClean="0"/>
          </a:p>
          <a:p>
            <a:pPr marL="0" indent="0" algn="just" eaLnBrk="1" hangingPunct="1">
              <a:lnSpc>
                <a:spcPct val="80000"/>
              </a:lnSpc>
              <a:buFont typeface="Wingdings" pitchFamily="2" charset="2"/>
              <a:buNone/>
              <a:defRPr/>
            </a:pPr>
            <a:r>
              <a:rPr lang="en-GB" sz="1600" b="1" dirty="0" smtClean="0"/>
              <a:t>“...commitment to the idea that the development of understanding requires active engagement on the part of the learner.”</a:t>
            </a:r>
            <a:endParaRPr lang="en-GB" sz="1600" dirty="0" smtClean="0"/>
          </a:p>
        </p:txBody>
      </p:sp>
      <p:sp>
        <p:nvSpPr>
          <p:cNvPr id="11268" name="Rectangle 6"/>
          <p:cNvSpPr>
            <a:spLocks noGrp="1" noChangeArrowheads="1"/>
          </p:cNvSpPr>
          <p:nvPr>
            <p:ph type="body" sz="half" idx="2"/>
          </p:nvPr>
        </p:nvSpPr>
        <p:spPr/>
        <p:txBody>
          <a:bodyPr/>
          <a:lstStyle/>
          <a:p>
            <a:pPr eaLnBrk="1" hangingPunct="1">
              <a:lnSpc>
                <a:spcPct val="80000"/>
              </a:lnSpc>
              <a:defRPr/>
            </a:pPr>
            <a:r>
              <a:rPr lang="en-GB" sz="1600" dirty="0" smtClean="0"/>
              <a:t>Naylor and Keogh (1999)</a:t>
            </a:r>
          </a:p>
          <a:p>
            <a:pPr marL="0" indent="0" eaLnBrk="1" hangingPunct="1">
              <a:lnSpc>
                <a:spcPct val="80000"/>
              </a:lnSpc>
              <a:buFont typeface="Wingdings" pitchFamily="2" charset="2"/>
              <a:buNone/>
              <a:defRPr/>
            </a:pPr>
            <a:endParaRPr lang="en-GB" sz="1600" b="1" dirty="0" smtClean="0"/>
          </a:p>
          <a:p>
            <a:pPr marL="0" indent="0" eaLnBrk="1" hangingPunct="1">
              <a:lnSpc>
                <a:spcPct val="80000"/>
              </a:lnSpc>
              <a:buFont typeface="Wingdings" pitchFamily="2" charset="2"/>
              <a:buNone/>
              <a:defRPr/>
            </a:pPr>
            <a:r>
              <a:rPr lang="en-GB" sz="1600" b="1" dirty="0" smtClean="0"/>
              <a:t>“...principles of this approach ... learners can only make sense of new situations in terms of their existing understanding. Learning involves an active process ... learners construct meaning by linking new ideas with their existing knowledge.”</a:t>
            </a:r>
          </a:p>
          <a:p>
            <a:pPr eaLnBrk="1" hangingPunct="1">
              <a:lnSpc>
                <a:spcPct val="80000"/>
              </a:lnSpc>
              <a:defRPr/>
            </a:pPr>
            <a:endParaRPr lang="en-GB" sz="1600" dirty="0" smtClean="0"/>
          </a:p>
          <a:p>
            <a:pPr eaLnBrk="1" hangingPunct="1">
              <a:lnSpc>
                <a:spcPct val="80000"/>
              </a:lnSpc>
              <a:defRPr/>
            </a:pPr>
            <a:r>
              <a:rPr lang="en-GB" sz="1600" dirty="0" smtClean="0"/>
              <a:t>Active learning approaches were found to be beneficial and positive in improving academic achievement,</a:t>
            </a:r>
            <a:r>
              <a:rPr lang="en-GB" sz="1600" dirty="0" smtClean="0">
                <a:solidFill>
                  <a:schemeClr val="bg1"/>
                </a:solidFill>
              </a:rPr>
              <a:t>/</a:t>
            </a:r>
            <a:r>
              <a:rPr lang="en-GB" sz="1600" dirty="0" smtClean="0"/>
              <a:t> attitude and concept learning</a:t>
            </a:r>
          </a:p>
          <a:p>
            <a:pPr indent="20638" eaLnBrk="1" hangingPunct="1">
              <a:lnSpc>
                <a:spcPct val="80000"/>
              </a:lnSpc>
              <a:buFont typeface="Wingdings" pitchFamily="2" charset="2"/>
              <a:buNone/>
              <a:defRPr/>
            </a:pPr>
            <a:r>
              <a:rPr lang="en-GB" sz="1600" dirty="0" smtClean="0"/>
              <a:t>(</a:t>
            </a:r>
            <a:r>
              <a:rPr lang="en-GB" sz="1600" dirty="0" err="1" smtClean="0"/>
              <a:t>Anzai</a:t>
            </a:r>
            <a:r>
              <a:rPr lang="en-GB" sz="1600" dirty="0" smtClean="0"/>
              <a:t> &amp; Simon [1979], Maria &amp; Rosetta [2005])</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z="3200" dirty="0" smtClean="0"/>
              <a:t>CISA Programme</a:t>
            </a:r>
          </a:p>
        </p:txBody>
      </p:sp>
      <p:sp>
        <p:nvSpPr>
          <p:cNvPr id="13315" name="Rectangle 3"/>
          <p:cNvSpPr>
            <a:spLocks noGrp="1" noChangeArrowheads="1"/>
          </p:cNvSpPr>
          <p:nvPr>
            <p:ph type="body" idx="1"/>
          </p:nvPr>
        </p:nvSpPr>
        <p:spPr>
          <a:xfrm>
            <a:off x="285750" y="1981200"/>
            <a:ext cx="4643438" cy="4662488"/>
          </a:xfrm>
        </p:spPr>
        <p:txBody>
          <a:bodyPr/>
          <a:lstStyle/>
          <a:p>
            <a:pPr algn="just" eaLnBrk="1" hangingPunct="1">
              <a:lnSpc>
                <a:spcPct val="80000"/>
              </a:lnSpc>
            </a:pPr>
            <a:r>
              <a:rPr lang="en-GB" sz="1600" smtClean="0"/>
              <a:t>Our CISA Programme entails:</a:t>
            </a:r>
          </a:p>
          <a:p>
            <a:pPr algn="just" eaLnBrk="1" hangingPunct="1">
              <a:lnSpc>
                <a:spcPct val="80000"/>
              </a:lnSpc>
              <a:buFont typeface="Wingdings" pitchFamily="2" charset="2"/>
              <a:buNone/>
            </a:pPr>
            <a:endParaRPr lang="en-GB" sz="1600" smtClean="0"/>
          </a:p>
          <a:p>
            <a:pPr lvl="1" algn="just" eaLnBrk="1" hangingPunct="1">
              <a:lnSpc>
                <a:spcPct val="80000"/>
              </a:lnSpc>
            </a:pPr>
            <a:r>
              <a:rPr lang="en-GB" sz="1600" smtClean="0"/>
              <a:t>Elements of transfer of knowledge</a:t>
            </a:r>
          </a:p>
          <a:p>
            <a:pPr lvl="1" algn="just" eaLnBrk="1" hangingPunct="1">
              <a:lnSpc>
                <a:spcPct val="80000"/>
              </a:lnSpc>
              <a:buFont typeface="Wingdings" pitchFamily="2" charset="2"/>
              <a:buNone/>
            </a:pPr>
            <a:endParaRPr lang="en-GB" sz="1600" smtClean="0"/>
          </a:p>
          <a:p>
            <a:pPr lvl="1" algn="just" eaLnBrk="1" hangingPunct="1">
              <a:lnSpc>
                <a:spcPct val="80000"/>
              </a:lnSpc>
            </a:pPr>
            <a:r>
              <a:rPr lang="en-GB" sz="1600" smtClean="0"/>
              <a:t>Conducive environment of learning </a:t>
            </a:r>
          </a:p>
          <a:p>
            <a:pPr lvl="1" algn="just" eaLnBrk="1" hangingPunct="1">
              <a:lnSpc>
                <a:spcPct val="80000"/>
              </a:lnSpc>
              <a:buFont typeface="Wingdings" pitchFamily="2" charset="2"/>
              <a:buNone/>
            </a:pPr>
            <a:endParaRPr lang="en-GB" sz="1600" smtClean="0"/>
          </a:p>
          <a:p>
            <a:pPr lvl="1" algn="just" eaLnBrk="1" hangingPunct="1">
              <a:lnSpc>
                <a:spcPct val="80000"/>
              </a:lnSpc>
            </a:pPr>
            <a:r>
              <a:rPr lang="en-GB" sz="1600" smtClean="0"/>
              <a:t>Material is learner-friendly/learner-centric </a:t>
            </a:r>
          </a:p>
          <a:p>
            <a:pPr lvl="1" algn="just" eaLnBrk="1" hangingPunct="1">
              <a:lnSpc>
                <a:spcPct val="80000"/>
              </a:lnSpc>
              <a:buFont typeface="Wingdings" pitchFamily="2" charset="2"/>
              <a:buNone/>
            </a:pPr>
            <a:endParaRPr lang="en-GB" sz="1600" smtClean="0"/>
          </a:p>
          <a:p>
            <a:pPr lvl="1" algn="just" eaLnBrk="1" hangingPunct="1">
              <a:lnSpc>
                <a:spcPct val="80000"/>
              </a:lnSpc>
            </a:pPr>
            <a:r>
              <a:rPr lang="en-GB" sz="1600" smtClean="0"/>
              <a:t>Little or no instruction or explanation</a:t>
            </a:r>
          </a:p>
          <a:p>
            <a:pPr lvl="1" algn="just" eaLnBrk="1" hangingPunct="1">
              <a:lnSpc>
                <a:spcPct val="80000"/>
              </a:lnSpc>
              <a:buFont typeface="Wingdings" pitchFamily="2" charset="2"/>
              <a:buNone/>
            </a:pPr>
            <a:endParaRPr lang="en-GB" sz="1600" smtClean="0"/>
          </a:p>
          <a:p>
            <a:pPr lvl="1" algn="just" eaLnBrk="1" hangingPunct="1">
              <a:lnSpc>
                <a:spcPct val="80000"/>
              </a:lnSpc>
            </a:pPr>
            <a:r>
              <a:rPr lang="en-GB" sz="1600" smtClean="0"/>
              <a:t>Encourages active and engaging environment with virtual independence in learning</a:t>
            </a:r>
          </a:p>
          <a:p>
            <a:pPr lvl="1" algn="just" eaLnBrk="1" hangingPunct="1">
              <a:lnSpc>
                <a:spcPct val="80000"/>
              </a:lnSpc>
              <a:buFont typeface="Wingdings" pitchFamily="2" charset="2"/>
              <a:buNone/>
            </a:pPr>
            <a:endParaRPr lang="en-GB" sz="1600" smtClean="0"/>
          </a:p>
          <a:p>
            <a:pPr lvl="1" algn="just" eaLnBrk="1" hangingPunct="1">
              <a:lnSpc>
                <a:spcPct val="80000"/>
              </a:lnSpc>
            </a:pPr>
            <a:r>
              <a:rPr lang="en-GB" sz="1600" smtClean="0"/>
              <a:t>CISA approach allow users to develop information security material and activities that would contain their own terminology and explanations which they themselves construct and understand</a:t>
            </a:r>
          </a:p>
        </p:txBody>
      </p:sp>
      <p:sp>
        <p:nvSpPr>
          <p:cNvPr id="5" name="Rectangle 3"/>
          <p:cNvSpPr txBox="1">
            <a:spLocks noChangeArrowheads="1"/>
          </p:cNvSpPr>
          <p:nvPr/>
        </p:nvSpPr>
        <p:spPr bwMode="auto">
          <a:xfrm>
            <a:off x="5000625" y="2000250"/>
            <a:ext cx="3929063" cy="3886200"/>
          </a:xfrm>
          <a:prstGeom prst="rect">
            <a:avLst/>
          </a:prstGeom>
          <a:noFill/>
          <a:ln w="9525">
            <a:noFill/>
            <a:miter lim="800000"/>
            <a:headEnd/>
            <a:tailEnd/>
          </a:ln>
        </p:spPr>
        <p:txBody>
          <a:bodyPr/>
          <a:lstStyle/>
          <a:p>
            <a:pPr marL="342900" indent="-342900" algn="l">
              <a:lnSpc>
                <a:spcPct val="80000"/>
              </a:lnSpc>
              <a:spcBef>
                <a:spcPct val="20000"/>
              </a:spcBef>
              <a:buClr>
                <a:schemeClr val="bg2"/>
              </a:buClr>
              <a:buSzPct val="75000"/>
              <a:buFont typeface="Wingdings" pitchFamily="2" charset="2"/>
              <a:buChar char="n"/>
              <a:defRPr/>
            </a:pPr>
            <a:r>
              <a:rPr lang="en-GB" dirty="0"/>
              <a:t>Avoids passive learning </a:t>
            </a:r>
          </a:p>
          <a:p>
            <a:pPr marL="342900" indent="-342900" algn="l">
              <a:lnSpc>
                <a:spcPct val="80000"/>
              </a:lnSpc>
              <a:spcBef>
                <a:spcPct val="20000"/>
              </a:spcBef>
              <a:buClr>
                <a:schemeClr val="bg2"/>
              </a:buClr>
              <a:buSzPct val="75000"/>
              <a:defRPr/>
            </a:pPr>
            <a:endParaRPr lang="en-GB" dirty="0"/>
          </a:p>
          <a:p>
            <a:pPr marL="342900" indent="-342900" algn="l">
              <a:lnSpc>
                <a:spcPct val="80000"/>
              </a:lnSpc>
              <a:spcBef>
                <a:spcPct val="20000"/>
              </a:spcBef>
              <a:buClr>
                <a:schemeClr val="bg2"/>
              </a:buClr>
              <a:buSzPct val="75000"/>
              <a:buFont typeface="Wingdings" pitchFamily="2" charset="2"/>
              <a:buChar char="n"/>
              <a:defRPr/>
            </a:pPr>
            <a:r>
              <a:rPr lang="en-GB" dirty="0"/>
              <a:t>Move towards active and interactive learning </a:t>
            </a:r>
          </a:p>
          <a:p>
            <a:pPr marL="342900" indent="-342900" algn="l">
              <a:lnSpc>
                <a:spcPct val="80000"/>
              </a:lnSpc>
              <a:spcBef>
                <a:spcPct val="20000"/>
              </a:spcBef>
              <a:buClr>
                <a:schemeClr val="bg2"/>
              </a:buClr>
              <a:buSzPct val="75000"/>
              <a:defRPr/>
            </a:pPr>
            <a:endParaRPr lang="en-GB" dirty="0"/>
          </a:p>
          <a:p>
            <a:pPr marL="342900" indent="-342900" algn="l">
              <a:lnSpc>
                <a:spcPct val="80000"/>
              </a:lnSpc>
              <a:spcBef>
                <a:spcPct val="20000"/>
              </a:spcBef>
              <a:buClr>
                <a:schemeClr val="bg2"/>
              </a:buClr>
              <a:buSzPct val="75000"/>
              <a:buFont typeface="Wingdings" pitchFamily="2" charset="2"/>
              <a:buChar char="n"/>
              <a:defRPr/>
            </a:pPr>
            <a:r>
              <a:rPr lang="en-GB" dirty="0"/>
              <a:t>Learners relate information security to their daily lives and how it affects them and their colleagues</a:t>
            </a:r>
          </a:p>
          <a:p>
            <a:pPr marL="342900" indent="-342900" algn="just">
              <a:lnSpc>
                <a:spcPct val="80000"/>
              </a:lnSpc>
              <a:spcBef>
                <a:spcPct val="20000"/>
              </a:spcBef>
              <a:buClr>
                <a:schemeClr val="bg2"/>
              </a:buClr>
              <a:buSzPct val="75000"/>
              <a:defRPr/>
            </a:pPr>
            <a:endParaRPr lang="en-GB" dirty="0"/>
          </a:p>
          <a:p>
            <a:pPr marL="342900" indent="-342900" algn="just">
              <a:lnSpc>
                <a:spcPct val="80000"/>
              </a:lnSpc>
              <a:spcBef>
                <a:spcPct val="20000"/>
              </a:spcBef>
              <a:buClr>
                <a:schemeClr val="bg2"/>
              </a:buClr>
              <a:buSzPct val="75000"/>
              <a:buFont typeface="Wingdings" pitchFamily="2" charset="2"/>
              <a:buChar char="n"/>
              <a:defRPr/>
            </a:pPr>
            <a:r>
              <a:rPr lang="en-GB" dirty="0"/>
              <a:t>The material: information security warnings, posters, emails and policies can sometimes be daunting and unwieldy therefore allow participants to feel more ownership in gaining a deeper understanding. Guaranteed since they constructed the material that they comprehend and understand</a:t>
            </a:r>
          </a:p>
          <a:p>
            <a:pPr marL="742950" lvl="1" indent="-285750" algn="l">
              <a:lnSpc>
                <a:spcPct val="80000"/>
              </a:lnSpc>
              <a:spcBef>
                <a:spcPct val="20000"/>
              </a:spcBef>
              <a:buClr>
                <a:schemeClr val="accent2"/>
              </a:buClr>
              <a:buSzPct val="80000"/>
              <a:buFont typeface="Wingdings" pitchFamily="2" charset="2"/>
              <a:buChar char="¨"/>
              <a:defRPr/>
            </a:pPr>
            <a:endParaRPr lang="en-GB" kern="0" dirty="0">
              <a:latin typeface="+mn-lt"/>
              <a:cs typeface="+mn-cs"/>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3200" dirty="0" smtClean="0"/>
              <a:t>Method and Realisation</a:t>
            </a:r>
          </a:p>
        </p:txBody>
      </p:sp>
      <p:sp>
        <p:nvSpPr>
          <p:cNvPr id="14339" name="Rectangle 3"/>
          <p:cNvSpPr>
            <a:spLocks noGrp="1" noChangeArrowheads="1"/>
          </p:cNvSpPr>
          <p:nvPr>
            <p:ph type="body" idx="1"/>
          </p:nvPr>
        </p:nvSpPr>
        <p:spPr>
          <a:xfrm>
            <a:off x="357188" y="1714500"/>
            <a:ext cx="5114925" cy="4857750"/>
          </a:xfrm>
        </p:spPr>
        <p:txBody>
          <a:bodyPr/>
          <a:lstStyle/>
          <a:p>
            <a:pPr eaLnBrk="1" hangingPunct="1">
              <a:lnSpc>
                <a:spcPct val="80000"/>
              </a:lnSpc>
            </a:pPr>
            <a:r>
              <a:rPr lang="en-GB" sz="1800" smtClean="0"/>
              <a:t>Sample size: 240 individuals, only 116 responded accurately and concisely</a:t>
            </a:r>
          </a:p>
          <a:p>
            <a:pPr eaLnBrk="1" hangingPunct="1">
              <a:lnSpc>
                <a:spcPct val="80000"/>
              </a:lnSpc>
              <a:buFont typeface="Wingdings" pitchFamily="2" charset="2"/>
              <a:buNone/>
            </a:pPr>
            <a:endParaRPr lang="en-GB" sz="1800" smtClean="0"/>
          </a:p>
          <a:p>
            <a:pPr eaLnBrk="1" hangingPunct="1">
              <a:lnSpc>
                <a:spcPct val="80000"/>
              </a:lnSpc>
            </a:pPr>
            <a:r>
              <a:rPr lang="en-GB" sz="1800" smtClean="0"/>
              <a:t>30 CIO’s interviewed</a:t>
            </a:r>
          </a:p>
          <a:p>
            <a:pPr eaLnBrk="1" hangingPunct="1">
              <a:lnSpc>
                <a:spcPct val="80000"/>
              </a:lnSpc>
              <a:buFont typeface="Wingdings" pitchFamily="2" charset="2"/>
              <a:buNone/>
            </a:pPr>
            <a:r>
              <a:rPr lang="en-GB" sz="1800" smtClean="0"/>
              <a:t> </a:t>
            </a:r>
          </a:p>
          <a:p>
            <a:pPr eaLnBrk="1" hangingPunct="1">
              <a:lnSpc>
                <a:spcPct val="80000"/>
              </a:lnSpc>
            </a:pPr>
            <a:r>
              <a:rPr lang="en-GB" sz="1800" smtClean="0"/>
              <a:t>Survey attitudes and perceptions</a:t>
            </a:r>
          </a:p>
          <a:p>
            <a:pPr lvl="1" eaLnBrk="1" hangingPunct="1">
              <a:lnSpc>
                <a:spcPct val="80000"/>
              </a:lnSpc>
            </a:pPr>
            <a:r>
              <a:rPr lang="en-GB" sz="1800" smtClean="0"/>
              <a:t>Questionpro (2007) </a:t>
            </a:r>
          </a:p>
          <a:p>
            <a:pPr lvl="1" eaLnBrk="1" hangingPunct="1">
              <a:lnSpc>
                <a:spcPct val="80000"/>
              </a:lnSpc>
            </a:pPr>
            <a:r>
              <a:rPr lang="en-GB" sz="1800" smtClean="0"/>
              <a:t>University of Florida IT Security Awareness (2009) </a:t>
            </a:r>
          </a:p>
          <a:p>
            <a:pPr lvl="1" eaLnBrk="1" hangingPunct="1">
              <a:lnSpc>
                <a:spcPct val="80000"/>
              </a:lnSpc>
            </a:pPr>
            <a:r>
              <a:rPr lang="en-GB" sz="1800" smtClean="0"/>
              <a:t>TCET (1997) </a:t>
            </a:r>
          </a:p>
          <a:p>
            <a:pPr lvl="1" eaLnBrk="1" hangingPunct="1">
              <a:lnSpc>
                <a:spcPct val="80000"/>
              </a:lnSpc>
              <a:buFont typeface="Wingdings" pitchFamily="2" charset="2"/>
              <a:buNone/>
            </a:pPr>
            <a:endParaRPr lang="en-GB" sz="1800" smtClean="0"/>
          </a:p>
          <a:p>
            <a:pPr eaLnBrk="1" hangingPunct="1">
              <a:lnSpc>
                <a:spcPct val="80000"/>
              </a:lnSpc>
            </a:pPr>
            <a:r>
              <a:rPr lang="en-GB" sz="1800" smtClean="0"/>
              <a:t>Results were validated for consistence and disparate answers were removed leaving only consistent data outcomes</a:t>
            </a:r>
          </a:p>
          <a:p>
            <a:pPr eaLnBrk="1" hangingPunct="1">
              <a:lnSpc>
                <a:spcPct val="80000"/>
              </a:lnSpc>
              <a:buFont typeface="Wingdings" pitchFamily="2" charset="2"/>
              <a:buNone/>
            </a:pPr>
            <a:endParaRPr lang="en-GB" sz="1800" smtClean="0"/>
          </a:p>
          <a:p>
            <a:pPr eaLnBrk="1" hangingPunct="1">
              <a:lnSpc>
                <a:spcPct val="80000"/>
              </a:lnSpc>
            </a:pPr>
            <a:r>
              <a:rPr lang="en-GB" sz="1800" smtClean="0"/>
              <a:t>Single case-study with a questionnaire administered in two companies (sample ISA material)</a:t>
            </a:r>
          </a:p>
        </p:txBody>
      </p:sp>
      <p:graphicFrame>
        <p:nvGraphicFramePr>
          <p:cNvPr id="4" name="Chart 3"/>
          <p:cNvGraphicFramePr/>
          <p:nvPr/>
        </p:nvGraphicFramePr>
        <p:xfrm>
          <a:off x="5000628" y="2143116"/>
          <a:ext cx="4143372" cy="28146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3200" dirty="0" smtClean="0"/>
              <a:t>Results: Information Security Awareness</a:t>
            </a:r>
          </a:p>
        </p:txBody>
      </p:sp>
      <p:sp>
        <p:nvSpPr>
          <p:cNvPr id="15363" name="Rectangle 3"/>
          <p:cNvSpPr>
            <a:spLocks noGrp="1" noChangeArrowheads="1"/>
          </p:cNvSpPr>
          <p:nvPr>
            <p:ph type="body" sz="half" idx="1"/>
          </p:nvPr>
        </p:nvSpPr>
        <p:spPr>
          <a:xfrm>
            <a:off x="457200" y="1428750"/>
            <a:ext cx="5627688" cy="4876800"/>
          </a:xfrm>
        </p:spPr>
        <p:txBody>
          <a:bodyPr/>
          <a:lstStyle/>
          <a:p>
            <a:pPr eaLnBrk="1" hangingPunct="1"/>
            <a:r>
              <a:rPr lang="en-GB" sz="1500" smtClean="0"/>
              <a:t>ISA</a:t>
            </a:r>
          </a:p>
          <a:p>
            <a:pPr eaLnBrk="1" hangingPunct="1">
              <a:buFont typeface="Wingdings" pitchFamily="2" charset="2"/>
              <a:buNone/>
            </a:pPr>
            <a:endParaRPr lang="en-GB" sz="1500" smtClean="0"/>
          </a:p>
          <a:p>
            <a:pPr eaLnBrk="1" hangingPunct="1">
              <a:buFont typeface="Wingdings" pitchFamily="2" charset="2"/>
              <a:buNone/>
            </a:pPr>
            <a:endParaRPr lang="en-GB" sz="1500" smtClean="0"/>
          </a:p>
          <a:p>
            <a:pPr eaLnBrk="1" hangingPunct="1">
              <a:buFont typeface="Wingdings" pitchFamily="2" charset="2"/>
              <a:buNone/>
            </a:pPr>
            <a:endParaRPr lang="en-GB" sz="1500" smtClean="0"/>
          </a:p>
          <a:p>
            <a:pPr eaLnBrk="1" hangingPunct="1">
              <a:buFont typeface="Wingdings" pitchFamily="2" charset="2"/>
              <a:buNone/>
            </a:pPr>
            <a:endParaRPr lang="en-GB" sz="1500" smtClean="0"/>
          </a:p>
          <a:p>
            <a:pPr eaLnBrk="1" hangingPunct="1">
              <a:buFont typeface="Wingdings" pitchFamily="2" charset="2"/>
              <a:buNone/>
            </a:pPr>
            <a:endParaRPr lang="en-GB" sz="1500" smtClean="0"/>
          </a:p>
          <a:p>
            <a:pPr eaLnBrk="1" hangingPunct="1">
              <a:buFont typeface="Wingdings" pitchFamily="2" charset="2"/>
              <a:buNone/>
            </a:pPr>
            <a:endParaRPr lang="en-GB" sz="1500" smtClean="0"/>
          </a:p>
          <a:p>
            <a:pPr eaLnBrk="1" hangingPunct="1">
              <a:buFont typeface="Wingdings" pitchFamily="2" charset="2"/>
              <a:buNone/>
            </a:pPr>
            <a:endParaRPr lang="en-GB" sz="1500" smtClean="0"/>
          </a:p>
          <a:p>
            <a:pPr eaLnBrk="1" hangingPunct="1">
              <a:buFont typeface="Wingdings" pitchFamily="2" charset="2"/>
              <a:buNone/>
            </a:pPr>
            <a:endParaRPr lang="en-GB" sz="1500" smtClean="0"/>
          </a:p>
          <a:p>
            <a:pPr eaLnBrk="1" hangingPunct="1"/>
            <a:r>
              <a:rPr lang="en-GB" sz="1500" smtClean="0"/>
              <a:t>Respondents indicate shocking low level of information security awareness for example their internet and email usage behaviours:</a:t>
            </a:r>
          </a:p>
        </p:txBody>
      </p:sp>
      <p:sp>
        <p:nvSpPr>
          <p:cNvPr id="15364" name="Rectangle 4"/>
          <p:cNvSpPr>
            <a:spLocks noGrp="1" noChangeArrowheads="1"/>
          </p:cNvSpPr>
          <p:nvPr>
            <p:ph type="body" sz="half" idx="2"/>
          </p:nvPr>
        </p:nvSpPr>
        <p:spPr>
          <a:xfrm>
            <a:off x="6000750" y="2133600"/>
            <a:ext cx="2892425" cy="4248150"/>
          </a:xfrm>
        </p:spPr>
        <p:txBody>
          <a:bodyPr/>
          <a:lstStyle/>
          <a:p>
            <a:pPr eaLnBrk="1" hangingPunct="1">
              <a:lnSpc>
                <a:spcPct val="80000"/>
              </a:lnSpc>
            </a:pPr>
            <a:endParaRPr lang="en-GB" sz="1600" smtClean="0"/>
          </a:p>
          <a:p>
            <a:pPr eaLnBrk="1" hangingPunct="1">
              <a:lnSpc>
                <a:spcPct val="80000"/>
              </a:lnSpc>
            </a:pPr>
            <a:r>
              <a:rPr lang="en-GB" sz="1600" smtClean="0"/>
              <a:t>Rather concerning results  - Real lack of training ISA needs</a:t>
            </a:r>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pPr>
            <a:r>
              <a:rPr lang="en-GB" sz="1600" smtClean="0"/>
              <a:t>Current ISA programmes are ineffective and have profound consequences on information security</a:t>
            </a:r>
          </a:p>
        </p:txBody>
      </p:sp>
      <p:graphicFrame>
        <p:nvGraphicFramePr>
          <p:cNvPr id="5" name="Chart 4"/>
          <p:cNvGraphicFramePr/>
          <p:nvPr/>
        </p:nvGraphicFramePr>
        <p:xfrm>
          <a:off x="1928794" y="1500174"/>
          <a:ext cx="2714644" cy="2486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2000232" y="4688114"/>
          <a:ext cx="3171826" cy="21698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3200" dirty="0" smtClean="0"/>
              <a:t>Results: Employees’ ISA</a:t>
            </a:r>
          </a:p>
        </p:txBody>
      </p:sp>
      <p:sp>
        <p:nvSpPr>
          <p:cNvPr id="16387" name="Rectangle 3"/>
          <p:cNvSpPr>
            <a:spLocks noGrp="1" noChangeArrowheads="1"/>
          </p:cNvSpPr>
          <p:nvPr>
            <p:ph type="body" idx="1"/>
          </p:nvPr>
        </p:nvSpPr>
        <p:spPr>
          <a:xfrm>
            <a:off x="457200" y="1981200"/>
            <a:ext cx="5699125" cy="4616450"/>
          </a:xfrm>
        </p:spPr>
        <p:txBody>
          <a:bodyPr/>
          <a:lstStyle/>
          <a:p>
            <a:pPr eaLnBrk="1" hangingPunct="1">
              <a:lnSpc>
                <a:spcPct val="80000"/>
              </a:lnSpc>
            </a:pPr>
            <a:r>
              <a:rPr lang="en-GB" sz="1600" smtClean="0"/>
              <a:t>Information Security policies, procedures were little understood and rarely recognised or appreciated;</a:t>
            </a:r>
          </a:p>
        </p:txBody>
      </p:sp>
      <p:sp>
        <p:nvSpPr>
          <p:cNvPr id="16388" name="Rectangle 4"/>
          <p:cNvSpPr>
            <a:spLocks noChangeArrowheads="1"/>
          </p:cNvSpPr>
          <p:nvPr/>
        </p:nvSpPr>
        <p:spPr bwMode="auto">
          <a:xfrm>
            <a:off x="6000750" y="3357563"/>
            <a:ext cx="2928938" cy="2000250"/>
          </a:xfrm>
          <a:prstGeom prst="rect">
            <a:avLst/>
          </a:prstGeom>
          <a:noFill/>
          <a:ln w="9525">
            <a:noFill/>
            <a:miter lim="800000"/>
            <a:headEnd/>
            <a:tailEnd/>
          </a:ln>
        </p:spPr>
        <p:txBody>
          <a:bodyPr/>
          <a:lstStyle/>
          <a:p>
            <a:pPr marL="342900" indent="-342900" algn="l">
              <a:spcBef>
                <a:spcPct val="20000"/>
              </a:spcBef>
              <a:buClr>
                <a:schemeClr val="bg2"/>
              </a:buClr>
              <a:buSzPct val="75000"/>
              <a:buFont typeface="Wingdings" pitchFamily="2" charset="2"/>
              <a:buChar char="n"/>
            </a:pPr>
            <a:r>
              <a:rPr lang="en-GB"/>
              <a:t>Concerning situation: witnessed in the majority of KSA companies give us a reasonable microcosm of the possible state of information security awareness in and around the Middle East</a:t>
            </a:r>
          </a:p>
        </p:txBody>
      </p:sp>
      <p:graphicFrame>
        <p:nvGraphicFramePr>
          <p:cNvPr id="5" name="Chart 4"/>
          <p:cNvGraphicFramePr/>
          <p:nvPr/>
        </p:nvGraphicFramePr>
        <p:xfrm>
          <a:off x="714348" y="2714620"/>
          <a:ext cx="5143536" cy="3643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3200" dirty="0" smtClean="0"/>
              <a:t>Results: Respondents’ Attitudes</a:t>
            </a:r>
          </a:p>
        </p:txBody>
      </p:sp>
      <p:sp>
        <p:nvSpPr>
          <p:cNvPr id="17411" name="Rectangle 3"/>
          <p:cNvSpPr>
            <a:spLocks noGrp="1" noChangeArrowheads="1"/>
          </p:cNvSpPr>
          <p:nvPr>
            <p:ph type="body" idx="1"/>
          </p:nvPr>
        </p:nvSpPr>
        <p:spPr>
          <a:xfrm>
            <a:off x="285750" y="1900238"/>
            <a:ext cx="4714875" cy="3886200"/>
          </a:xfrm>
        </p:spPr>
        <p:txBody>
          <a:bodyPr/>
          <a:lstStyle/>
          <a:p>
            <a:pPr eaLnBrk="1" hangingPunct="1">
              <a:buFont typeface="Wingdings" pitchFamily="2" charset="2"/>
              <a:buNone/>
            </a:pPr>
            <a:endParaRPr lang="en-GB" sz="1600" smtClean="0"/>
          </a:p>
          <a:p>
            <a:pPr eaLnBrk="1" hangingPunct="1">
              <a:buFont typeface="Wingdings" pitchFamily="2" charset="2"/>
              <a:buNone/>
            </a:pPr>
            <a:endParaRPr lang="en-GB" sz="1600" smtClean="0"/>
          </a:p>
          <a:p>
            <a:pPr eaLnBrk="1" hangingPunct="1"/>
            <a:r>
              <a:rPr lang="en-GB" sz="1600" smtClean="0"/>
              <a:t>Respondents’ Attitudes: Respondents’ attitudes towards interactive learning as indicated by the respondents were positive:</a:t>
            </a:r>
          </a:p>
          <a:p>
            <a:pPr lvl="1" eaLnBrk="1" hangingPunct="1">
              <a:buFont typeface="Wingdings" pitchFamily="2" charset="2"/>
              <a:buNone/>
            </a:pPr>
            <a:endParaRPr lang="en-GB" sz="1600" smtClean="0"/>
          </a:p>
          <a:p>
            <a:pPr lvl="1" eaLnBrk="1" hangingPunct="1">
              <a:buFont typeface="Wingdings" pitchFamily="2" charset="2"/>
              <a:buNone/>
            </a:pPr>
            <a:endParaRPr lang="en-GB" sz="1600" smtClean="0"/>
          </a:p>
          <a:p>
            <a:pPr lvl="1" eaLnBrk="1" hangingPunct="1">
              <a:buFont typeface="Wingdings" pitchFamily="2" charset="2"/>
              <a:buNone/>
            </a:pPr>
            <a:endParaRPr lang="en-GB" sz="1600" smtClean="0"/>
          </a:p>
          <a:p>
            <a:pPr lvl="1" eaLnBrk="1" hangingPunct="1">
              <a:buFont typeface="Wingdings" pitchFamily="2" charset="2"/>
              <a:buNone/>
            </a:pPr>
            <a:endParaRPr lang="en-GB" sz="1600" smtClean="0"/>
          </a:p>
          <a:p>
            <a:pPr lvl="1" eaLnBrk="1" hangingPunct="1">
              <a:buFont typeface="Wingdings" pitchFamily="2" charset="2"/>
              <a:buNone/>
            </a:pPr>
            <a:endParaRPr lang="en-GB" sz="1600" smtClean="0"/>
          </a:p>
          <a:p>
            <a:pPr lvl="1" eaLnBrk="1" hangingPunct="1">
              <a:buFont typeface="Wingdings" pitchFamily="2" charset="2"/>
              <a:buNone/>
            </a:pPr>
            <a:endParaRPr lang="en-GB" sz="1600" smtClean="0"/>
          </a:p>
          <a:p>
            <a:pPr eaLnBrk="1" hangingPunct="1"/>
            <a:r>
              <a:rPr lang="en-GB" sz="1600" smtClean="0"/>
              <a:t>Activities that may motivate the learning of new concepts were ones which required  challenging,  creating and Inventing activities as indicated by the results:</a:t>
            </a:r>
          </a:p>
          <a:p>
            <a:pPr eaLnBrk="1" hangingPunct="1">
              <a:lnSpc>
                <a:spcPct val="80000"/>
              </a:lnSpc>
            </a:pPr>
            <a:endParaRPr lang="en-GB" sz="1600" smtClean="0"/>
          </a:p>
        </p:txBody>
      </p:sp>
      <p:graphicFrame>
        <p:nvGraphicFramePr>
          <p:cNvPr id="5" name="Chart 4"/>
          <p:cNvGraphicFramePr/>
          <p:nvPr/>
        </p:nvGraphicFramePr>
        <p:xfrm>
          <a:off x="4786314" y="1500174"/>
          <a:ext cx="4143388" cy="2728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786314" y="4095750"/>
          <a:ext cx="3581400" cy="2762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3200" dirty="0" smtClean="0"/>
              <a:t>Results: Learning Environment</a:t>
            </a:r>
            <a:endParaRPr lang="en-US" sz="3200" dirty="0" smtClean="0"/>
          </a:p>
        </p:txBody>
      </p:sp>
      <p:sp>
        <p:nvSpPr>
          <p:cNvPr id="18435" name="Rectangle 3"/>
          <p:cNvSpPr>
            <a:spLocks noGrp="1" noChangeArrowheads="1"/>
          </p:cNvSpPr>
          <p:nvPr>
            <p:ph type="body" idx="1"/>
          </p:nvPr>
        </p:nvSpPr>
        <p:spPr>
          <a:xfrm>
            <a:off x="457200" y="1981200"/>
            <a:ext cx="4471988" cy="3886200"/>
          </a:xfrm>
        </p:spPr>
        <p:txBody>
          <a:bodyPr/>
          <a:lstStyle/>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pPr>
            <a:r>
              <a:rPr lang="en-GB" sz="1600" smtClean="0"/>
              <a:t>When faced with a learning environment which either meant learning by oneself or in a team with colleagues the following results were garnered:</a:t>
            </a:r>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buFont typeface="Wingdings" pitchFamily="2" charset="2"/>
              <a:buNone/>
            </a:pPr>
            <a:endParaRPr lang="en-GB" sz="1600" smtClean="0"/>
          </a:p>
          <a:p>
            <a:pPr eaLnBrk="1" hangingPunct="1">
              <a:lnSpc>
                <a:spcPct val="80000"/>
              </a:lnSpc>
            </a:pPr>
            <a:r>
              <a:rPr lang="en-GB" sz="1600" smtClean="0"/>
              <a:t>In terms of the importance for there being an enjoying and fun environment:</a:t>
            </a:r>
          </a:p>
        </p:txBody>
      </p:sp>
      <p:graphicFrame>
        <p:nvGraphicFramePr>
          <p:cNvPr id="5" name="Chart 4"/>
          <p:cNvGraphicFramePr/>
          <p:nvPr/>
        </p:nvGraphicFramePr>
        <p:xfrm>
          <a:off x="4876800" y="1571612"/>
          <a:ext cx="4267200"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857752" y="4214818"/>
          <a:ext cx="2286015" cy="26431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200" dirty="0" smtClean="0"/>
              <a:t>Results: Learning Preferences</a:t>
            </a:r>
            <a:endParaRPr lang="en-US" sz="3200" dirty="0" smtClean="0"/>
          </a:p>
        </p:txBody>
      </p:sp>
      <p:sp>
        <p:nvSpPr>
          <p:cNvPr id="19459" name="Rectangle 3"/>
          <p:cNvSpPr>
            <a:spLocks noGrp="1" noChangeArrowheads="1"/>
          </p:cNvSpPr>
          <p:nvPr>
            <p:ph type="body" idx="1"/>
          </p:nvPr>
        </p:nvSpPr>
        <p:spPr>
          <a:xfrm>
            <a:off x="457200" y="2767013"/>
            <a:ext cx="5043488" cy="804862"/>
          </a:xfrm>
        </p:spPr>
        <p:txBody>
          <a:bodyPr/>
          <a:lstStyle/>
          <a:p>
            <a:pPr eaLnBrk="1" hangingPunct="1">
              <a:lnSpc>
                <a:spcPct val="80000"/>
              </a:lnSpc>
            </a:pPr>
            <a:r>
              <a:rPr lang="en-GB" sz="1500" smtClean="0"/>
              <a:t>Respondents’ attitudes towards their thinking styles may indicate their preferences on how they approach challenges in learning etc.:</a:t>
            </a:r>
          </a:p>
        </p:txBody>
      </p:sp>
      <p:sp>
        <p:nvSpPr>
          <p:cNvPr id="19460" name="Rectangle 4"/>
          <p:cNvSpPr>
            <a:spLocks noChangeArrowheads="1"/>
          </p:cNvSpPr>
          <p:nvPr/>
        </p:nvSpPr>
        <p:spPr bwMode="auto">
          <a:xfrm>
            <a:off x="6084888" y="1917700"/>
            <a:ext cx="2808287" cy="4535488"/>
          </a:xfrm>
          <a:prstGeom prst="rect">
            <a:avLst/>
          </a:prstGeom>
          <a:noFill/>
          <a:ln w="9525">
            <a:noFill/>
            <a:miter lim="800000"/>
            <a:headEnd/>
            <a:tailEnd/>
          </a:ln>
        </p:spPr>
        <p:txBody>
          <a:bodyPr/>
          <a:lstStyle/>
          <a:p>
            <a:pPr marL="342900" indent="-342900" algn="l">
              <a:spcBef>
                <a:spcPct val="20000"/>
              </a:spcBef>
              <a:buClr>
                <a:schemeClr val="bg2"/>
              </a:buClr>
              <a:buSzPct val="75000"/>
              <a:buFont typeface="Wingdings" pitchFamily="2" charset="2"/>
              <a:buNone/>
            </a:pPr>
            <a:endParaRPr lang="en-GB"/>
          </a:p>
          <a:p>
            <a:pPr marL="342900" indent="-342900" algn="l">
              <a:spcBef>
                <a:spcPct val="20000"/>
              </a:spcBef>
              <a:buClr>
                <a:schemeClr val="bg2"/>
              </a:buClr>
              <a:buSzPct val="75000"/>
              <a:buFont typeface="Wingdings" pitchFamily="2" charset="2"/>
              <a:buNone/>
            </a:pPr>
            <a:endParaRPr lang="en-GB"/>
          </a:p>
          <a:p>
            <a:pPr marL="342900" indent="-342900" algn="l">
              <a:spcBef>
                <a:spcPct val="20000"/>
              </a:spcBef>
              <a:buClr>
                <a:schemeClr val="bg2"/>
              </a:buClr>
              <a:buSzPct val="75000"/>
              <a:buFont typeface="Wingdings" pitchFamily="2" charset="2"/>
              <a:buNone/>
            </a:pPr>
            <a:endParaRPr lang="en-GB"/>
          </a:p>
          <a:p>
            <a:pPr marL="342900" indent="-342900" algn="l">
              <a:spcBef>
                <a:spcPct val="20000"/>
              </a:spcBef>
              <a:buClr>
                <a:schemeClr val="bg2"/>
              </a:buClr>
              <a:buSzPct val="75000"/>
              <a:buFont typeface="Wingdings" pitchFamily="2" charset="2"/>
              <a:buNone/>
            </a:pPr>
            <a:endParaRPr lang="en-GB"/>
          </a:p>
          <a:p>
            <a:pPr marL="342900" indent="-342900" algn="l">
              <a:spcBef>
                <a:spcPct val="20000"/>
              </a:spcBef>
              <a:buClr>
                <a:schemeClr val="bg2"/>
              </a:buClr>
              <a:buSzPct val="75000"/>
              <a:buFont typeface="Wingdings" pitchFamily="2" charset="2"/>
              <a:buNone/>
            </a:pPr>
            <a:endParaRPr lang="en-GB"/>
          </a:p>
          <a:p>
            <a:pPr marL="342900" indent="-342900" algn="l">
              <a:spcBef>
                <a:spcPct val="20000"/>
              </a:spcBef>
              <a:buClr>
                <a:schemeClr val="bg2"/>
              </a:buClr>
              <a:buSzPct val="75000"/>
              <a:buFont typeface="Wingdings" pitchFamily="2" charset="2"/>
              <a:buNone/>
            </a:pPr>
            <a:endParaRPr lang="en-GB"/>
          </a:p>
          <a:p>
            <a:pPr marL="342900" indent="-342900" algn="l">
              <a:spcBef>
                <a:spcPct val="20000"/>
              </a:spcBef>
              <a:buClr>
                <a:schemeClr val="bg2"/>
              </a:buClr>
              <a:buSzPct val="75000"/>
              <a:buFont typeface="Wingdings" pitchFamily="2" charset="2"/>
              <a:buNone/>
            </a:pPr>
            <a:endParaRPr lang="en-GB"/>
          </a:p>
          <a:p>
            <a:pPr marL="342900" indent="-342900" algn="l">
              <a:spcBef>
                <a:spcPct val="20000"/>
              </a:spcBef>
              <a:buClr>
                <a:schemeClr val="bg2"/>
              </a:buClr>
              <a:buSzPct val="75000"/>
              <a:buFont typeface="Wingdings" pitchFamily="2" charset="2"/>
              <a:buNone/>
            </a:pPr>
            <a:endParaRPr lang="en-GB"/>
          </a:p>
        </p:txBody>
      </p:sp>
      <p:graphicFrame>
        <p:nvGraphicFramePr>
          <p:cNvPr id="5" name="Chart 4"/>
          <p:cNvGraphicFramePr/>
          <p:nvPr/>
        </p:nvGraphicFramePr>
        <p:xfrm>
          <a:off x="5572132" y="1785926"/>
          <a:ext cx="3571868" cy="279558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txBox="1">
            <a:spLocks noChangeArrowheads="1"/>
          </p:cNvSpPr>
          <p:nvPr/>
        </p:nvSpPr>
        <p:spPr bwMode="auto">
          <a:xfrm>
            <a:off x="4214813" y="5500688"/>
            <a:ext cx="4697412" cy="785812"/>
          </a:xfrm>
          <a:prstGeom prst="rect">
            <a:avLst/>
          </a:prstGeom>
          <a:noFill/>
          <a:ln w="9525">
            <a:noFill/>
            <a:miter lim="800000"/>
            <a:headEnd/>
            <a:tailEnd/>
          </a:ln>
        </p:spPr>
        <p:txBody>
          <a:bodyPr/>
          <a:lstStyle/>
          <a:p>
            <a:pPr marL="342900" indent="-342900" algn="l">
              <a:lnSpc>
                <a:spcPct val="80000"/>
              </a:lnSpc>
              <a:spcBef>
                <a:spcPct val="20000"/>
              </a:spcBef>
              <a:buClr>
                <a:schemeClr val="bg2"/>
              </a:buClr>
              <a:buSzPct val="75000"/>
              <a:buFont typeface="Wingdings" pitchFamily="2" charset="2"/>
              <a:buChar char="n"/>
              <a:defRPr/>
            </a:pPr>
            <a:r>
              <a:rPr lang="en-GB" sz="1500" kern="0" dirty="0">
                <a:latin typeface="+mn-lt"/>
                <a:cs typeface="+mn-cs"/>
              </a:rPr>
              <a:t>Respondents’ attitudes towards visual stimuli were quite conclusive and were recorded as follows:</a:t>
            </a:r>
          </a:p>
        </p:txBody>
      </p:sp>
      <p:graphicFrame>
        <p:nvGraphicFramePr>
          <p:cNvPr id="7" name="Chart 6"/>
          <p:cNvGraphicFramePr/>
          <p:nvPr/>
        </p:nvGraphicFramePr>
        <p:xfrm>
          <a:off x="1071539" y="4071942"/>
          <a:ext cx="2571768" cy="25336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cstate="print"/>
          <a:srcRect l="13635" t="4076" r="13635" b="6248"/>
          <a:stretch>
            <a:fillRect/>
          </a:stretch>
        </p:blipFill>
        <p:spPr bwMode="auto">
          <a:xfrm>
            <a:off x="7215188" y="1500188"/>
            <a:ext cx="1143000" cy="1571625"/>
          </a:xfrm>
          <a:prstGeom prst="rect">
            <a:avLst/>
          </a:prstGeom>
          <a:noFill/>
          <a:ln w="9525">
            <a:noFill/>
            <a:miter lim="800000"/>
            <a:headEnd/>
            <a:tailEnd/>
          </a:ln>
        </p:spPr>
      </p:pic>
      <p:sp>
        <p:nvSpPr>
          <p:cNvPr id="20483" name="Rectangle 2"/>
          <p:cNvSpPr>
            <a:spLocks noGrp="1" noChangeArrowheads="1"/>
          </p:cNvSpPr>
          <p:nvPr>
            <p:ph type="title"/>
          </p:nvPr>
        </p:nvSpPr>
        <p:spPr/>
        <p:txBody>
          <a:bodyPr/>
          <a:lstStyle/>
          <a:p>
            <a:pPr eaLnBrk="1" hangingPunct="1"/>
            <a:r>
              <a:rPr lang="en-GB" sz="3200" dirty="0" smtClean="0"/>
              <a:t>Constructivist ISA: Task 1 </a:t>
            </a:r>
          </a:p>
        </p:txBody>
      </p:sp>
      <p:sp>
        <p:nvSpPr>
          <p:cNvPr id="20484" name="Rectangle 3"/>
          <p:cNvSpPr>
            <a:spLocks noGrp="1" noChangeArrowheads="1"/>
          </p:cNvSpPr>
          <p:nvPr>
            <p:ph type="body" idx="1"/>
          </p:nvPr>
        </p:nvSpPr>
        <p:spPr>
          <a:xfrm>
            <a:off x="457200" y="1981200"/>
            <a:ext cx="6130925" cy="4591050"/>
          </a:xfrm>
        </p:spPr>
        <p:txBody>
          <a:bodyPr/>
          <a:lstStyle/>
          <a:p>
            <a:pPr eaLnBrk="1" hangingPunct="1"/>
            <a:r>
              <a:rPr lang="en-GB" sz="1600" smtClean="0"/>
              <a:t>Employees requested to construct an email message in 45 minutes (after CIO scrutiny)</a:t>
            </a:r>
          </a:p>
          <a:p>
            <a:pPr eaLnBrk="1" hangingPunct="1"/>
            <a:r>
              <a:rPr lang="en-GB" sz="1600" smtClean="0"/>
              <a:t>Access to resources (internet, written material on IS etc) requested to examine and identify important ISA aspects which needed to be transmitted in the email that they created. Requested to make it creative and funny. To encourage more fun, kinaesthetic</a:t>
            </a:r>
          </a:p>
          <a:p>
            <a:pPr eaLnBrk="1" hangingPunct="1"/>
            <a:r>
              <a:rPr lang="en-GB" sz="1600" smtClean="0"/>
              <a:t>Focus on convergent and divergent thinking by encouraging and balancing fact (actual ISA information) and feasibility (funny cartoon), and striking equilibrium between structure and flexibility</a:t>
            </a:r>
          </a:p>
          <a:p>
            <a:pPr eaLnBrk="1" hangingPunct="1"/>
            <a:r>
              <a:rPr lang="en-GB" sz="1600" smtClean="0"/>
              <a:t>Remarkable features: </a:t>
            </a:r>
          </a:p>
          <a:p>
            <a:pPr lvl="1" eaLnBrk="1" hangingPunct="1"/>
            <a:r>
              <a:rPr lang="en-GB" sz="1600" smtClean="0"/>
              <a:t>Vocal and visible expressions of happiness and jubilation from the groups were experienced</a:t>
            </a:r>
          </a:p>
          <a:p>
            <a:pPr lvl="2" eaLnBrk="1" hangingPunct="1"/>
            <a:r>
              <a:rPr lang="en-GB" sz="1600" smtClean="0"/>
              <a:t>Excited and animated on returning their created group effort email </a:t>
            </a:r>
          </a:p>
          <a:p>
            <a:pPr lvl="2" eaLnBrk="1" hangingPunct="1"/>
            <a:r>
              <a:rPr lang="en-GB" sz="1600" smtClean="0"/>
              <a:t>Happy and cheerful for completing the task </a:t>
            </a:r>
          </a:p>
        </p:txBody>
      </p:sp>
      <p:pic>
        <p:nvPicPr>
          <p:cNvPr id="20485" name="Picture 4"/>
          <p:cNvPicPr>
            <a:picLocks noChangeAspect="1" noChangeArrowheads="1"/>
          </p:cNvPicPr>
          <p:nvPr/>
        </p:nvPicPr>
        <p:blipFill>
          <a:blip r:embed="rId3" cstate="print"/>
          <a:srcRect l="6609" t="4601" r="4184" b="7974"/>
          <a:stretch>
            <a:fillRect/>
          </a:stretch>
        </p:blipFill>
        <p:spPr bwMode="auto">
          <a:xfrm>
            <a:off x="6858000" y="3000375"/>
            <a:ext cx="1928813" cy="1357313"/>
          </a:xfrm>
          <a:prstGeom prst="rect">
            <a:avLst/>
          </a:prstGeom>
          <a:noFill/>
          <a:ln w="9525">
            <a:noFill/>
            <a:miter lim="800000"/>
            <a:headEnd/>
            <a:tailEnd/>
          </a:ln>
        </p:spPr>
      </p:pic>
      <p:pic>
        <p:nvPicPr>
          <p:cNvPr id="20486" name="Picture 9"/>
          <p:cNvPicPr>
            <a:picLocks noChangeAspect="1" noChangeArrowheads="1"/>
          </p:cNvPicPr>
          <p:nvPr/>
        </p:nvPicPr>
        <p:blipFill>
          <a:blip r:embed="rId4" cstate="print"/>
          <a:srcRect/>
          <a:stretch>
            <a:fillRect/>
          </a:stretch>
        </p:blipFill>
        <p:spPr bwMode="auto">
          <a:xfrm>
            <a:off x="6858000" y="4557713"/>
            <a:ext cx="1954213" cy="13001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7188" y="214313"/>
            <a:ext cx="8501062" cy="1014412"/>
          </a:xfrm>
        </p:spPr>
        <p:txBody>
          <a:bodyPr/>
          <a:lstStyle/>
          <a:p>
            <a:pPr eaLnBrk="1" hangingPunct="1"/>
            <a:r>
              <a:rPr lang="en-GB" sz="3200" dirty="0" smtClean="0"/>
              <a:t>Constructivist ISA : Task 2,3,4,5...</a:t>
            </a:r>
            <a:endParaRPr lang="en-US" sz="3200" dirty="0" smtClean="0"/>
          </a:p>
        </p:txBody>
      </p:sp>
      <p:sp>
        <p:nvSpPr>
          <p:cNvPr id="21507" name="Rectangle 3"/>
          <p:cNvSpPr>
            <a:spLocks noGrp="1" noChangeArrowheads="1"/>
          </p:cNvSpPr>
          <p:nvPr>
            <p:ph type="body" idx="1"/>
          </p:nvPr>
        </p:nvSpPr>
        <p:spPr>
          <a:xfrm>
            <a:off x="457200" y="1571625"/>
            <a:ext cx="6257925" cy="4305300"/>
          </a:xfrm>
        </p:spPr>
        <p:txBody>
          <a:bodyPr/>
          <a:lstStyle/>
          <a:p>
            <a:pPr eaLnBrk="1" hangingPunct="1">
              <a:lnSpc>
                <a:spcPct val="80000"/>
              </a:lnSpc>
            </a:pPr>
            <a:r>
              <a:rPr lang="en-US" sz="1800" smtClean="0"/>
              <a:t>Sample Task 2: Videoed Presentation : Produce a 2 minute videoed presentation similar to a youtube.com</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endParaRPr lang="en-US" sz="1800" smtClean="0"/>
          </a:p>
          <a:p>
            <a:pPr eaLnBrk="1" hangingPunct="1">
              <a:lnSpc>
                <a:spcPct val="80000"/>
              </a:lnSpc>
            </a:pPr>
            <a:r>
              <a:rPr lang="en-US" sz="1800" smtClean="0"/>
              <a:t>Sample Task 3: Quiz Creation: Produce an ISA quiz written around a geometric shape that would be cut converted into a 3D shape e.g. a cube. displayed on their desk </a:t>
            </a:r>
          </a:p>
          <a:p>
            <a:pPr eaLnBrk="1" hangingPunct="1">
              <a:lnSpc>
                <a:spcPct val="80000"/>
              </a:lnSpc>
              <a:buFont typeface="Wingdings" pitchFamily="2" charset="2"/>
              <a:buNone/>
            </a:pPr>
            <a:endParaRPr lang="en-US" sz="1800" smtClean="0"/>
          </a:p>
          <a:p>
            <a:pPr eaLnBrk="1" hangingPunct="1">
              <a:lnSpc>
                <a:spcPct val="80000"/>
              </a:lnSpc>
            </a:pPr>
            <a:r>
              <a:rPr lang="en-US" sz="1800" smtClean="0"/>
              <a:t>Sample Task 4: Poster Creation: Importance of Backup</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endParaRPr lang="en-US" sz="1800" smtClean="0"/>
          </a:p>
          <a:p>
            <a:pPr eaLnBrk="1" hangingPunct="1">
              <a:lnSpc>
                <a:spcPct val="80000"/>
              </a:lnSpc>
            </a:pPr>
            <a:r>
              <a:rPr lang="en-US" sz="1800" smtClean="0"/>
              <a:t>Sample Task 5: For and Against Discussion : Chose an ISA concept from set cards then instructed to think up arguments for and against later asked to defend the concept</a:t>
            </a:r>
          </a:p>
          <a:p>
            <a:pPr eaLnBrk="1" hangingPunct="1">
              <a:lnSpc>
                <a:spcPct val="80000"/>
              </a:lnSpc>
              <a:buFont typeface="Wingdings" pitchFamily="2" charset="2"/>
              <a:buNone/>
            </a:pPr>
            <a:endParaRPr lang="en-US" sz="1800" smtClean="0"/>
          </a:p>
          <a:p>
            <a:pPr eaLnBrk="1" hangingPunct="1">
              <a:lnSpc>
                <a:spcPct val="80000"/>
              </a:lnSpc>
            </a:pPr>
            <a:r>
              <a:rPr lang="en-US" sz="1800" smtClean="0"/>
              <a:t>Sample Task 6: Approximations : Employees requested to guess as accurately as possible the volume capacity of two vessels (e.g. a cup and testtube) representing ISA statistics</a:t>
            </a:r>
            <a:endParaRPr lang="en-GB" sz="1800" smtClean="0"/>
          </a:p>
        </p:txBody>
      </p:sp>
      <p:grpSp>
        <p:nvGrpSpPr>
          <p:cNvPr id="21508" name="Group 5"/>
          <p:cNvGrpSpPr>
            <a:grpSpLocks/>
          </p:cNvGrpSpPr>
          <p:nvPr/>
        </p:nvGrpSpPr>
        <p:grpSpPr bwMode="auto">
          <a:xfrm>
            <a:off x="6929438" y="1428750"/>
            <a:ext cx="1825625" cy="1012825"/>
            <a:chOff x="6858016" y="1554260"/>
            <a:chExt cx="1897338" cy="1155591"/>
          </a:xfrm>
        </p:grpSpPr>
        <p:pic>
          <p:nvPicPr>
            <p:cNvPr id="21513" name="Picture 5"/>
            <p:cNvPicPr>
              <a:picLocks noChangeAspect="1" noChangeArrowheads="1"/>
            </p:cNvPicPr>
            <p:nvPr/>
          </p:nvPicPr>
          <p:blipFill>
            <a:blip r:embed="rId2" cstate="print"/>
            <a:srcRect/>
            <a:stretch>
              <a:fillRect/>
            </a:stretch>
          </p:blipFill>
          <p:spPr bwMode="auto">
            <a:xfrm rot="2691045">
              <a:off x="7270975" y="1554260"/>
              <a:ext cx="1484379" cy="770735"/>
            </a:xfrm>
            <a:prstGeom prst="rect">
              <a:avLst/>
            </a:prstGeom>
            <a:noFill/>
            <a:ln w="9525">
              <a:noFill/>
              <a:miter lim="800000"/>
              <a:headEnd/>
              <a:tailEnd/>
            </a:ln>
          </p:spPr>
        </p:pic>
        <p:pic>
          <p:nvPicPr>
            <p:cNvPr id="21514" name="Picture 4"/>
            <p:cNvPicPr>
              <a:picLocks noChangeAspect="1" noChangeArrowheads="1"/>
            </p:cNvPicPr>
            <p:nvPr/>
          </p:nvPicPr>
          <p:blipFill>
            <a:blip r:embed="rId3" cstate="print"/>
            <a:srcRect/>
            <a:stretch>
              <a:fillRect/>
            </a:stretch>
          </p:blipFill>
          <p:spPr bwMode="auto">
            <a:xfrm>
              <a:off x="6858016" y="1785926"/>
              <a:ext cx="1233488" cy="923925"/>
            </a:xfrm>
            <a:prstGeom prst="rect">
              <a:avLst/>
            </a:prstGeom>
            <a:noFill/>
            <a:ln w="9525">
              <a:noFill/>
              <a:miter lim="800000"/>
              <a:headEnd/>
              <a:tailEnd/>
            </a:ln>
          </p:spPr>
        </p:pic>
      </p:grpSp>
      <p:pic>
        <p:nvPicPr>
          <p:cNvPr id="21509" name="Picture 6"/>
          <p:cNvPicPr>
            <a:picLocks noChangeAspect="1" noChangeArrowheads="1"/>
          </p:cNvPicPr>
          <p:nvPr/>
        </p:nvPicPr>
        <p:blipFill>
          <a:blip r:embed="rId4" cstate="print"/>
          <a:srcRect/>
          <a:stretch>
            <a:fillRect/>
          </a:stretch>
        </p:blipFill>
        <p:spPr bwMode="auto">
          <a:xfrm>
            <a:off x="6848475" y="2508250"/>
            <a:ext cx="1509713" cy="920750"/>
          </a:xfrm>
          <a:prstGeom prst="rect">
            <a:avLst/>
          </a:prstGeom>
          <a:noFill/>
          <a:ln w="9525">
            <a:noFill/>
            <a:miter lim="800000"/>
            <a:headEnd/>
            <a:tailEnd/>
          </a:ln>
        </p:spPr>
      </p:pic>
      <p:pic>
        <p:nvPicPr>
          <p:cNvPr id="21510" name="Picture 7"/>
          <p:cNvPicPr>
            <a:picLocks noChangeAspect="1" noChangeArrowheads="1"/>
          </p:cNvPicPr>
          <p:nvPr/>
        </p:nvPicPr>
        <p:blipFill>
          <a:blip r:embed="rId5" cstate="print"/>
          <a:srcRect/>
          <a:stretch>
            <a:fillRect/>
          </a:stretch>
        </p:blipFill>
        <p:spPr bwMode="auto">
          <a:xfrm>
            <a:off x="6929438" y="3500438"/>
            <a:ext cx="1285875" cy="1028700"/>
          </a:xfrm>
          <a:prstGeom prst="rect">
            <a:avLst/>
          </a:prstGeom>
          <a:noFill/>
          <a:ln w="9525">
            <a:noFill/>
            <a:miter lim="800000"/>
            <a:headEnd/>
            <a:tailEnd/>
          </a:ln>
        </p:spPr>
      </p:pic>
      <p:pic>
        <p:nvPicPr>
          <p:cNvPr id="21511" name="Picture 8"/>
          <p:cNvPicPr>
            <a:picLocks noChangeAspect="1" noChangeArrowheads="1"/>
          </p:cNvPicPr>
          <p:nvPr/>
        </p:nvPicPr>
        <p:blipFill>
          <a:blip r:embed="rId6" cstate="print"/>
          <a:srcRect t="11340"/>
          <a:stretch>
            <a:fillRect/>
          </a:stretch>
        </p:blipFill>
        <p:spPr bwMode="auto">
          <a:xfrm>
            <a:off x="6786563" y="5695950"/>
            <a:ext cx="1643062" cy="1090613"/>
          </a:xfrm>
          <a:prstGeom prst="rect">
            <a:avLst/>
          </a:prstGeom>
          <a:noFill/>
          <a:ln w="9525">
            <a:noFill/>
            <a:miter lim="800000"/>
            <a:headEnd/>
            <a:tailEnd/>
          </a:ln>
        </p:spPr>
      </p:pic>
      <p:pic>
        <p:nvPicPr>
          <p:cNvPr id="21512" name="Picture 9"/>
          <p:cNvPicPr>
            <a:picLocks noChangeAspect="1" noChangeArrowheads="1"/>
          </p:cNvPicPr>
          <p:nvPr/>
        </p:nvPicPr>
        <p:blipFill>
          <a:blip r:embed="rId7" cstate="print"/>
          <a:srcRect/>
          <a:stretch>
            <a:fillRect/>
          </a:stretch>
        </p:blipFill>
        <p:spPr bwMode="auto">
          <a:xfrm>
            <a:off x="6929438" y="4629150"/>
            <a:ext cx="1309687" cy="8715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229600" cy="685800"/>
          </a:xfrm>
        </p:spPr>
        <p:txBody>
          <a:bodyPr/>
          <a:lstStyle/>
          <a:p>
            <a:pPr eaLnBrk="1" hangingPunct="1"/>
            <a:r>
              <a:rPr lang="en-GB" sz="3200" dirty="0" smtClean="0"/>
              <a:t>Abstract</a:t>
            </a:r>
            <a:endParaRPr lang="it-IT" sz="3200" dirty="0" smtClean="0"/>
          </a:p>
        </p:txBody>
      </p:sp>
      <p:sp>
        <p:nvSpPr>
          <p:cNvPr id="4099" name="Rectangle 3"/>
          <p:cNvSpPr>
            <a:spLocks noGrp="1" noChangeArrowheads="1"/>
          </p:cNvSpPr>
          <p:nvPr>
            <p:ph type="body" idx="1"/>
          </p:nvPr>
        </p:nvSpPr>
        <p:spPr>
          <a:xfrm>
            <a:off x="457200" y="1357313"/>
            <a:ext cx="8229600" cy="4857750"/>
          </a:xfrm>
        </p:spPr>
        <p:txBody>
          <a:bodyPr/>
          <a:lstStyle/>
          <a:p>
            <a:pPr algn="just" eaLnBrk="1" hangingPunct="1">
              <a:lnSpc>
                <a:spcPct val="80000"/>
              </a:lnSpc>
            </a:pPr>
            <a:r>
              <a:rPr lang="en-GB" sz="2400" smtClean="0"/>
              <a:t>The application a unique approach to enhancing information security awareness amongst employees, in effort to improve information security</a:t>
            </a:r>
          </a:p>
          <a:p>
            <a:pPr algn="just" eaLnBrk="1" hangingPunct="1">
              <a:lnSpc>
                <a:spcPct val="80000"/>
              </a:lnSpc>
              <a:buFont typeface="Wingdings" pitchFamily="2" charset="2"/>
              <a:buNone/>
            </a:pPr>
            <a:endParaRPr lang="en-GB" sz="2400" smtClean="0"/>
          </a:p>
          <a:p>
            <a:pPr algn="just" eaLnBrk="1" hangingPunct="1">
              <a:lnSpc>
                <a:spcPct val="80000"/>
              </a:lnSpc>
            </a:pPr>
            <a:r>
              <a:rPr lang="en-GB" sz="2400" smtClean="0"/>
              <a:t>Surveyed the current attitudes and awareness levels of 116 employees in 30 companies towards information security</a:t>
            </a:r>
          </a:p>
          <a:p>
            <a:pPr algn="just" eaLnBrk="1" hangingPunct="1">
              <a:lnSpc>
                <a:spcPct val="80000"/>
              </a:lnSpc>
              <a:buFont typeface="Wingdings" pitchFamily="2" charset="2"/>
              <a:buNone/>
            </a:pPr>
            <a:endParaRPr lang="en-GB" sz="2400" smtClean="0"/>
          </a:p>
          <a:p>
            <a:pPr algn="just" eaLnBrk="1" hangingPunct="1">
              <a:lnSpc>
                <a:spcPct val="80000"/>
              </a:lnSpc>
            </a:pPr>
            <a:r>
              <a:rPr lang="en-GB" sz="2400" smtClean="0"/>
              <a:t>2 companies opted to implement our new approach (CISA) based on a highly-employee centred constructivist method</a:t>
            </a:r>
          </a:p>
          <a:p>
            <a:pPr algn="just" eaLnBrk="1" hangingPunct="1">
              <a:lnSpc>
                <a:spcPct val="80000"/>
              </a:lnSpc>
              <a:buFont typeface="Wingdings" pitchFamily="2" charset="2"/>
              <a:buNone/>
            </a:pPr>
            <a:r>
              <a:rPr lang="en-GB" sz="2400" smtClean="0"/>
              <a:t> </a:t>
            </a:r>
          </a:p>
          <a:p>
            <a:pPr algn="just" eaLnBrk="1" hangingPunct="1">
              <a:lnSpc>
                <a:spcPct val="80000"/>
              </a:lnSpc>
            </a:pPr>
            <a:r>
              <a:rPr lang="en-GB" sz="2400" smtClean="0"/>
              <a:t>The CISA approach aims to benefit the employees at different levels as it effects and encourages employee learning autonomy </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971550"/>
          </a:xfrm>
        </p:spPr>
        <p:txBody>
          <a:bodyPr/>
          <a:lstStyle/>
          <a:p>
            <a:pPr eaLnBrk="1" hangingPunct="1"/>
            <a:r>
              <a:rPr lang="en-GB" smtClean="0"/>
              <a:t>Evaluation</a:t>
            </a:r>
          </a:p>
        </p:txBody>
      </p:sp>
      <p:sp>
        <p:nvSpPr>
          <p:cNvPr id="22531" name="Rectangle 3"/>
          <p:cNvSpPr>
            <a:spLocks noGrp="1" noChangeArrowheads="1"/>
          </p:cNvSpPr>
          <p:nvPr>
            <p:ph type="body" idx="1"/>
          </p:nvPr>
        </p:nvSpPr>
        <p:spPr>
          <a:xfrm>
            <a:off x="457200" y="1428773"/>
            <a:ext cx="5186370" cy="5286375"/>
          </a:xfrm>
        </p:spPr>
        <p:txBody>
          <a:bodyPr/>
          <a:lstStyle/>
          <a:p>
            <a:pPr eaLnBrk="1" hangingPunct="1">
              <a:lnSpc>
                <a:spcPct val="80000"/>
              </a:lnSpc>
            </a:pPr>
            <a:r>
              <a:rPr lang="en-GB" sz="1800" dirty="0" smtClean="0"/>
              <a:t>Our survey shows that 91% preferred the CISA constructivist approached (App. 2)</a:t>
            </a:r>
          </a:p>
          <a:p>
            <a:pPr eaLnBrk="1" hangingPunct="1">
              <a:lnSpc>
                <a:spcPct val="80000"/>
              </a:lnSpc>
              <a:buFont typeface="Wingdings" pitchFamily="2" charset="2"/>
              <a:buNone/>
            </a:pPr>
            <a:endParaRPr lang="en-GB" sz="1800" dirty="0" smtClean="0"/>
          </a:p>
          <a:p>
            <a:pPr eaLnBrk="1" hangingPunct="1">
              <a:lnSpc>
                <a:spcPct val="80000"/>
              </a:lnSpc>
            </a:pPr>
            <a:r>
              <a:rPr lang="en-GB" sz="1800" dirty="0" smtClean="0"/>
              <a:t>Traditional methods of disseminating and delivering ISA programmes maybe ineffective</a:t>
            </a:r>
          </a:p>
          <a:p>
            <a:pPr eaLnBrk="1" hangingPunct="1">
              <a:lnSpc>
                <a:spcPct val="80000"/>
              </a:lnSpc>
              <a:buFont typeface="Wingdings" pitchFamily="2" charset="2"/>
              <a:buNone/>
            </a:pPr>
            <a:endParaRPr lang="en-GB" sz="1800" dirty="0" smtClean="0"/>
          </a:p>
          <a:p>
            <a:pPr eaLnBrk="1" hangingPunct="1">
              <a:lnSpc>
                <a:spcPct val="80000"/>
              </a:lnSpc>
            </a:pPr>
            <a:r>
              <a:rPr lang="en-GB" sz="1800" dirty="0" smtClean="0"/>
              <a:t>Negative effect on the intrinsic motivation/ attitude in learning ISA concepts </a:t>
            </a:r>
          </a:p>
          <a:p>
            <a:pPr eaLnBrk="1" hangingPunct="1">
              <a:lnSpc>
                <a:spcPct val="80000"/>
              </a:lnSpc>
              <a:buFont typeface="Wingdings" pitchFamily="2" charset="2"/>
              <a:buNone/>
            </a:pPr>
            <a:endParaRPr lang="en-GB" sz="1800" dirty="0" smtClean="0"/>
          </a:p>
          <a:p>
            <a:pPr eaLnBrk="1" hangingPunct="1">
              <a:lnSpc>
                <a:spcPct val="80000"/>
              </a:lnSpc>
            </a:pPr>
            <a:r>
              <a:rPr lang="en-GB" sz="1800" dirty="0" smtClean="0"/>
              <a:t>Employees preferred to develop and construct their own material interactively</a:t>
            </a:r>
          </a:p>
          <a:p>
            <a:pPr eaLnBrk="1" hangingPunct="1">
              <a:lnSpc>
                <a:spcPct val="80000"/>
              </a:lnSpc>
              <a:buFont typeface="Wingdings" pitchFamily="2" charset="2"/>
              <a:buNone/>
            </a:pPr>
            <a:endParaRPr lang="en-GB" sz="1800" dirty="0" smtClean="0"/>
          </a:p>
          <a:p>
            <a:pPr eaLnBrk="1" hangingPunct="1">
              <a:lnSpc>
                <a:spcPct val="80000"/>
              </a:lnSpc>
            </a:pPr>
            <a:r>
              <a:rPr lang="en-GB" sz="1800" dirty="0" smtClean="0"/>
              <a:t>CIO’s should consider adopting constructivist methodologies to improve ISA awareness</a:t>
            </a:r>
          </a:p>
          <a:p>
            <a:pPr eaLnBrk="1" hangingPunct="1">
              <a:lnSpc>
                <a:spcPct val="80000"/>
              </a:lnSpc>
              <a:buFont typeface="Wingdings" pitchFamily="2" charset="2"/>
              <a:buNone/>
            </a:pPr>
            <a:endParaRPr lang="en-GB" sz="1800" dirty="0" smtClean="0"/>
          </a:p>
          <a:p>
            <a:pPr eaLnBrk="1" hangingPunct="1">
              <a:lnSpc>
                <a:spcPct val="80000"/>
              </a:lnSpc>
            </a:pPr>
            <a:r>
              <a:rPr lang="en-GB" sz="1800" dirty="0" smtClean="0"/>
              <a:t>Employees’ attitudes had transformed when CISA was implemented </a:t>
            </a:r>
          </a:p>
          <a:p>
            <a:pPr eaLnBrk="1" hangingPunct="1">
              <a:lnSpc>
                <a:spcPct val="80000"/>
              </a:lnSpc>
              <a:buFont typeface="Wingdings" pitchFamily="2" charset="2"/>
              <a:buNone/>
            </a:pPr>
            <a:endParaRPr lang="en-GB" sz="1800" dirty="0" smtClean="0"/>
          </a:p>
          <a:p>
            <a:pPr eaLnBrk="1" hangingPunct="1">
              <a:lnSpc>
                <a:spcPct val="80000"/>
              </a:lnSpc>
            </a:pPr>
            <a:r>
              <a:rPr lang="en-GB" sz="1800" dirty="0" smtClean="0"/>
              <a:t>Employees wanted freedom from the confines of formal passive learning (in keeping with previous research findings)</a:t>
            </a:r>
          </a:p>
        </p:txBody>
      </p:sp>
      <p:graphicFrame>
        <p:nvGraphicFramePr>
          <p:cNvPr id="4" name="Chart 3"/>
          <p:cNvGraphicFramePr/>
          <p:nvPr/>
        </p:nvGraphicFramePr>
        <p:xfrm>
          <a:off x="5143504" y="2357430"/>
          <a:ext cx="4000496" cy="26003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z="4000" smtClean="0"/>
              <a:t>CONCLUSIONS</a:t>
            </a:r>
          </a:p>
        </p:txBody>
      </p:sp>
      <p:sp>
        <p:nvSpPr>
          <p:cNvPr id="23555" name="Rectangle 3"/>
          <p:cNvSpPr>
            <a:spLocks noGrp="1" noChangeArrowheads="1"/>
          </p:cNvSpPr>
          <p:nvPr>
            <p:ph type="body" idx="1"/>
          </p:nvPr>
        </p:nvSpPr>
        <p:spPr>
          <a:xfrm>
            <a:off x="457200" y="1714488"/>
            <a:ext cx="8258204" cy="4500594"/>
          </a:xfrm>
        </p:spPr>
        <p:txBody>
          <a:bodyPr/>
          <a:lstStyle/>
          <a:p>
            <a:pPr eaLnBrk="1" hangingPunct="1">
              <a:lnSpc>
                <a:spcPct val="80000"/>
              </a:lnSpc>
            </a:pPr>
            <a:r>
              <a:rPr lang="en-US" sz="1600" dirty="0" smtClean="0"/>
              <a:t>Employees can be blamed for traditional ISA paradigm as they tend to expect  experts to transfer the knowledge to them</a:t>
            </a:r>
          </a:p>
          <a:p>
            <a:pPr eaLnBrk="1" hangingPunct="1">
              <a:lnSpc>
                <a:spcPct val="80000"/>
              </a:lnSpc>
              <a:buNone/>
            </a:pPr>
            <a:endParaRPr lang="en-US" sz="800" dirty="0" smtClean="0"/>
          </a:p>
          <a:p>
            <a:pPr eaLnBrk="1" hangingPunct="1">
              <a:lnSpc>
                <a:spcPct val="80000"/>
              </a:lnSpc>
            </a:pPr>
            <a:r>
              <a:rPr lang="en-US" sz="1600" dirty="0" smtClean="0"/>
              <a:t>Learners construct their own knowledge - interaction with environment</a:t>
            </a:r>
          </a:p>
          <a:p>
            <a:pPr eaLnBrk="1" hangingPunct="1">
              <a:lnSpc>
                <a:spcPct val="80000"/>
              </a:lnSpc>
              <a:buNone/>
            </a:pPr>
            <a:endParaRPr lang="en-US" sz="800" dirty="0" smtClean="0"/>
          </a:p>
          <a:p>
            <a:pPr eaLnBrk="1" hangingPunct="1">
              <a:lnSpc>
                <a:spcPct val="80000"/>
              </a:lnSpc>
            </a:pPr>
            <a:r>
              <a:rPr lang="en-US" sz="1600" dirty="0" smtClean="0"/>
              <a:t>At the heart of CISA approach: Employees must understand Information Security but also develop thinking skills (analysis, reasoning, problem solving) otherwise they gain only a superficial attitude and awareness towards ISA</a:t>
            </a:r>
          </a:p>
          <a:p>
            <a:pPr eaLnBrk="1" hangingPunct="1">
              <a:lnSpc>
                <a:spcPct val="80000"/>
              </a:lnSpc>
              <a:buNone/>
            </a:pPr>
            <a:endParaRPr lang="en-US" sz="800" dirty="0" smtClean="0"/>
          </a:p>
          <a:p>
            <a:pPr eaLnBrk="1" hangingPunct="1">
              <a:lnSpc>
                <a:spcPct val="80000"/>
              </a:lnSpc>
            </a:pPr>
            <a:r>
              <a:rPr lang="en-US" sz="1600" dirty="0" smtClean="0"/>
              <a:t>Security experts should employ constructivist methods</a:t>
            </a:r>
          </a:p>
          <a:p>
            <a:pPr eaLnBrk="1" hangingPunct="1">
              <a:lnSpc>
                <a:spcPct val="80000"/>
              </a:lnSpc>
              <a:buNone/>
            </a:pPr>
            <a:endParaRPr lang="en-US" sz="800" dirty="0" smtClean="0"/>
          </a:p>
          <a:p>
            <a:pPr eaLnBrk="1" hangingPunct="1">
              <a:lnSpc>
                <a:spcPct val="80000"/>
              </a:lnSpc>
            </a:pPr>
            <a:r>
              <a:rPr lang="en-US" sz="1600" dirty="0" smtClean="0"/>
              <a:t>This study made use of constructivist methods to enhance employee awareness of information security ideas and concepts through the interactive collaboration of employees in playing a more centric role developing and enthusing the company ISA program with interactive and enjoyable activities</a:t>
            </a:r>
          </a:p>
          <a:p>
            <a:pPr eaLnBrk="1" hangingPunct="1">
              <a:lnSpc>
                <a:spcPct val="80000"/>
              </a:lnSpc>
              <a:buNone/>
            </a:pPr>
            <a:r>
              <a:rPr lang="en-US" sz="800" dirty="0" smtClean="0"/>
              <a:t> </a:t>
            </a:r>
          </a:p>
          <a:p>
            <a:pPr eaLnBrk="1" hangingPunct="1">
              <a:lnSpc>
                <a:spcPct val="80000"/>
              </a:lnSpc>
            </a:pPr>
            <a:r>
              <a:rPr lang="en-US" sz="1600" dirty="0" smtClean="0"/>
              <a:t>There was a perceived improvement in information security awareness. The significant findings and results of this study were;</a:t>
            </a:r>
          </a:p>
          <a:p>
            <a:pPr eaLnBrk="1" hangingPunct="1">
              <a:lnSpc>
                <a:spcPct val="80000"/>
              </a:lnSpc>
              <a:buNone/>
            </a:pPr>
            <a:endParaRPr lang="en-US" sz="800" dirty="0" smtClean="0"/>
          </a:p>
          <a:p>
            <a:pPr lvl="1" eaLnBrk="1" hangingPunct="1">
              <a:lnSpc>
                <a:spcPct val="80000"/>
              </a:lnSpc>
            </a:pPr>
            <a:r>
              <a:rPr lang="en-US" sz="1600" dirty="0" smtClean="0"/>
              <a:t>91% of the employees in the case-study preferred the new approach (Constructivist ISA) as opposed to traditional programs</a:t>
            </a:r>
          </a:p>
          <a:p>
            <a:pPr lvl="1" eaLnBrk="1" hangingPunct="1">
              <a:lnSpc>
                <a:spcPct val="80000"/>
              </a:lnSpc>
            </a:pPr>
            <a:r>
              <a:rPr lang="en-US" sz="1600" dirty="0" smtClean="0"/>
              <a:t>94% of the employees surveyed were dissatisfied with their companies’ current information security programs</a:t>
            </a:r>
            <a:endParaRPr lang="en-GB" sz="1600" dirty="0" smtClean="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p:txBody>
          <a:bodyPr/>
          <a:lstStyle/>
          <a:p>
            <a:pPr eaLnBrk="1" hangingPunct="1"/>
            <a:r>
              <a:rPr lang="en-GB" smtClean="0"/>
              <a:t>Thank You</a:t>
            </a:r>
          </a:p>
        </p:txBody>
      </p:sp>
      <p:sp>
        <p:nvSpPr>
          <p:cNvPr id="26627" name="Rectangle 5"/>
          <p:cNvSpPr>
            <a:spLocks noGrp="1" noChangeArrowheads="1"/>
          </p:cNvSpPr>
          <p:nvPr>
            <p:ph type="subTitle" idx="1"/>
          </p:nvPr>
        </p:nvSpPr>
        <p:spPr/>
        <p:txBody>
          <a:bodyPr/>
          <a:lstStyle/>
          <a:p>
            <a:pPr eaLnBrk="1" hangingPunct="1"/>
            <a:endParaRPr lang="en-US" smtClean="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GB" sz="3200" dirty="0" smtClean="0"/>
              <a:t>Constructivist Information Security Awareness (CISA)</a:t>
            </a:r>
          </a:p>
        </p:txBody>
      </p:sp>
      <p:sp>
        <p:nvSpPr>
          <p:cNvPr id="5123" name="Rectangle 3"/>
          <p:cNvSpPr>
            <a:spLocks noGrp="1" noChangeArrowheads="1"/>
          </p:cNvSpPr>
          <p:nvPr>
            <p:ph type="body" sz="half" idx="1"/>
          </p:nvPr>
        </p:nvSpPr>
        <p:spPr>
          <a:xfrm>
            <a:off x="457200" y="1981200"/>
            <a:ext cx="8075613" cy="4662488"/>
          </a:xfrm>
        </p:spPr>
        <p:txBody>
          <a:bodyPr/>
          <a:lstStyle/>
          <a:p>
            <a:pPr algn="just" eaLnBrk="1" hangingPunct="1">
              <a:lnSpc>
                <a:spcPct val="80000"/>
              </a:lnSpc>
            </a:pPr>
            <a:r>
              <a:rPr lang="en-GB" sz="2400" dirty="0" smtClean="0"/>
              <a:t>CISA encourages CIO’s and end users to improve their awareness regarding risks associated with utilising ICT</a:t>
            </a:r>
          </a:p>
          <a:p>
            <a:pPr algn="just" eaLnBrk="1" hangingPunct="1">
              <a:lnSpc>
                <a:spcPct val="80000"/>
              </a:lnSpc>
              <a:buFont typeface="Wingdings" pitchFamily="2" charset="2"/>
              <a:buNone/>
            </a:pPr>
            <a:r>
              <a:rPr lang="en-GB" sz="2400" dirty="0" smtClean="0"/>
              <a:t> </a:t>
            </a:r>
          </a:p>
          <a:p>
            <a:pPr algn="just" eaLnBrk="1" hangingPunct="1">
              <a:lnSpc>
                <a:spcPct val="80000"/>
              </a:lnSpc>
            </a:pPr>
            <a:r>
              <a:rPr lang="en-GB" sz="2400" dirty="0" smtClean="0"/>
              <a:t>CISA  builds a conscious awareness of ones own attitude. This is deemed important in improving information security</a:t>
            </a:r>
          </a:p>
          <a:p>
            <a:pPr algn="just" eaLnBrk="1" hangingPunct="1">
              <a:lnSpc>
                <a:spcPct val="80000"/>
              </a:lnSpc>
              <a:buFont typeface="Wingdings" pitchFamily="2" charset="2"/>
              <a:buNone/>
            </a:pPr>
            <a:endParaRPr lang="en-GB" sz="2400" dirty="0" smtClean="0"/>
          </a:p>
          <a:p>
            <a:pPr algn="just" eaLnBrk="1" hangingPunct="1">
              <a:lnSpc>
                <a:spcPct val="80000"/>
              </a:lnSpc>
            </a:pPr>
            <a:r>
              <a:rPr lang="en-GB" sz="2400" dirty="0" smtClean="0"/>
              <a:t>Attitudes play an important role in information security behaviour</a:t>
            </a:r>
          </a:p>
          <a:p>
            <a:pPr algn="just" eaLnBrk="1" hangingPunct="1">
              <a:lnSpc>
                <a:spcPct val="80000"/>
              </a:lnSpc>
              <a:buFont typeface="Wingdings" pitchFamily="2" charset="2"/>
              <a:buNone/>
            </a:pPr>
            <a:endParaRPr lang="en-GB" sz="2400" dirty="0" smtClean="0"/>
          </a:p>
          <a:p>
            <a:pPr algn="just" eaLnBrk="1" hangingPunct="1">
              <a:lnSpc>
                <a:spcPct val="80000"/>
              </a:lnSpc>
            </a:pPr>
            <a:r>
              <a:rPr lang="en-GB" sz="2400" dirty="0" smtClean="0"/>
              <a:t>We confirm a positive correlation between poor/negative attitudes and low levels of information security</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sz="3200" dirty="0" smtClean="0"/>
              <a:t>Introduction</a:t>
            </a:r>
          </a:p>
        </p:txBody>
      </p:sp>
      <p:sp>
        <p:nvSpPr>
          <p:cNvPr id="6147" name="Rectangle 3"/>
          <p:cNvSpPr>
            <a:spLocks noGrp="1" noChangeArrowheads="1"/>
          </p:cNvSpPr>
          <p:nvPr>
            <p:ph type="body" sz="half" idx="1"/>
          </p:nvPr>
        </p:nvSpPr>
        <p:spPr>
          <a:xfrm>
            <a:off x="457200" y="1981200"/>
            <a:ext cx="8218488" cy="4616450"/>
          </a:xfrm>
        </p:spPr>
        <p:txBody>
          <a:bodyPr/>
          <a:lstStyle/>
          <a:p>
            <a:pPr eaLnBrk="1" hangingPunct="1">
              <a:lnSpc>
                <a:spcPct val="80000"/>
              </a:lnSpc>
            </a:pPr>
            <a:r>
              <a:rPr lang="en-GB" sz="2400" dirty="0" smtClean="0"/>
              <a:t>Interviewed CIO’s;</a:t>
            </a:r>
          </a:p>
          <a:p>
            <a:pPr eaLnBrk="1" hangingPunct="1">
              <a:lnSpc>
                <a:spcPct val="80000"/>
              </a:lnSpc>
              <a:buFont typeface="Wingdings" pitchFamily="2" charset="2"/>
              <a:buNone/>
            </a:pPr>
            <a:endParaRPr lang="en-GB" sz="2400" dirty="0" smtClean="0"/>
          </a:p>
          <a:p>
            <a:pPr lvl="1" eaLnBrk="1" hangingPunct="1">
              <a:lnSpc>
                <a:spcPct val="80000"/>
              </a:lnSpc>
            </a:pPr>
            <a:r>
              <a:rPr lang="en-GB" sz="2000" dirty="0" smtClean="0"/>
              <a:t>We established their current information security levels and </a:t>
            </a:r>
          </a:p>
          <a:p>
            <a:pPr lvl="1" eaLnBrk="1" hangingPunct="1">
              <a:lnSpc>
                <a:spcPct val="80000"/>
              </a:lnSpc>
            </a:pPr>
            <a:r>
              <a:rPr lang="en-GB" sz="2000" dirty="0" smtClean="0"/>
              <a:t>Conducted questionnaires to determine the employees’ attitudes  </a:t>
            </a:r>
          </a:p>
          <a:p>
            <a:pPr lvl="1" eaLnBrk="1" hangingPunct="1">
              <a:lnSpc>
                <a:spcPct val="80000"/>
              </a:lnSpc>
            </a:pPr>
            <a:r>
              <a:rPr lang="en-GB" sz="2000" dirty="0" smtClean="0"/>
              <a:t>Compared the results for any suspected correlations</a:t>
            </a:r>
          </a:p>
          <a:p>
            <a:pPr lvl="1" eaLnBrk="1" hangingPunct="1">
              <a:lnSpc>
                <a:spcPct val="80000"/>
              </a:lnSpc>
              <a:buFont typeface="Wingdings" pitchFamily="2" charset="2"/>
              <a:buNone/>
            </a:pPr>
            <a:endParaRPr lang="en-GB" sz="2000" dirty="0" smtClean="0"/>
          </a:p>
          <a:p>
            <a:pPr eaLnBrk="1" hangingPunct="1">
              <a:lnSpc>
                <a:spcPct val="80000"/>
              </a:lnSpc>
            </a:pPr>
            <a:r>
              <a:rPr lang="en-GB" sz="2400" dirty="0" smtClean="0"/>
              <a:t>2 companies’ chosen which were established as having poor information security and whose employees exhibited negative and/or poor information security attitudes: </a:t>
            </a:r>
          </a:p>
          <a:p>
            <a:pPr eaLnBrk="1" hangingPunct="1">
              <a:lnSpc>
                <a:spcPct val="80000"/>
              </a:lnSpc>
              <a:buFont typeface="Wingdings" pitchFamily="2" charset="2"/>
              <a:buNone/>
            </a:pPr>
            <a:endParaRPr lang="en-GB" sz="2400" dirty="0" smtClean="0"/>
          </a:p>
          <a:p>
            <a:pPr lvl="1" eaLnBrk="1" hangingPunct="1">
              <a:lnSpc>
                <a:spcPct val="80000"/>
              </a:lnSpc>
            </a:pPr>
            <a:r>
              <a:rPr lang="en-GB" sz="2000" dirty="0" smtClean="0"/>
              <a:t>We introduced them to our unique information security programme (CISA) based on constructive methods</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GB" sz="3200" dirty="0" smtClean="0"/>
              <a:t>Research Questions</a:t>
            </a:r>
          </a:p>
        </p:txBody>
      </p:sp>
      <p:sp>
        <p:nvSpPr>
          <p:cNvPr id="7171" name="Rectangle 3"/>
          <p:cNvSpPr>
            <a:spLocks noGrp="1" noChangeArrowheads="1"/>
          </p:cNvSpPr>
          <p:nvPr>
            <p:ph type="body" sz="half" idx="1"/>
          </p:nvPr>
        </p:nvSpPr>
        <p:spPr>
          <a:xfrm>
            <a:off x="285750" y="1571625"/>
            <a:ext cx="8358188" cy="5157788"/>
          </a:xfrm>
        </p:spPr>
        <p:txBody>
          <a:bodyPr/>
          <a:lstStyle/>
          <a:p>
            <a:pPr eaLnBrk="1" hangingPunct="1">
              <a:lnSpc>
                <a:spcPct val="80000"/>
              </a:lnSpc>
            </a:pPr>
            <a:r>
              <a:rPr lang="en-GB" sz="1800" smtClean="0"/>
              <a:t>Research's main questions: </a:t>
            </a:r>
          </a:p>
          <a:p>
            <a:pPr eaLnBrk="1" hangingPunct="1">
              <a:lnSpc>
                <a:spcPct val="80000"/>
              </a:lnSpc>
              <a:buFont typeface="Wingdings" pitchFamily="2" charset="2"/>
              <a:buNone/>
            </a:pPr>
            <a:endParaRPr lang="en-GB" sz="1800" smtClean="0"/>
          </a:p>
          <a:p>
            <a:pPr lvl="1" eaLnBrk="1" hangingPunct="1">
              <a:lnSpc>
                <a:spcPct val="80000"/>
              </a:lnSpc>
            </a:pPr>
            <a:r>
              <a:rPr lang="en-GB" sz="1800" smtClean="0"/>
              <a:t>Correlation between information security </a:t>
            </a:r>
            <a:r>
              <a:rPr lang="en-GB" sz="1800" b="1" smtClean="0"/>
              <a:t>levels</a:t>
            </a:r>
            <a:r>
              <a:rPr lang="en-GB" sz="1800" smtClean="0"/>
              <a:t> &amp; </a:t>
            </a:r>
            <a:r>
              <a:rPr lang="en-GB" sz="1800" b="1" smtClean="0"/>
              <a:t>attitudes</a:t>
            </a:r>
            <a:r>
              <a:rPr lang="en-GB" sz="1800" smtClean="0"/>
              <a:t> towards information security? </a:t>
            </a:r>
          </a:p>
          <a:p>
            <a:pPr lvl="1" eaLnBrk="1" hangingPunct="1">
              <a:lnSpc>
                <a:spcPct val="80000"/>
              </a:lnSpc>
            </a:pPr>
            <a:r>
              <a:rPr lang="en-GB" sz="1800" b="1" smtClean="0"/>
              <a:t>Usefulness of constructivist </a:t>
            </a:r>
            <a:r>
              <a:rPr lang="en-GB" sz="1800" smtClean="0"/>
              <a:t>training </a:t>
            </a:r>
            <a:r>
              <a:rPr lang="en-GB" sz="1800" b="1" smtClean="0"/>
              <a:t>method</a:t>
            </a:r>
            <a:r>
              <a:rPr lang="en-GB" sz="1800" smtClean="0"/>
              <a:t>ologies to </a:t>
            </a:r>
            <a:r>
              <a:rPr lang="en-GB" sz="1800" b="1" smtClean="0"/>
              <a:t>improve</a:t>
            </a:r>
            <a:r>
              <a:rPr lang="en-GB" sz="1800" smtClean="0"/>
              <a:t> </a:t>
            </a:r>
            <a:r>
              <a:rPr lang="en-GB" sz="1800" b="1" smtClean="0"/>
              <a:t>information security awareness</a:t>
            </a:r>
            <a:r>
              <a:rPr lang="en-GB" sz="1800" smtClean="0"/>
              <a:t>?</a:t>
            </a:r>
          </a:p>
          <a:p>
            <a:pPr lvl="1" eaLnBrk="1" hangingPunct="1">
              <a:lnSpc>
                <a:spcPct val="80000"/>
              </a:lnSpc>
            </a:pPr>
            <a:r>
              <a:rPr lang="en-GB" sz="1800" smtClean="0"/>
              <a:t>Expected - Companies had security awareness campaigns but </a:t>
            </a:r>
            <a:r>
              <a:rPr lang="en-GB" sz="1800" b="1" smtClean="0"/>
              <a:t>do they measure the effects</a:t>
            </a:r>
            <a:r>
              <a:rPr lang="en-GB" sz="1800" smtClean="0"/>
              <a:t> of such campaigns on the employees’ attitudes and behaviour? </a:t>
            </a:r>
          </a:p>
          <a:p>
            <a:pPr lvl="1" eaLnBrk="1" hangingPunct="1">
              <a:lnSpc>
                <a:spcPct val="80000"/>
              </a:lnSpc>
            </a:pPr>
            <a:r>
              <a:rPr lang="en-GB" sz="1800" smtClean="0"/>
              <a:t>How do we know that the </a:t>
            </a:r>
            <a:r>
              <a:rPr lang="en-GB" sz="1800" b="1" smtClean="0"/>
              <a:t>campaigns are working</a:t>
            </a:r>
            <a:r>
              <a:rPr lang="en-GB" sz="1800" smtClean="0"/>
              <a:t>? </a:t>
            </a:r>
          </a:p>
          <a:p>
            <a:pPr lvl="1" eaLnBrk="1" hangingPunct="1">
              <a:lnSpc>
                <a:spcPct val="80000"/>
              </a:lnSpc>
            </a:pPr>
            <a:r>
              <a:rPr lang="en-GB" sz="1800" smtClean="0"/>
              <a:t>Do the </a:t>
            </a:r>
            <a:r>
              <a:rPr lang="en-GB" sz="1800" b="1" smtClean="0"/>
              <a:t>campaigns really improve users’ attitudes</a:t>
            </a:r>
            <a:r>
              <a:rPr lang="en-GB" sz="1800" smtClean="0"/>
              <a:t> and behaviour towards </a:t>
            </a:r>
            <a:r>
              <a:rPr lang="en-GB" sz="1800" b="1" smtClean="0"/>
              <a:t>i</a:t>
            </a:r>
            <a:r>
              <a:rPr lang="en-GB" sz="1800" smtClean="0"/>
              <a:t>nformation </a:t>
            </a:r>
            <a:r>
              <a:rPr lang="en-GB" sz="1800" b="1" smtClean="0"/>
              <a:t>s</a:t>
            </a:r>
            <a:r>
              <a:rPr lang="en-GB" sz="1800" smtClean="0"/>
              <a:t>ecurity?</a:t>
            </a:r>
          </a:p>
          <a:p>
            <a:pPr lvl="1" eaLnBrk="1" hangingPunct="1">
              <a:lnSpc>
                <a:spcPct val="80000"/>
              </a:lnSpc>
              <a:buFont typeface="Wingdings" pitchFamily="2" charset="2"/>
              <a:buNone/>
            </a:pPr>
            <a:endParaRPr lang="en-GB" sz="1800" smtClean="0"/>
          </a:p>
          <a:p>
            <a:pPr eaLnBrk="1" hangingPunct="1">
              <a:lnSpc>
                <a:spcPct val="80000"/>
              </a:lnSpc>
            </a:pPr>
            <a:r>
              <a:rPr lang="en-GB" sz="1800" smtClean="0"/>
              <a:t>Results were used to establish effective security campaigns based on constructivist approach</a:t>
            </a:r>
          </a:p>
          <a:p>
            <a:pPr eaLnBrk="1" hangingPunct="1">
              <a:lnSpc>
                <a:spcPct val="80000"/>
              </a:lnSpc>
            </a:pPr>
            <a:r>
              <a:rPr lang="en-GB" sz="1800" smtClean="0"/>
              <a:t>What is this approach?</a:t>
            </a:r>
          </a:p>
          <a:p>
            <a:pPr lvl="1" eaLnBrk="1" hangingPunct="1">
              <a:lnSpc>
                <a:spcPct val="80000"/>
              </a:lnSpc>
            </a:pPr>
            <a:r>
              <a:rPr lang="en-GB" sz="1800" smtClean="0"/>
              <a:t>Individualised, user-centred free learning environment where users are in control of their own learning process </a:t>
            </a:r>
          </a:p>
          <a:p>
            <a:pPr eaLnBrk="1" hangingPunct="1">
              <a:lnSpc>
                <a:spcPct val="80000"/>
              </a:lnSpc>
            </a:pPr>
            <a:r>
              <a:rPr lang="en-GB" sz="1800" smtClean="0"/>
              <a:t>Investigation has never been applied in the context of information security, IT security (even telecom security), and this makes this project unique</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GB" sz="3200" dirty="0" smtClean="0"/>
              <a:t>Human Element</a:t>
            </a:r>
          </a:p>
        </p:txBody>
      </p:sp>
      <p:sp>
        <p:nvSpPr>
          <p:cNvPr id="8195" name="Rectangle 3"/>
          <p:cNvSpPr>
            <a:spLocks noGrp="1" noChangeArrowheads="1"/>
          </p:cNvSpPr>
          <p:nvPr>
            <p:ph type="body" sz="half" idx="1"/>
          </p:nvPr>
        </p:nvSpPr>
        <p:spPr>
          <a:xfrm>
            <a:off x="457200" y="1981200"/>
            <a:ext cx="4329113" cy="4876800"/>
          </a:xfrm>
        </p:spPr>
        <p:txBody>
          <a:bodyPr/>
          <a:lstStyle/>
          <a:p>
            <a:pPr eaLnBrk="1" hangingPunct="1">
              <a:lnSpc>
                <a:spcPct val="80000"/>
              </a:lnSpc>
              <a:defRPr/>
            </a:pPr>
            <a:r>
              <a:rPr lang="en-GB" sz="1800" dirty="0" smtClean="0"/>
              <a:t>Information Security : Traditionally conjures up </a:t>
            </a:r>
            <a:r>
              <a:rPr lang="en-GB" sz="1800" b="1" dirty="0" smtClean="0"/>
              <a:t>images of complexity </a:t>
            </a:r>
            <a:r>
              <a:rPr lang="en-GB" sz="1800" dirty="0" smtClean="0"/>
              <a:t>(HW &amp; SW) – Only implementable by a professional security firms! </a:t>
            </a:r>
          </a:p>
          <a:p>
            <a:pPr eaLnBrk="1" hangingPunct="1">
              <a:lnSpc>
                <a:spcPct val="80000"/>
              </a:lnSpc>
              <a:buFont typeface="Wingdings" pitchFamily="2" charset="2"/>
              <a:buNone/>
              <a:defRPr/>
            </a:pPr>
            <a:endParaRPr lang="en-GB" sz="1800" dirty="0" smtClean="0"/>
          </a:p>
          <a:p>
            <a:pPr eaLnBrk="1" hangingPunct="1">
              <a:lnSpc>
                <a:spcPct val="80000"/>
              </a:lnSpc>
              <a:defRPr/>
            </a:pPr>
            <a:r>
              <a:rPr lang="en-GB" sz="1800" dirty="0" smtClean="0"/>
              <a:t>Previous researchers, like Stanton et al (2003), </a:t>
            </a:r>
            <a:r>
              <a:rPr lang="en-GB" sz="1800" dirty="0" err="1" smtClean="0"/>
              <a:t>Schneier</a:t>
            </a:r>
            <a:r>
              <a:rPr lang="en-GB" sz="1800" dirty="0" smtClean="0"/>
              <a:t> (2000), and </a:t>
            </a:r>
            <a:r>
              <a:rPr lang="en-GB" sz="1800" dirty="0" err="1" smtClean="0"/>
              <a:t>Katsikas</a:t>
            </a:r>
            <a:r>
              <a:rPr lang="en-GB" sz="1800" dirty="0" smtClean="0"/>
              <a:t> (2000) have warned that </a:t>
            </a:r>
          </a:p>
          <a:p>
            <a:pPr marL="0" indent="0" algn="just" eaLnBrk="1" hangingPunct="1">
              <a:lnSpc>
                <a:spcPct val="80000"/>
              </a:lnSpc>
              <a:buFont typeface="Wingdings" pitchFamily="2" charset="2"/>
              <a:buNone/>
              <a:defRPr/>
            </a:pPr>
            <a:endParaRPr lang="en-GB" sz="1800" b="1" i="1" dirty="0" smtClean="0"/>
          </a:p>
          <a:p>
            <a:pPr marL="0" indent="0" algn="just" eaLnBrk="1" hangingPunct="1">
              <a:lnSpc>
                <a:spcPct val="80000"/>
              </a:lnSpc>
              <a:buFont typeface="Wingdings" pitchFamily="2" charset="2"/>
              <a:buNone/>
              <a:defRPr/>
            </a:pPr>
            <a:r>
              <a:rPr lang="en-GB" sz="1800" b="1" i="1" dirty="0" smtClean="0"/>
              <a:t>“it’s not only the technical software or hardware aspects that introduce vulnerabilities into an information system, rather it’s the users of the system which pose </a:t>
            </a:r>
            <a:r>
              <a:rPr lang="en-GB" sz="1800" b="1" i="1" u="sng" dirty="0" smtClean="0"/>
              <a:t>the greatest and most serious information security risk</a:t>
            </a:r>
            <a:r>
              <a:rPr lang="en-GB" sz="1800" b="1" i="1" dirty="0" smtClean="0"/>
              <a:t>.”</a:t>
            </a:r>
            <a:r>
              <a:rPr lang="en-GB" sz="1800" dirty="0" smtClean="0"/>
              <a:t> </a:t>
            </a:r>
          </a:p>
          <a:p>
            <a:pPr marL="0" indent="0" algn="just" eaLnBrk="1" hangingPunct="1">
              <a:lnSpc>
                <a:spcPct val="80000"/>
              </a:lnSpc>
              <a:buFont typeface="Wingdings" pitchFamily="2" charset="2"/>
              <a:buNone/>
              <a:defRPr/>
            </a:pPr>
            <a:endParaRPr lang="en-GB" sz="1800" dirty="0" smtClean="0"/>
          </a:p>
          <a:p>
            <a:pPr eaLnBrk="1" hangingPunct="1">
              <a:lnSpc>
                <a:spcPct val="80000"/>
              </a:lnSpc>
              <a:defRPr/>
            </a:pPr>
            <a:r>
              <a:rPr lang="en-GB" sz="1800" dirty="0" smtClean="0"/>
              <a:t>The human element needs to be dealt with first and foremost! </a:t>
            </a:r>
            <a:r>
              <a:rPr lang="en-US" sz="1800" dirty="0" err="1" smtClean="0"/>
              <a:t>Stephanou</a:t>
            </a:r>
            <a:r>
              <a:rPr lang="en-US" sz="1800" dirty="0" smtClean="0"/>
              <a:t> &amp; </a:t>
            </a:r>
            <a:r>
              <a:rPr lang="en-US" sz="1800" dirty="0" err="1" smtClean="0"/>
              <a:t>Dagada</a:t>
            </a:r>
            <a:r>
              <a:rPr lang="en-US" sz="1800" dirty="0" smtClean="0"/>
              <a:t> (2008)</a:t>
            </a:r>
            <a:endParaRPr lang="en-GB" sz="1800" dirty="0" smtClean="0"/>
          </a:p>
        </p:txBody>
      </p:sp>
      <p:sp>
        <p:nvSpPr>
          <p:cNvPr id="6" name="Rectangle 5"/>
          <p:cNvSpPr/>
          <p:nvPr/>
        </p:nvSpPr>
        <p:spPr>
          <a:xfrm>
            <a:off x="4857750" y="5357813"/>
            <a:ext cx="4286250" cy="1477962"/>
          </a:xfrm>
          <a:prstGeom prst="rect">
            <a:avLst/>
          </a:prstGeom>
        </p:spPr>
        <p:txBody>
          <a:bodyPr>
            <a:spAutoFit/>
          </a:bodyPr>
          <a:lstStyle/>
          <a:p>
            <a:pPr algn="l">
              <a:defRPr/>
            </a:pPr>
            <a:r>
              <a:rPr lang="en-US" sz="1800" dirty="0">
                <a:latin typeface="+mn-lt"/>
                <a:cs typeface="+mn-cs"/>
              </a:rPr>
              <a:t>Procedures/ Policies are implemented to encourage people (Administrators/ Users/ Operators) how to use products to ensure information security within the organizations</a:t>
            </a:r>
          </a:p>
        </p:txBody>
      </p:sp>
      <p:pic>
        <p:nvPicPr>
          <p:cNvPr id="8197" name="Picture 8"/>
          <p:cNvPicPr>
            <a:picLocks noChangeAspect="1" noChangeArrowheads="1"/>
          </p:cNvPicPr>
          <p:nvPr/>
        </p:nvPicPr>
        <p:blipFill>
          <a:blip r:embed="rId3" cstate="print"/>
          <a:srcRect l="29883" t="24374" r="29102" b="16562"/>
          <a:stretch>
            <a:fillRect/>
          </a:stretch>
        </p:blipFill>
        <p:spPr bwMode="auto">
          <a:xfrm>
            <a:off x="5000625" y="1928813"/>
            <a:ext cx="3730625" cy="33575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z="3200" dirty="0" smtClean="0"/>
              <a:t>Importance of Human Element</a:t>
            </a:r>
            <a:endParaRPr lang="en-US" sz="3200" dirty="0" smtClean="0"/>
          </a:p>
        </p:txBody>
      </p:sp>
      <p:sp>
        <p:nvSpPr>
          <p:cNvPr id="9219" name="Content Placeholder 2"/>
          <p:cNvSpPr>
            <a:spLocks noGrp="1"/>
          </p:cNvSpPr>
          <p:nvPr>
            <p:ph sz="half" idx="1"/>
          </p:nvPr>
        </p:nvSpPr>
        <p:spPr>
          <a:xfrm>
            <a:off x="457200" y="1981200"/>
            <a:ext cx="4038600" cy="4591050"/>
          </a:xfrm>
        </p:spPr>
        <p:txBody>
          <a:bodyPr/>
          <a:lstStyle/>
          <a:p>
            <a:pPr eaLnBrk="1" hangingPunct="1">
              <a:lnSpc>
                <a:spcPct val="80000"/>
              </a:lnSpc>
            </a:pPr>
            <a:r>
              <a:rPr lang="en-GB" sz="1800" smtClean="0"/>
              <a:t>Natural question: How do we deal with or influence the human aspect?</a:t>
            </a:r>
          </a:p>
          <a:p>
            <a:pPr eaLnBrk="1" hangingPunct="1">
              <a:lnSpc>
                <a:spcPct val="80000"/>
              </a:lnSpc>
              <a:buFont typeface="Wingdings" pitchFamily="2" charset="2"/>
              <a:buNone/>
            </a:pPr>
            <a:endParaRPr lang="en-GB" sz="1800" smtClean="0"/>
          </a:p>
          <a:p>
            <a:pPr lvl="1" eaLnBrk="1" hangingPunct="1">
              <a:lnSpc>
                <a:spcPct val="80000"/>
              </a:lnSpc>
            </a:pPr>
            <a:r>
              <a:rPr lang="en-GB" sz="1600" smtClean="0"/>
              <a:t>Rules/Threats;</a:t>
            </a:r>
          </a:p>
          <a:p>
            <a:pPr lvl="2" eaLnBrk="1" hangingPunct="1">
              <a:lnSpc>
                <a:spcPct val="80000"/>
              </a:lnSpc>
            </a:pPr>
            <a:r>
              <a:rPr lang="en-GB" sz="1600" smtClean="0"/>
              <a:t>Punishment maybe? Fine? Imprisonment? Loss of Job?</a:t>
            </a:r>
          </a:p>
          <a:p>
            <a:pPr lvl="1" eaLnBrk="1" hangingPunct="1">
              <a:lnSpc>
                <a:spcPct val="80000"/>
              </a:lnSpc>
            </a:pPr>
            <a:r>
              <a:rPr lang="en-GB" sz="1600" smtClean="0"/>
              <a:t>Information! Training! Education! </a:t>
            </a:r>
          </a:p>
          <a:p>
            <a:pPr eaLnBrk="1" hangingPunct="1">
              <a:lnSpc>
                <a:spcPct val="80000"/>
              </a:lnSpc>
              <a:buFont typeface="Wingdings" pitchFamily="2" charset="2"/>
              <a:buNone/>
            </a:pPr>
            <a:endParaRPr lang="en-GB" sz="1800" smtClean="0"/>
          </a:p>
          <a:p>
            <a:pPr eaLnBrk="1" hangingPunct="1">
              <a:lnSpc>
                <a:spcPct val="80000"/>
              </a:lnSpc>
            </a:pPr>
            <a:r>
              <a:rPr lang="en-GB" sz="1800" smtClean="0"/>
              <a:t>Training &amp; education in a subject – Better track record of effecting the perceptions/ attitudes towards that subject</a:t>
            </a:r>
          </a:p>
          <a:p>
            <a:pPr eaLnBrk="1" hangingPunct="1">
              <a:lnSpc>
                <a:spcPct val="80000"/>
              </a:lnSpc>
              <a:buFont typeface="Wingdings" pitchFamily="2" charset="2"/>
              <a:buNone/>
            </a:pPr>
            <a:endParaRPr lang="en-GB" sz="1800" smtClean="0"/>
          </a:p>
          <a:p>
            <a:pPr eaLnBrk="1" hangingPunct="1">
              <a:lnSpc>
                <a:spcPct val="80000"/>
              </a:lnSpc>
            </a:pPr>
            <a:r>
              <a:rPr lang="en-GB" sz="1800" smtClean="0"/>
              <a:t>Environment and pedagogy (methods of training) have a lot to do with the individuals’ perception (Ann, Timothy and Laubach [2001])</a:t>
            </a:r>
          </a:p>
        </p:txBody>
      </p:sp>
      <p:sp>
        <p:nvSpPr>
          <p:cNvPr id="9220" name="Content Placeholder 3"/>
          <p:cNvSpPr>
            <a:spLocks noGrp="1"/>
          </p:cNvSpPr>
          <p:nvPr>
            <p:ph sz="half" idx="2"/>
          </p:nvPr>
        </p:nvSpPr>
        <p:spPr>
          <a:xfrm>
            <a:off x="4648200" y="1981200"/>
            <a:ext cx="4038600" cy="4662488"/>
          </a:xfrm>
        </p:spPr>
        <p:txBody>
          <a:bodyPr/>
          <a:lstStyle/>
          <a:p>
            <a:pPr eaLnBrk="1" hangingPunct="1">
              <a:lnSpc>
                <a:spcPct val="80000"/>
              </a:lnSpc>
            </a:pPr>
            <a:r>
              <a:rPr lang="en-GB" sz="1800" smtClean="0"/>
              <a:t>Changing or improving perceptions/attitudes towards something is rather challenging – Why?  </a:t>
            </a:r>
          </a:p>
          <a:p>
            <a:pPr eaLnBrk="1" hangingPunct="1">
              <a:lnSpc>
                <a:spcPct val="80000"/>
              </a:lnSpc>
              <a:buFont typeface="Wingdings" pitchFamily="2" charset="2"/>
              <a:buNone/>
            </a:pPr>
            <a:endParaRPr lang="en-GB" sz="1800" smtClean="0"/>
          </a:p>
          <a:p>
            <a:pPr lvl="1" eaLnBrk="1" hangingPunct="1">
              <a:lnSpc>
                <a:spcPct val="80000"/>
              </a:lnSpc>
            </a:pPr>
            <a:r>
              <a:rPr lang="en-GB" sz="1600" smtClean="0"/>
              <a:t>Avoiding? Moving Away? – Bad Perceptions &amp; Feelings!</a:t>
            </a:r>
          </a:p>
          <a:p>
            <a:pPr eaLnBrk="1" hangingPunct="1">
              <a:lnSpc>
                <a:spcPct val="80000"/>
              </a:lnSpc>
              <a:buFont typeface="Wingdings" pitchFamily="2" charset="2"/>
              <a:buNone/>
            </a:pPr>
            <a:endParaRPr lang="en-GB" sz="1800" smtClean="0"/>
          </a:p>
          <a:p>
            <a:pPr eaLnBrk="1" hangingPunct="1">
              <a:lnSpc>
                <a:spcPct val="80000"/>
              </a:lnSpc>
            </a:pPr>
            <a:r>
              <a:rPr lang="en-GB" sz="1800" smtClean="0"/>
              <a:t>Exemplified in the fields of academia/training where peoples’ dislike of challenging subjects (such as Science and Mathematics)  </a:t>
            </a:r>
          </a:p>
          <a:p>
            <a:pPr eaLnBrk="1" hangingPunct="1">
              <a:lnSpc>
                <a:spcPct val="80000"/>
              </a:lnSpc>
              <a:buFont typeface="Wingdings" pitchFamily="2" charset="2"/>
              <a:buNone/>
            </a:pPr>
            <a:endParaRPr lang="en-GB" sz="1800" smtClean="0"/>
          </a:p>
          <a:p>
            <a:pPr eaLnBrk="1" hangingPunct="1">
              <a:lnSpc>
                <a:spcPct val="80000"/>
              </a:lnSpc>
            </a:pPr>
            <a:r>
              <a:rPr lang="en-GB" sz="1800" smtClean="0"/>
              <a:t>An effective ISA Programme needs to seek to influence and improve the users’ education training, and guide their understanding of IS concepts </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2357422" y="2285992"/>
            <a:ext cx="4215154" cy="4196420"/>
          </a:xfrm>
          <a:prstGeom prst="rect">
            <a:avLst/>
          </a:prstGeom>
          <a:noFill/>
          <a:ln w="9525">
            <a:noFill/>
            <a:miter lim="800000"/>
            <a:headEnd/>
            <a:tailEnd/>
          </a:ln>
          <a:effectLst/>
        </p:spPr>
      </p:pic>
      <p:sp>
        <p:nvSpPr>
          <p:cNvPr id="10243" name="Rectangle 4"/>
          <p:cNvSpPr>
            <a:spLocks noGrp="1" noChangeArrowheads="1"/>
          </p:cNvSpPr>
          <p:nvPr>
            <p:ph type="title"/>
          </p:nvPr>
        </p:nvSpPr>
        <p:spPr/>
        <p:txBody>
          <a:bodyPr/>
          <a:lstStyle/>
          <a:p>
            <a:pPr eaLnBrk="1" hangingPunct="1"/>
            <a:r>
              <a:rPr lang="en-GB" sz="3200" dirty="0" smtClean="0"/>
              <a:t>Middle Eastern Companies</a:t>
            </a:r>
          </a:p>
        </p:txBody>
      </p:sp>
      <p:sp>
        <p:nvSpPr>
          <p:cNvPr id="10244" name="Rectangle 5"/>
          <p:cNvSpPr>
            <a:spLocks noGrp="1" noChangeArrowheads="1"/>
          </p:cNvSpPr>
          <p:nvPr>
            <p:ph type="body" sz="half" idx="1"/>
          </p:nvPr>
        </p:nvSpPr>
        <p:spPr>
          <a:xfrm>
            <a:off x="457200" y="1981200"/>
            <a:ext cx="4038600" cy="4591050"/>
          </a:xfrm>
        </p:spPr>
        <p:txBody>
          <a:bodyPr/>
          <a:lstStyle/>
          <a:p>
            <a:pPr eaLnBrk="1" hangingPunct="1">
              <a:lnSpc>
                <a:spcPct val="80000"/>
              </a:lnSpc>
            </a:pPr>
            <a:r>
              <a:rPr lang="en-GB" sz="1800" smtClean="0"/>
              <a:t>Home grown Middle-Eastern companies pay little attention to ISA:</a:t>
            </a:r>
          </a:p>
          <a:p>
            <a:pPr eaLnBrk="1" hangingPunct="1">
              <a:lnSpc>
                <a:spcPct val="80000"/>
              </a:lnSpc>
              <a:buFont typeface="Wingdings" pitchFamily="2" charset="2"/>
              <a:buNone/>
            </a:pPr>
            <a:endParaRPr lang="en-GB" sz="1800" smtClean="0"/>
          </a:p>
          <a:p>
            <a:pPr lvl="1" eaLnBrk="1" hangingPunct="1">
              <a:lnSpc>
                <a:spcPct val="80000"/>
              </a:lnSpc>
            </a:pPr>
            <a:r>
              <a:rPr lang="en-GB" sz="1800" smtClean="0"/>
              <a:t>Never existed </a:t>
            </a:r>
          </a:p>
          <a:p>
            <a:pPr lvl="1" eaLnBrk="1" hangingPunct="1">
              <a:lnSpc>
                <a:spcPct val="80000"/>
              </a:lnSpc>
            </a:pPr>
            <a:r>
              <a:rPr lang="en-GB" sz="1800" smtClean="0"/>
              <a:t>Little understood / appreciated</a:t>
            </a:r>
          </a:p>
          <a:p>
            <a:pPr eaLnBrk="1" hangingPunct="1">
              <a:lnSpc>
                <a:spcPct val="80000"/>
              </a:lnSpc>
              <a:buFont typeface="Wingdings" pitchFamily="2" charset="2"/>
              <a:buNone/>
            </a:pPr>
            <a:endParaRPr lang="en-GB" sz="1800" smtClean="0"/>
          </a:p>
          <a:p>
            <a:pPr eaLnBrk="1" hangingPunct="1">
              <a:lnSpc>
                <a:spcPct val="80000"/>
              </a:lnSpc>
            </a:pPr>
            <a:r>
              <a:rPr lang="en-GB" sz="1800" smtClean="0"/>
              <a:t>Ambiguous and ineffective policies towards information security are due to:</a:t>
            </a:r>
          </a:p>
          <a:p>
            <a:pPr eaLnBrk="1" hangingPunct="1">
              <a:lnSpc>
                <a:spcPct val="80000"/>
              </a:lnSpc>
              <a:buFont typeface="Wingdings" pitchFamily="2" charset="2"/>
              <a:buNone/>
            </a:pPr>
            <a:r>
              <a:rPr lang="en-GB" sz="1800" smtClean="0"/>
              <a:t> </a:t>
            </a:r>
          </a:p>
          <a:p>
            <a:pPr lvl="1" eaLnBrk="1" hangingPunct="1">
              <a:lnSpc>
                <a:spcPct val="80000"/>
              </a:lnSpc>
            </a:pPr>
            <a:r>
              <a:rPr lang="en-GB" sz="1800" smtClean="0"/>
              <a:t>Genuine lack of awareness </a:t>
            </a:r>
          </a:p>
          <a:p>
            <a:pPr lvl="1" eaLnBrk="1" hangingPunct="1">
              <a:lnSpc>
                <a:spcPct val="80000"/>
              </a:lnSpc>
            </a:pPr>
            <a:r>
              <a:rPr lang="en-GB" sz="1800" smtClean="0"/>
              <a:t>Blasé attitude by both senior management and senior security professionals</a:t>
            </a:r>
          </a:p>
          <a:p>
            <a:pPr lvl="1" eaLnBrk="1" hangingPunct="1">
              <a:lnSpc>
                <a:spcPct val="80000"/>
              </a:lnSpc>
            </a:pPr>
            <a:r>
              <a:rPr lang="en-GB" sz="1800" smtClean="0"/>
              <a:t>Campaigns were basic (warnings via email/ posters)</a:t>
            </a:r>
          </a:p>
        </p:txBody>
      </p:sp>
      <p:sp>
        <p:nvSpPr>
          <p:cNvPr id="10245" name="Rectangle 6"/>
          <p:cNvSpPr>
            <a:spLocks noGrp="1" noChangeArrowheads="1"/>
          </p:cNvSpPr>
          <p:nvPr>
            <p:ph type="body" sz="half" idx="2"/>
          </p:nvPr>
        </p:nvSpPr>
        <p:spPr>
          <a:xfrm>
            <a:off x="4648200" y="1981200"/>
            <a:ext cx="4038600" cy="4543425"/>
          </a:xfrm>
        </p:spPr>
        <p:txBody>
          <a:bodyPr/>
          <a:lstStyle/>
          <a:p>
            <a:pPr eaLnBrk="1" hangingPunct="1">
              <a:lnSpc>
                <a:spcPct val="80000"/>
              </a:lnSpc>
            </a:pPr>
            <a:r>
              <a:rPr lang="en-GB" sz="1800" smtClean="0"/>
              <a:t>Increasing the appreciation of ISA programmes was done by ensuring the development of effective employee centred programmes: </a:t>
            </a:r>
          </a:p>
          <a:p>
            <a:pPr eaLnBrk="1" hangingPunct="1">
              <a:lnSpc>
                <a:spcPct val="80000"/>
              </a:lnSpc>
              <a:buFont typeface="Wingdings" pitchFamily="2" charset="2"/>
              <a:buNone/>
            </a:pPr>
            <a:endParaRPr lang="en-GB" sz="1800" smtClean="0"/>
          </a:p>
          <a:p>
            <a:pPr lvl="1" eaLnBrk="1" hangingPunct="1">
              <a:lnSpc>
                <a:spcPct val="80000"/>
              </a:lnSpc>
            </a:pPr>
            <a:r>
              <a:rPr lang="en-GB" sz="1800" smtClean="0"/>
              <a:t>Entails imparting of knowledge whether in a training format or in a more academic format </a:t>
            </a:r>
          </a:p>
          <a:p>
            <a:pPr eaLnBrk="1" hangingPunct="1">
              <a:lnSpc>
                <a:spcPct val="80000"/>
              </a:lnSpc>
              <a:buFont typeface="Wingdings" pitchFamily="2" charset="2"/>
              <a:buNone/>
            </a:pPr>
            <a:endParaRPr lang="en-GB" sz="1800" smtClean="0"/>
          </a:p>
          <a:p>
            <a:pPr eaLnBrk="1" hangingPunct="1">
              <a:lnSpc>
                <a:spcPct val="80000"/>
              </a:lnSpc>
            </a:pPr>
            <a:r>
              <a:rPr lang="en-GB" sz="1800" smtClean="0"/>
              <a:t>Information presented in a manner that is designed to change unfavourable perceptions and attitudes to desirable ones </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GB" sz="3200" dirty="0" smtClean="0"/>
              <a:t>Attitudes &amp; Perceptions</a:t>
            </a:r>
          </a:p>
        </p:txBody>
      </p:sp>
      <p:sp>
        <p:nvSpPr>
          <p:cNvPr id="11267" name="Rectangle 3"/>
          <p:cNvSpPr>
            <a:spLocks noGrp="1" noChangeArrowheads="1"/>
          </p:cNvSpPr>
          <p:nvPr>
            <p:ph type="body" sz="half" idx="1"/>
          </p:nvPr>
        </p:nvSpPr>
        <p:spPr>
          <a:xfrm>
            <a:off x="457200" y="1916113"/>
            <a:ext cx="4038600" cy="4941887"/>
          </a:xfrm>
        </p:spPr>
        <p:txBody>
          <a:bodyPr/>
          <a:lstStyle/>
          <a:p>
            <a:pPr eaLnBrk="1" hangingPunct="1">
              <a:lnSpc>
                <a:spcPct val="80000"/>
              </a:lnSpc>
            </a:pPr>
            <a:r>
              <a:rPr lang="en-GB" sz="1600" smtClean="0"/>
              <a:t>What are perception and attitudes? </a:t>
            </a:r>
          </a:p>
          <a:p>
            <a:pPr eaLnBrk="1" hangingPunct="1">
              <a:lnSpc>
                <a:spcPct val="80000"/>
              </a:lnSpc>
              <a:buFont typeface="Wingdings" pitchFamily="2" charset="2"/>
              <a:buNone/>
            </a:pPr>
            <a:endParaRPr lang="en-GB" sz="1600" smtClean="0"/>
          </a:p>
          <a:p>
            <a:pPr lvl="1" eaLnBrk="1" hangingPunct="1">
              <a:lnSpc>
                <a:spcPct val="80000"/>
              </a:lnSpc>
            </a:pPr>
            <a:r>
              <a:rPr lang="en-GB" sz="1600" smtClean="0"/>
              <a:t>Attitudes govern a person’s personality beliefs, values, and motivations </a:t>
            </a:r>
          </a:p>
          <a:p>
            <a:pPr lvl="1" eaLnBrk="1" hangingPunct="1">
              <a:lnSpc>
                <a:spcPct val="80000"/>
              </a:lnSpc>
            </a:pPr>
            <a:r>
              <a:rPr lang="en-GB" sz="1600" smtClean="0"/>
              <a:t>Three components: </a:t>
            </a:r>
          </a:p>
          <a:p>
            <a:pPr lvl="2" eaLnBrk="1" hangingPunct="1">
              <a:lnSpc>
                <a:spcPct val="80000"/>
              </a:lnSpc>
            </a:pPr>
            <a:r>
              <a:rPr lang="en-GB" sz="1600" smtClean="0"/>
              <a:t>1) Affect (feeling), </a:t>
            </a:r>
          </a:p>
          <a:p>
            <a:pPr lvl="2" eaLnBrk="1" hangingPunct="1">
              <a:lnSpc>
                <a:spcPct val="80000"/>
              </a:lnSpc>
            </a:pPr>
            <a:r>
              <a:rPr lang="en-GB" sz="1600" smtClean="0"/>
              <a:t>2) Cognition (thought or belief)</a:t>
            </a:r>
          </a:p>
          <a:p>
            <a:pPr lvl="2" eaLnBrk="1" hangingPunct="1">
              <a:lnSpc>
                <a:spcPct val="80000"/>
              </a:lnSpc>
            </a:pPr>
            <a:r>
              <a:rPr lang="en-GB" sz="1600" smtClean="0"/>
              <a:t>3) behaviour (an action) </a:t>
            </a:r>
          </a:p>
          <a:p>
            <a:pPr eaLnBrk="1" hangingPunct="1">
              <a:lnSpc>
                <a:spcPct val="80000"/>
              </a:lnSpc>
              <a:buFont typeface="Wingdings" pitchFamily="2" charset="2"/>
              <a:buNone/>
            </a:pPr>
            <a:endParaRPr lang="en-GB" sz="1600" smtClean="0"/>
          </a:p>
          <a:p>
            <a:pPr eaLnBrk="1" hangingPunct="1">
              <a:lnSpc>
                <a:spcPct val="80000"/>
              </a:lnSpc>
            </a:pPr>
            <a:r>
              <a:rPr lang="en-GB" sz="1600" smtClean="0"/>
              <a:t>Individuals even try to employing interesting tactics in an attempt to reduce dissonance (conflict)</a:t>
            </a:r>
          </a:p>
          <a:p>
            <a:pPr eaLnBrk="1" hangingPunct="1">
              <a:lnSpc>
                <a:spcPct val="80000"/>
              </a:lnSpc>
              <a:buFont typeface="Wingdings" pitchFamily="2" charset="2"/>
              <a:buNone/>
            </a:pPr>
            <a:endParaRPr lang="en-GB" sz="1600" smtClean="0"/>
          </a:p>
          <a:p>
            <a:pPr lvl="1" eaLnBrk="1" hangingPunct="1">
              <a:lnSpc>
                <a:spcPct val="80000"/>
              </a:lnSpc>
            </a:pPr>
            <a:r>
              <a:rPr lang="en-GB" sz="1600" smtClean="0"/>
              <a:t>Eliminating his/her responsibility or control over an act or decision</a:t>
            </a:r>
          </a:p>
          <a:p>
            <a:pPr lvl="1" eaLnBrk="1" hangingPunct="1">
              <a:lnSpc>
                <a:spcPct val="80000"/>
              </a:lnSpc>
            </a:pPr>
            <a:r>
              <a:rPr lang="en-GB" sz="1600" smtClean="0"/>
              <a:t>Denying, distorting, or “selectively” forgetting information</a:t>
            </a:r>
          </a:p>
          <a:p>
            <a:pPr lvl="1" eaLnBrk="1" hangingPunct="1">
              <a:lnSpc>
                <a:spcPct val="80000"/>
              </a:lnSpc>
            </a:pPr>
            <a:r>
              <a:rPr lang="en-GB" sz="1600" smtClean="0"/>
              <a:t>Minimizing the importance of the issue, decision, or act</a:t>
            </a:r>
          </a:p>
        </p:txBody>
      </p:sp>
      <p:sp>
        <p:nvSpPr>
          <p:cNvPr id="11268" name="Rectangle 5"/>
          <p:cNvSpPr>
            <a:spLocks noGrp="1" noChangeArrowheads="1"/>
          </p:cNvSpPr>
          <p:nvPr>
            <p:ph type="body" sz="half" idx="2"/>
          </p:nvPr>
        </p:nvSpPr>
        <p:spPr>
          <a:xfrm>
            <a:off x="4648200" y="1844675"/>
            <a:ext cx="4038600" cy="4513263"/>
          </a:xfrm>
        </p:spPr>
        <p:txBody>
          <a:bodyPr/>
          <a:lstStyle/>
          <a:p>
            <a:pPr eaLnBrk="1" hangingPunct="1"/>
            <a:r>
              <a:rPr lang="en-GB" sz="1600" smtClean="0"/>
              <a:t>Develop an ISA programme that reduces the cognitive dissonance (conflict)</a:t>
            </a:r>
          </a:p>
          <a:p>
            <a:pPr eaLnBrk="1" hangingPunct="1">
              <a:buFont typeface="Wingdings" pitchFamily="2" charset="2"/>
              <a:buNone/>
            </a:pPr>
            <a:endParaRPr lang="en-GB" sz="800" smtClean="0"/>
          </a:p>
          <a:p>
            <a:pPr eaLnBrk="1" hangingPunct="1"/>
            <a:r>
              <a:rPr lang="en-GB" sz="1600" smtClean="0"/>
              <a:t>Attitude formation: a result of learning, modelling others, direct experiences with people and situations</a:t>
            </a:r>
          </a:p>
          <a:p>
            <a:pPr eaLnBrk="1" hangingPunct="1">
              <a:buFont typeface="Wingdings" pitchFamily="2" charset="2"/>
              <a:buNone/>
            </a:pPr>
            <a:endParaRPr lang="en-GB" sz="800" smtClean="0"/>
          </a:p>
          <a:p>
            <a:pPr eaLnBrk="1" hangingPunct="1"/>
            <a:r>
              <a:rPr lang="en-GB" sz="1600" smtClean="0"/>
              <a:t>Attitudes have different strengths, and are learned or influenced through experience and they can be changed!</a:t>
            </a:r>
          </a:p>
          <a:p>
            <a:pPr eaLnBrk="1" hangingPunct="1">
              <a:buFont typeface="Wingdings" pitchFamily="2" charset="2"/>
              <a:buNone/>
            </a:pPr>
            <a:endParaRPr lang="en-GB" sz="800" smtClean="0"/>
          </a:p>
          <a:p>
            <a:pPr eaLnBrk="1" hangingPunct="1"/>
            <a:r>
              <a:rPr lang="en-GB" sz="1600" smtClean="0"/>
              <a:t>The method of measuring/assessing attitude via how strongly one agrees or disagrees (like or dislike) with a statement and ticking a 1–5 scale</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3304</TotalTime>
  <Words>2203</Words>
  <Application>Microsoft Office PowerPoint</Application>
  <PresentationFormat>On-screen Show (4:3)</PresentationFormat>
  <Paragraphs>283</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Pixel</vt:lpstr>
      <vt:lpstr>Constructivist Information Security Awareness</vt:lpstr>
      <vt:lpstr>Abstract</vt:lpstr>
      <vt:lpstr>Constructivist Information Security Awareness (CISA)</vt:lpstr>
      <vt:lpstr>Introduction</vt:lpstr>
      <vt:lpstr>Research Questions</vt:lpstr>
      <vt:lpstr>Human Element</vt:lpstr>
      <vt:lpstr>Importance of Human Element</vt:lpstr>
      <vt:lpstr>Middle Eastern Companies</vt:lpstr>
      <vt:lpstr>Attitudes &amp; Perceptions</vt:lpstr>
      <vt:lpstr>Constructivism</vt:lpstr>
      <vt:lpstr>CISA Programme</vt:lpstr>
      <vt:lpstr>Method and Realisation</vt:lpstr>
      <vt:lpstr>Results: Information Security Awareness</vt:lpstr>
      <vt:lpstr>Results: Employees’ ISA</vt:lpstr>
      <vt:lpstr>Results: Respondents’ Attitudes</vt:lpstr>
      <vt:lpstr>Results: Learning Environment</vt:lpstr>
      <vt:lpstr>Results: Learning Preferences</vt:lpstr>
      <vt:lpstr>Constructivist ISA: Task 1 </vt:lpstr>
      <vt:lpstr>Constructivist ISA : Task 2,3,4,5...</vt:lpstr>
      <vt:lpstr>Evaluation</vt:lpstr>
      <vt:lpstr>CONCLUSIONS</vt:lpstr>
      <vt:lpstr>Thank You</vt:lpstr>
    </vt:vector>
  </TitlesOfParts>
  <Company>italtel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Security</dc:title>
  <dc:creator>italtel</dc:creator>
  <cp:lastModifiedBy>CIA</cp:lastModifiedBy>
  <cp:revision>223</cp:revision>
  <dcterms:created xsi:type="dcterms:W3CDTF">2010-10-10T05:14:47Z</dcterms:created>
  <dcterms:modified xsi:type="dcterms:W3CDTF">2011-01-06T17:42:50Z</dcterms:modified>
</cp:coreProperties>
</file>