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2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3254978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897874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654159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79974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225226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441568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911434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452512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155737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509405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964751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62749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786452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931816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626800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874134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MMU = Memory management unit</a:t>
            </a:r>
          </a:p>
          <a:p>
            <a:pPr>
              <a:buNone/>
            </a:pPr>
            <a:r>
              <a:rPr lang="en"/>
              <a:t>TLB = Translation lookaside buffer</a:t>
            </a:r>
          </a:p>
        </p:txBody>
      </p:sp>
    </p:spTree>
    <p:extLst>
      <p:ext uri="{BB962C8B-B14F-4D97-AF65-F5344CB8AC3E}">
        <p14:creationId xmlns:p14="http://schemas.microsoft.com/office/powerpoint/2010/main" val="7700906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7197740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689052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058635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129765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1333010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77157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0610003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448603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616620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53728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73529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04270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9294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894578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918834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59214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0" cy="5176499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" name="Shape 9"/>
          <p:cNvSpPr/>
          <p:nvPr/>
        </p:nvSpPr>
        <p:spPr>
          <a:xfrm flipH="1">
            <a:off x="-3832" y="12039"/>
            <a:ext cx="10925833" cy="516506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14659" y="660"/>
            <a:ext cx="10500940" cy="516506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846666" y="-661"/>
            <a:ext cx="2167466" cy="5176308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2" name="Shape 12"/>
          <p:cNvSpPr/>
          <p:nvPr/>
        </p:nvSpPr>
        <p:spPr>
          <a:xfrm rot="10800000" flipH="1">
            <a:off x="-524933" y="131"/>
            <a:ext cx="1403434" cy="5176308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 algn="r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indent="304800" algn="r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indent="304800" algn="r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indent="304800" algn="r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indent="304800" algn="r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indent="304800" algn="r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indent="304800" algn="r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indent="304800" algn="r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indent="304800" algn="r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082040" y="2423159"/>
            <a:ext cx="7035899" cy="694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indent="152400" algn="r"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marL="0" indent="152400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marL="0" indent="152400" algn="r">
              <a:spcBef>
                <a:spcPts val="0"/>
              </a:spcBef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3pPr>
            <a:lvl4pPr marL="0" indent="152400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marL="0" indent="152400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marL="0" indent="152400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marL="0" indent="152400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marL="0" indent="152400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marL="0" indent="152400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8" name="Shape 18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9" name="Shape 19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3" name="Shape 23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4" name="Shape 24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648200" y="1244242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0" name="Shape 30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1" name="Shape 31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Shape 34"/>
          <p:cNvGrpSpPr/>
          <p:nvPr/>
        </p:nvGrpSpPr>
        <p:grpSpPr>
          <a:xfrm>
            <a:off x="-6264" y="3700039"/>
            <a:ext cx="9150267" cy="2325488"/>
            <a:chOff x="-6264" y="4933386"/>
            <a:chExt cx="9150267" cy="3100650"/>
          </a:xfrm>
        </p:grpSpPr>
        <p:sp>
          <p:nvSpPr>
            <p:cNvPr id="35" name="Shape 35"/>
            <p:cNvSpPr/>
            <p:nvPr/>
          </p:nvSpPr>
          <p:spPr>
            <a:xfrm>
              <a:off x="-7" y="5537200"/>
              <a:ext cx="9144008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6" name="Shape 36"/>
            <p:cNvSpPr/>
            <p:nvPr/>
          </p:nvSpPr>
          <p:spPr>
            <a:xfrm rot="5400000" flipH="1">
              <a:off x="3018543" y="1908578"/>
              <a:ext cx="3100650" cy="9150266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-7" y="5740400"/>
              <a:ext cx="9144010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603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marL="0" indent="152400" algn="ctr">
              <a:buSzPct val="100000"/>
              <a:buNone/>
              <a:defRPr sz="24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 indent="254000"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54000"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54000"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54000"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54000"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54000"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54000"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54000"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54000"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39700">
              <a:buClr>
                <a:schemeClr val="dk2"/>
              </a:buClr>
              <a:buSzPct val="100000"/>
              <a:buFont typeface="Trebuchet MS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107950">
              <a:spcBef>
                <a:spcPts val="560"/>
              </a:spcBef>
              <a:buClr>
                <a:schemeClr val="dk2"/>
              </a:buClr>
              <a:buSzPct val="100000"/>
              <a:buFont typeface="Trebuchet MS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76200"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101600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101600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101600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101600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101600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101600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ctrTitle"/>
          </p:nvPr>
        </p:nvSpPr>
        <p:spPr>
          <a:xfrm>
            <a:off x="685800" y="1293623"/>
            <a:ext cx="7772400" cy="921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Page Replacement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sz="4400" b="0">
                <a:latin typeface="Calibri"/>
                <a:ea typeface="Calibri"/>
                <a:cs typeface="Calibri"/>
                <a:sym typeface="Calibri"/>
              </a:rPr>
              <a:t>Conclusion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195175" y="1200150"/>
            <a:ext cx="88059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600"/>
              <a:t>The perfect algorithm; easy to describe, impossible to implement</a:t>
            </a:r>
          </a:p>
          <a:p>
            <a:endParaRPr lang="en" sz="2600"/>
          </a:p>
          <a:p>
            <a:pPr lvl="0" rtl="0">
              <a:buNone/>
            </a:pPr>
            <a:r>
              <a:rPr lang="en" sz="2600"/>
              <a:t>Page faults are inevitable and sometimes necessary</a:t>
            </a:r>
          </a:p>
          <a:p>
            <a:endParaRPr lang="en" sz="2600"/>
          </a:p>
          <a:p>
            <a:pPr>
              <a:buNone/>
            </a:pPr>
            <a:r>
              <a:rPr lang="en" sz="2600"/>
              <a:t>Algorithms can be designed many ways to account for individual platforms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/>
              <a:t>Section 3.5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b="1"/>
              <a:t>
</a:t>
            </a: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 b="1"/>
              <a:t>Design Issues for Paging Systems</a:t>
            </a:r>
          </a:p>
          <a:p>
            <a:pPr algn="ctr">
              <a:buNone/>
            </a:pPr>
            <a:r>
              <a:rPr lang="en"/>
              <a:t>by Steven Palmer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57200" y="535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Issues to be Covered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457200" y="9715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Local Vs Global Allocation</a:t>
            </a:r>
          </a:p>
          <a:p>
            <a:pPr marL="457200" lvl="0" indent="-431800" rtl="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Load Control</a:t>
            </a:r>
          </a:p>
          <a:p>
            <a:pPr marL="457200" lvl="0" indent="-431800" rtl="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Page Size</a:t>
            </a:r>
          </a:p>
          <a:p>
            <a:pPr marL="457200" lvl="0" indent="-431800" rtl="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Separate Instruction &amp; Data Spaces</a:t>
            </a:r>
          </a:p>
          <a:p>
            <a:pPr marL="457200" lvl="0" indent="-431800" rtl="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Shared Pages &amp; Libraries</a:t>
            </a:r>
          </a:p>
          <a:p>
            <a:pPr marL="457200" lvl="0" indent="-431800" rtl="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Mapped Files</a:t>
            </a:r>
          </a:p>
          <a:p>
            <a:pPr marL="457200" lvl="0" indent="-431800" rtl="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Cleaning Policy</a:t>
            </a:r>
          </a:p>
          <a:p>
            <a:pPr marL="457200" lvl="0" indent="-43180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Virtual Memory Interface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/>
              <a:t>Local Vs Global Allocation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889499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 sz="1800"/>
              <a:t>Global is better overall</a:t>
            </a:r>
          </a:p>
          <a:p>
            <a:endParaRPr lang="en" sz="1800"/>
          </a:p>
          <a:p>
            <a:pPr marL="457200" lvl="0" indent="-34290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 sz="1800"/>
              <a:t>Page Fault Frequency algorithm</a:t>
            </a:r>
          </a:p>
        </p:txBody>
      </p:sp>
      <p:pic>
        <p:nvPicPr>
          <p:cNvPr id="132" name="Shape 13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346700" y="1372725"/>
            <a:ext cx="4505725" cy="3235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Shape 133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166900" y="2679600"/>
            <a:ext cx="4653799" cy="2164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/>
              <a:t>Load Control</a:t>
            </a:r>
          </a:p>
        </p:txBody>
      </p:sp>
      <p:pic>
        <p:nvPicPr>
          <p:cNvPr id="139" name="Shape 13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341350" y="1718312"/>
            <a:ext cx="4653799" cy="2164075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445999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Beware of Thrashing</a:t>
            </a:r>
          </a:p>
          <a:p>
            <a:endParaRPr lang="en"/>
          </a:p>
          <a:p>
            <a:pPr marL="457200" lvl="0" indent="-431800" rtl="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PFF as warning sign</a:t>
            </a:r>
          </a:p>
          <a:p>
            <a:endParaRPr lang="en"/>
          </a:p>
          <a:p>
            <a:pPr marL="457200" lvl="0" indent="-43180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Swapping processes in &amp; out of memory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200399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se/2 + p/2 =0 yields </a:t>
            </a:r>
          </a:p>
          <a:p>
            <a:pPr lvl="0" rtl="0">
              <a:buNone/>
            </a:pPr>
            <a:r>
              <a:rPr lang="en"/>
              <a:t>p = sqrt(2se)</a:t>
            </a:r>
          </a:p>
          <a:p>
            <a:endParaRPr lang="en"/>
          </a:p>
          <a:p>
            <a:pPr>
              <a:buNone/>
            </a:pPr>
            <a:r>
              <a:rPr lang="en"/>
              <a:t>Increasing available space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457200" y="4345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600"/>
              </a:spcBef>
              <a:buNone/>
            </a:pPr>
            <a:r>
              <a:rPr lang="en" sz="3000"/>
              <a:t>Page Size &amp;</a:t>
            </a:r>
          </a:p>
          <a:p>
            <a:pPr lvl="0" algn="ctr">
              <a:spcBef>
                <a:spcPts val="600"/>
              </a:spcBef>
              <a:buNone/>
            </a:pPr>
            <a:r>
              <a:rPr lang="en" sz="3000"/>
              <a:t>Separate Instruction &amp; Data Spaces</a:t>
            </a:r>
          </a:p>
        </p:txBody>
      </p:sp>
      <p:pic>
        <p:nvPicPr>
          <p:cNvPr id="147" name="Shape 14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3379125" y="1444476"/>
            <a:ext cx="5632350" cy="3481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457200" y="53575"/>
            <a:ext cx="77472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600"/>
              </a:spcBef>
              <a:buNone/>
            </a:pPr>
            <a:r>
              <a:rPr lang="en" sz="3000"/>
              <a:t>Shared Pages, Libraries, &amp; Mapped Files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457200" y="1047750"/>
            <a:ext cx="4012199" cy="3963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/>
              <a:t>Sharing :</a:t>
            </a:r>
          </a:p>
          <a:p>
            <a:pPr marL="457200" lvl="0" indent="-381000" rtl="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 sz="2400"/>
              <a:t>Is Conducive to multiprogramming</a:t>
            </a:r>
          </a:p>
          <a:p>
            <a:pPr marL="457200" lvl="0" indent="-381000" rtl="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 sz="2400"/>
              <a:t>Is scalable</a:t>
            </a:r>
          </a:p>
          <a:p>
            <a:pPr marL="914400" lvl="1" indent="-381000" rtl="0">
              <a:buClr>
                <a:schemeClr val="dk2"/>
              </a:buClr>
              <a:buSzPct val="75000"/>
              <a:buFont typeface="Trebuchet MS"/>
              <a:buChar char="○"/>
            </a:pPr>
            <a:r>
              <a:rPr lang="en"/>
              <a:t>r</a:t>
            </a:r>
            <a:r>
              <a:rPr lang="en" sz="2400"/>
              <a:t>educes </a:t>
            </a:r>
            <a:r>
              <a:rPr lang="en"/>
              <a:t>repetition</a:t>
            </a:r>
          </a:p>
          <a:p>
            <a:pPr marL="914400" lvl="1" indent="-381000" rtl="0">
              <a:buClr>
                <a:schemeClr val="dk2"/>
              </a:buClr>
              <a:buSzPct val="75000"/>
              <a:buFont typeface="Trebuchet MS"/>
              <a:buChar char="○"/>
            </a:pPr>
            <a:r>
              <a:rPr lang="en"/>
              <a:t>easy to update</a:t>
            </a:r>
          </a:p>
          <a:p>
            <a:pPr marL="457200" lvl="0" indent="-381000" rtl="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 sz="2400"/>
              <a:t>Has problems</a:t>
            </a:r>
          </a:p>
          <a:p>
            <a:pPr marL="914400" lvl="1" indent="-381000" rtl="0">
              <a:buClr>
                <a:schemeClr val="dk2"/>
              </a:buClr>
              <a:buSzPct val="75000"/>
              <a:buFont typeface="Trebuchet MS"/>
              <a:buChar char="○"/>
            </a:pPr>
            <a:r>
              <a:rPr lang="en"/>
              <a:t>multiprogramming</a:t>
            </a:r>
          </a:p>
          <a:p>
            <a:pPr marL="914400" lvl="1" indent="-406400" rtl="0">
              <a:buClr>
                <a:schemeClr val="dk2"/>
              </a:buClr>
              <a:buSzPct val="87500"/>
              <a:buFont typeface="Trebuchet MS"/>
              <a:buChar char="○"/>
            </a:pPr>
            <a:r>
              <a:rPr lang="en"/>
              <a:t>libraries</a:t>
            </a:r>
          </a:p>
          <a:p>
            <a:pPr marL="457200" lvl="0" indent="-38100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 sz="2400"/>
              <a:t>Enables communication</a:t>
            </a:r>
          </a:p>
        </p:txBody>
      </p:sp>
      <p:pic>
        <p:nvPicPr>
          <p:cNvPr id="154" name="Shape 15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469397" y="1114925"/>
            <a:ext cx="4551226" cy="3896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600"/>
              </a:spcBef>
              <a:buNone/>
            </a:pPr>
            <a:r>
              <a:rPr lang="en"/>
              <a:t>Cleaning Policy &amp; VM Interface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 sz="2400"/>
              <a:t>The Paging Daemon is your friend</a:t>
            </a:r>
          </a:p>
          <a:p>
            <a:pPr marL="914400" lvl="1" indent="-406400" rtl="0">
              <a:buClr>
                <a:schemeClr val="dk2"/>
              </a:buClr>
              <a:buSzPct val="87500"/>
              <a:buFont typeface="Trebuchet MS"/>
              <a:buChar char="○"/>
            </a:pPr>
            <a:r>
              <a:rPr lang="en"/>
              <a:t>inspects</a:t>
            </a:r>
          </a:p>
          <a:p>
            <a:pPr marL="914400" lvl="1" indent="-406400" rtl="0">
              <a:buClr>
                <a:schemeClr val="dk2"/>
              </a:buClr>
              <a:buSzPct val="87500"/>
              <a:buFont typeface="Trebuchet MS"/>
              <a:buChar char="○"/>
            </a:pPr>
            <a:r>
              <a:rPr lang="en"/>
              <a:t>cleans</a:t>
            </a:r>
          </a:p>
          <a:p>
            <a:pPr lvl="0" rtl="0">
              <a:buNone/>
            </a:pPr>
            <a:r>
              <a:rPr lang="en" sz="2400"/>
              <a:t>Virtual Memory Interface</a:t>
            </a:r>
          </a:p>
          <a:p>
            <a:pPr marL="457200" lvl="0" indent="-381000" rtl="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 sz="2400"/>
              <a:t>Enabling sharing</a:t>
            </a:r>
          </a:p>
          <a:p>
            <a:pPr marL="914400" lvl="1" indent="-406400" rtl="0">
              <a:buClr>
                <a:schemeClr val="dk2"/>
              </a:buClr>
              <a:buSzPct val="87500"/>
              <a:buFont typeface="Trebuchet MS"/>
              <a:buChar char="○"/>
            </a:pPr>
            <a:r>
              <a:rPr lang="en"/>
              <a:t>Allows high-performance messaging b/t processes or across networks</a:t>
            </a:r>
          </a:p>
          <a:p>
            <a:pPr marL="1371600" lvl="2" indent="-381000">
              <a:buClr>
                <a:schemeClr val="dk2"/>
              </a:buClr>
              <a:buSzPct val="75000"/>
              <a:buFont typeface="Trebuchet MS"/>
              <a:buChar char="■"/>
            </a:pPr>
            <a:r>
              <a:rPr lang="en" b="1"/>
              <a:t>Distributed shared memory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457200" y="535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buNone/>
            </a:pPr>
            <a:r>
              <a:rPr lang="en"/>
              <a:t>Issues Covered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457200" y="9715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Local Vs Global Allocation</a:t>
            </a:r>
          </a:p>
          <a:p>
            <a:pPr marL="457200" lvl="0" indent="-431800" rtl="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Load Control</a:t>
            </a:r>
          </a:p>
          <a:p>
            <a:pPr marL="457200" lvl="0" indent="-431800" rtl="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Page Size</a:t>
            </a:r>
          </a:p>
          <a:p>
            <a:pPr marL="457200" lvl="0" indent="-431800" rtl="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Separate Instruction &amp; Data Spaces</a:t>
            </a:r>
          </a:p>
          <a:p>
            <a:pPr marL="457200" lvl="0" indent="-431800" rtl="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Shared Pages &amp; Libraries</a:t>
            </a:r>
          </a:p>
          <a:p>
            <a:pPr marL="457200" lvl="0" indent="-431800" rtl="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Mapped Files</a:t>
            </a:r>
          </a:p>
          <a:p>
            <a:pPr marL="457200" lvl="0" indent="-431800" rtl="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Cleaning Policy</a:t>
            </a:r>
          </a:p>
          <a:p>
            <a:pPr marL="457200" lvl="0" indent="-431800" rtl="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Virtual Memory Interface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/>
              <a:t>Conclusion</a:t>
            </a:r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Memory management</a:t>
            </a:r>
          </a:p>
          <a:p>
            <a:endParaRPr lang="en"/>
          </a:p>
          <a:p>
            <a:pPr marL="457200" lvl="0" indent="-431800" rtl="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Design matters</a:t>
            </a:r>
          </a:p>
          <a:p>
            <a:pPr marL="914400" lvl="1" indent="-406400" rtl="0">
              <a:buClr>
                <a:schemeClr val="dk2"/>
              </a:buClr>
              <a:buSzPct val="87500"/>
              <a:buFont typeface="Trebuchet MS"/>
              <a:buChar char="○"/>
            </a:pPr>
            <a:r>
              <a:rPr lang="en"/>
              <a:t>Sharing is caring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ctrTitle"/>
          </p:nvPr>
        </p:nvSpPr>
        <p:spPr>
          <a:xfrm>
            <a:off x="685800" y="228600"/>
            <a:ext cx="7772400" cy="4000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Section 3.4</a:t>
            </a:r>
            <a:br>
              <a:rPr lang="en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Caching and Paging Algorithms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/>
              <a:t>Questions?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
</a:t>
            </a:r>
          </a:p>
          <a:p>
            <a:pPr algn="ctr">
              <a:buNone/>
            </a:pPr>
            <a:r>
              <a:rPr lang="en"/>
              <a:t>Questions on anything covered?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ctrTitle"/>
          </p:nvPr>
        </p:nvSpPr>
        <p:spPr>
          <a:xfrm>
            <a:off x="685800" y="228600"/>
            <a:ext cx="7772400" cy="4000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Section 3.</a:t>
            </a:r>
            <a:r>
              <a:rPr lang="en" sz="4400" b="0">
                <a:latin typeface="Calibri"/>
                <a:ea typeface="Calibri"/>
                <a:cs typeface="Calibri"/>
                <a:sym typeface="Calibri"/>
              </a:rPr>
              <a:t>6Implementation Issues for paging Systems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000"/>
              <a:t>Issues to be Discussed</a:t>
            </a:r>
          </a:p>
        </p:txBody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/>
              <a:t>- OS Involvement</a:t>
            </a:r>
          </a:p>
          <a:p>
            <a:pPr lvl="0" rtl="0">
              <a:buNone/>
            </a:pPr>
            <a:r>
              <a:rPr lang="en" sz="2400"/>
              <a:t>- Page Fault Handling</a:t>
            </a:r>
          </a:p>
          <a:p>
            <a:pPr lvl="0" rtl="0">
              <a:buNone/>
            </a:pPr>
            <a:r>
              <a:rPr lang="en" sz="2400"/>
              <a:t>- Instruction</a:t>
            </a:r>
          </a:p>
          <a:p>
            <a:pPr lvl="0" rtl="0">
              <a:buNone/>
            </a:pPr>
            <a:r>
              <a:rPr lang="en" sz="2400"/>
              <a:t>- Locking Pages in Memory</a:t>
            </a:r>
          </a:p>
          <a:p>
            <a:pPr lvl="0" rtl="0">
              <a:buNone/>
            </a:pPr>
            <a:r>
              <a:rPr lang="en" sz="2400"/>
              <a:t>- Backing Store</a:t>
            </a:r>
          </a:p>
          <a:p>
            <a:pPr>
              <a:buNone/>
            </a:pPr>
            <a:r>
              <a:rPr lang="en" sz="2400"/>
              <a:t>- Separation of Policy and Mechanism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457200" y="205974"/>
            <a:ext cx="8229600" cy="590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000"/>
              <a:t>OS Involvement</a:t>
            </a:r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457200" y="910725"/>
            <a:ext cx="8229600" cy="4015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800"/>
              <a:t>- Process Creation Time</a:t>
            </a:r>
          </a:p>
          <a:p>
            <a:pPr lvl="0" rtl="0">
              <a:buNone/>
            </a:pPr>
            <a:r>
              <a:rPr lang="en" sz="1600"/>
              <a:t>	-  Create page table</a:t>
            </a:r>
          </a:p>
          <a:p>
            <a:pPr lvl="0" rtl="0">
              <a:buNone/>
            </a:pPr>
            <a:r>
              <a:rPr lang="en" sz="1600"/>
              <a:t>	- Allocation of space in swap area</a:t>
            </a:r>
          </a:p>
          <a:p>
            <a:pPr lvl="0" rtl="0">
              <a:buNone/>
            </a:pPr>
            <a:r>
              <a:rPr lang="en" sz="1800"/>
              <a:t>- Process Execution Time</a:t>
            </a:r>
          </a:p>
          <a:p>
            <a:pPr marL="457200" lvl="0" indent="0" rtl="0">
              <a:buNone/>
            </a:pPr>
            <a:r>
              <a:rPr lang="en" sz="1600"/>
              <a:t>- MMU must be reset and TLB flushed</a:t>
            </a:r>
          </a:p>
          <a:p>
            <a:pPr marL="457200" lvl="0" indent="0" rtl="0">
              <a:buNone/>
            </a:pPr>
            <a:r>
              <a:rPr lang="en" sz="1600"/>
              <a:t>- New page table must be made current</a:t>
            </a:r>
          </a:p>
          <a:p>
            <a:pPr lvl="0" rtl="0">
              <a:buNone/>
            </a:pPr>
            <a:r>
              <a:rPr lang="en" sz="1800"/>
              <a:t>- Page Fault Time</a:t>
            </a:r>
          </a:p>
          <a:p>
            <a:pPr lvl="0" rtl="0">
              <a:buNone/>
            </a:pPr>
            <a:r>
              <a:rPr lang="en" sz="1800"/>
              <a:t>	</a:t>
            </a:r>
            <a:r>
              <a:rPr lang="en" sz="1600"/>
              <a:t>- Read hardware registers</a:t>
            </a:r>
          </a:p>
          <a:p>
            <a:pPr lvl="0" rtl="0">
              <a:buNone/>
            </a:pPr>
            <a:r>
              <a:rPr lang="en" sz="1600"/>
              <a:t>	- Perform page replacement</a:t>
            </a:r>
          </a:p>
          <a:p>
            <a:pPr lvl="0" rtl="0">
              <a:buNone/>
            </a:pPr>
            <a:r>
              <a:rPr lang="en" sz="1800"/>
              <a:t>- Process Termination Time</a:t>
            </a:r>
          </a:p>
          <a:p>
            <a:pPr lvl="0" rtl="0">
              <a:buNone/>
            </a:pPr>
            <a:r>
              <a:rPr lang="en" sz="1600"/>
              <a:t>	- Release page table, pages and disk space</a:t>
            </a:r>
          </a:p>
          <a:p>
            <a:endParaRPr lang="en" sz="1600"/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29600" cy="549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000"/>
              <a:t>Page Fault Handling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457200" y="755575"/>
            <a:ext cx="8229600" cy="417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800"/>
              <a:t>Sequence to Page Fault Handling</a:t>
            </a:r>
          </a:p>
          <a:p>
            <a:pPr lvl="0" rtl="0">
              <a:buNone/>
            </a:pPr>
            <a:r>
              <a:rPr lang="en" sz="1800"/>
              <a:t>1 - Hardware traps to kernel</a:t>
            </a:r>
          </a:p>
          <a:p>
            <a:pPr lvl="0" rtl="0">
              <a:buNone/>
            </a:pPr>
            <a:r>
              <a:rPr lang="en" sz="1800"/>
              <a:t>2 - Assembly code routine started</a:t>
            </a:r>
          </a:p>
          <a:p>
            <a:pPr lvl="0" rtl="0">
              <a:buNone/>
            </a:pPr>
            <a:r>
              <a:rPr lang="en" sz="1800"/>
              <a:t>3 - OS discovers page fault and its address</a:t>
            </a:r>
          </a:p>
          <a:p>
            <a:pPr lvl="0" rtl="0">
              <a:buNone/>
            </a:pPr>
            <a:r>
              <a:rPr lang="en" sz="1800"/>
              <a:t>4 - OS checks address</a:t>
            </a:r>
          </a:p>
          <a:p>
            <a:pPr lvl="0" rtl="0">
              <a:buNone/>
            </a:pPr>
            <a:r>
              <a:rPr lang="en" sz="1800"/>
              <a:t>5 - Page scheduled for transfer</a:t>
            </a:r>
          </a:p>
          <a:p>
            <a:pPr lvl="0" rtl="0">
              <a:buNone/>
            </a:pPr>
            <a:r>
              <a:rPr lang="en" sz="1800"/>
              <a:t>6 - OS looks up address for needed page </a:t>
            </a:r>
          </a:p>
          <a:p>
            <a:pPr lvl="0" rtl="0">
              <a:buNone/>
            </a:pPr>
            <a:r>
              <a:rPr lang="en" sz="1800"/>
              <a:t>7 - Page tables updated</a:t>
            </a:r>
          </a:p>
          <a:p>
            <a:pPr lvl="0" rtl="0">
              <a:buNone/>
            </a:pPr>
            <a:r>
              <a:rPr lang="en" sz="1800"/>
              <a:t>8 - Faulting instruction and program counter reset</a:t>
            </a:r>
          </a:p>
          <a:p>
            <a:pPr lvl="0" rtl="0">
              <a:buNone/>
            </a:pPr>
            <a:r>
              <a:rPr lang="en" sz="1800"/>
              <a:t>9 - Faulting process scheduled</a:t>
            </a:r>
          </a:p>
          <a:p>
            <a:pPr>
              <a:buNone/>
            </a:pPr>
            <a:r>
              <a:rPr lang="en" sz="1800"/>
              <a:t>10 - Routine returns to user space to continue execution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457200" y="205976"/>
            <a:ext cx="8229600" cy="5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000"/>
              <a:t>Instruction Backup</a:t>
            </a:r>
          </a:p>
        </p:txBody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457200" y="843400"/>
            <a:ext cx="8229600" cy="1956000"/>
          </a:xfrm>
          <a:prstGeom prst="rect">
            <a:avLst/>
          </a:prstGeom>
          <a:ln w="9525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/>
              <a:t>- When page fault is resolved, instructions must be restarted. </a:t>
            </a:r>
          </a:p>
          <a:p>
            <a:endParaRPr lang="en" sz="2400"/>
          </a:p>
          <a:p>
            <a:pPr>
              <a:buNone/>
            </a:pPr>
            <a:r>
              <a:rPr lang="en" sz="2400"/>
              <a:t>- Easier said than done</a:t>
            </a:r>
          </a:p>
        </p:txBody>
      </p:sp>
      <p:pic>
        <p:nvPicPr>
          <p:cNvPr id="208" name="Shape 20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409800" y="2766050"/>
            <a:ext cx="4276999" cy="1600024"/>
          </a:xfrm>
          <a:prstGeom prst="rect">
            <a:avLst/>
          </a:prstGeom>
        </p:spPr>
      </p:pic>
      <p:sp>
        <p:nvSpPr>
          <p:cNvPr id="209" name="Shape 209"/>
          <p:cNvSpPr txBox="1"/>
          <p:nvPr/>
        </p:nvSpPr>
        <p:spPr>
          <a:xfrm>
            <a:off x="4409800" y="4366075"/>
            <a:ext cx="4277099" cy="559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en"/>
              <a:t>Figure 3-28 an instruction causing a page fault.</a:t>
            </a:r>
          </a:p>
        </p:txBody>
      </p:sp>
      <p:sp>
        <p:nvSpPr>
          <p:cNvPr id="210" name="Shape 210"/>
          <p:cNvSpPr txBox="1"/>
          <p:nvPr/>
        </p:nvSpPr>
        <p:spPr>
          <a:xfrm>
            <a:off x="457200" y="2877025"/>
            <a:ext cx="3933900" cy="164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buNone/>
            </a:pPr>
            <a:r>
              <a:rPr lang="en"/>
              <a:t>
</a:t>
            </a:r>
            <a:r>
              <a:rPr lang="en" sz="2400"/>
              <a:t>- Some CPUs provide  </a:t>
            </a:r>
          </a:p>
          <a:p>
            <a:pPr marL="0" lvl="0" indent="0" rtl="0">
              <a:buNone/>
            </a:pPr>
            <a:r>
              <a:rPr lang="en" sz="2400"/>
              <a:t>  solution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29600" cy="539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000"/>
              <a:t>Locking Pages in Memory</a:t>
            </a:r>
          </a:p>
        </p:txBody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457200" y="745075"/>
            <a:ext cx="8229600" cy="4180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- Some pages in memory should not be  </a:t>
            </a:r>
          </a:p>
          <a:p>
            <a:pPr lvl="0" rtl="0">
              <a:buNone/>
            </a:pPr>
            <a:r>
              <a:rPr lang="en"/>
              <a:t>  removed.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- “Pinning” a page to memory</a:t>
            </a:r>
          </a:p>
          <a:p>
            <a:endParaRPr lang="en"/>
          </a:p>
          <a:p>
            <a:pPr>
              <a:buNone/>
            </a:pPr>
            <a:r>
              <a:rPr lang="en"/>
              <a:t>- Another solution is Kernel Buffers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457200" y="724475"/>
            <a:ext cx="8229600" cy="4139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- Fixed Swapping Partition</a:t>
            </a:r>
          </a:p>
          <a:p>
            <a:pPr lvl="0" indent="457200" rtl="0">
              <a:buNone/>
            </a:pPr>
            <a:r>
              <a:rPr lang="en"/>
              <a:t>- Program size is not fixed</a:t>
            </a:r>
          </a:p>
          <a:p>
            <a:pPr lvl="0" indent="457200" rtl="0">
              <a:buNone/>
            </a:pPr>
            <a:r>
              <a:rPr lang="en"/>
              <a:t>- Not always logistically possible</a:t>
            </a:r>
          </a:p>
          <a:p>
            <a:pPr marL="0" lvl="0" indent="0" rtl="0">
              <a:buNone/>
            </a:pPr>
            <a:r>
              <a:rPr lang="en"/>
              <a:t>- Dynamic Swapping Partition</a:t>
            </a:r>
          </a:p>
          <a:p>
            <a:pPr marL="0" indent="457200">
              <a:buNone/>
            </a:pPr>
            <a:r>
              <a:rPr lang="en"/>
              <a:t>- Additional table per process </a:t>
            </a:r>
          </a:p>
        </p:txBody>
      </p:sp>
      <p:sp>
        <p:nvSpPr>
          <p:cNvPr id="222" name="Shape 222"/>
          <p:cNvSpPr txBox="1">
            <a:spLocks noGrp="1"/>
          </p:cNvSpPr>
          <p:nvPr>
            <p:ph type="title"/>
          </p:nvPr>
        </p:nvSpPr>
        <p:spPr>
          <a:xfrm>
            <a:off x="457200" y="186275"/>
            <a:ext cx="8229600" cy="538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sz="3000"/>
              <a:t>Backing Store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29600" cy="549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000"/>
              <a:t>Backing Store</a:t>
            </a:r>
          </a:p>
        </p:txBody>
      </p:sp>
      <p:pic>
        <p:nvPicPr>
          <p:cNvPr id="228" name="Shape 22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304800" y="786475"/>
            <a:ext cx="8534400" cy="3694675"/>
          </a:xfrm>
          <a:prstGeom prst="rect">
            <a:avLst/>
          </a:prstGeom>
        </p:spPr>
      </p:pic>
      <p:sp>
        <p:nvSpPr>
          <p:cNvPr id="229" name="Shape 229"/>
          <p:cNvSpPr txBox="1"/>
          <p:nvPr/>
        </p:nvSpPr>
        <p:spPr>
          <a:xfrm>
            <a:off x="304775" y="4512200"/>
            <a:ext cx="8534399" cy="382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en"/>
              <a:t>Figure 3-29 (a) Paging to a static swap area. (b) Backing up pages dynamically.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457200" y="745075"/>
            <a:ext cx="8229600" cy="3983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- Memory manager run user-level.</a:t>
            </a:r>
          </a:p>
          <a:p>
            <a:pPr lvl="0" rtl="0">
              <a:buNone/>
            </a:pPr>
            <a:r>
              <a:rPr lang="en"/>
              <a:t>	- No access to </a:t>
            </a:r>
            <a:r>
              <a:rPr lang="en" i="1"/>
              <a:t>R</a:t>
            </a:r>
            <a:r>
              <a:rPr lang="en"/>
              <a:t> and </a:t>
            </a:r>
            <a:r>
              <a:rPr lang="en" i="1"/>
              <a:t>M</a:t>
            </a:r>
            <a:r>
              <a:rPr lang="en"/>
              <a:t> bits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- Advantages: Modular Code and Flexibility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- Disadvantages: Multiple User-Kernel boundary</a:t>
            </a:r>
          </a:p>
          <a:p>
            <a:pPr lvl="0" rtl="0">
              <a:buNone/>
            </a:pPr>
            <a:r>
              <a:rPr lang="en"/>
              <a:t>  crossings, extra overhead.</a:t>
            </a:r>
          </a:p>
        </p:txBody>
      </p:sp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xfrm>
            <a:off x="457200" y="205974"/>
            <a:ext cx="8229600" cy="539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sz="3000"/>
              <a:t>Separation of Policy and Mechanism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Virtual Memory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175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Caches, page files</a:t>
            </a:r>
          </a:p>
          <a:p>
            <a:pPr marL="342900" marR="0" lvl="0" indent="-3175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Exist on disk to enlarge RAM</a:t>
            </a:r>
          </a:p>
          <a:p>
            <a:pPr marL="342900" marR="0" lvl="0" indent="-3175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cache of information stored for faster access</a:t>
            </a:r>
          </a:p>
        </p:txBody>
      </p:sp>
      <p:sp>
        <p:nvSpPr>
          <p:cNvPr id="60" name="Shape 60"/>
          <p:cNvSpPr txBox="1"/>
          <p:nvPr/>
        </p:nvSpPr>
        <p:spPr>
          <a:xfrm>
            <a:off x="2701900" y="4731550"/>
            <a:ext cx="4657500" cy="276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Virtual memory</a:t>
            </a:r>
            <a:r>
              <a:rPr lang="en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exists to extend main memory</a:t>
            </a:r>
          </a:p>
        </p:txBody>
      </p:sp>
      <p:pic>
        <p:nvPicPr>
          <p:cNvPr id="61" name="Shape 6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701900" y="2746325"/>
            <a:ext cx="3828673" cy="198522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457200" y="205974"/>
            <a:ext cx="8229600" cy="539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000"/>
              <a:t>Separation of Policy and Mechanism</a:t>
            </a:r>
          </a:p>
        </p:txBody>
      </p:sp>
      <p:pic>
        <p:nvPicPr>
          <p:cNvPr id="241" name="Shape 24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002475" y="745075"/>
            <a:ext cx="7139025" cy="3818949"/>
          </a:xfrm>
          <a:prstGeom prst="rect">
            <a:avLst/>
          </a:prstGeom>
        </p:spPr>
      </p:pic>
      <p:sp>
        <p:nvSpPr>
          <p:cNvPr id="242" name="Shape 242"/>
          <p:cNvSpPr txBox="1"/>
          <p:nvPr/>
        </p:nvSpPr>
        <p:spPr>
          <a:xfrm>
            <a:off x="755475" y="4553600"/>
            <a:ext cx="8126099" cy="320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en"/>
              <a:t>Figure 3-30 Page fault handling with an external pager.</a:t>
            </a: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5143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/>
              <a:t>Conclusion</a:t>
            </a: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5143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en"/>
              <a:t>Questions?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</a:t>
            </a:r>
            <a:r>
              <a:rPr lang="en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are these algorithms</a:t>
            </a:r>
            <a:r>
              <a:rPr lang="en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625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24765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Optimize virtual memory or cache management</a:t>
            </a:r>
          </a:p>
          <a:p>
            <a:endParaRPr lang="en" sz="26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4765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 are </a:t>
            </a:r>
            <a:r>
              <a:rPr lang="en" sz="26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random replacement</a:t>
            </a:r>
            <a:r>
              <a:rPr lang="en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" sz="26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least frequently used</a:t>
            </a:r>
            <a:r>
              <a:rPr lang="en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and </a:t>
            </a:r>
            <a:r>
              <a:rPr lang="en" sz="26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most-recently used</a:t>
            </a:r>
          </a:p>
          <a:p>
            <a:endParaRPr lang="en" sz="2600" b="0" i="1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4765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algorithm is better for some applications; there is no default </a:t>
            </a:r>
          </a:p>
          <a:p>
            <a:endParaRPr lang="en" sz="26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Goals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147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24765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achieve the lowest page fault rate (situations where a page must be brought in from disk)</a:t>
            </a:r>
          </a:p>
          <a:p>
            <a:endParaRPr lang="en" sz="26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4765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algorithm is evaluated differently based on the application</a:t>
            </a:r>
          </a:p>
          <a:p>
            <a:endParaRPr lang="en" sz="26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4765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2600">
                <a:latin typeface="Calibri"/>
                <a:ea typeface="Calibri"/>
                <a:cs typeface="Calibri"/>
                <a:sym typeface="Calibri"/>
              </a:rPr>
              <a:t>Swap the page that will be least used in the future*</a:t>
            </a:r>
          </a:p>
          <a:p>
            <a:endParaRPr lang="en" sz="2600">
              <a:latin typeface="Calibri"/>
              <a:ea typeface="Calibri"/>
              <a:cs typeface="Calibri"/>
              <a:sym typeface="Calibri"/>
            </a:endParaRPr>
          </a:p>
          <a:p>
            <a:endParaRPr lang="en" sz="2600">
              <a:latin typeface="Calibri"/>
              <a:ea typeface="Calibri"/>
              <a:cs typeface="Calibri"/>
              <a:sym typeface="Calibri"/>
            </a:endParaRPr>
          </a:p>
          <a:p>
            <a:endParaRPr lang="en" sz="2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Pages in Virtual Memory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04800" y="1200150"/>
            <a:ext cx="8610599" cy="365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048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virtual memory has it’s own address space</a:t>
            </a:r>
          </a:p>
          <a:p>
            <a:endParaRPr lang="en" sz="26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048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Divided into </a:t>
            </a:r>
            <a:r>
              <a:rPr lang="en" sz="26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pages,</a:t>
            </a:r>
            <a:r>
              <a:rPr lang="en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which hold virtual addresses </a:t>
            </a:r>
          </a:p>
          <a:p>
            <a:endParaRPr lang="en" sz="26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048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a page is needed, it’s copied to main memory and allocated address spaces – paging</a:t>
            </a:r>
          </a:p>
          <a:p>
            <a:endParaRPr lang="en" sz="26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048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Hence the name - pagefile</a:t>
            </a:r>
          </a:p>
          <a:p>
            <a:endParaRPr lang="en" sz="26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" sz="26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Page Faults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048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Occurs when a program requests data that is not currently in RAM. The O/S must then fetch the data from a page file and load it into RAM.</a:t>
            </a:r>
          </a:p>
          <a:p>
            <a:endParaRPr lang="en" sz="26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048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 actually an error, necessary for many programs to run</a:t>
            </a:r>
          </a:p>
          <a:p>
            <a:endParaRPr lang="en" sz="26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Page Replacement</a:t>
            </a:r>
          </a:p>
        </p:txBody>
      </p:sp>
      <p:grpSp>
        <p:nvGrpSpPr>
          <p:cNvPr id="91" name="Shape 91"/>
          <p:cNvGrpSpPr/>
          <p:nvPr/>
        </p:nvGrpSpPr>
        <p:grpSpPr>
          <a:xfrm>
            <a:off x="5058309" y="3230359"/>
            <a:ext cx="3763369" cy="1561380"/>
            <a:chOff x="5175592" y="4289946"/>
            <a:chExt cx="3511207" cy="1834743"/>
          </a:xfrm>
        </p:grpSpPr>
        <p:grpSp>
          <p:nvGrpSpPr>
            <p:cNvPr id="92" name="Shape 92"/>
            <p:cNvGrpSpPr/>
            <p:nvPr/>
          </p:nvGrpSpPr>
          <p:grpSpPr>
            <a:xfrm>
              <a:off x="6248399" y="4369557"/>
              <a:ext cx="2438400" cy="1600199"/>
              <a:chOff x="6248399" y="4369557"/>
              <a:chExt cx="2438400" cy="1600199"/>
            </a:xfrm>
          </p:grpSpPr>
          <p:grpSp>
            <p:nvGrpSpPr>
              <p:cNvPr id="93" name="Shape 93"/>
              <p:cNvGrpSpPr/>
              <p:nvPr/>
            </p:nvGrpSpPr>
            <p:grpSpPr>
              <a:xfrm>
                <a:off x="7315200" y="4369557"/>
                <a:ext cx="1371599" cy="1600199"/>
                <a:chOff x="7315200" y="4369557"/>
                <a:chExt cx="1371599" cy="1600199"/>
              </a:xfrm>
            </p:grpSpPr>
            <p:sp>
              <p:nvSpPr>
                <p:cNvPr id="94" name="Shape 94"/>
                <p:cNvSpPr/>
                <p:nvPr/>
              </p:nvSpPr>
              <p:spPr>
                <a:xfrm>
                  <a:off x="7315200" y="4369557"/>
                  <a:ext cx="1371599" cy="1600199"/>
                </a:xfrm>
                <a:prstGeom prst="can">
                  <a:avLst>
                    <a:gd name="adj" fmla="val 25000"/>
                  </a:avLst>
                </a:prstGeom>
                <a:solidFill>
                  <a:schemeClr val="accent1"/>
                </a:solidFill>
                <a:ln w="25400" cap="flat">
                  <a:solidFill>
                    <a:srgbClr val="395E8A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95" name="Shape 95"/>
                <p:cNvSpPr/>
                <p:nvPr/>
              </p:nvSpPr>
              <p:spPr>
                <a:xfrm>
                  <a:off x="7810500" y="5471614"/>
                  <a:ext cx="381000" cy="304799"/>
                </a:xfrm>
                <a:prstGeom prst="rect">
                  <a:avLst/>
                </a:prstGeom>
                <a:solidFill>
                  <a:srgbClr val="92D050"/>
                </a:solidFill>
                <a:ln w="25400" cap="flat">
                  <a:solidFill>
                    <a:srgbClr val="395E8A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</p:grpSp>
          <p:cxnSp>
            <p:nvCxnSpPr>
              <p:cNvPr id="96" name="Shape 96"/>
              <p:cNvCxnSpPr/>
              <p:nvPr/>
            </p:nvCxnSpPr>
            <p:spPr>
              <a:xfrm rot="10800000">
                <a:off x="6248399" y="5624014"/>
                <a:ext cx="1752600" cy="0"/>
              </a:xfrm>
              <a:prstGeom prst="straightConnector1">
                <a:avLst/>
              </a:prstGeom>
              <a:noFill/>
              <a:ln w="22225" cap="flat">
                <a:solidFill>
                  <a:schemeClr val="dk1"/>
                </a:solidFill>
                <a:prstDash val="solid"/>
                <a:round/>
                <a:headEnd type="none" w="med" len="med"/>
                <a:tailEnd type="stealth" w="lg" len="lg"/>
              </a:ln>
            </p:spPr>
          </p:cxnSp>
          <p:sp>
            <p:nvSpPr>
              <p:cNvPr id="97" name="Shape 97"/>
              <p:cNvSpPr/>
              <p:nvPr/>
            </p:nvSpPr>
            <p:spPr>
              <a:xfrm>
                <a:off x="7620000" y="4876800"/>
                <a:ext cx="381000" cy="292857"/>
              </a:xfrm>
              <a:prstGeom prst="rect">
                <a:avLst/>
              </a:prstGeom>
              <a:solidFill>
                <a:srgbClr val="FFFF00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endParaRPr/>
              </a:p>
            </p:txBody>
          </p:sp>
          <p:cxnSp>
            <p:nvCxnSpPr>
              <p:cNvPr id="98" name="Shape 98"/>
              <p:cNvCxnSpPr/>
              <p:nvPr/>
            </p:nvCxnSpPr>
            <p:spPr>
              <a:xfrm rot="10800000" flipH="1">
                <a:off x="6248400" y="5023230"/>
                <a:ext cx="1562099" cy="448383"/>
              </a:xfrm>
              <a:prstGeom prst="straightConnector1">
                <a:avLst/>
              </a:prstGeom>
              <a:noFill/>
              <a:ln w="22225" cap="flat">
                <a:solidFill>
                  <a:schemeClr val="dk1"/>
                </a:solidFill>
                <a:prstDash val="solid"/>
                <a:round/>
                <a:headEnd type="none" w="med" len="med"/>
                <a:tailEnd type="stealth" w="lg" len="lg"/>
              </a:ln>
            </p:spPr>
          </p:cxnSp>
        </p:grpSp>
        <p:pic>
          <p:nvPicPr>
            <p:cNvPr id="99" name="Shape 99"/>
            <p:cNvPicPr preferRelativeResize="0"/>
            <p:nvPr/>
          </p:nvPicPr>
          <p:blipFill>
            <a:blip r:embed="rId3"/>
            <a:stretch>
              <a:fillRect/>
            </a:stretch>
          </p:blipFill>
          <p:spPr>
            <a:xfrm>
              <a:off x="5175592" y="4289946"/>
              <a:ext cx="1072807" cy="1834743"/>
            </a:xfrm>
            <a:prstGeom prst="rect">
              <a:avLst/>
            </a:prstGeom>
          </p:spPr>
        </p:pic>
      </p:grpSp>
      <p:sp>
        <p:nvSpPr>
          <p:cNvPr id="100" name="Shape 100"/>
          <p:cNvSpPr txBox="1"/>
          <p:nvPr/>
        </p:nvSpPr>
        <p:spPr>
          <a:xfrm>
            <a:off x="228600" y="1314450"/>
            <a:ext cx="8458200" cy="19159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191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happens if there is no free frame to allocate?</a:t>
            </a:r>
          </a:p>
          <a:p>
            <a:endParaRPr lang="en" sz="26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19100" algn="l" rtl="0"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some frame in memory which “isn’t that used”* and swap it out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5081037" y="4791739"/>
            <a:ext cx="3763369" cy="276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RAM			               V.M.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Least Recently Used (LRU)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94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937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Pages that were heavily used in the last few instructions </a:t>
            </a:r>
          </a:p>
          <a:p>
            <a:pPr marL="342900" marR="0" lvl="0" indent="-139700" algn="l" rtl="0">
              <a:spcBef>
                <a:spcPts val="0"/>
              </a:spcBef>
              <a:buClr>
                <a:schemeClr val="dk1"/>
              </a:buClr>
              <a:buSzPct val="42307"/>
              <a:buFont typeface="Arial"/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will probably be heavily used in the next few</a:t>
            </a:r>
          </a:p>
          <a:p>
            <a:endParaRPr lang="en"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937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Throw out the page that has been unused for </a:t>
            </a:r>
          </a:p>
          <a:p>
            <a:pPr marL="457200" marR="0" lvl="0" indent="0" algn="l" rtl="0">
              <a:spcBef>
                <a:spcPts val="0"/>
              </a:spcBef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longest time</a:t>
            </a:r>
          </a:p>
          <a:p>
            <a:endParaRPr lang="en"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937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Maintain a linked list of all pages in memory, with the </a:t>
            </a:r>
          </a:p>
          <a:p>
            <a:pPr marL="342900" marR="0" lvl="0" indent="-139700" algn="l" rtl="0">
              <a:spcBef>
                <a:spcPts val="0"/>
              </a:spcBef>
              <a:buClr>
                <a:schemeClr val="dk1"/>
              </a:buClr>
              <a:buSzPct val="42307"/>
              <a:buFont typeface="Arial"/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most recently used page at the front - not cheap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wav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745</Words>
  <Application>Microsoft Office PowerPoint</Application>
  <PresentationFormat>On-screen Show (16:9)</PresentationFormat>
  <Paragraphs>184</Paragraphs>
  <Slides>32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Trebuchet MS</vt:lpstr>
      <vt:lpstr>wave</vt:lpstr>
      <vt:lpstr>Page Replacement</vt:lpstr>
      <vt:lpstr>Section 3.4  Caching and Paging Algorithms</vt:lpstr>
      <vt:lpstr>Virtual Memory</vt:lpstr>
      <vt:lpstr>What are these algorithms?</vt:lpstr>
      <vt:lpstr>Design Goals</vt:lpstr>
      <vt:lpstr>Pages in Virtual Memory</vt:lpstr>
      <vt:lpstr>Page Faults</vt:lpstr>
      <vt:lpstr>Page Replacement</vt:lpstr>
      <vt:lpstr>Least Recently Used (LRU)</vt:lpstr>
      <vt:lpstr>Conclusion</vt:lpstr>
      <vt:lpstr>Section 3.5</vt:lpstr>
      <vt:lpstr>Issues to be Covered</vt:lpstr>
      <vt:lpstr>Local Vs Global Allocation</vt:lpstr>
      <vt:lpstr>Load Control</vt:lpstr>
      <vt:lpstr>Page Size &amp; Separate Instruction &amp; Data Spaces</vt:lpstr>
      <vt:lpstr>Shared Pages, Libraries, &amp; Mapped Files</vt:lpstr>
      <vt:lpstr>Cleaning Policy &amp; VM Interface</vt:lpstr>
      <vt:lpstr>Issues Covered</vt:lpstr>
      <vt:lpstr>Conclusion</vt:lpstr>
      <vt:lpstr>Questions?</vt:lpstr>
      <vt:lpstr>Section 3.6Implementation Issues for paging Systems</vt:lpstr>
      <vt:lpstr>Issues to be Discussed</vt:lpstr>
      <vt:lpstr>OS Involvement</vt:lpstr>
      <vt:lpstr>Page Fault Handling</vt:lpstr>
      <vt:lpstr>Instruction Backup</vt:lpstr>
      <vt:lpstr>Locking Pages in Memory</vt:lpstr>
      <vt:lpstr>Backing Store</vt:lpstr>
      <vt:lpstr>Backing Store</vt:lpstr>
      <vt:lpstr>Separation of Policy and Mechanism</vt:lpstr>
      <vt:lpstr>Separation of Policy and Mechanism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Page Replacement</dc:title>
  <cp:lastModifiedBy>Anand Kumar</cp:lastModifiedBy>
  <cp:revision>1</cp:revision>
  <dcterms:modified xsi:type="dcterms:W3CDTF">2015-09-28T15:32:28Z</dcterms:modified>
</cp:coreProperties>
</file>