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ngmeng Vang" initials="" lastIdx="4" clrIdx="0"/>
  <p:cmAuthor id="1" name="Kurt Brown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9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2">
    <p:pos x="6000" y="0"/>
    <p:text>If you see anything that looks weird on the slides, please change it as needed.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0"/>
    <p:text>Not sure if I want this picture here. I might get rid of it. Trying to think of a way to explain it.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4">
    <p:pos x="6000" y="0"/>
    <p:text>Just wrote some stuff but might need more adding but depends on who is presenting this part. Feel free to do anything to it if you want.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6000" y="0"/>
    <p:text>Just wrote some stuff but might need more adding but depends on who is presenting this part. Feel free to do anything to it if you want.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Just wrote some stuff but might need more adding but depends on who is presenting this part. Feel free to do anything to it if you want.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Just wrote some stuff but might need more adding but depends on who is presenting this part. Feel free to do anything to it if you want.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4924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854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85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086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6748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585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870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6929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879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9104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991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76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018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715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661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6925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9215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522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9668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4342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34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940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73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926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24077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47711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7281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054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2764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2491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40488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02721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3769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815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6313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8637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7138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6844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2337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8655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0546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4446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4745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976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536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8497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9352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3367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053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24066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0860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7391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8010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13599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380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255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414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423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648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-11" y="1334226"/>
            <a:ext cx="7314320" cy="4116299"/>
            <a:chOff x="-11" y="1378676"/>
            <a:chExt cx="7314320" cy="4116299"/>
          </a:xfrm>
        </p:grpSpPr>
        <p:sp>
          <p:nvSpPr>
            <p:cNvPr id="61" name="Shape 61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2266575"/>
            <a:ext cx="6400799" cy="13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685800" y="3600451"/>
            <a:ext cx="6400799" cy="9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Shape 66"/>
          <p:cNvGrpSpPr/>
          <p:nvPr/>
        </p:nvGrpSpPr>
        <p:grpSpPr>
          <a:xfrm>
            <a:off x="-13" y="-12188"/>
            <a:ext cx="8005727" cy="1612601"/>
            <a:chOff x="-13" y="-12187"/>
            <a:chExt cx="8005727" cy="1161900"/>
          </a:xfrm>
        </p:grpSpPr>
        <p:sp>
          <p:nvSpPr>
            <p:cNvPr id="67" name="Shape 67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1pPr>
            <a:lvl2pPr marL="742950" indent="-28575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2pPr>
            <a:lvl3pPr marL="1143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>
                <a:solidFill>
                  <a:schemeClr val="dk2"/>
                </a:solidFill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aseline="0">
                <a:solidFill>
                  <a:schemeClr val="dk2"/>
                </a:solidFill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6245" y="1704684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1800"/>
            </a:lvl1pPr>
            <a:lvl2pPr rtl="0">
              <a:buNone/>
              <a:defRPr sz="1800"/>
            </a:lvl2pPr>
            <a:lvl3pPr rtl="0">
              <a:buNone/>
              <a:defRPr sz="18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48200" y="1704684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1800"/>
            </a:lvl1pPr>
            <a:lvl2pPr rtl="0">
              <a:buNone/>
              <a:defRPr sz="1800"/>
            </a:lvl2pPr>
            <a:lvl3pPr rtl="0">
              <a:buNone/>
              <a:defRPr sz="18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grpSp>
        <p:nvGrpSpPr>
          <p:cNvPr id="74" name="Shape 74"/>
          <p:cNvGrpSpPr/>
          <p:nvPr/>
        </p:nvGrpSpPr>
        <p:grpSpPr>
          <a:xfrm>
            <a:off x="-13" y="-12188"/>
            <a:ext cx="8005727" cy="1612601"/>
            <a:chOff x="-13" y="-12187"/>
            <a:chExt cx="8005727" cy="1161900"/>
          </a:xfrm>
        </p:grpSpPr>
        <p:sp>
          <p:nvSpPr>
            <p:cNvPr id="75" name="Shape 75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hape 79"/>
          <p:cNvGrpSpPr/>
          <p:nvPr/>
        </p:nvGrpSpPr>
        <p:grpSpPr>
          <a:xfrm>
            <a:off x="-13" y="-12188"/>
            <a:ext cx="8005727" cy="1612601"/>
            <a:chOff x="-13" y="-12187"/>
            <a:chExt cx="8005727" cy="1161900"/>
          </a:xfrm>
        </p:grpSpPr>
        <p:sp>
          <p:nvSpPr>
            <p:cNvPr id="80" name="Shape 80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H="1">
            <a:off x="8964665" y="6165014"/>
            <a:ext cx="187800" cy="6951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5" name="Shape 85"/>
          <p:cNvSpPr/>
          <p:nvPr/>
        </p:nvSpPr>
        <p:spPr>
          <a:xfrm flipH="1">
            <a:off x="3866777" y="6165014"/>
            <a:ext cx="5097900" cy="6951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866812" y="6165014"/>
            <a:ext cx="5097900" cy="69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  <a:lvl2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2pPr>
            <a:lvl3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3pPr>
            <a:lvl4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4pPr>
            <a:lvl5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5pPr>
            <a:lvl6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6pPr>
            <a:lvl7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7pPr>
            <a:lvl8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8pPr>
            <a:lvl9pPr marL="0" indent="88900" rtl="0"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94"/>
            <a:ext cx="3409812" cy="2810236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4047858"/>
            <a:ext cx="3409812" cy="2810236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gzwu4r1p7I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2266575"/>
            <a:ext cx="6400799" cy="1333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buNone/>
            </a:pPr>
            <a:r>
              <a:rPr lang="en" sz="4000"/>
              <a:t>Management and Optimization</a:t>
            </a:r>
          </a:p>
          <a:p>
            <a:pPr algn="l">
              <a:buNone/>
            </a:pPr>
            <a:r>
              <a:rPr lang="en" sz="4000"/>
              <a:t>Example File Systems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Disk Quotas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457200" y="1704700"/>
            <a:ext cx="8229599" cy="4863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File System Backups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The destruction of a computer is worse than the destruction of a file system. True or False?</a:t>
            </a:r>
          </a:p>
          <a:p>
            <a:endParaRPr lang="en" sz="30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What happens when a computer’s file system is lost? </a:t>
            </a:r>
          </a:p>
          <a:p>
            <a:endParaRPr lang="en" sz="30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Do not wait until after your something happens to your computer, make backups now!</a:t>
            </a:r>
          </a:p>
          <a:p>
            <a:endParaRPr lang="en" sz="30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File System Backups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There are two main reasons we would want to make backups. 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1. Recover from disaster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2. Recover from stupidity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File System Consistency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A file system can be in an inconsistent state if it crashes before all of the modified blocks have been written out. 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Windows - </a:t>
            </a:r>
            <a:r>
              <a:rPr lang="en" sz="3600" i="1">
                <a:solidFill>
                  <a:schemeClr val="lt1"/>
                </a:solidFill>
              </a:rPr>
              <a:t>scandisk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UNIX - </a:t>
            </a:r>
            <a:r>
              <a:rPr lang="en" sz="3600" i="1">
                <a:solidFill>
                  <a:schemeClr val="lt1"/>
                </a:solidFill>
              </a:rPr>
              <a:t>fsck</a:t>
            </a:r>
          </a:p>
          <a:p>
            <a:endParaRPr lang="en" sz="3600" i="1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What happens when a file in Windows is deleted?</a:t>
            </a:r>
          </a:p>
          <a:p>
            <a:endParaRPr lang="en"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File System Consistency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File System Check(fsck)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Can check file system consistency for blocks and files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How does it do this?</a:t>
            </a:r>
          </a:p>
          <a:p>
            <a:endParaRPr lang="en"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File System Consistency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Checking for block consistency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The program builds two tables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First table keeps tracks of block in files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Second table keeps track of blocks present in the free list</a:t>
            </a:r>
          </a:p>
          <a:p>
            <a:endParaRPr lang="en"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File System Consistency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Consistent File Systems: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Used Blocks: 01010101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Free Blocks:  10101010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File System with Missing Blocks</a:t>
            </a:r>
          </a:p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lt1"/>
                </a:solidFill>
              </a:rPr>
              <a:t>Used Blocks: 010</a:t>
            </a:r>
            <a:r>
              <a:rPr lang="en" sz="3600">
                <a:solidFill>
                  <a:srgbClr val="CC0000"/>
                </a:solidFill>
              </a:rPr>
              <a:t>0</a:t>
            </a:r>
            <a:r>
              <a:rPr lang="en" sz="3600">
                <a:solidFill>
                  <a:schemeClr val="lt1"/>
                </a:solidFill>
              </a:rPr>
              <a:t>0101</a:t>
            </a:r>
          </a:p>
          <a:p>
            <a:pPr lvl="0" rtl="0">
              <a:buClr>
                <a:srgbClr val="000000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lt1"/>
                </a:solidFill>
              </a:rPr>
              <a:t>Free Blocks:  101</a:t>
            </a:r>
            <a:r>
              <a:rPr lang="en" sz="3600">
                <a:solidFill>
                  <a:srgbClr val="CC0000"/>
                </a:solidFill>
              </a:rPr>
              <a:t>0</a:t>
            </a:r>
            <a:r>
              <a:rPr lang="en" sz="3600">
                <a:solidFill>
                  <a:schemeClr val="lt1"/>
                </a:solidFill>
              </a:rPr>
              <a:t>1010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File System Consistency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File System with Duplicate Data Block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Used Blocks: 010</a:t>
            </a:r>
            <a:r>
              <a:rPr lang="en" sz="3600">
                <a:solidFill>
                  <a:srgbClr val="CC0000"/>
                </a:solidFill>
              </a:rPr>
              <a:t>2</a:t>
            </a:r>
            <a:r>
              <a:rPr lang="en" sz="3600">
                <a:solidFill>
                  <a:schemeClr val="lt1"/>
                </a:solidFill>
              </a:rPr>
              <a:t>0101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Free Blocks:  101</a:t>
            </a:r>
            <a:r>
              <a:rPr lang="en" sz="3600">
                <a:solidFill>
                  <a:srgbClr val="CC0000"/>
                </a:solidFill>
              </a:rPr>
              <a:t>0</a:t>
            </a:r>
            <a:r>
              <a:rPr lang="en" sz="3600">
                <a:solidFill>
                  <a:schemeClr val="lt1"/>
                </a:solidFill>
              </a:rPr>
              <a:t>1010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File System with Duplicate Free Block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Used Blocks: 010</a:t>
            </a:r>
            <a:r>
              <a:rPr lang="en" sz="3600">
                <a:solidFill>
                  <a:srgbClr val="CC0000"/>
                </a:solidFill>
              </a:rPr>
              <a:t>0</a:t>
            </a:r>
            <a:r>
              <a:rPr lang="en" sz="3600">
                <a:solidFill>
                  <a:schemeClr val="lt1"/>
                </a:solidFill>
              </a:rPr>
              <a:t>0101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Free Blocks:  101</a:t>
            </a:r>
            <a:r>
              <a:rPr lang="en" sz="3600">
                <a:solidFill>
                  <a:srgbClr val="CC0000"/>
                </a:solidFill>
              </a:rPr>
              <a:t>2</a:t>
            </a:r>
            <a:r>
              <a:rPr lang="en" sz="3600">
                <a:solidFill>
                  <a:schemeClr val="lt1"/>
                </a:solidFill>
              </a:rPr>
              <a:t>1010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File System Consistency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Missing Blocks - Not a major problem, but can reduce disk space.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Duplicate Free Blocks - Also not a huge problem, but we need to rebuild the free list to correct them.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File System Consistency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Duplicate Data Block - The worst situation for a file consistency check. If one block is present in two files this can lead and almost always will end up in a garbaged file.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Note: Duplicate blocks cannot occur 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in a free space bitmap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Topics to Cover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91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 u="sng">
                <a:solidFill>
                  <a:schemeClr val="lt1"/>
                </a:solidFill>
              </a:rPr>
              <a:t>Management and Optimization</a:t>
            </a:r>
          </a:p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1. Disk Space Management</a:t>
            </a:r>
          </a:p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2. File System Backups</a:t>
            </a:r>
          </a:p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3. File System Consistency</a:t>
            </a:r>
          </a:p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4. File System Performance</a:t>
            </a:r>
          </a:p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5. Defragmenting Disks</a:t>
            </a:r>
          </a:p>
          <a:p>
            <a:endParaRPr lang="en" sz="30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000" u="sng">
                <a:solidFill>
                  <a:schemeClr val="lt1"/>
                </a:solidFill>
              </a:rPr>
              <a:t>Example File Systems</a:t>
            </a:r>
          </a:p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1. CD-ROM File Systems</a:t>
            </a:r>
          </a:p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2. The MS-DOS File System</a:t>
            </a:r>
          </a:p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3. The UNIX V7 File System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Program Implementation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208" name="Shape 208"/>
          <p:cNvSpPr/>
          <p:nvPr/>
        </p:nvSpPr>
        <p:spPr>
          <a:xfrm>
            <a:off x="256500" y="1704700"/>
            <a:ext cx="4148900" cy="49620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09" name="Shape 209"/>
          <p:cNvSpPr/>
          <p:nvPr/>
        </p:nvSpPr>
        <p:spPr>
          <a:xfrm>
            <a:off x="4470200" y="1704700"/>
            <a:ext cx="4281549" cy="49620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Program Implementation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The program implemented simulates a storage device with 64 blocks of data storage.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>
              <a:buNone/>
            </a:pPr>
            <a:r>
              <a:rPr lang="en" sz="3600">
                <a:solidFill>
                  <a:schemeClr val="lt1"/>
                </a:solidFill>
              </a:rPr>
              <a:t>Files may be created and deleted, and the status of the drive is updated to show free and used blocks.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Program Implementation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The program allows for files of different sizes to be created from 1 to 4 blocks.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There is also a percent chance for the system to crash when writing a file. 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File System Consistency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Checking for File Consistency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We also need to check for the consistency of directories and files beyond blocks as well.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File System Consistency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Uses a table that counts the number of files present in all directories starting from the root.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It then compares it the the number of hard links every file has.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File System Consistency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Consistent File System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File count and hard link counts match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Inconsistent File System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The hard link count could be higher than the file count, while not serious 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it waste space on the disk.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File System Consistency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Inconsistent File System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If the link count is lower that the file count we could have a situation where one file’s block could be assigned to new files needing to be written.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File System Performance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There are three optimizations a computer can use. 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1. Caching</a:t>
            </a: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2. Block Road Ahead</a:t>
            </a:r>
          </a:p>
          <a:p>
            <a:pPr>
              <a:buNone/>
            </a:pPr>
            <a:r>
              <a:rPr lang="en" sz="3600">
                <a:solidFill>
                  <a:schemeClr val="lt1"/>
                </a:solidFill>
              </a:rPr>
              <a:t>3. Reducing Disk Arm Motion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Cache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Block Cache/Buffer Cache</a:t>
            </a:r>
          </a:p>
          <a:p>
            <a:endParaRPr lang="en" sz="3600">
              <a:solidFill>
                <a:srgbClr val="FFFFFF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The hard drive will keep copies of frequently used disk sectors in RAM to avoid having to access the disk frequently.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Cache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Block Cache/Buffer Cache</a:t>
            </a: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Blocks not in cache are copied over to the RAM</a:t>
            </a:r>
          </a:p>
          <a:p>
            <a:endParaRPr lang="en" sz="3600">
              <a:solidFill>
                <a:srgbClr val="FFFFFF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Uses hashing to quickly look up blocks in the cache</a:t>
            </a:r>
          </a:p>
          <a:p>
            <a:endParaRPr lang="en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Disk Space Management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Provides data that system administrators need to track disk space availability for designated systems. 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Why is this important? 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>
              <a:buNone/>
            </a:pPr>
            <a:r>
              <a:rPr lang="en" sz="3600">
                <a:solidFill>
                  <a:schemeClr val="lt1"/>
                </a:solidFill>
              </a:rPr>
              <a:t>Two strategies for storing an </a:t>
            </a:r>
            <a:r>
              <a:rPr lang="en" sz="3600" i="1">
                <a:solidFill>
                  <a:schemeClr val="lt1"/>
                </a:solidFill>
              </a:rPr>
              <a:t>n</a:t>
            </a:r>
            <a:r>
              <a:rPr lang="en" sz="3600">
                <a:solidFill>
                  <a:schemeClr val="lt1"/>
                </a:solidFill>
              </a:rPr>
              <a:t> byte file.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Cache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457200" y="1600200"/>
            <a:ext cx="8229600" cy="49676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Cache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Block Cache/Buffer Cache</a:t>
            </a: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Much like paging in chapter 3, we can use the FIFO or LRU algorithm to store and move blocks into memory.</a:t>
            </a:r>
          </a:p>
          <a:p>
            <a:endParaRPr lang="en" sz="3600">
              <a:solidFill>
                <a:srgbClr val="FFFFFF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But are these desirable?</a:t>
            </a:r>
          </a:p>
          <a:p>
            <a:endParaRPr lang="en" sz="3600">
              <a:solidFill>
                <a:srgbClr val="FFFFFF"/>
              </a:solidFill>
            </a:endParaRPr>
          </a:p>
          <a:p>
            <a:endParaRPr lang="en" sz="3600">
              <a:solidFill>
                <a:srgbClr val="FFFFFF"/>
              </a:solidFill>
            </a:endParaRPr>
          </a:p>
          <a:p>
            <a:endParaRPr lang="en" sz="3600">
              <a:solidFill>
                <a:srgbClr val="FFFFFF"/>
              </a:solidFill>
            </a:endParaRPr>
          </a:p>
          <a:p>
            <a:endParaRPr lang="en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Cache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Block Cache/Buffer Cache</a:t>
            </a: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While they do increase speed we must worry about the system crashing and blocks in cache not being written back to the disk.</a:t>
            </a:r>
          </a:p>
          <a:p>
            <a:endParaRPr lang="en" sz="3600">
              <a:solidFill>
                <a:srgbClr val="FFFFFF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If they are critical blocks we may be</a:t>
            </a: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in trouble.</a:t>
            </a:r>
          </a:p>
          <a:p>
            <a:endParaRPr lang="en" sz="3600">
              <a:solidFill>
                <a:srgbClr val="FFFFFF"/>
              </a:solidFill>
            </a:endParaRPr>
          </a:p>
          <a:p>
            <a:endParaRPr lang="en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Cache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Write-through caches</a:t>
            </a:r>
          </a:p>
          <a:p>
            <a:endParaRPr lang="en" sz="3600">
              <a:solidFill>
                <a:srgbClr val="FFFFFF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In order to combat the possibility of crashing before blocks are written back to the disk we might write them back as soon as they are modified.</a:t>
            </a:r>
          </a:p>
          <a:p>
            <a:endParaRPr lang="en" sz="3600">
              <a:solidFill>
                <a:srgbClr val="FFFFFF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However, they require more disk I/O</a:t>
            </a:r>
          </a:p>
          <a:p>
            <a:endParaRPr lang="en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Block Road Ahead 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Trying to get blocks into the cache before they are needed to increase hit rate.</a:t>
            </a:r>
          </a:p>
          <a:p>
            <a:endParaRPr lang="en" sz="3600">
              <a:solidFill>
                <a:srgbClr val="FFFFFF"/>
              </a:solidFill>
            </a:endParaRPr>
          </a:p>
          <a:p>
            <a:pPr>
              <a:buNone/>
            </a:pPr>
            <a:r>
              <a:rPr lang="en" sz="3600">
                <a:solidFill>
                  <a:srgbClr val="FFFFFF"/>
                </a:solidFill>
              </a:rPr>
              <a:t>The system might check to see if it can move the next block ahead into cache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Block Road Ahead 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This technique is preferred for blocks if they are being read sequentially.</a:t>
            </a:r>
          </a:p>
          <a:p>
            <a:endParaRPr lang="en" sz="3600">
              <a:solidFill>
                <a:srgbClr val="FFFFFF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However if files are being randomly accessed we will not get any kind of speed up.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Reducing Disk Arm Motion 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Reduce the amount of disk arm motion by putting blocks that are likely to be accessed in sequence close to each other, preferably in the same cylinder.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Reducing Disk Arm Motion 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With bitmaps it is easy to allocate space for a file, we can choose a block closest to the last file written.</a:t>
            </a:r>
          </a:p>
          <a:p>
            <a:endParaRPr lang="en" sz="3600">
              <a:solidFill>
                <a:srgbClr val="FFFFFF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For free lists it is much harder.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Reducing Disk Arm Motion 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We can use free block clusters to store blocks in consecutive groups on the disk.</a:t>
            </a:r>
          </a:p>
          <a:p>
            <a:endParaRPr lang="en" sz="3600">
              <a:solidFill>
                <a:srgbClr val="FFFFFF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We can reduce the seek time by doing this.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Reducing Disk Arm Motion 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buNone/>
            </a:pPr>
            <a:r>
              <a:rPr lang="en" sz="3600">
                <a:solidFill>
                  <a:schemeClr val="lt2"/>
                </a:solidFill>
              </a:rPr>
              <a:t>One way we can do this is to put the blocks in the middle of the disk rather than the start.</a:t>
            </a:r>
          </a:p>
          <a:p>
            <a:endParaRPr lang="en" sz="3600">
              <a:solidFill>
                <a:schemeClr val="lt2"/>
              </a:solidFill>
            </a:endParaRPr>
          </a:p>
          <a:p>
            <a:pPr marL="0" lvl="0" indent="0" rtl="0">
              <a:lnSpc>
                <a:spcPct val="115000"/>
              </a:lnSpc>
              <a:buNone/>
            </a:pPr>
            <a:r>
              <a:rPr lang="en" sz="3600">
                <a:solidFill>
                  <a:schemeClr val="lt2"/>
                </a:solidFill>
              </a:rPr>
              <a:t>Another way is to divide the disk into cylindrical groups.</a:t>
            </a:r>
          </a:p>
          <a:p>
            <a:endParaRPr lang="en" sz="3600">
              <a:solidFill>
                <a:schemeClr val="lt2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Block Size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Once it has been decided to store files in fixed-size blocks, the question arises</a:t>
            </a:r>
          </a:p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of how big the block should be.</a:t>
            </a:r>
          </a:p>
          <a:p>
            <a:endParaRPr lang="en" sz="30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If you have a small block size…</a:t>
            </a:r>
          </a:p>
          <a:p>
            <a:endParaRPr lang="en" sz="3000">
              <a:solidFill>
                <a:schemeClr val="lt1"/>
              </a:solidFill>
            </a:endParaRPr>
          </a:p>
          <a:p>
            <a:pPr>
              <a:buNone/>
            </a:pPr>
            <a:r>
              <a:rPr lang="en" sz="3000">
                <a:solidFill>
                  <a:schemeClr val="lt1"/>
                </a:solidFill>
              </a:rPr>
              <a:t>If you have a large block size...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Reducing Disk Arm Motion 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457200" y="1600200"/>
            <a:ext cx="8229601" cy="49677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Defragmenting Disks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After continuous use of a disk it can become fragmented and storage can become sparse.</a:t>
            </a:r>
          </a:p>
          <a:p>
            <a:endParaRPr lang="en" sz="3600">
              <a:solidFill>
                <a:srgbClr val="FFFFFF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With files being created and deleted over and over again holes may spread</a:t>
            </a: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over the disk decreasing storage</a:t>
            </a: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reducing performance.</a:t>
            </a:r>
          </a:p>
          <a:p>
            <a:endParaRPr lang="en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Defragmenting Disks</a:t>
            </a:r>
          </a:p>
        </p:txBody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Performance can be restored by moving files around to make them contiguous.</a:t>
            </a:r>
          </a:p>
          <a:p>
            <a:endParaRPr lang="en" sz="3600">
              <a:solidFill>
                <a:srgbClr val="FFFFFF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However some files such and paging</a:t>
            </a:r>
          </a:p>
          <a:p>
            <a:pPr lvl="0" rtl="0">
              <a:buNone/>
            </a:pPr>
            <a:r>
              <a:rPr lang="en" sz="3600">
                <a:solidFill>
                  <a:srgbClr val="FFFFFF"/>
                </a:solidFill>
              </a:rPr>
              <a:t>files and hibernation files cannot be moved</a:t>
            </a:r>
          </a:p>
          <a:p>
            <a:endParaRPr lang="en"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304800" y="134800"/>
            <a:ext cx="8011500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4.5 Example File Systems</a:t>
            </a:r>
          </a:p>
          <a:p>
            <a:pPr lvl="0" rtl="0">
              <a:buClr>
                <a:srgbClr val="000000"/>
              </a:buClr>
              <a:buSzPct val="25000"/>
              <a:buFont typeface="Arial"/>
              <a:buNone/>
            </a:pPr>
            <a:r>
              <a:rPr lang="en"/>
              <a:t>CD-ROM File Systems</a:t>
            </a:r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76200" y="1704700"/>
            <a:ext cx="8898000" cy="508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>
                <a:solidFill>
                  <a:srgbClr val="FFFFFF"/>
                </a:solidFill>
              </a:rPr>
              <a:t>1. In 1988 -  The standard for CD-ROM file systems</a:t>
            </a:r>
          </a:p>
          <a:p>
            <a:endParaRPr lang="en" sz="3000">
              <a:solidFill>
                <a:srgbClr val="FFFFFF"/>
              </a:solidFill>
            </a:endParaRPr>
          </a:p>
          <a:p>
            <a:pPr lvl="0" rtl="0">
              <a:buNone/>
            </a:pPr>
            <a:r>
              <a:rPr lang="en" sz="3000">
                <a:solidFill>
                  <a:srgbClr val="FFFFFF"/>
                </a:solidFill>
              </a:rPr>
              <a:t>2. To make every CD-ROM readable on</a:t>
            </a:r>
          </a:p>
          <a:p>
            <a:pPr lvl="0" indent="457200" rtl="0">
              <a:buNone/>
            </a:pPr>
            <a:r>
              <a:rPr lang="en" sz="3000">
                <a:solidFill>
                  <a:srgbClr val="FFFFFF"/>
                </a:solidFill>
              </a:rPr>
              <a:t>every computer. 		Some limitations</a:t>
            </a:r>
          </a:p>
          <a:p>
            <a:endParaRPr lang="en" sz="3000">
              <a:solidFill>
                <a:srgbClr val="FFFFFF"/>
              </a:solidFill>
            </a:endParaRPr>
          </a:p>
          <a:p>
            <a:pPr lvl="0" indent="457200" rtl="0">
              <a:buNone/>
            </a:pPr>
            <a:r>
              <a:rPr lang="en" sz="3000">
                <a:solidFill>
                  <a:srgbClr val="FFFFFF"/>
                </a:solidFill>
              </a:rPr>
              <a:t>Rock Ridge Extensions represents</a:t>
            </a:r>
          </a:p>
          <a:p>
            <a:pPr lvl="0" indent="457200" rtl="0">
              <a:buNone/>
            </a:pPr>
            <a:r>
              <a:rPr lang="en" sz="3000">
                <a:solidFill>
                  <a:srgbClr val="FFFFFF"/>
                </a:solidFill>
              </a:rPr>
              <a:t>UNIX file systems on a CD-ROM.</a:t>
            </a:r>
          </a:p>
          <a:p>
            <a:endParaRPr lang="en" sz="3000">
              <a:solidFill>
                <a:srgbClr val="FFFFFF"/>
              </a:solidFill>
            </a:endParaRPr>
          </a:p>
          <a:p>
            <a:pPr lvl="0" indent="457200" rtl="0">
              <a:buNone/>
            </a:pPr>
            <a:r>
              <a:rPr lang="en" sz="3000">
                <a:solidFill>
                  <a:srgbClr val="FFFFFF"/>
                </a:solidFill>
              </a:rPr>
              <a:t>Joliet Extensions  were designed </a:t>
            </a:r>
          </a:p>
          <a:p>
            <a:pPr lvl="0" indent="457200" rtl="0">
              <a:buNone/>
            </a:pPr>
            <a:r>
              <a:rPr lang="en" sz="3000">
                <a:solidFill>
                  <a:srgbClr val="FFFFFF"/>
                </a:solidFill>
              </a:rPr>
              <a:t>for Windows file systems </a:t>
            </a:r>
          </a:p>
          <a:p>
            <a:endParaRPr lang="en" sz="3000">
              <a:solidFill>
                <a:srgbClr val="FFFFFF"/>
              </a:solidFill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3616324" y="3257099"/>
            <a:ext cx="498299" cy="343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304800" y="134800"/>
            <a:ext cx="8011500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The ISO 9660 File System</a:t>
            </a:r>
          </a:p>
          <a:p>
            <a:pPr lvl="0" rtl="0">
              <a:buNone/>
            </a:pPr>
            <a:r>
              <a:rPr lang="en" sz="3600"/>
              <a:t>- CD-ROM vs. Hard Drive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0300" y="1780900"/>
            <a:ext cx="7568100" cy="1529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>
                <a:solidFill>
                  <a:srgbClr val="FFFFFF"/>
                </a:solidFill>
              </a:rPr>
              <a:t>3. Unlike magnetic disks, CD-ROMs have</a:t>
            </a:r>
          </a:p>
          <a:p>
            <a:pPr lvl="0" indent="457200" rtl="0">
              <a:buNone/>
            </a:pPr>
            <a:r>
              <a:rPr lang="en" sz="3000">
                <a:solidFill>
                  <a:srgbClr val="FFFFFF"/>
                </a:solidFill>
              </a:rPr>
              <a:t>a single continuous spiral containing </a:t>
            </a:r>
          </a:p>
          <a:p>
            <a:pPr lvl="0" indent="457200" rtl="0">
              <a:buNone/>
            </a:pPr>
            <a:r>
              <a:rPr lang="en" sz="3000">
                <a:solidFill>
                  <a:srgbClr val="FFFFFF"/>
                </a:solidFill>
              </a:rPr>
              <a:t>the bits in a linear sequence </a:t>
            </a:r>
          </a:p>
          <a:p>
            <a:endParaRPr lang="en" sz="3000">
              <a:solidFill>
                <a:srgbClr val="FFFFFF"/>
              </a:solidFill>
            </a:endParaRPr>
          </a:p>
          <a:p>
            <a:endParaRPr lang="en" sz="3000">
              <a:solidFill>
                <a:srgbClr val="FFFFFF"/>
              </a:solidFill>
            </a:endParaRPr>
          </a:p>
          <a:p>
            <a:endParaRPr lang="en" sz="3000">
              <a:solidFill>
                <a:srgbClr val="FFFFFF"/>
              </a:solidFill>
            </a:endParaRPr>
          </a:p>
          <a:p>
            <a:endParaRPr lang="en" sz="3000">
              <a:solidFill>
                <a:srgbClr val="FFFFFF"/>
              </a:solidFill>
            </a:endParaRPr>
          </a:p>
          <a:p>
            <a:endParaRPr lang="en" sz="3000">
              <a:solidFill>
                <a:srgbClr val="FFFFFF"/>
              </a:solidFill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204787" y="3955700"/>
            <a:ext cx="8734425" cy="24003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304800" y="134800"/>
            <a:ext cx="8011500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The ISO 9660 File System</a:t>
            </a:r>
          </a:p>
          <a:p>
            <a:pPr lvl="0" rtl="0">
              <a:buNone/>
            </a:pPr>
            <a:r>
              <a:rPr lang="en"/>
              <a:t>- Logical Sector</a:t>
            </a:r>
          </a:p>
        </p:txBody>
      </p:sp>
      <p:sp>
        <p:nvSpPr>
          <p:cNvPr id="363" name="Shape 363"/>
          <p:cNvSpPr/>
          <p:nvPr/>
        </p:nvSpPr>
        <p:spPr>
          <a:xfrm>
            <a:off x="1008937" y="1773703"/>
            <a:ext cx="6603225" cy="491139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228600" y="134800"/>
            <a:ext cx="8229600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The ISO 9660 File System</a:t>
            </a:r>
          </a:p>
          <a:p>
            <a:pPr lvl="0" rtl="0">
              <a:buNone/>
            </a:pPr>
            <a:r>
              <a:rPr lang="en" sz="3000"/>
              <a:t>- The format of an ISO 9660 directory entry </a:t>
            </a:r>
          </a:p>
        </p:txBody>
      </p:sp>
      <p:sp>
        <p:nvSpPr>
          <p:cNvPr id="369" name="Shape 369"/>
          <p:cNvSpPr/>
          <p:nvPr/>
        </p:nvSpPr>
        <p:spPr>
          <a:xfrm>
            <a:off x="363000" y="2250425"/>
            <a:ext cx="8229599" cy="3568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134800"/>
            <a:ext cx="77957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The ISO 9660 File System</a:t>
            </a:r>
          </a:p>
          <a:p>
            <a:pPr lvl="0" rtl="0">
              <a:buNone/>
            </a:pPr>
            <a:r>
              <a:rPr lang="en" sz="3600"/>
              <a:t>- Three levels of ISO 9660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362150" y="1574475"/>
            <a:ext cx="8634600" cy="528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>
                <a:solidFill>
                  <a:srgbClr val="F3F3F3"/>
                </a:solidFill>
              </a:rPr>
              <a:t>1. Level 1: </a:t>
            </a:r>
          </a:p>
          <a:p>
            <a:pPr lvl="0" rtl="0">
              <a:buNone/>
            </a:pPr>
            <a:r>
              <a:rPr lang="en" sz="3000">
                <a:solidFill>
                  <a:srgbClr val="F3F3F3"/>
                </a:solidFill>
              </a:rPr>
              <a:t>File names : 8 + 3 characters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3F3F3"/>
                </a:solidFill>
              </a:rPr>
              <a:t>Directory names : 8 characters</a:t>
            </a:r>
          </a:p>
          <a:p>
            <a:endParaRPr lang="en" sz="3000">
              <a:solidFill>
                <a:srgbClr val="F3F3F3"/>
              </a:solidFill>
            </a:endParaRP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3F3F3"/>
                </a:solidFill>
              </a:rPr>
              <a:t>2. Level 2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3F3F3"/>
                </a:solidFill>
              </a:rPr>
              <a:t>Files and directories names : of up to 31 characters. </a:t>
            </a:r>
          </a:p>
          <a:p>
            <a:endParaRPr lang="en" sz="3000">
              <a:solidFill>
                <a:srgbClr val="F3F3F3"/>
              </a:solidFill>
            </a:endParaRP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3F3F3"/>
                </a:solidFill>
              </a:rPr>
              <a:t>3. Level 3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3F3F3"/>
                </a:solidFill>
              </a:rPr>
              <a:t>It uses the same name limits as level 2.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3F3F3"/>
                </a:solidFill>
              </a:rPr>
              <a:t>Files are allowed to be non-contiguous</a:t>
            </a:r>
          </a:p>
          <a:p>
            <a:endParaRPr lang="en" sz="3000">
              <a:solidFill>
                <a:srgbClr val="F3F3F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MS-DOS File System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FFF2CC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2CC"/>
                </a:solidFill>
              </a:rPr>
              <a:t>The MS-Dos File System of the first IBM PC came with. </a:t>
            </a:r>
          </a:p>
          <a:p>
            <a:endParaRPr lang="en">
              <a:solidFill>
                <a:srgbClr val="FFF2CC"/>
              </a:solidFill>
            </a:endParaRPr>
          </a:p>
          <a:p>
            <a:pPr marL="457200" lvl="0" indent="-342900" rtl="0">
              <a:buClr>
                <a:srgbClr val="FFF2CC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2CC"/>
                </a:solidFill>
              </a:rPr>
              <a:t>It was the main file system for windows 98 and windows ME.</a:t>
            </a:r>
          </a:p>
          <a:p>
            <a:endParaRPr lang="en">
              <a:solidFill>
                <a:srgbClr val="FFF2CC"/>
              </a:solidFill>
            </a:endParaRPr>
          </a:p>
          <a:p>
            <a:pPr marL="457200" lvl="0" indent="-342900" rtl="0">
              <a:buClr>
                <a:srgbClr val="FFF2CC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2CC"/>
                </a:solidFill>
              </a:rPr>
              <a:t>Still supported through Windows 2000, XP, and Vista</a:t>
            </a:r>
          </a:p>
          <a:p>
            <a:endParaRPr lang="en">
              <a:solidFill>
                <a:srgbClr val="FFF2CC"/>
              </a:solidFill>
            </a:endParaRPr>
          </a:p>
          <a:p>
            <a:pPr marL="457200" lvl="0" indent="-342900" rtl="0">
              <a:buClr>
                <a:srgbClr val="FFF2CC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2CC"/>
                </a:solidFill>
              </a:rPr>
              <a:t>No longer standard on new PCs except for floppy disks.</a:t>
            </a:r>
          </a:p>
          <a:p>
            <a:endParaRPr lang="en">
              <a:solidFill>
                <a:srgbClr val="FFF2CC"/>
              </a:solidFill>
            </a:endParaRPr>
          </a:p>
          <a:p>
            <a:pPr marL="457200" lvl="0" indent="-342900">
              <a:buClr>
                <a:srgbClr val="FFF2CC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2CC"/>
                </a:solidFill>
              </a:rPr>
              <a:t>However, become widely used for many embedded systems.</a:t>
            </a: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MS-DOS File System</a:t>
            </a:r>
          </a:p>
        </p:txBody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FFF2CC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2CC"/>
                </a:solidFill>
              </a:rPr>
              <a:t>To read a file, MS-DOS program first make an open call to get a handle for it. </a:t>
            </a:r>
          </a:p>
          <a:p>
            <a:pPr marL="457200" lvl="0" indent="-342900" rtl="0">
              <a:buClr>
                <a:srgbClr val="FFF2CC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2CC"/>
                </a:solidFill>
              </a:rPr>
              <a:t>System call specify path, either absolute or relative to current working directory</a:t>
            </a:r>
          </a:p>
          <a:p>
            <a:pPr marL="457200" lvl="0" indent="-342900" rtl="0">
              <a:buClr>
                <a:srgbClr val="FFF2CC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2CC"/>
                </a:solidFill>
              </a:rPr>
              <a:t>Path looked up component by component until final directory  is located and read into memory</a:t>
            </a:r>
          </a:p>
          <a:p>
            <a:pPr marL="457200" lvl="0" indent="-342900">
              <a:buClr>
                <a:srgbClr val="FFF2CC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2CC"/>
                </a:solidFill>
              </a:rPr>
              <a:t>Then search for the file to be open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File Size Distribution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457200" y="1588500"/>
            <a:ext cx="8458200" cy="4991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MS-DOS File System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>
                <a:solidFill>
                  <a:srgbClr val="FFF2CC"/>
                </a:solidFill>
              </a:rPr>
              <a:t>
</a:t>
            </a:r>
          </a:p>
          <a:p>
            <a:endParaRPr lang="en">
              <a:solidFill>
                <a:srgbClr val="FFF2CC"/>
              </a:solidFill>
            </a:endParaRPr>
          </a:p>
          <a:p>
            <a:endParaRPr lang="en">
              <a:solidFill>
                <a:srgbClr val="FFF2CC"/>
              </a:solidFill>
            </a:endParaRPr>
          </a:p>
          <a:p>
            <a:endParaRPr lang="en">
              <a:solidFill>
                <a:srgbClr val="FFF2CC"/>
              </a:solidFill>
            </a:endParaRPr>
          </a:p>
          <a:p>
            <a:endParaRPr lang="en">
              <a:solidFill>
                <a:srgbClr val="FFF2CC"/>
              </a:solidFill>
            </a:endParaRPr>
          </a:p>
          <a:p>
            <a:endParaRPr lang="en">
              <a:solidFill>
                <a:srgbClr val="FFF2CC"/>
              </a:solidFill>
            </a:endParaRPr>
          </a:p>
          <a:p>
            <a:endParaRPr lang="en">
              <a:solidFill>
                <a:srgbClr val="FFF2CC"/>
              </a:solidFill>
            </a:endParaRPr>
          </a:p>
          <a:p>
            <a:pPr marL="457200" lvl="0" indent="-342900" rtl="0">
              <a:buClr>
                <a:srgbClr val="FFF2CC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2CC"/>
                </a:solidFill>
              </a:rPr>
              <a:t>Fixed size 32 byte directory entry</a:t>
            </a:r>
          </a:p>
          <a:p>
            <a:pPr marL="457200" lvl="0" indent="-342900" rtl="0">
              <a:buClr>
                <a:srgbClr val="FFF2CC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2CC"/>
                </a:solidFill>
              </a:rPr>
              <a:t>Format of MS-DOS Directory Entry</a:t>
            </a:r>
          </a:p>
          <a:p>
            <a:pPr marL="914400" lvl="1" indent="-342900" rtl="0">
              <a:buClr>
                <a:srgbClr val="FFF2CC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F2CC"/>
                </a:solidFill>
              </a:rPr>
              <a:t>File name</a:t>
            </a:r>
          </a:p>
          <a:p>
            <a:pPr marL="914400" lvl="1" indent="-342900" rtl="0">
              <a:buClr>
                <a:srgbClr val="FFF2CC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F2CC"/>
                </a:solidFill>
              </a:rPr>
              <a:t>Attributes</a:t>
            </a:r>
          </a:p>
          <a:p>
            <a:pPr marL="914400" lvl="1" indent="-342900" rtl="0">
              <a:buClr>
                <a:srgbClr val="FFF2CC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F2CC"/>
                </a:solidFill>
              </a:rPr>
              <a:t>Creation Date and time</a:t>
            </a:r>
          </a:p>
          <a:p>
            <a:pPr marL="914400" lvl="1" indent="-342900" rtl="0">
              <a:buClr>
                <a:srgbClr val="FFF2CC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F2CC"/>
                </a:solidFill>
              </a:rPr>
              <a:t>Starting block</a:t>
            </a:r>
          </a:p>
          <a:p>
            <a:pPr marL="914400" lvl="1" indent="-342900" rtl="0">
              <a:buClr>
                <a:srgbClr val="FFF2CC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F2CC"/>
                </a:solidFill>
              </a:rPr>
              <a:t>Exact file size</a:t>
            </a:r>
          </a:p>
          <a:p>
            <a:endParaRPr lang="en">
              <a:solidFill>
                <a:srgbClr val="FFF2CC"/>
              </a:solidFill>
            </a:endParaRPr>
          </a:p>
        </p:txBody>
      </p:sp>
      <p:sp>
        <p:nvSpPr>
          <p:cNvPr id="394" name="Shape 394"/>
          <p:cNvSpPr/>
          <p:nvPr/>
        </p:nvSpPr>
        <p:spPr>
          <a:xfrm>
            <a:off x="1577725" y="1704700"/>
            <a:ext cx="5594724" cy="17272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MS-DOS File System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FAT(File Allocation Table), </a:t>
            </a:r>
          </a:p>
          <a:p>
            <a:pPr marL="457200" lvl="0" indent="-3429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is an extension of MS-DOS</a:t>
            </a:r>
          </a:p>
          <a:p>
            <a:pPr marL="457200" lvl="0" indent="-3429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File system contains</a:t>
            </a:r>
          </a:p>
          <a:p>
            <a:pPr marL="914400" lvl="1" indent="-342900" rtl="0">
              <a:buClr>
                <a:srgbClr val="FFFFFF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FFFF"/>
                </a:solidFill>
              </a:rPr>
              <a:t>FAT-12</a:t>
            </a:r>
          </a:p>
          <a:p>
            <a:pPr marL="914400" lvl="1" indent="-342900" rtl="0">
              <a:buClr>
                <a:srgbClr val="FFFFFF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FFFF"/>
                </a:solidFill>
              </a:rPr>
              <a:t>FAT-16</a:t>
            </a:r>
          </a:p>
          <a:p>
            <a:pPr marL="914400" lvl="1" indent="-342900" rtl="0">
              <a:buClr>
                <a:srgbClr val="FFFFFF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FFFF"/>
                </a:solidFill>
              </a:rPr>
              <a:t>FAT-32</a:t>
            </a:r>
          </a:p>
          <a:p>
            <a:endParaRPr lang="en">
              <a:solidFill>
                <a:srgbClr val="FFFFFF"/>
              </a:solidFill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3959800" y="1704700"/>
            <a:ext cx="4727000" cy="27788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UNIX V7 File System</a:t>
            </a:r>
          </a:p>
        </p:txBody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Developed in 1979, was the last version of research UNIX.</a:t>
            </a:r>
          </a:p>
          <a:p>
            <a:endParaRPr lang="en" sz="2400">
              <a:solidFill>
                <a:srgbClr val="FFFFFF"/>
              </a:solidFill>
            </a:endParaRPr>
          </a:p>
          <a:p>
            <a:pPr marL="457200" lvl="0" indent="-3810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PDP-11 was the primary platform for UNIX V7.</a:t>
            </a:r>
          </a:p>
          <a:p>
            <a:endParaRPr lang="en" sz="2400">
              <a:solidFill>
                <a:srgbClr val="FFFFFF"/>
              </a:solidFill>
            </a:endParaRPr>
          </a:p>
          <a:p>
            <a:pPr marL="457200" lvl="0" indent="-3810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FFFFF"/>
                </a:solidFill>
              </a:rPr>
              <a:t>In the form of a tree starting at the root directory, with the addition of links, forming a directed acyclic graph.</a:t>
            </a:r>
          </a:p>
          <a:p>
            <a:endParaRPr lang="en" sz="2400">
              <a:solidFill>
                <a:srgbClr val="FFFFFF"/>
              </a:solidFill>
            </a:endParaRPr>
          </a:p>
          <a:p>
            <a:endParaRPr lang="en" sz="2400">
              <a:solidFill>
                <a:srgbClr val="FFFFFF"/>
              </a:solidFill>
            </a:endParaRPr>
          </a:p>
          <a:p>
            <a:endParaRPr lang="en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The UNIX V7 File System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150750" y="1704700"/>
            <a:ext cx="4335599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UNIX uses the i-node (index-node) scheme.</a:t>
            </a:r>
          </a:p>
          <a:p>
            <a:pPr marL="457200" lvl="0" indent="-3429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I-nodes lists the attributes and disk addresses of the file’s blocks.</a:t>
            </a:r>
          </a:p>
          <a:p>
            <a:pPr marL="457200" lvl="0" indent="-3429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UNIX i-nodes attributes includes: File Size, Creation, Last Access, Last modification, Owner, Group, Protection Information, and a count of the number of directory entries that point to an i-node.</a:t>
            </a:r>
          </a:p>
          <a:p>
            <a:pPr marL="457200" lvl="0" indent="-3429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When links are added to an i-node, the count in i-node is incremented and when links are removed then the count is decremented. </a:t>
            </a:r>
          </a:p>
          <a:p>
            <a:pPr marL="457200" lvl="0" indent="-3429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If it gets to 0, then the i-node is reclaimed and the disk blocks are put back in the free list.</a:t>
            </a:r>
          </a:p>
          <a:p>
            <a:endParaRPr lang="en">
              <a:solidFill>
                <a:srgbClr val="FFFFFF"/>
              </a:solidFill>
            </a:endParaRPr>
          </a:p>
          <a:p>
            <a:endParaRPr lang="en">
              <a:solidFill>
                <a:srgbClr val="FFFFFF"/>
              </a:solidFill>
            </a:endParaRPr>
          </a:p>
          <a:p>
            <a:endParaRPr lang="en">
              <a:solidFill>
                <a:srgbClr val="FFFFFF"/>
              </a:solidFill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4437300" y="1749125"/>
            <a:ext cx="4518475" cy="420405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The UNIX V7 File System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UNIX directory entry contains one entry for each file in that directory.</a:t>
            </a:r>
          </a:p>
          <a:p>
            <a:pPr marL="457200" lvl="0" indent="-3429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Directory entry contains only two fields: </a:t>
            </a:r>
          </a:p>
          <a:p>
            <a:pPr marL="914400" lvl="1" indent="-342900" rtl="0">
              <a:buClr>
                <a:srgbClr val="FFFFFF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FFFF"/>
                </a:solidFill>
              </a:rPr>
              <a:t>File name (14 bytes).</a:t>
            </a:r>
          </a:p>
          <a:p>
            <a:pPr marL="914400" lvl="1" indent="-342900" rtl="0">
              <a:buClr>
                <a:srgbClr val="FFFFFF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FFFF"/>
                </a:solidFill>
              </a:rPr>
              <a:t>The number of the i-node for that file (2 bytes).</a:t>
            </a:r>
          </a:p>
          <a:p>
            <a:pPr marL="914400" lvl="1" indent="-342900" rtl="0">
              <a:buClr>
                <a:srgbClr val="FFFFFF"/>
              </a:buClr>
              <a:buSzPct val="100000"/>
              <a:buFont typeface="Arial"/>
              <a:buChar char="○"/>
            </a:pPr>
            <a:r>
              <a:rPr lang="en">
                <a:solidFill>
                  <a:srgbClr val="FFFFFF"/>
                </a:solidFill>
              </a:rPr>
              <a:t>This limit the number of files per file system to 64K.</a:t>
            </a:r>
          </a:p>
          <a:p>
            <a:pPr marL="457200" lvl="0" indent="-342900" rtl="0">
              <a:spcBef>
                <a:spcPts val="360"/>
              </a:spcBef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File names are up to 14 characters and can contain any ASCII characters except / - (forward slash because that is the separator between components in a path) and NUL (because that is used to pad out names shorter than 14 characters). </a:t>
            </a:r>
          </a:p>
          <a:p>
            <a:endParaRPr lang="en">
              <a:solidFill>
                <a:srgbClr val="FFFFFF"/>
              </a:solidFill>
            </a:endParaRPr>
          </a:p>
          <a:p>
            <a:endParaRPr lang="en">
              <a:solidFill>
                <a:srgbClr val="FFFFFF"/>
              </a:solidFill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2214549" y="4539500"/>
            <a:ext cx="4630350" cy="1927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The UNIX V7 File System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>
                <a:solidFill>
                  <a:srgbClr val="FFFFFF"/>
                </a:solidFill>
              </a:rPr>
              <a:t>How UNIX V7 file system keeps track of large files:</a:t>
            </a:r>
          </a:p>
          <a:p>
            <a:pPr marL="457200" lvl="0" indent="-3429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Single indirect block </a:t>
            </a:r>
          </a:p>
          <a:p>
            <a:pPr marL="457200" lvl="0" indent="-3429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Double indirect block </a:t>
            </a:r>
          </a:p>
          <a:p>
            <a:pPr marL="457200" lvl="0" indent="-342900" rtl="0">
              <a:buClr>
                <a:srgbClr val="FFFFFF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FF"/>
                </a:solidFill>
              </a:rPr>
              <a:t>Triple indirect block </a:t>
            </a:r>
          </a:p>
        </p:txBody>
      </p:sp>
      <p:sp>
        <p:nvSpPr>
          <p:cNvPr id="428" name="Shape 428"/>
          <p:cNvSpPr/>
          <p:nvPr/>
        </p:nvSpPr>
        <p:spPr>
          <a:xfrm>
            <a:off x="1508586" y="3059925"/>
            <a:ext cx="5741024" cy="3724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UNIX V7 File System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457200" y="1704746"/>
            <a:ext cx="8229600" cy="491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>
                <a:solidFill>
                  <a:srgbClr val="FFFFFF"/>
                </a:solidFill>
              </a:rPr>
              <a:t>Opening a file example with pathname: /usr/ast/mbox</a:t>
            </a:r>
          </a:p>
        </p:txBody>
      </p:sp>
      <p:sp>
        <p:nvSpPr>
          <p:cNvPr id="435" name="Shape 435"/>
          <p:cNvSpPr/>
          <p:nvPr/>
        </p:nvSpPr>
        <p:spPr>
          <a:xfrm>
            <a:off x="1114025" y="2350325"/>
            <a:ext cx="6362700" cy="4095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Video Clip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http://www.youtube.com/watch?v=ygzwu4r1p7I</a:t>
            </a:r>
          </a:p>
          <a:p>
            <a:endParaRPr lang="en" sz="36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endParaRPr lang="en" sz="36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endParaRPr lang="en" sz="36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900"/>
              <a:t>How do we calculate block size?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There is a formula for that!</a:t>
            </a:r>
          </a:p>
          <a:p>
            <a:endParaRPr lang="en" sz="30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000">
                <a:solidFill>
                  <a:schemeClr val="lt1"/>
                </a:solidFill>
              </a:rPr>
              <a:t>Example: Consider a disk with 1000000 bytes/track, a rotation time of 8.33 msec, and an average seek time of 5 msec. </a:t>
            </a:r>
          </a:p>
          <a:p>
            <a:endParaRPr lang="en" sz="3000">
              <a:solidFill>
                <a:schemeClr val="lt1"/>
              </a:solidFill>
            </a:endParaRP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>
                <a:solidFill>
                  <a:schemeClr val="lt1"/>
                </a:solidFill>
              </a:rPr>
              <a:t>What is the data rate for a block size of 2KB?</a:t>
            </a:r>
          </a:p>
          <a:p>
            <a:endParaRPr lang="en" sz="3000">
              <a:solidFill>
                <a:schemeClr val="lt1"/>
              </a:solidFill>
            </a:endParaRPr>
          </a:p>
          <a:p>
            <a:endParaRPr lang="en" sz="30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300"/>
              <a:t>Keeping Track of Free Blocks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Choose a block size, then keep track of available blocks. There are two methods that are used. 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1. Linked List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2. Bitmap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  <a:p>
            <a:endParaRPr lang="en" sz="36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300"/>
              <a:t>Keeping Track of Free Blocks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457200" y="1704700"/>
            <a:ext cx="8229599" cy="50699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Disk Quotas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704688"/>
            <a:ext cx="8229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>
                <a:solidFill>
                  <a:schemeClr val="lt1"/>
                </a:solidFill>
              </a:rPr>
              <a:t>This stops people from taking too much disk space. </a:t>
            </a:r>
          </a:p>
          <a:p>
            <a:endParaRPr lang="en" sz="3600">
              <a:solidFill>
                <a:schemeClr val="lt1"/>
              </a:solidFill>
            </a:endParaRPr>
          </a:p>
          <a:p>
            <a:pPr>
              <a:buNone/>
            </a:pPr>
            <a:r>
              <a:rPr lang="en" sz="3600">
                <a:solidFill>
                  <a:schemeClr val="lt1"/>
                </a:solidFill>
              </a:rPr>
              <a:t>How is this done?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1820</Words>
  <Application>Microsoft Office PowerPoint</Application>
  <PresentationFormat>On-screen Show (4:3)</PresentationFormat>
  <Paragraphs>314</Paragraphs>
  <Slides>58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Courier New</vt:lpstr>
      <vt:lpstr>Times New Roman</vt:lpstr>
      <vt:lpstr>Wingdings</vt:lpstr>
      <vt:lpstr>Custom Theme</vt:lpstr>
      <vt:lpstr>Management and Optimization Example File Systems</vt:lpstr>
      <vt:lpstr>Topics to Cover</vt:lpstr>
      <vt:lpstr>Disk Space Management</vt:lpstr>
      <vt:lpstr>Block Size</vt:lpstr>
      <vt:lpstr>File Size Distribution</vt:lpstr>
      <vt:lpstr>How do we calculate block size?</vt:lpstr>
      <vt:lpstr>Keeping Track of Free Blocks</vt:lpstr>
      <vt:lpstr>Keeping Track of Free Blocks</vt:lpstr>
      <vt:lpstr>Disk Quotas</vt:lpstr>
      <vt:lpstr>Disk Quotas</vt:lpstr>
      <vt:lpstr>File System Backups</vt:lpstr>
      <vt:lpstr>File System Backups</vt:lpstr>
      <vt:lpstr>File System Consistency</vt:lpstr>
      <vt:lpstr>File System Consistency</vt:lpstr>
      <vt:lpstr>File System Consistency</vt:lpstr>
      <vt:lpstr>File System Consistency</vt:lpstr>
      <vt:lpstr>File System Consistency</vt:lpstr>
      <vt:lpstr>File System Consistency</vt:lpstr>
      <vt:lpstr>File System Consistency</vt:lpstr>
      <vt:lpstr>Program Implementation</vt:lpstr>
      <vt:lpstr>Program Implementation</vt:lpstr>
      <vt:lpstr>Program Implementation</vt:lpstr>
      <vt:lpstr>File System Consistency</vt:lpstr>
      <vt:lpstr>File System Consistency</vt:lpstr>
      <vt:lpstr>File System Consistency</vt:lpstr>
      <vt:lpstr>File System Consistency</vt:lpstr>
      <vt:lpstr>File System Performance</vt:lpstr>
      <vt:lpstr>Cache</vt:lpstr>
      <vt:lpstr>Cache</vt:lpstr>
      <vt:lpstr>Cache</vt:lpstr>
      <vt:lpstr>Cache</vt:lpstr>
      <vt:lpstr>Cache</vt:lpstr>
      <vt:lpstr>Cache</vt:lpstr>
      <vt:lpstr>Block Road Ahead </vt:lpstr>
      <vt:lpstr>Block Road Ahead </vt:lpstr>
      <vt:lpstr>Reducing Disk Arm Motion </vt:lpstr>
      <vt:lpstr>Reducing Disk Arm Motion </vt:lpstr>
      <vt:lpstr>Reducing Disk Arm Motion </vt:lpstr>
      <vt:lpstr>Reducing Disk Arm Motion </vt:lpstr>
      <vt:lpstr>Reducing Disk Arm Motion </vt:lpstr>
      <vt:lpstr>Defragmenting Disks</vt:lpstr>
      <vt:lpstr>Defragmenting Disks</vt:lpstr>
      <vt:lpstr>4.5 Example File Systems CD-ROM File Systems</vt:lpstr>
      <vt:lpstr>The ISO 9660 File System - CD-ROM vs. Hard Drive</vt:lpstr>
      <vt:lpstr>The ISO 9660 File System - Logical Sector</vt:lpstr>
      <vt:lpstr>The ISO 9660 File System - The format of an ISO 9660 directory entry </vt:lpstr>
      <vt:lpstr>The ISO 9660 File System - Three levels of ISO 9660</vt:lpstr>
      <vt:lpstr>The MS-DOS File System</vt:lpstr>
      <vt:lpstr>The MS-DOS File System</vt:lpstr>
      <vt:lpstr>The MS-DOS File System</vt:lpstr>
      <vt:lpstr>The MS-DOS File System</vt:lpstr>
      <vt:lpstr>The UNIX V7 File System</vt:lpstr>
      <vt:lpstr>The UNIX V7 File System</vt:lpstr>
      <vt:lpstr>The UNIX V7 File System</vt:lpstr>
      <vt:lpstr>The UNIX V7 File System</vt:lpstr>
      <vt:lpstr>The UNIX V7 File System</vt:lpstr>
      <vt:lpstr>Video Clip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and Optimization Example File Systems</dc:title>
  <cp:lastModifiedBy>Anand Kumar</cp:lastModifiedBy>
  <cp:revision>2</cp:revision>
  <dcterms:modified xsi:type="dcterms:W3CDTF">2015-09-28T15:33:25Z</dcterms:modified>
</cp:coreProperties>
</file>