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5" r:id="rId1"/>
  </p:sldMasterIdLst>
  <p:sldIdLst>
    <p:sldId id="256" r:id="rId2"/>
    <p:sldId id="258" r:id="rId3"/>
    <p:sldId id="257" r:id="rId4"/>
    <p:sldId id="259" r:id="rId5"/>
    <p:sldId id="260" r:id="rId6"/>
    <p:sldId id="261" r:id="rId7"/>
    <p:sldId id="262" r:id="rId8"/>
    <p:sldId id="264" r:id="rId9"/>
    <p:sldId id="263" r:id="rId10"/>
    <p:sldId id="269" r:id="rId11"/>
    <p:sldId id="265" r:id="rId12"/>
    <p:sldId id="270" r:id="rId13"/>
    <p:sldId id="266" r:id="rId14"/>
    <p:sldId id="272" r:id="rId15"/>
    <p:sldId id="267" r:id="rId16"/>
    <p:sldId id="268" r:id="rId17"/>
    <p:sldId id="274"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0"/>
    <p:restoredTop sz="94624"/>
  </p:normalViewPr>
  <p:slideViewPr>
    <p:cSldViewPr snapToGrid="0" snapToObjects="1">
      <p:cViewPr varScale="1">
        <p:scale>
          <a:sx n="77" d="100"/>
          <a:sy n="77" d="100"/>
        </p:scale>
        <p:origin x="6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5493713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2E02-7866-F541-B56C-F179CDC2F96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80112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85136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937127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648707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54510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327049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2096112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204310937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25187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2E02-7866-F541-B56C-F179CDC2F963}"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43832393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032E02-7866-F541-B56C-F179CDC2F96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83439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032E02-7866-F541-B56C-F179CDC2F963}"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39299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032E02-7866-F541-B56C-F179CDC2F963}"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2817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2E02-7866-F541-B56C-F179CDC2F963}"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34457298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2E02-7866-F541-B56C-F179CDC2F96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6223138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2E02-7866-F541-B56C-F179CDC2F963}"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66175-7766-834B-B2FC-CFE25A6B0D3F}" type="slidenum">
              <a:rPr lang="en-US" smtClean="0"/>
              <a:t>‹#›</a:t>
            </a:fld>
            <a:endParaRPr lang="en-US"/>
          </a:p>
        </p:txBody>
      </p:sp>
    </p:spTree>
    <p:extLst>
      <p:ext uri="{BB962C8B-B14F-4D97-AF65-F5344CB8AC3E}">
        <p14:creationId xmlns:p14="http://schemas.microsoft.com/office/powerpoint/2010/main" val="177583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7032E02-7866-F541-B56C-F179CDC2F963}" type="datetimeFigureOut">
              <a:rPr lang="en-US" smtClean="0"/>
              <a:t>11/16/2015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BD66175-7766-834B-B2FC-CFE25A6B0D3F}" type="slidenum">
              <a:rPr lang="en-US" smtClean="0"/>
              <a:t>‹#›</a:t>
            </a:fld>
            <a:endParaRPr lang="en-US"/>
          </a:p>
        </p:txBody>
      </p:sp>
    </p:spTree>
    <p:extLst>
      <p:ext uri="{BB962C8B-B14F-4D97-AF65-F5344CB8AC3E}">
        <p14:creationId xmlns:p14="http://schemas.microsoft.com/office/powerpoint/2010/main" val="2061908311"/>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 id="2147484068" r:id="rId13"/>
    <p:sldLayoutId id="2147484069" r:id="rId14"/>
    <p:sldLayoutId id="2147484070" r:id="rId15"/>
    <p:sldLayoutId id="2147484071" r:id="rId16"/>
    <p:sldLayoutId id="214748407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Group 9 </a:t>
            </a:r>
            <a:endParaRPr lang="en-US" dirty="0"/>
          </a:p>
        </p:txBody>
      </p:sp>
    </p:spTree>
    <p:extLst>
      <p:ext uri="{BB962C8B-B14F-4D97-AF65-F5344CB8AC3E}">
        <p14:creationId xmlns:p14="http://schemas.microsoft.com/office/powerpoint/2010/main" val="1527667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in a Buffer Overflow Attack?</a:t>
            </a:r>
            <a:endParaRPr lang="en-US" dirty="0"/>
          </a:p>
        </p:txBody>
      </p:sp>
      <p:sp>
        <p:nvSpPr>
          <p:cNvPr id="3" name="Content Placeholder 2"/>
          <p:cNvSpPr>
            <a:spLocks noGrp="1"/>
          </p:cNvSpPr>
          <p:nvPr>
            <p:ph idx="1"/>
          </p:nvPr>
        </p:nvSpPr>
        <p:spPr/>
        <p:txBody>
          <a:bodyPr/>
          <a:lstStyle/>
          <a:p>
            <a:r>
              <a:rPr lang="en-US" dirty="0" smtClean="0"/>
              <a:t>The cybercriminal in a Buffer Overflow Attack is able to overwrite function pointer and return addresses</a:t>
            </a:r>
          </a:p>
          <a:p>
            <a:r>
              <a:rPr lang="en-US" dirty="0" smtClean="0"/>
              <a:t>This allows the attacker to inject code and have it executed within your program </a:t>
            </a:r>
          </a:p>
          <a:p>
            <a:pPr lvl="1"/>
            <a:r>
              <a:rPr lang="en-US" dirty="0" smtClean="0"/>
              <a:t>This is the major exploitation of a Buffer Overflow </a:t>
            </a:r>
          </a:p>
        </p:txBody>
      </p:sp>
    </p:spTree>
    <p:extLst>
      <p:ext uri="{BB962C8B-B14F-4D97-AF65-F5344CB8AC3E}">
        <p14:creationId xmlns:p14="http://schemas.microsoft.com/office/powerpoint/2010/main" val="26019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combat Buffer Overflow Attacks</a:t>
            </a:r>
            <a:endParaRPr lang="en-US" dirty="0"/>
          </a:p>
        </p:txBody>
      </p:sp>
      <p:sp>
        <p:nvSpPr>
          <p:cNvPr id="3" name="Content Placeholder 2"/>
          <p:cNvSpPr>
            <a:spLocks noGrp="1"/>
          </p:cNvSpPr>
          <p:nvPr>
            <p:ph idx="1"/>
          </p:nvPr>
        </p:nvSpPr>
        <p:spPr>
          <a:xfrm>
            <a:off x="1484311" y="1814513"/>
            <a:ext cx="10018713" cy="3576637"/>
          </a:xfrm>
        </p:spPr>
        <p:txBody>
          <a:bodyPr/>
          <a:lstStyle/>
          <a:p>
            <a:r>
              <a:rPr lang="en-US" dirty="0" smtClean="0"/>
              <a:t>There are three major Protection Mechanism that were designed to combat and prevent Buffer Overflow Attacks:</a:t>
            </a:r>
          </a:p>
          <a:p>
            <a:pPr lvl="1"/>
            <a:r>
              <a:rPr lang="en-US" dirty="0" smtClean="0"/>
              <a:t>Stack Canaries </a:t>
            </a:r>
          </a:p>
          <a:p>
            <a:pPr lvl="1"/>
            <a:r>
              <a:rPr lang="en-US" dirty="0" smtClean="0"/>
              <a:t>Data Execution Prevention</a:t>
            </a:r>
          </a:p>
          <a:p>
            <a:pPr lvl="1"/>
            <a:r>
              <a:rPr lang="en-US" dirty="0" smtClean="0"/>
              <a:t>Address Space Layout Randomization </a:t>
            </a:r>
            <a:endParaRPr lang="en-US" dirty="0"/>
          </a:p>
        </p:txBody>
      </p:sp>
    </p:spTree>
    <p:extLst>
      <p:ext uri="{BB962C8B-B14F-4D97-AF65-F5344CB8AC3E}">
        <p14:creationId xmlns:p14="http://schemas.microsoft.com/office/powerpoint/2010/main" val="93264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Protection Mechanisms</a:t>
            </a:r>
            <a:endParaRPr lang="en-US"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4826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 Canaries </a:t>
            </a:r>
            <a:endParaRPr lang="en-US" dirty="0"/>
          </a:p>
        </p:txBody>
      </p:sp>
      <p:sp>
        <p:nvSpPr>
          <p:cNvPr id="3" name="Content Placeholder 2"/>
          <p:cNvSpPr>
            <a:spLocks noGrp="1"/>
          </p:cNvSpPr>
          <p:nvPr>
            <p:ph idx="1"/>
          </p:nvPr>
        </p:nvSpPr>
        <p:spPr>
          <a:xfrm>
            <a:off x="1484310" y="1562099"/>
            <a:ext cx="10018713" cy="4942114"/>
          </a:xfrm>
        </p:spPr>
        <p:txBody>
          <a:bodyPr>
            <a:normAutofit/>
          </a:bodyPr>
          <a:lstStyle/>
          <a:p>
            <a:r>
              <a:rPr lang="en-US" dirty="0" smtClean="0"/>
              <a:t>Canaries are used an early warning system to notify the user when something is out of the ordinary. </a:t>
            </a:r>
          </a:p>
          <a:p>
            <a:pPr lvl="1"/>
            <a:r>
              <a:rPr lang="en-US" dirty="0" smtClean="0"/>
              <a:t>Based on the use of Canaries in mines to detect carbon monoxide. </a:t>
            </a:r>
          </a:p>
          <a:p>
            <a:pPr marL="457200" indent="-457200">
              <a:buFont typeface="+mj-lt"/>
              <a:buAutoNum type="arabicPeriod"/>
            </a:pPr>
            <a:r>
              <a:rPr lang="en-US" dirty="0" smtClean="0"/>
              <a:t> Stack Canaries work by using the compiler to insert code to save a random canary value to the stack any place where the program makes a function call. </a:t>
            </a:r>
          </a:p>
          <a:p>
            <a:pPr marL="457200" indent="-457200">
              <a:buFont typeface="+mj-lt"/>
              <a:buAutoNum type="arabicPeriod"/>
            </a:pPr>
            <a:r>
              <a:rPr lang="en-US" dirty="0"/>
              <a:t>W</a:t>
            </a:r>
            <a:r>
              <a:rPr lang="en-US" dirty="0" smtClean="0"/>
              <a:t>hen there is a return from the function call the compiler once again inserts code to check the canary value. </a:t>
            </a:r>
          </a:p>
          <a:p>
            <a:pPr marL="457200" indent="-457200">
              <a:buFont typeface="+mj-lt"/>
              <a:buAutoNum type="arabicPeriod"/>
            </a:pPr>
            <a:r>
              <a:rPr lang="en-US" dirty="0" smtClean="0"/>
              <a:t>If the value changes then we know something is wrong and the program proceeds to crash </a:t>
            </a:r>
          </a:p>
        </p:txBody>
      </p:sp>
    </p:spTree>
    <p:extLst>
      <p:ext uri="{BB962C8B-B14F-4D97-AF65-F5344CB8AC3E}">
        <p14:creationId xmlns:p14="http://schemas.microsoft.com/office/powerpoint/2010/main" val="205758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Flaws in the Stack Canary Protection Mechanism </a:t>
            </a:r>
            <a:endParaRPr lang="en-US" dirty="0"/>
          </a:p>
        </p:txBody>
      </p:sp>
      <p:sp>
        <p:nvSpPr>
          <p:cNvPr id="3" name="Content Placeholder 2"/>
          <p:cNvSpPr>
            <a:spLocks noGrp="1"/>
          </p:cNvSpPr>
          <p:nvPr>
            <p:ph idx="1"/>
          </p:nvPr>
        </p:nvSpPr>
        <p:spPr/>
        <p:txBody>
          <a:bodyPr/>
          <a:lstStyle/>
          <a:p>
            <a:r>
              <a:rPr lang="en-US" dirty="0" smtClean="0"/>
              <a:t>Cybercriminals can overwrite an existing exception handler structure in the stack and then point it to the attackers code. </a:t>
            </a:r>
          </a:p>
          <a:p>
            <a:r>
              <a:rPr lang="en-US" dirty="0" smtClean="0"/>
              <a:t>This obviously allows the execution of the attackers code. </a:t>
            </a:r>
            <a:endParaRPr lang="en-US" dirty="0"/>
          </a:p>
        </p:txBody>
      </p:sp>
    </p:spTree>
    <p:extLst>
      <p:ext uri="{BB962C8B-B14F-4D97-AF65-F5344CB8AC3E}">
        <p14:creationId xmlns:p14="http://schemas.microsoft.com/office/powerpoint/2010/main" val="214339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Execution Protection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major issue with Buffer Overflow attacks is that a cybercriminal can inject code in your exploited program and have it executed. </a:t>
            </a:r>
          </a:p>
          <a:p>
            <a:r>
              <a:rPr lang="en-US" dirty="0" smtClean="0"/>
              <a:t>Data Execution Prevention works to limit this problem by preventing the bytes provided by the attacker to be executed. </a:t>
            </a:r>
          </a:p>
          <a:p>
            <a:r>
              <a:rPr lang="en-US" dirty="0" smtClean="0"/>
              <a:t>This is done by ensuring that data segments are writable , but not executable and similarly that text segments are executable, but not writable.  </a:t>
            </a:r>
          </a:p>
          <a:p>
            <a:r>
              <a:rPr lang="en-US" dirty="0" smtClean="0"/>
              <a:t>This is known as “W XOR X” which signifies that memory is either executable or writeable,  but not both. </a:t>
            </a:r>
            <a:endParaRPr lang="en-US" dirty="0"/>
          </a:p>
        </p:txBody>
      </p:sp>
    </p:spTree>
    <p:extLst>
      <p:ext uri="{BB962C8B-B14F-4D97-AF65-F5344CB8AC3E}">
        <p14:creationId xmlns:p14="http://schemas.microsoft.com/office/powerpoint/2010/main" val="29221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Space Layout Randomization</a:t>
            </a:r>
            <a:endParaRPr lang="en-US" dirty="0"/>
          </a:p>
        </p:txBody>
      </p:sp>
      <p:sp>
        <p:nvSpPr>
          <p:cNvPr id="3" name="Content Placeholder 2"/>
          <p:cNvSpPr>
            <a:spLocks noGrp="1"/>
          </p:cNvSpPr>
          <p:nvPr>
            <p:ph idx="1"/>
          </p:nvPr>
        </p:nvSpPr>
        <p:spPr/>
        <p:txBody>
          <a:bodyPr/>
          <a:lstStyle/>
          <a:p>
            <a:r>
              <a:rPr lang="en-US" dirty="0" smtClean="0"/>
              <a:t>Another major cause of Buffer Overflow Attacks is that the addresses are fixed allowing for easy exploitation. </a:t>
            </a:r>
          </a:p>
          <a:p>
            <a:r>
              <a:rPr lang="en-US" dirty="0" smtClean="0"/>
              <a:t>Address Space Layout randomization works by aiming to randomize the addresses of the called functions and data every time the program is run. This in theory makes it much harder for the cybercriminal to attack the system.  </a:t>
            </a:r>
            <a:endParaRPr lang="en-US" dirty="0"/>
          </a:p>
        </p:txBody>
      </p:sp>
    </p:spTree>
    <p:extLst>
      <p:ext uri="{BB962C8B-B14F-4D97-AF65-F5344CB8AC3E}">
        <p14:creationId xmlns:p14="http://schemas.microsoft.com/office/powerpoint/2010/main" val="44099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Flaws in Address-Space Layout Randomization </a:t>
            </a:r>
            <a:endParaRPr lang="en-US" dirty="0"/>
          </a:p>
        </p:txBody>
      </p:sp>
      <p:sp>
        <p:nvSpPr>
          <p:cNvPr id="3" name="Content Placeholder 2"/>
          <p:cNvSpPr>
            <a:spLocks noGrp="1"/>
          </p:cNvSpPr>
          <p:nvPr>
            <p:ph idx="1"/>
          </p:nvPr>
        </p:nvSpPr>
        <p:spPr/>
        <p:txBody>
          <a:bodyPr/>
          <a:lstStyle/>
          <a:p>
            <a:r>
              <a:rPr lang="en-US" dirty="0" smtClean="0"/>
              <a:t>ASLR is randomized, but not randomized enough. Often times ASLR implementations will still have code in fixed locations. </a:t>
            </a:r>
          </a:p>
          <a:p>
            <a:r>
              <a:rPr lang="en-US" dirty="0" smtClean="0"/>
              <a:t>“If you know one function, you know them all”, if an attacker knows just one code address, more likely than not it will be easy to find other code addresses. </a:t>
            </a:r>
            <a:endParaRPr lang="en-US" dirty="0"/>
          </a:p>
        </p:txBody>
      </p:sp>
    </p:spTree>
    <p:extLst>
      <p:ext uri="{BB962C8B-B14F-4D97-AF65-F5344CB8AC3E}">
        <p14:creationId xmlns:p14="http://schemas.microsoft.com/office/powerpoint/2010/main" val="135038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Mechanisms Summary</a:t>
            </a:r>
            <a:endParaRPr lang="en-US" dirty="0"/>
          </a:p>
        </p:txBody>
      </p:sp>
      <p:sp>
        <p:nvSpPr>
          <p:cNvPr id="3" name="Content Placeholder 2"/>
          <p:cNvSpPr>
            <a:spLocks noGrp="1"/>
          </p:cNvSpPr>
          <p:nvPr>
            <p:ph idx="1"/>
          </p:nvPr>
        </p:nvSpPr>
        <p:spPr/>
        <p:txBody>
          <a:bodyPr/>
          <a:lstStyle/>
          <a:p>
            <a:r>
              <a:rPr lang="en-US" dirty="0" smtClean="0"/>
              <a:t>It is important to note that all of the Protection Mechanisms we discussed have flaws and will not always protect against Buffer Overflow Attacks. </a:t>
            </a:r>
          </a:p>
          <a:p>
            <a:r>
              <a:rPr lang="en-US" dirty="0" smtClean="0"/>
              <a:t>Researcher Van der Veen believes that Buffer Overflow Attacks ultimately cannot be avoided and more than likely will remain with us for the rest of time. </a:t>
            </a:r>
            <a:endParaRPr lang="en-US" dirty="0"/>
          </a:p>
        </p:txBody>
      </p:sp>
    </p:spTree>
    <p:extLst>
      <p:ext uri="{BB962C8B-B14F-4D97-AF65-F5344CB8AC3E}">
        <p14:creationId xmlns:p14="http://schemas.microsoft.com/office/powerpoint/2010/main" val="20278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smtClean="0"/>
              <a:t>Exploiting Software</a:t>
            </a:r>
            <a:endParaRPr lang="en-US" sz="4500"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350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Exploiting Software </a:t>
            </a:r>
            <a:endParaRPr lang="en-US" dirty="0"/>
          </a:p>
        </p:txBody>
      </p:sp>
      <p:sp>
        <p:nvSpPr>
          <p:cNvPr id="3" name="Content Placeholder 2"/>
          <p:cNvSpPr>
            <a:spLocks noGrp="1"/>
          </p:cNvSpPr>
          <p:nvPr>
            <p:ph idx="1"/>
          </p:nvPr>
        </p:nvSpPr>
        <p:spPr>
          <a:xfrm>
            <a:off x="1484311" y="2156010"/>
            <a:ext cx="10018713" cy="3124201"/>
          </a:xfrm>
        </p:spPr>
        <p:txBody>
          <a:bodyPr/>
          <a:lstStyle/>
          <a:p>
            <a:r>
              <a:rPr lang="en-US" dirty="0" smtClean="0"/>
              <a:t>The exploitation of software is one of the main ways that a users computer can be broken into. </a:t>
            </a:r>
          </a:p>
          <a:p>
            <a:r>
              <a:rPr lang="en-US" dirty="0" smtClean="0"/>
              <a:t>It involves exploiting the software running on the users computer to do something that was not intended by the developer. </a:t>
            </a:r>
          </a:p>
          <a:p>
            <a:r>
              <a:rPr lang="en-US" dirty="0" smtClean="0"/>
              <a:t>A </a:t>
            </a:r>
            <a:r>
              <a:rPr lang="en-US" b="1" dirty="0" smtClean="0"/>
              <a:t>Drive-by-Download</a:t>
            </a:r>
            <a:r>
              <a:rPr lang="en-US" dirty="0" smtClean="0"/>
              <a:t> is a great example to understand </a:t>
            </a:r>
            <a:r>
              <a:rPr lang="en-US" i="1" dirty="0" smtClean="0"/>
              <a:t>Exploiting Software</a:t>
            </a:r>
          </a:p>
        </p:txBody>
      </p:sp>
    </p:spTree>
    <p:extLst>
      <p:ext uri="{BB962C8B-B14F-4D97-AF65-F5344CB8AC3E}">
        <p14:creationId xmlns:p14="http://schemas.microsoft.com/office/powerpoint/2010/main" val="180942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Drive-by-Download?</a:t>
            </a:r>
            <a:endParaRPr lang="en-US" dirty="0"/>
          </a:p>
        </p:txBody>
      </p:sp>
      <p:sp>
        <p:nvSpPr>
          <p:cNvPr id="3" name="Content Placeholder 2"/>
          <p:cNvSpPr>
            <a:spLocks noGrp="1"/>
          </p:cNvSpPr>
          <p:nvPr>
            <p:ph idx="1"/>
          </p:nvPr>
        </p:nvSpPr>
        <p:spPr>
          <a:xfrm>
            <a:off x="1484310" y="2286000"/>
            <a:ext cx="10018713" cy="3913094"/>
          </a:xfrm>
        </p:spPr>
        <p:txBody>
          <a:bodyPr>
            <a:normAutofit lnSpcReduction="10000"/>
          </a:bodyPr>
          <a:lstStyle/>
          <a:p>
            <a:r>
              <a:rPr lang="en-US" dirty="0" smtClean="0"/>
              <a:t>A common attack that is designed and implemented to infect a users browser.</a:t>
            </a:r>
          </a:p>
          <a:p>
            <a:pPr lvl="1"/>
            <a:r>
              <a:rPr lang="en-US" dirty="0" smtClean="0"/>
              <a:t>Starts with a cybercriminal placing malicious content on a web server. </a:t>
            </a:r>
          </a:p>
          <a:p>
            <a:pPr lvl="1"/>
            <a:r>
              <a:rPr lang="en-US" dirty="0" smtClean="0"/>
              <a:t>Subsequently when a user visits the website, of the infected web server, their browser becomes immediately infected .</a:t>
            </a:r>
          </a:p>
          <a:p>
            <a:r>
              <a:rPr lang="en-US" dirty="0" smtClean="0"/>
              <a:t>Usually happens one of two ways:</a:t>
            </a:r>
          </a:p>
          <a:p>
            <a:pPr lvl="1"/>
            <a:r>
              <a:rPr lang="en-US" dirty="0" smtClean="0"/>
              <a:t>The cybercriminal runs the entire server and lures people in by lucrative ads that give false promises such as a free iPhone. </a:t>
            </a:r>
          </a:p>
          <a:p>
            <a:pPr lvl="1"/>
            <a:r>
              <a:rPr lang="en-US" dirty="0" smtClean="0"/>
              <a:t>The cybercriminal takes over a legitimate website and infects all users that visit the site. </a:t>
            </a:r>
          </a:p>
          <a:p>
            <a:pPr lvl="1"/>
            <a:endParaRPr lang="en-US" dirty="0"/>
          </a:p>
        </p:txBody>
      </p:sp>
    </p:spTree>
    <p:extLst>
      <p:ext uri="{BB962C8B-B14F-4D97-AF65-F5344CB8AC3E}">
        <p14:creationId xmlns:p14="http://schemas.microsoft.com/office/powerpoint/2010/main" val="153842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Buffer Overflow Attacks </a:t>
            </a:r>
            <a:endParaRPr lang="en-US"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7009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Buffer Overflow Attacks </a:t>
            </a:r>
            <a:endParaRPr lang="en-US" dirty="0"/>
          </a:p>
        </p:txBody>
      </p:sp>
      <p:sp>
        <p:nvSpPr>
          <p:cNvPr id="3" name="Content Placeholder 2"/>
          <p:cNvSpPr>
            <a:spLocks noGrp="1"/>
          </p:cNvSpPr>
          <p:nvPr>
            <p:ph idx="1"/>
          </p:nvPr>
        </p:nvSpPr>
        <p:spPr/>
        <p:txBody>
          <a:bodyPr/>
          <a:lstStyle/>
          <a:p>
            <a:r>
              <a:rPr lang="en-US" dirty="0" smtClean="0"/>
              <a:t>Known as one of the most important exploitation techniques in the history of computer security.</a:t>
            </a:r>
          </a:p>
          <a:p>
            <a:r>
              <a:rPr lang="en-US" dirty="0" smtClean="0"/>
              <a:t>It was used by Robert Morris Jr. in 1988 to write the very first Internet worm</a:t>
            </a:r>
          </a:p>
          <a:p>
            <a:r>
              <a:rPr lang="en-US" dirty="0" smtClean="0"/>
              <a:t>Buffer Overflow Attacks are still broadly used today, in fact many researchers such as Van der Veen believe that they will be in use for many more years to come. </a:t>
            </a:r>
          </a:p>
          <a:p>
            <a:endParaRPr lang="en-US" dirty="0"/>
          </a:p>
        </p:txBody>
      </p:sp>
    </p:spTree>
    <p:extLst>
      <p:ext uri="{BB962C8B-B14F-4D97-AF65-F5344CB8AC3E}">
        <p14:creationId xmlns:p14="http://schemas.microsoft.com/office/powerpoint/2010/main" val="160639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Buffer Overflow?</a:t>
            </a:r>
            <a:endParaRPr lang="en-US" dirty="0"/>
          </a:p>
        </p:txBody>
      </p:sp>
      <p:sp>
        <p:nvSpPr>
          <p:cNvPr id="3" name="Content Placeholder 2"/>
          <p:cNvSpPr>
            <a:spLocks noGrp="1"/>
          </p:cNvSpPr>
          <p:nvPr>
            <p:ph idx="1"/>
          </p:nvPr>
        </p:nvSpPr>
        <p:spPr>
          <a:xfrm>
            <a:off x="1484310" y="1828800"/>
            <a:ext cx="10018713" cy="5029200"/>
          </a:xfrm>
        </p:spPr>
        <p:txBody>
          <a:bodyPr>
            <a:normAutofit/>
          </a:bodyPr>
          <a:lstStyle/>
          <a:p>
            <a:r>
              <a:rPr lang="en-US" dirty="0" smtClean="0"/>
              <a:t>A Buffer Overflow occurs when a program is writing some data to the buffer and then overwrites the buffers boundary. This causes the data to be overwritten onto adjacent memory locations. </a:t>
            </a:r>
          </a:p>
          <a:p>
            <a:r>
              <a:rPr lang="en-US" dirty="0"/>
              <a:t>I</a:t>
            </a:r>
            <a:r>
              <a:rPr lang="en-US" dirty="0" smtClean="0"/>
              <a:t>n </a:t>
            </a:r>
            <a:r>
              <a:rPr lang="en-US" dirty="0"/>
              <a:t>most cases </a:t>
            </a:r>
            <a:r>
              <a:rPr lang="en-US" dirty="0" smtClean="0"/>
              <a:t>the program is </a:t>
            </a:r>
            <a:r>
              <a:rPr lang="en-US" dirty="0"/>
              <a:t>intended to be completely harmless, </a:t>
            </a:r>
            <a:r>
              <a:rPr lang="en-US" dirty="0" smtClean="0"/>
              <a:t>but </a:t>
            </a:r>
            <a:r>
              <a:rPr lang="en-US" dirty="0"/>
              <a:t>has root and/or administrator privileges. </a:t>
            </a:r>
            <a:endParaRPr lang="en-US" dirty="0" smtClean="0"/>
          </a:p>
          <a:p>
            <a:r>
              <a:rPr lang="en-US" dirty="0" smtClean="0"/>
              <a:t>This allows any cybercriminal, that is planning an exploitation, the same privileges when exploiting the software of the program. </a:t>
            </a:r>
          </a:p>
        </p:txBody>
      </p:sp>
    </p:spTree>
    <p:extLst>
      <p:ext uri="{BB962C8B-B14F-4D97-AF65-F5344CB8AC3E}">
        <p14:creationId xmlns:p14="http://schemas.microsoft.com/office/powerpoint/2010/main" val="187903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if there is a Buffer </a:t>
            </a:r>
            <a:r>
              <a:rPr lang="en-US" dirty="0"/>
              <a:t>O</a:t>
            </a:r>
            <a:r>
              <a:rPr lang="en-US" dirty="0" smtClean="0"/>
              <a:t>verflow?</a:t>
            </a:r>
            <a:endParaRPr lang="en-US" dirty="0"/>
          </a:p>
        </p:txBody>
      </p:sp>
      <p:sp>
        <p:nvSpPr>
          <p:cNvPr id="3" name="Content Placeholder 2"/>
          <p:cNvSpPr>
            <a:spLocks noGrp="1"/>
          </p:cNvSpPr>
          <p:nvPr>
            <p:ph idx="1"/>
          </p:nvPr>
        </p:nvSpPr>
        <p:spPr/>
        <p:txBody>
          <a:bodyPr/>
          <a:lstStyle/>
          <a:p>
            <a:r>
              <a:rPr lang="en-US" dirty="0"/>
              <a:t>When a Buffer Overflow happens it can be extremely detrimental to the computer and its security. Examples of this include:</a:t>
            </a:r>
          </a:p>
          <a:p>
            <a:pPr lvl="1"/>
            <a:r>
              <a:rPr lang="en-US" dirty="0"/>
              <a:t>Corrupting Data</a:t>
            </a:r>
          </a:p>
          <a:p>
            <a:pPr lvl="1"/>
            <a:r>
              <a:rPr lang="en-US" dirty="0"/>
              <a:t>Crashing the Program</a:t>
            </a:r>
          </a:p>
          <a:p>
            <a:pPr lvl="1"/>
            <a:r>
              <a:rPr lang="en-US" dirty="0"/>
              <a:t>Allowing the Execution of Malicious Code</a:t>
            </a:r>
          </a:p>
          <a:p>
            <a:pPr lvl="1"/>
            <a:endParaRPr lang="en-US" dirty="0"/>
          </a:p>
          <a:p>
            <a:endParaRPr lang="en-US" dirty="0"/>
          </a:p>
        </p:txBody>
      </p:sp>
    </p:spTree>
    <p:extLst>
      <p:ext uri="{BB962C8B-B14F-4D97-AF65-F5344CB8AC3E}">
        <p14:creationId xmlns:p14="http://schemas.microsoft.com/office/powerpoint/2010/main" val="130977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Representation of a Buffer Overflow </a:t>
            </a:r>
            <a:endParaRPr lang="en-US" dirty="0"/>
          </a:p>
        </p:txBody>
      </p:sp>
      <p:sp>
        <p:nvSpPr>
          <p:cNvPr id="3" name="Content Placeholder 2"/>
          <p:cNvSpPr>
            <a:spLocks noGrp="1"/>
          </p:cNvSpPr>
          <p:nvPr>
            <p:ph idx="1"/>
          </p:nvPr>
        </p:nvSpPr>
        <p:spPr>
          <a:xfrm>
            <a:off x="1484310" y="2085975"/>
            <a:ext cx="4030665" cy="4286250"/>
          </a:xfrm>
        </p:spPr>
        <p:txBody>
          <a:bodyPr>
            <a:normAutofit/>
          </a:bodyPr>
          <a:lstStyle/>
          <a:p>
            <a:r>
              <a:rPr lang="en-US" dirty="0" smtClean="0"/>
              <a:t>‘(a)’ denotes the situation in which the main program is running</a:t>
            </a:r>
          </a:p>
          <a:p>
            <a:r>
              <a:rPr lang="en-US" dirty="0" smtClean="0"/>
              <a:t>‘(b)’ shows the Virtual address space after the Procedure has been called </a:t>
            </a:r>
          </a:p>
          <a:p>
            <a:r>
              <a:rPr lang="en-US" dirty="0" smtClean="0"/>
              <a:t>‘(c)’ shows us the Buffer </a:t>
            </a:r>
            <a:r>
              <a:rPr lang="en-US" dirty="0"/>
              <a:t>O</a:t>
            </a:r>
            <a:r>
              <a:rPr lang="en-US" dirty="0" smtClean="0"/>
              <a:t>verflow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4975" y="2686650"/>
            <a:ext cx="6278562" cy="3084900"/>
          </a:xfrm>
          <a:prstGeom prst="rect">
            <a:avLst/>
          </a:prstGeom>
        </p:spPr>
      </p:pic>
    </p:spTree>
    <p:extLst>
      <p:ext uri="{BB962C8B-B14F-4D97-AF65-F5344CB8AC3E}">
        <p14:creationId xmlns:p14="http://schemas.microsoft.com/office/powerpoint/2010/main" val="44429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553</TotalTime>
  <Words>880</Words>
  <Application>Microsoft Office PowerPoint</Application>
  <PresentationFormat>Widescreen</PresentationFormat>
  <Paragraphs>64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Corbel</vt:lpstr>
      <vt:lpstr>Parallax</vt:lpstr>
      <vt:lpstr>Group 9 </vt:lpstr>
      <vt:lpstr>Exploiting Software</vt:lpstr>
      <vt:lpstr>Exploiting Software </vt:lpstr>
      <vt:lpstr>What is a Drive-by-Download?</vt:lpstr>
      <vt:lpstr>Buffer Overflow Attacks </vt:lpstr>
      <vt:lpstr>History of Buffer Overflow Attacks </vt:lpstr>
      <vt:lpstr>What is a Buffer Overflow?</vt:lpstr>
      <vt:lpstr>What happens if there is a Buffer Overflow?</vt:lpstr>
      <vt:lpstr>Visual Representation of a Buffer Overflow </vt:lpstr>
      <vt:lpstr>What happens in a Buffer Overflow Attack?</vt:lpstr>
      <vt:lpstr>How to combat Buffer Overflow Attacks</vt:lpstr>
      <vt:lpstr>Protection Mechanisms</vt:lpstr>
      <vt:lpstr>Stack Canaries </vt:lpstr>
      <vt:lpstr>Flaws in the Stack Canary Protection Mechanism </vt:lpstr>
      <vt:lpstr>Data Execution Protection</vt:lpstr>
      <vt:lpstr>Address Space Layout Randomization</vt:lpstr>
      <vt:lpstr>Flaws in Address-Space Layout Randomization </vt:lpstr>
      <vt:lpstr>Protection Mechanisms 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Galal, Mohamed</dc:creator>
  <cp:lastModifiedBy>Anand Kumar</cp:lastModifiedBy>
  <cp:revision>21</cp:revision>
  <dcterms:created xsi:type="dcterms:W3CDTF">2015-11-04T20:50:44Z</dcterms:created>
  <dcterms:modified xsi:type="dcterms:W3CDTF">2015-11-16T16:44:26Z</dcterms:modified>
</cp:coreProperties>
</file>