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 Slab" panose="020B0604020202020204" charset="0"/>
      <p:regular r:id="rId17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Crull" initials="" lastIdx="12" clrIdx="0"/>
  <p:cmAuthor id="1" name="jaishree ranganathan" initials="jr" lastIdx="1" clrIdx="1">
    <p:extLst>
      <p:ext uri="{19B8F6BF-5375-455C-9EA6-DF929625EA0E}">
        <p15:presenceInfo xmlns:p15="http://schemas.microsoft.com/office/powerpoint/2012/main" userId="jaishree ranganat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7T10:03:15.07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In the video, when a packet is “killed”, what does this represent?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Answer: A lost packet.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What is a sliding protocol?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Answer: A technique for controlling transmitted data packets between two network computers where reliable and sequential delivery of data packets is required.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Answer: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Does the sender and receiver have to have the same Window size?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Answer: No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Kevin Meyer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Which window sends the ACK?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Answer: Reciever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Does every frame require an ACK?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Question: What it is called when the sender doesn’t receive an ACK in a specified amount of time?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Answer: Time-out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aocB7unrq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eprajbhujel.blogspot.com/2014/05/sliding-window-protocol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9BuaeEjIeQI" TargetMode="External"/><Relationship Id="rId5" Type="http://schemas.openxmlformats.org/officeDocument/2006/relationships/hyperlink" Target="https://www.youtube.com/watch?v=raZYelgmyb0" TargetMode="External"/><Relationship Id="rId4" Type="http://schemas.openxmlformats.org/officeDocument/2006/relationships/hyperlink" Target="https://en.wikipedia.org/wiki/Go-Back-N_AR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906074" y="1233200"/>
            <a:ext cx="5629200" cy="14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Sliding Window Protocol | Go-Back-N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0" y="2006125"/>
            <a:ext cx="91440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ITCS 3166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Go-Back-N | In Action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5105850" y="719675"/>
            <a:ext cx="3774600" cy="434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  = window size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Rn = request number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Sn = sequence number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Sb = sequence base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Sm = sequence max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Sender: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Sb = 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Sm = N − 1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Repeat the following steps forever: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1. If you receive a request number where Rn &gt; Sb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Sm = (Sm - Sb) + Rn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Sb = Rn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2.  If no packet is in transmission,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Transmit a packet where Sb &lt;= Sn &lt;= Sm.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Packets are transmitted in order.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Receiver: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Rn = 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Do the following forever: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If the packet received = Rn and the packet is error free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Accept the packet and send it to a higher layer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Rn = Rn + 1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Else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  Refuse packet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Send a Request for Rn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49" y="1581555"/>
            <a:ext cx="4184551" cy="313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Video | Go-Back-N</a:t>
            </a:r>
          </a:p>
        </p:txBody>
      </p:sp>
      <p:sp>
        <p:nvSpPr>
          <p:cNvPr id="153" name="Shape 153" descr="For more information - http://comexile.blogspot.com/  Read the article - http://comexile.blogspot.com/2016/01/selective-retransmission-vs-go-back-n.html" title="Go Back N demonstration">
            <a:hlinkClick r:id="rId3"/>
          </p:cNvPr>
          <p:cNvSpPr/>
          <p:nvPr/>
        </p:nvSpPr>
        <p:spPr>
          <a:xfrm>
            <a:off x="2008025" y="13247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JAVA Animation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335350" y="2252350"/>
            <a:ext cx="5397600" cy="9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accent5"/>
              </a:buClr>
              <a:buSzPct val="100000"/>
              <a:buChar char="-"/>
            </a:pPr>
            <a:r>
              <a:rPr lang="en" sz="3000">
                <a:solidFill>
                  <a:schemeClr val="accent5"/>
                </a:solidFill>
              </a:rPr>
              <a:t>Show Demonstration -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26316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Conclusion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3041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accent5"/>
                </a:solidFill>
              </a:rPr>
              <a:t>In summary, Go-Back-N is beneficial because:</a:t>
            </a:r>
          </a:p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The size of the sender window can be altered</a:t>
            </a:r>
          </a:p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The sender can send many frames at a time</a:t>
            </a:r>
          </a:p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A timer can be set for a group of frames</a:t>
            </a:r>
          </a:p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One ACK can acknowledge multiple  frames</a:t>
            </a:r>
          </a:p>
          <a:p>
            <a:pPr marL="914400" lvl="1" indent="-2286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More efficient</a:t>
            </a:r>
          </a:p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Wait time is minimal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500" y="2399050"/>
            <a:ext cx="2593274" cy="259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896525" y="458025"/>
            <a:ext cx="33369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Real-World Uses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896525" y="1454250"/>
            <a:ext cx="2985300" cy="223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1400">
                <a:solidFill>
                  <a:schemeClr val="accent5"/>
                </a:solidFill>
              </a:rPr>
              <a:t>Layer 2</a:t>
            </a:r>
          </a:p>
          <a:p>
            <a:pPr marL="914400" lvl="1" indent="-317500" rtl="0">
              <a:spcBef>
                <a:spcPts val="0"/>
              </a:spcBef>
              <a:buClr>
                <a:schemeClr val="accent5"/>
              </a:buClr>
              <a:buSzPct val="100000"/>
              <a:buChar char="○"/>
            </a:pPr>
            <a:r>
              <a:rPr lang="en">
                <a:solidFill>
                  <a:schemeClr val="accent5"/>
                </a:solidFill>
              </a:rPr>
              <a:t>Mobile Radios</a:t>
            </a:r>
          </a:p>
          <a:p>
            <a:pPr marL="914400" lvl="1" indent="-228600" rtl="0">
              <a:spcBef>
                <a:spcPts val="0"/>
              </a:spcBef>
              <a:buClr>
                <a:schemeClr val="accent5"/>
              </a:buClr>
              <a:buChar char="○"/>
            </a:pPr>
            <a:r>
              <a:rPr lang="en">
                <a:solidFill>
                  <a:schemeClr val="accent5"/>
                </a:solidFill>
              </a:rPr>
              <a:t>802.11/802.16</a:t>
            </a:r>
          </a:p>
          <a:p>
            <a:pPr marL="914400" lvl="1" indent="-228600" rtl="0">
              <a:spcBef>
                <a:spcPts val="0"/>
              </a:spcBef>
              <a:buClr>
                <a:schemeClr val="accent5"/>
              </a:buClr>
              <a:buChar char="○"/>
            </a:pPr>
            <a:r>
              <a:rPr lang="en">
                <a:solidFill>
                  <a:schemeClr val="accent5"/>
                </a:solidFill>
              </a:rPr>
              <a:t>LLC/HDLC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Sources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http://deeprajbhujel.blogspot.com/2014/05/sliding-window-protocol.html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https://en.wikipedia.org/wiki/Go-Back-N_ARQ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https://www.youtube.com/watch?v=raZYelgmyb0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https://www.youtube.com/watch?v=9BuaeEjIeQI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21288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Definition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6908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chemeClr val="accent5"/>
                </a:solidFill>
              </a:rPr>
              <a:t>Sliding window </a:t>
            </a:r>
            <a:r>
              <a:rPr lang="en" sz="1400">
                <a:solidFill>
                  <a:schemeClr val="accent5"/>
                </a:solidFill>
              </a:rPr>
              <a:t>is a technique for controlling transmitted data packets between two network devices where </a:t>
            </a:r>
            <a:r>
              <a:rPr lang="en" sz="1400" u="sng">
                <a:solidFill>
                  <a:schemeClr val="accent5"/>
                </a:solidFill>
              </a:rPr>
              <a:t>reliable</a:t>
            </a:r>
            <a:r>
              <a:rPr lang="en" sz="1400">
                <a:solidFill>
                  <a:schemeClr val="accent5"/>
                </a:solidFill>
              </a:rPr>
              <a:t> and </a:t>
            </a:r>
            <a:r>
              <a:rPr lang="en" sz="1400" u="sng">
                <a:solidFill>
                  <a:schemeClr val="accent5"/>
                </a:solidFill>
              </a:rPr>
              <a:t>sequential</a:t>
            </a:r>
            <a:r>
              <a:rPr lang="en" sz="1400">
                <a:solidFill>
                  <a:schemeClr val="accent5"/>
                </a:solidFill>
              </a:rPr>
              <a:t> delivery of data packets is required.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chemeClr val="accent5"/>
                </a:solidFill>
              </a:rPr>
              <a:t>Go-Back-N</a:t>
            </a:r>
            <a:r>
              <a:rPr lang="en" sz="1400">
                <a:solidFill>
                  <a:schemeClr val="accent5"/>
                </a:solidFill>
              </a:rPr>
              <a:t> is a specific instance of the automatic repeat request (ARQ) protocol of Layer 2 in which the sending process continues to send a number of frames specified by a window size even without receiving an acknowledgement (ACK) packet from the receiver.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21288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Definition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379900" y="465900"/>
            <a:ext cx="21288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Goals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221100" y="1489825"/>
            <a:ext cx="3763500" cy="7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SzPct val="100000"/>
              <a:buAutoNum type="arabicParenR"/>
            </a:pPr>
            <a:r>
              <a:rPr lang="en" sz="1400">
                <a:solidFill>
                  <a:schemeClr val="accent5"/>
                </a:solidFill>
              </a:rPr>
              <a:t>Maximize throughput using sliding window protocol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221100" y="2158150"/>
            <a:ext cx="38085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  <a:buAutoNum type="arabicParenR" startAt="2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Error recovery, retransmitting damaged or lost frames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221100" y="2786950"/>
            <a:ext cx="36294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  <a:buAutoNum type="arabicParenR" startAt="3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Flow control, limiting the number of acknowledged frames by receptor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55791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Determining Window Size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219225" y="1404075"/>
            <a:ext cx="4557900" cy="34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accent5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 b="1">
                <a:solidFill>
                  <a:schemeClr val="accent5"/>
                </a:solidFill>
              </a:rPr>
              <a:t>Window Size</a:t>
            </a:r>
            <a:r>
              <a:rPr lang="en">
                <a:solidFill>
                  <a:schemeClr val="accent5"/>
                </a:solidFill>
              </a:rPr>
              <a:t> = 16 Bits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At the beginning of a transmission, the sender's window contains </a:t>
            </a:r>
            <a:r>
              <a:rPr lang="en" b="1">
                <a:solidFill>
                  <a:schemeClr val="accent5"/>
                </a:solidFill>
              </a:rPr>
              <a:t>n-1</a:t>
            </a:r>
            <a:r>
              <a:rPr lang="en">
                <a:solidFill>
                  <a:schemeClr val="accent5"/>
                </a:solidFill>
              </a:rPr>
              <a:t> frames (i.e. a window size of 7 would equal frames 0-6) which is contained in the </a:t>
            </a:r>
            <a:r>
              <a:rPr lang="en" b="1">
                <a:solidFill>
                  <a:schemeClr val="accent5"/>
                </a:solidFill>
              </a:rPr>
              <a:t>TCP header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The number of data octets, beginning with the ACK field, which the sender of the segment is willing to accept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accent5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87" y="1721020"/>
            <a:ext cx="3204275" cy="6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176" y="2441649"/>
            <a:ext cx="3831325" cy="173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Sender Window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893325" y="1449887"/>
            <a:ext cx="3905100" cy="9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After the window size is determined, all frames in the window are sent sequentially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50" y="1489825"/>
            <a:ext cx="4090550" cy="28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893325" y="2361287"/>
            <a:ext cx="3905100" cy="10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When an ACK is received, the frame in the window shifts one frame to the right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893325" y="3076525"/>
            <a:ext cx="3806100" cy="12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After the shift, the newest (rightmost) frame is sent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Receiver Window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003750" y="1475725"/>
            <a:ext cx="3905100" cy="121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When a frame is successfully transmitted by the sender, it is accepted by the receiver and the left window wall is moved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50" y="1571799"/>
            <a:ext cx="4243100" cy="18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994900" y="2617600"/>
            <a:ext cx="3922800" cy="7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The receiver then sends an ACK back to the sender along with the </a:t>
            </a:r>
            <a:r>
              <a:rPr lang="en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number of the next expected frame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994900" y="3541875"/>
            <a:ext cx="3761100" cy="10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When the ACK is sent, the receiver window is shifted over to the right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Piggybacking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080000" y="1255875"/>
            <a:ext cx="3676200" cy="97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The receiver </a:t>
            </a:r>
            <a:r>
              <a:rPr lang="en" sz="1400" b="1">
                <a:solidFill>
                  <a:schemeClr val="accent5"/>
                </a:solidFill>
              </a:rPr>
              <a:t>waits </a:t>
            </a:r>
            <a:r>
              <a:rPr lang="en" sz="1400">
                <a:solidFill>
                  <a:schemeClr val="accent5"/>
                </a:solidFill>
              </a:rPr>
              <a:t>and does not send the control frame (ACK) back to the sender immediately.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75" y="1599900"/>
            <a:ext cx="4463525" cy="26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5080000" y="2116750"/>
            <a:ext cx="3598200" cy="14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The receiver waits until its network layer passes in the next data packet. The delayed ACK is then attached to this outgoing data frame (piggybacking)</a:t>
            </a:r>
          </a:p>
        </p:txBody>
      </p:sp>
      <p:sp>
        <p:nvSpPr>
          <p:cNvPr id="112" name="Shape 112"/>
          <p:cNvSpPr txBox="1"/>
          <p:nvPr/>
        </p:nvSpPr>
        <p:spPr>
          <a:xfrm rot="10800000">
            <a:off x="5383500" y="6375108"/>
            <a:ext cx="28221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5080000" y="3520675"/>
            <a:ext cx="3816900" cy="10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The major advantage of piggybacking is </a:t>
            </a:r>
            <a:r>
              <a:rPr lang="en" b="1">
                <a:solidFill>
                  <a:schemeClr val="accent5"/>
                </a:solidFill>
              </a:rPr>
              <a:t>better use of available channel bandwidth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Flow Control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769550" y="1213550"/>
            <a:ext cx="3986700" cy="89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One of the functions of this layer is to prevent congestion which is called flow control.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50" y="1557600"/>
            <a:ext cx="4109150" cy="25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780350" y="2109650"/>
            <a:ext cx="3965100" cy="11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The way this is achieved is by limiting the number of frames sent at one time using a window size that is shared by both the sender and receiver.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769550" y="3238500"/>
            <a:ext cx="3817200" cy="127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After the receiver receives a frame it sends back an ACK requesting the next frame.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Missing Frame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205100" y="1443775"/>
            <a:ext cx="4551000" cy="73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A frame goes missing by being lost during transmission to the receiver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00" y="1466800"/>
            <a:ext cx="3351599" cy="312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4205100" y="2109725"/>
            <a:ext cx="4607400" cy="11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When the receiver is given a frame out of sequence, it sends back a response containing the number of the next frame it was expecting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205100" y="3455925"/>
            <a:ext cx="4198200" cy="88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The sender shifts its window so that the expected frame is first and then sends the whole window back to the receiver again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205100" y="3000050"/>
            <a:ext cx="4607400" cy="11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Even if additional frames are sent that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Time-out of Frame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329075" y="1478700"/>
            <a:ext cx="4522800" cy="7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400">
                <a:solidFill>
                  <a:schemeClr val="accent5"/>
                </a:solidFill>
              </a:rPr>
              <a:t>When the ACK gets lots when transmitted back to the receiver.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accent5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50" y="1522300"/>
            <a:ext cx="3654525" cy="26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329075" y="2228700"/>
            <a:ext cx="44271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5"/>
              </a:buClr>
              <a:buFont typeface="Roboto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The Sender is waiting on an ACK but when it does not receive one within a specified amount of time, it resends the frames again to the receiver.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On-screen Show (16:9)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Roboto Slab</vt:lpstr>
      <vt:lpstr>Roboto</vt:lpstr>
      <vt:lpstr>marina</vt:lpstr>
      <vt:lpstr>Sliding Window Protocol | Go-Back-N </vt:lpstr>
      <vt:lpstr>Definition</vt:lpstr>
      <vt:lpstr>Determining Window Size</vt:lpstr>
      <vt:lpstr>Sender Window</vt:lpstr>
      <vt:lpstr>Receiver Window</vt:lpstr>
      <vt:lpstr>Piggybacking</vt:lpstr>
      <vt:lpstr>Flow Control</vt:lpstr>
      <vt:lpstr>Missing Frame</vt:lpstr>
      <vt:lpstr>Time-out of Frame</vt:lpstr>
      <vt:lpstr>Go-Back-N | In Action</vt:lpstr>
      <vt:lpstr>Video | Go-Back-N</vt:lpstr>
      <vt:lpstr>JAVA Animation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Sliding Window Protocol | Go-Back-N </dc:title>
  <cp:lastModifiedBy>jaishree ranganathan</cp:lastModifiedBy>
  <cp:revision>2</cp:revision>
  <dcterms:modified xsi:type="dcterms:W3CDTF">2017-02-07T15:04:01Z</dcterms:modified>
</cp:coreProperties>
</file>