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aven Pro" panose="020B0604020202020204" charset="0"/>
      <p:regular r:id="rId31"/>
      <p:bold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36892b8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36892b8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36892b8f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36892b8f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36892b8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36892b8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36892b8f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36892b8f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36518a8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36518a8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-low end wireless devices that people may not recognize as forming a computer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-figure: has two key components, tags &amp; readers.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36d627ab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36d627ab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36518a8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36518a8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36518a83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36518a83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36518a83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36518a83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36518a83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36518a838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3562f6e1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3562f6e13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Harald Blaatand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famous for uniting Scandinavia just as we intended to unite the PC and cellular industries. Had a death tooth that looks blue.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1999- Bluetooth 1.0: Allow devices to find and connect with each other and securely transfer data called pairing.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2004- Bluetooth 2.0: High rates were added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2009- Bluetooth 3.0: Can be used for device pairing in combination with 802.11 for high-throughput data transfer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2009- Bluetooth 4.0: Specified low-power operation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36518a83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36518a838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36518a838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36518a838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36518a838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436518a838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36518a838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36518a838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36518a838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436518a838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3562f6e1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3562f6e1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b="1"/>
              <a:t>Parked nodes</a:t>
            </a:r>
            <a:r>
              <a:rPr lang="en"/>
              <a:t> - devices that the master has switched to a low-power state to reduce battery drain. In parked state, device cannot do anything  except respond to an activation or beacon signal from the master.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Multiple piconets can exist in the same room and can even be connected via a </a:t>
            </a:r>
            <a:r>
              <a:rPr lang="en" b="1"/>
              <a:t>bridge node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35f26e99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35f26e99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network protocols just provide channels between communicating entities and let application designers figure out what they want to use them for. Bluetooth differs.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35f26e99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35f26e99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35f26e99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35f26e999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367d72c9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367d72c9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367d72c9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367d72c9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36892b8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36892b8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mOpc5_PO8&amp;ab_channel=Scienceeverywhere!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536200" y="219350"/>
            <a:ext cx="6648600" cy="31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Bluetooth, </a:t>
            </a: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RFID, </a:t>
            </a: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Data Link Layer Switching</a:t>
            </a:r>
            <a:br>
              <a:rPr lang="en" sz="1100"/>
            </a:b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585450" y="2871700"/>
            <a:ext cx="79731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Bluetooth Link Layers</a:t>
            </a: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body" idx="1"/>
          </p:nvPr>
        </p:nvSpPr>
        <p:spPr>
          <a:xfrm>
            <a:off x="745200" y="1218050"/>
            <a:ext cx="82566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It turns the raw bit stream into frames with key formats. Contains a master and a slave in each piconet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link manager protocol sets up logical channels, called links, to carry frames between the master and a slave device that have discovered each other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Pairing allows devices to communicate with each other before links are set up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Old pairing method - both devices configured using the same 4 digit PIN but was unsecure because 0000 or 1234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New pairing method- </a:t>
            </a:r>
            <a:r>
              <a:rPr lang="en" sz="1400" b="1"/>
              <a:t>secure simple pairing</a:t>
            </a:r>
            <a:r>
              <a:rPr lang="en" sz="1400"/>
              <a:t> method enables users to confirm that both devices are displaying the same passkey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After pairing , link manager sets up links - 2 main links: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SCO(Synchronous Connection Oriented) link - used for real- time data, such as telephone connections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ACL(Asynchronous ConnectionLess) link -used for packet-switched data that is available at irregular intervals</a:t>
            </a:r>
            <a:endParaRPr/>
          </a:p>
        </p:txBody>
      </p:sp>
      <p:pic>
        <p:nvPicPr>
          <p:cNvPr id="337" name="Google Shape;3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125" y="0"/>
            <a:ext cx="2616672" cy="12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343" name="Google Shape;343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https://www.youtube.com/watch?v=TXmOpc5_PO8&amp;ab_channel=Scienceeverywhere%21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Stop at 1:35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Bluetooth Frame Structure</a:t>
            </a:r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body" idx="1"/>
          </p:nvPr>
        </p:nvSpPr>
        <p:spPr>
          <a:xfrm>
            <a:off x="558775" y="1170888"/>
            <a:ext cx="4635900" cy="32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Frame can be sent at basic rate or enhanced rate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Both share a header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Address field- identifies which active device the frame is for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Type field-  identifies the frame type (ACL, SCO, poll, or null), the type of error correction used in the data field, and how many slots long the frame is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Flow bit -  is asserted by a slave when its buffer is full and cannot receive any more data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Acknowledgement bit- used to piggyback an acknowledgement onto a frame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Sequence bit - used to number the frames to detect retransmissions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Checksum- 8-bit header</a:t>
            </a:r>
            <a:endParaRPr sz="1300"/>
          </a:p>
        </p:txBody>
      </p:sp>
      <p:pic>
        <p:nvPicPr>
          <p:cNvPr id="350" name="Google Shape;350;p24"/>
          <p:cNvPicPr preferRelativeResize="0"/>
          <p:nvPr/>
        </p:nvPicPr>
        <p:blipFill rotWithShape="1">
          <a:blip r:embed="rId3">
            <a:alphaModFix/>
          </a:blip>
          <a:srcRect l="30583" t="24887" r="33256" b="39975"/>
          <a:stretch/>
        </p:blipFill>
        <p:spPr>
          <a:xfrm>
            <a:off x="5194675" y="1464875"/>
            <a:ext cx="3735149" cy="26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two main kind of links to carry user data? </a:t>
            </a:r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 (Synchronous Connection Oriented)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ACL (Asynchronous ConnectionLess)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>
            <a:spLocks noGrp="1"/>
          </p:cNvSpPr>
          <p:nvPr>
            <p:ph type="title"/>
          </p:nvPr>
        </p:nvSpPr>
        <p:spPr>
          <a:xfrm>
            <a:off x="1407950" y="1254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RFID (Radio Frequency IDentification)</a:t>
            </a:r>
            <a:endParaRPr/>
          </a:p>
        </p:txBody>
      </p:sp>
      <p:sp>
        <p:nvSpPr>
          <p:cNvPr id="362" name="Google Shape;362;p26"/>
          <p:cNvSpPr txBox="1">
            <a:spLocks noGrp="1"/>
          </p:cNvSpPr>
          <p:nvPr>
            <p:ph type="body" idx="1"/>
          </p:nvPr>
        </p:nvSpPr>
        <p:spPr>
          <a:xfrm>
            <a:off x="1178850" y="708150"/>
            <a:ext cx="35493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Used in smart cards, animal implants, passports, library books, etc.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 notable example is the EPC (Electronic Product Code) basically this is a replacement for barcodes and carry larger amount of information and is readable up to 10 m.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EPC Gen 2 Architecture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RFID tags are small, inexpensive devices that have a unique 96 bit epc identifier.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Tiny dot in the middle of the RFID is the integrated circuit.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EPC Gen 2 Physical Layer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bits are sent between the RFID reader and tags.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i="1"/>
              <a:t>Backscatter  </a:t>
            </a:r>
            <a:r>
              <a:rPr lang="en"/>
              <a:t>- low energy way for the tag to create a weak signal of its own that shows up on the reader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EPC Gen 2 Tag ID layer</a:t>
            </a:r>
            <a:endParaRPr/>
          </a:p>
        </p:txBody>
      </p:sp>
      <p:pic>
        <p:nvPicPr>
          <p:cNvPr id="363" name="Google Shape;363;p26" descr="Image result for epc gen 2 archite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450" y="1208100"/>
            <a:ext cx="3686775" cy="276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 Identification Message</a:t>
            </a:r>
            <a:endParaRPr/>
          </a:p>
        </p:txBody>
      </p:sp>
      <p:sp>
        <p:nvSpPr>
          <p:cNvPr id="369" name="Google Shape;369;p2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Has three fields and  three flags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/>
              <a:t>According to the picture, which represents the physical parameters and the tag selection?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At first tags were for identification purpose, over time they resemble small computers.</a:t>
            </a:r>
            <a:r>
              <a:rPr lang="en" sz="1400" b="1"/>
              <a:t> </a:t>
            </a: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0" name="Google Shape;3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650" y="3639125"/>
            <a:ext cx="7416800" cy="1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 Layer Switching</a:t>
            </a:r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body" idx="1"/>
          </p:nvPr>
        </p:nvSpPr>
        <p:spPr>
          <a:xfrm>
            <a:off x="1303800" y="14273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of bridges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bridges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-Spanning tree bridges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-Repeaters, hubs, bridges, switches, routers, and gateways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LANs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Uses of Bridges</a:t>
            </a:r>
            <a:endParaRPr/>
          </a:p>
        </p:txBody>
      </p:sp>
      <p:pic>
        <p:nvPicPr>
          <p:cNvPr id="382" name="Google Shape;3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075" y="1356875"/>
            <a:ext cx="2578611" cy="171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00" y="1356875"/>
            <a:ext cx="2928282" cy="16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0875" y="3221300"/>
            <a:ext cx="2762239" cy="18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Bridges</a:t>
            </a:r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body" idx="1"/>
          </p:nvPr>
        </p:nvSpPr>
        <p:spPr>
          <a:xfrm>
            <a:off x="4665475" y="1597875"/>
            <a:ext cx="38973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Hubs are connected by bridges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Different kinds of cables are allowed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Each bridge accepts every frame transmitted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1" name="Google Shape;3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375" y="1486625"/>
            <a:ext cx="2490700" cy="15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700" y="3273875"/>
            <a:ext cx="3652708" cy="17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Bridges(cont.)</a:t>
            </a:r>
            <a:endParaRPr/>
          </a:p>
        </p:txBody>
      </p:sp>
      <p:sp>
        <p:nvSpPr>
          <p:cNvPr id="398" name="Google Shape;398;p31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Backward Learning Algorithm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-Every frame is seen on the ports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Routing Procedure</a:t>
            </a:r>
            <a:endParaRPr u="sng"/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</a:rPr>
              <a:t>If destination port == Source port, discard frame.</a:t>
            </a: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</a:rPr>
              <a:t>If destination port != Source port, send frame to destination port.</a:t>
            </a: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</a:rPr>
              <a:t>If destination port not known, use flooding to send frame to all except source.</a:t>
            </a: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625" y="598575"/>
            <a:ext cx="4203925" cy="43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207100" y="1139925"/>
            <a:ext cx="3819300" cy="3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1994: L.M. Ericsson company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Interest in connecting their mobile phones to other devices without cables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1998: Special Interest Group (SIG)- IBM, Intel, Nokia, and Toshiba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develop a wireless standard for interconnecting computing and communication devices using short range, low-power, inexpensive wireless radios.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Project: Bluetooth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Harald Blaatand “Bluetooth” II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Bluetooth 1.0 released in 1999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Spanning Tree Bridges</a:t>
            </a:r>
            <a:endParaRPr/>
          </a:p>
        </p:txBody>
      </p:sp>
      <p:pic>
        <p:nvPicPr>
          <p:cNvPr id="404" name="Google Shape;4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563" y="1540575"/>
            <a:ext cx="43208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type of bridge?</a:t>
            </a:r>
            <a:endParaRPr/>
          </a:p>
        </p:txBody>
      </p:sp>
      <p:sp>
        <p:nvSpPr>
          <p:cNvPr id="410" name="Google Shape;410;p3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 sz="1800"/>
              <a:t>LAN bridge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 sz="1800"/>
              <a:t>Spanning Tree bridge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 sz="1800"/>
              <a:t>Loop bridge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 sz="1800"/>
              <a:t>Fake bridge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Repeaters, Hubs, Bridges, Switches, Routers, and Gateways</a:t>
            </a:r>
            <a:endParaRPr/>
          </a:p>
        </p:txBody>
      </p:sp>
      <p:pic>
        <p:nvPicPr>
          <p:cNvPr id="416" name="Google Shape;4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175" y="1630400"/>
            <a:ext cx="4619625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LANs</a:t>
            </a:r>
            <a:endParaRPr/>
          </a:p>
        </p:txBody>
      </p:sp>
      <p:sp>
        <p:nvSpPr>
          <p:cNvPr id="422" name="Google Shape;422;p35"/>
          <p:cNvSpPr txBox="1">
            <a:spLocks noGrp="1"/>
          </p:cNvSpPr>
          <p:nvPr>
            <p:ph type="body" idx="1"/>
          </p:nvPr>
        </p:nvSpPr>
        <p:spPr>
          <a:xfrm>
            <a:off x="1303800" y="3930575"/>
            <a:ext cx="70305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-standardized by the IEEE 802 committee and is now widely deployed in many organizations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3" name="Google Shape;4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938" y="1331663"/>
            <a:ext cx="633412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"/>
          <p:cNvSpPr txBox="1">
            <a:spLocks noGrp="1"/>
          </p:cNvSpPr>
          <p:nvPr>
            <p:ph type="title"/>
          </p:nvPr>
        </p:nvSpPr>
        <p:spPr>
          <a:xfrm>
            <a:off x="3109950" y="785525"/>
            <a:ext cx="29241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pic>
        <p:nvPicPr>
          <p:cNvPr id="429" name="Google Shape;4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425" y="1784825"/>
            <a:ext cx="2805150" cy="28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 l="4854" r="5071"/>
          <a:stretch/>
        </p:blipFill>
        <p:spPr>
          <a:xfrm>
            <a:off x="3893350" y="826025"/>
            <a:ext cx="4857750" cy="350785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217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374950" y="1318800"/>
            <a:ext cx="3518400" cy="31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Piconet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unit of a Bluetooth system.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master node - controls the clock and determines which devices gets to communicate during which time slot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 to 7 active slave nodes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 to 255 parked nodes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interconnected collection of piconets is called a scatternet.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Bluetooth specifies particular profiles to handle different protocols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25 different applications/profiles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6 for audio and video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Connecting keyboards and mice to computers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Allow mobile phones and other computers to receive images from a camera or send pictures to a printer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Enable networking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basic unit of a Bluetooth System?</a:t>
            </a:r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Piconet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8"/>
          <p:cNvPicPr preferRelativeResize="0"/>
          <p:nvPr/>
        </p:nvPicPr>
        <p:blipFill rotWithShape="1">
          <a:blip r:embed="rId3">
            <a:alphaModFix/>
          </a:blip>
          <a:srcRect l="-1460" r="1460" b="3072"/>
          <a:stretch/>
        </p:blipFill>
        <p:spPr>
          <a:xfrm>
            <a:off x="3429000" y="928725"/>
            <a:ext cx="5715000" cy="40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Bluetooth Protocol Stack</a:t>
            </a:r>
            <a:endParaRPr/>
          </a:p>
        </p:txBody>
      </p:sp>
      <p:sp>
        <p:nvSpPr>
          <p:cNvPr id="311" name="Google Shape;311;p18"/>
          <p:cNvSpPr txBox="1"/>
          <p:nvPr/>
        </p:nvSpPr>
        <p:spPr>
          <a:xfrm>
            <a:off x="440525" y="1597875"/>
            <a:ext cx="32385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Structure does not follow the OSI model, TCP/IP, 802, or any other model.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Bottom layer: Physical Layer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Middle Layer: Datalink layer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Top Layer: Upper Layers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Bluetooth Protocol Layers</a:t>
            </a:r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Layer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Deals with radio transmission and modulation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Datalink Layer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Deals with how the master controls time slots and how these slots are grouped into frames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Upper Layer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Where the applications are located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Bluetooth Protocol layer deals with radio transmission?</a:t>
            </a:r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Physical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Bluetooth Radio Layer</a:t>
            </a: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body" idx="1"/>
          </p:nvPr>
        </p:nvSpPr>
        <p:spPr>
          <a:xfrm>
            <a:off x="1221625" y="1411075"/>
            <a:ext cx="7030500" cy="32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moves the bits from master to slave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It is a low-power system with a range of 10 meters operating in the same 2.4-GHz ISM (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Industrial, Scientific and Medical </a:t>
            </a:r>
            <a:r>
              <a:rPr lang="en" sz="14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" sz="1400">
                <a:solidFill>
                  <a:srgbClr val="000000"/>
                </a:solidFill>
              </a:rPr>
              <a:t>band as 802.11.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frequency hopping spread spectrum is used so networks can coexist within the ISM band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All nodes in a piconet hop frequencies simultaneously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Earlier version of bluetooth and 802.11 interfered with each other’s transmissions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Solution: </a:t>
            </a:r>
            <a:r>
              <a:rPr lang="en" sz="1400" b="1">
                <a:solidFill>
                  <a:srgbClr val="000000"/>
                </a:solidFill>
              </a:rPr>
              <a:t>Adaptive frequency hopping </a:t>
            </a:r>
            <a:r>
              <a:rPr lang="en" sz="1400">
                <a:solidFill>
                  <a:srgbClr val="000000"/>
                </a:solidFill>
              </a:rPr>
              <a:t>- Bluetooth adapts its hop sequence to exclude channels on which there are other RF signals. 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0" name="Google Shape;3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975" y="111325"/>
            <a:ext cx="2398125" cy="17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On-screen Show (16:9)</PresentationFormat>
  <Paragraphs>132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Maven Pro</vt:lpstr>
      <vt:lpstr>Calibri</vt:lpstr>
      <vt:lpstr>Nunito</vt:lpstr>
      <vt:lpstr>Arial</vt:lpstr>
      <vt:lpstr>Momentum</vt:lpstr>
      <vt:lpstr>Bluetooth,  RFID,  Data Link Layer Switching </vt:lpstr>
      <vt:lpstr>Background</vt:lpstr>
      <vt:lpstr>Architecture</vt:lpstr>
      <vt:lpstr>Applications</vt:lpstr>
      <vt:lpstr>What is the basic unit of a Bluetooth System?</vt:lpstr>
      <vt:lpstr>Bluetooth Protocol Stack</vt:lpstr>
      <vt:lpstr>Bluetooth Protocol Layers</vt:lpstr>
      <vt:lpstr>Which Bluetooth Protocol layer deals with radio transmission?</vt:lpstr>
      <vt:lpstr>Bluetooth Radio Layer</vt:lpstr>
      <vt:lpstr>Bluetooth Link Layers</vt:lpstr>
      <vt:lpstr>Video</vt:lpstr>
      <vt:lpstr>Bluetooth Frame Structure</vt:lpstr>
      <vt:lpstr>What are the two main kind of links to carry user data? </vt:lpstr>
      <vt:lpstr>RFID (Radio Frequency IDentification)</vt:lpstr>
      <vt:lpstr>Tag Identification Message</vt:lpstr>
      <vt:lpstr>Data Link Layer Switching</vt:lpstr>
      <vt:lpstr>Uses of Bridges</vt:lpstr>
      <vt:lpstr>Learning Bridges</vt:lpstr>
      <vt:lpstr>Learning Bridges(cont.)</vt:lpstr>
      <vt:lpstr>Spanning Tree Bridges</vt:lpstr>
      <vt:lpstr>What is a type of bridge?</vt:lpstr>
      <vt:lpstr>Repeaters, Hubs, Bridges, Switches, Routers, and Gateways</vt:lpstr>
      <vt:lpstr>Virtual LANs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Bluetooth,  RFID,  Data Link Layer Switching </dc:title>
  <cp:lastModifiedBy>Sundara Rajan, Sarath Babu</cp:lastModifiedBy>
  <cp:revision>1</cp:revision>
  <dcterms:modified xsi:type="dcterms:W3CDTF">2018-10-31T20:40:11Z</dcterms:modified>
</cp:coreProperties>
</file>