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3" r:id="rId9"/>
    <p:sldId id="274" r:id="rId10"/>
    <p:sldId id="275" r:id="rId11"/>
    <p:sldId id="276" r:id="rId12"/>
    <p:sldId id="277" r:id="rId13"/>
    <p:sldId id="267" r:id="rId14"/>
    <p:sldId id="268" r:id="rId15"/>
    <p:sldId id="269" r:id="rId16"/>
  </p:sldIdLst>
  <p:sldSz cx="12192000" cy="6858000"/>
  <p:notesSz cx="12192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28706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0879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1751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Leaky Bucket technique was proposed by Jonathan S. Turner</a:t>
            </a:r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0377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6154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626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93398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4175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1292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9248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7041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1456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7613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24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QoS was defined by ITU (International Telecommunication Union) in 1994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4464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4199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hape 16" descr="Celestia-R1---OverlayTitleH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962398" y="1964266"/>
            <a:ext cx="7197725" cy="24214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3962398" y="4385730"/>
            <a:ext cx="7197725" cy="14054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8932557" y="5870573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962398" y="5870573"/>
            <a:ext cx="4893957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10608957" y="5870573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Shape 81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85800" y="4732864"/>
            <a:ext cx="10131427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pic" idx="2"/>
          </p:nvPr>
        </p:nvSpPr>
        <p:spPr>
          <a:xfrm>
            <a:off x="1371600" y="932112"/>
            <a:ext cx="8759827" cy="3164975"/>
          </a:xfrm>
          <a:prstGeom prst="roundRect">
            <a:avLst>
              <a:gd name="adj" fmla="val 4380"/>
            </a:avLst>
          </a:prstGeom>
          <a:noFill/>
          <a:ln w="50800" cap="sq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blurRad="254000">
              <a:srgbClr val="000000">
                <a:alpha val="42745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5299603"/>
            <a:ext cx="10131427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8589660" y="5870573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685800" y="5870573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10266059" y="5870573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427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8589660" y="5870573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685800" y="5870573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10266059" y="5870573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x="10237867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488275" y="823337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992266" y="609600"/>
            <a:ext cx="9550399" cy="27431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097875" y="3352800"/>
            <a:ext cx="9339184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687464" y="4343400"/>
            <a:ext cx="10152367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589660" y="5870573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685800" y="5870573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266059" y="5870573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Shape 106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685802" y="3308580"/>
            <a:ext cx="10131425" cy="146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777380"/>
            <a:ext cx="10131425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589660" y="5870573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685800" y="5870573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266059" y="5870573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Shape 113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/>
        </p:nvSpPr>
        <p:spPr>
          <a:xfrm>
            <a:off x="10237867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488275" y="823337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992266" y="609600"/>
            <a:ext cx="9550399" cy="27431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3886200"/>
            <a:ext cx="10135436" cy="888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685799" y="4775200"/>
            <a:ext cx="10135436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8589660" y="5870573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685800" y="5870573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10266059" y="5870573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427" cy="27431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3505200"/>
            <a:ext cx="10131428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2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dt" idx="10"/>
          </p:nvPr>
        </p:nvSpPr>
        <p:spPr>
          <a:xfrm>
            <a:off x="8589660" y="5870573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ftr" idx="11"/>
          </p:nvPr>
        </p:nvSpPr>
        <p:spPr>
          <a:xfrm>
            <a:off x="685800" y="5870573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10266059" y="5870573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Shape 131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2142066"/>
            <a:ext cx="10131425" cy="36491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8589660" y="5870573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ftr" idx="11"/>
          </p:nvPr>
        </p:nvSpPr>
        <p:spPr>
          <a:xfrm>
            <a:off x="685800" y="5870573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10266059" y="5870573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Shape 138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8658675" y="609599"/>
            <a:ext cx="2158552" cy="51816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dt" idx="10"/>
          </p:nvPr>
        </p:nvSpPr>
        <p:spPr>
          <a:xfrm>
            <a:off x="8589660" y="5870573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ftr" idx="11"/>
          </p:nvPr>
        </p:nvSpPr>
        <p:spPr>
          <a:xfrm>
            <a:off x="685800" y="5870573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10266059" y="5870573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85800" y="2074333"/>
            <a:ext cx="3680884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648201" y="609600"/>
            <a:ext cx="6169025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685800" y="3445932"/>
            <a:ext cx="3680884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8589660" y="5870573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685800" y="5870573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10266059" y="5870573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Shape 31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85800" y="1600200"/>
            <a:ext cx="616465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pic" idx="2"/>
          </p:nvPr>
        </p:nvSpPr>
        <p:spPr>
          <a:xfrm>
            <a:off x="7536253" y="914400"/>
            <a:ext cx="3280973" cy="4572000"/>
          </a:xfrm>
          <a:prstGeom prst="roundRect">
            <a:avLst>
              <a:gd name="adj" fmla="val 4280"/>
            </a:avLst>
          </a:prstGeom>
          <a:noFill/>
          <a:ln w="50800" cap="sq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blurRad="254000">
              <a:srgbClr val="000000">
                <a:alpha val="42745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2971800"/>
            <a:ext cx="616465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8589660" y="5870573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685800" y="5870573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10266059" y="5870573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Shape 39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2" y="2142066"/>
            <a:ext cx="4995333" cy="36491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5821894" y="2142066"/>
            <a:ext cx="4995332" cy="36491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8589660" y="5870573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685800" y="5870573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10266059" y="5870573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Shape 47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8589660" y="5870573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685800" y="5870573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10266059" y="5870573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2142066"/>
            <a:ext cx="10131425" cy="36491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8589660" y="5870573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685800" y="5870573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10266059" y="5870573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685800" y="3308580"/>
            <a:ext cx="10131427" cy="146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799" y="4777380"/>
            <a:ext cx="10131428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8589660" y="5870573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685800" y="5870573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10266059" y="5870573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973670" y="2218266"/>
            <a:ext cx="4709053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685800" y="2870200"/>
            <a:ext cx="4996922" cy="2920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3"/>
          </p:nvPr>
        </p:nvSpPr>
        <p:spPr>
          <a:xfrm>
            <a:off x="6096001" y="2226733"/>
            <a:ext cx="4722812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4"/>
          </p:nvPr>
        </p:nvSpPr>
        <p:spPr>
          <a:xfrm>
            <a:off x="5823482" y="2870200"/>
            <a:ext cx="4995333" cy="2920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589660" y="5870573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685800" y="5870573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266059" y="5870573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589660" y="5870573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685800" y="5870573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10266059" y="5870573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9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2142066"/>
            <a:ext cx="10131425" cy="36491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841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00150" marR="0" lvl="2" indent="-1968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43050" marR="0" lvl="3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00250" marR="0" lvl="4" indent="-9525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589660" y="5870573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685800" y="5870573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0266059" y="5870573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3962398" y="1964266"/>
            <a:ext cx="7197725" cy="24214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CONGESTION CONTROL, QUALITY OF SERVICE, &amp; INTERNETWORKING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subTitle" idx="1"/>
          </p:nvPr>
        </p:nvSpPr>
        <p:spPr>
          <a:xfrm>
            <a:off x="3962398" y="4385730"/>
            <a:ext cx="7197725" cy="14054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5.3-5.5</a:t>
            </a:r>
          </a:p>
          <a:p>
            <a:pPr marL="0" marR="0" lvl="0" indent="0" algn="r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685800" y="415750"/>
            <a:ext cx="6164700" cy="137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QUALITY OF SERVICE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1747525"/>
            <a:ext cx="6164700" cy="182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/>
              <a:t>TRAFFIC SHAPING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/>
              <a:t>TRAFFIC IN DATA NETWORKS IN BURSTY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/>
              <a:t>GOAL IS TO REGULATE THE AVERAGE RATE OF DATA ENTERING A NETWORK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US"/>
              <a:t>SLA - AGREEMENT BETWEEN USER AND PROVIDER DEALING WITH THE PATTERN OF TRAFFIC THAT WILL COME FROM USER’S NETWORK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200" name="Shape 200" descr="traffic.jpg"/>
          <p:cNvPicPr preferRelativeResize="0"/>
          <p:nvPr/>
        </p:nvPicPr>
        <p:blipFill rotWithShape="1">
          <a:blip r:embed="rId3">
            <a:alphaModFix/>
          </a:blip>
          <a:srcRect t="17995" b="30678"/>
          <a:stretch/>
        </p:blipFill>
        <p:spPr>
          <a:xfrm>
            <a:off x="1364750" y="4110825"/>
            <a:ext cx="9144000" cy="269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1542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685800" y="171650"/>
            <a:ext cx="10131300" cy="145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/>
              <a:t>QUALITY OF SERVICE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1407668"/>
            <a:ext cx="4995300" cy="73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LEAKY BUCKET ALGORITHM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2"/>
          </p:nvPr>
        </p:nvSpPr>
        <p:spPr>
          <a:xfrm>
            <a:off x="5821800" y="1407675"/>
            <a:ext cx="4995300" cy="734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TOKEN BUCKET ALGORITHM</a:t>
            </a:r>
          </a:p>
        </p:txBody>
      </p:sp>
      <p:pic>
        <p:nvPicPr>
          <p:cNvPr id="208" name="Shape 208" descr="leaky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" y="2142075"/>
            <a:ext cx="4762500" cy="331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685800" y="5534175"/>
            <a:ext cx="4762500" cy="127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lt1"/>
                </a:solidFill>
              </a:rPr>
              <a:t>-OUTPUT IS CONSTANT RATE, R, WHEN THERE IS ANY WATER IN BUCKET AND ZERO WHEN BUCKET IS EMPTY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lt1"/>
                </a:solidFill>
              </a:rPr>
              <a:t>-ANY ADDITIONAL WATER IS SPILLAGE</a:t>
            </a:r>
          </a:p>
        </p:txBody>
      </p:sp>
      <p:pic>
        <p:nvPicPr>
          <p:cNvPr id="210" name="Shape 210" descr="token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21800" y="2142075"/>
            <a:ext cx="4727799" cy="3143275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Shape 211"/>
          <p:cNvSpPr txBox="1"/>
          <p:nvPr/>
        </p:nvSpPr>
        <p:spPr>
          <a:xfrm>
            <a:off x="5862650" y="5456775"/>
            <a:ext cx="4727700" cy="118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lt1"/>
                </a:solidFill>
              </a:rPr>
              <a:t>-RUNNING AT A RATE, R, WITH A CAPACITY OF B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lt1"/>
                </a:solidFill>
              </a:rPr>
              <a:t>-NO MORE THAN A FIXED NUMBER OF WATER, B, CAN ACCUMULATE IN BUCKET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lt1"/>
                </a:solidFill>
              </a:rPr>
              <a:t>-IF BUCKET IS EMPTY, WE MUST WAIT UNTIL MORE TOKENS ARRIVE BEFORE SENDING ANOTHER PACKET</a:t>
            </a:r>
          </a:p>
        </p:txBody>
      </p:sp>
    </p:spTree>
    <p:extLst>
      <p:ext uri="{BB962C8B-B14F-4D97-AF65-F5344CB8AC3E}">
        <p14:creationId xmlns:p14="http://schemas.microsoft.com/office/powerpoint/2010/main" val="1747234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685800" y="1307908"/>
            <a:ext cx="36810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/>
              <a:t>QUALITY OF SERVICE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4648201" y="609600"/>
            <a:ext cx="6168899" cy="5181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/>
              <a:t>FIFO (FIRST-IN-FIRST-OUT</a:t>
            </a:r>
          </a:p>
          <a:p>
            <a:pPr marL="457200" lvl="0" indent="-330200" rtl="0">
              <a:spcBef>
                <a:spcPts val="0"/>
              </a:spcBef>
              <a:buSzPct val="100000"/>
            </a:pPr>
            <a:r>
              <a:rPr lang="en-US" sz="1600"/>
              <a:t>PACKETS ARE PUT IN A QUEUE UNTIL THEY CAN BE SENT</a:t>
            </a:r>
          </a:p>
          <a:p>
            <a:pPr marL="457200" lvl="0" indent="-330200" rtl="0">
              <a:spcBef>
                <a:spcPts val="0"/>
              </a:spcBef>
              <a:buSzPct val="100000"/>
            </a:pPr>
            <a:r>
              <a:rPr lang="en-US" sz="1600"/>
              <a:t>SENT IN THE ORDER THEY ARE RECEIVED</a:t>
            </a:r>
          </a:p>
          <a:p>
            <a:pPr marL="457200" lvl="0" indent="-330200" rtl="0">
              <a:spcBef>
                <a:spcPts val="0"/>
              </a:spcBef>
              <a:buSzPct val="100000"/>
            </a:pPr>
            <a:r>
              <a:rPr lang="en-US" sz="1600"/>
              <a:t>SIMPLE TO IMPLEMENT,BUT NOT A GOOD CHOICE WHEN MULTIPLE FLOWS ARE INVOLVED</a:t>
            </a:r>
          </a:p>
          <a:p>
            <a:pPr marL="457200" lvl="0" indent="-330200" rtl="0">
              <a:spcBef>
                <a:spcPts val="0"/>
              </a:spcBef>
              <a:buSzPct val="100000"/>
            </a:pPr>
            <a:r>
              <a:rPr lang="en-US" sz="1600"/>
              <a:t>IF FIRST FLOW IS AGGRESSIVE WITH LARGE BURSTS IT WILL LODGE THE QUEUE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FAIR QUEUEING</a:t>
            </a:r>
          </a:p>
          <a:p>
            <a:pPr marL="457200" lvl="0" indent="-330200" rtl="0">
              <a:spcBef>
                <a:spcPts val="0"/>
              </a:spcBef>
              <a:buSzPct val="100000"/>
            </a:pPr>
            <a:r>
              <a:rPr lang="en-US" sz="1600"/>
              <a:t>ROUTERS HAVE SEPARATE QUEUES, ONE FOR EACH FLOW FOR A GIVEN OUTPUT LINE</a:t>
            </a:r>
          </a:p>
          <a:p>
            <a:pPr marL="457200" lvl="0" indent="-330200" rtl="0">
              <a:spcBef>
                <a:spcPts val="0"/>
              </a:spcBef>
              <a:buSzPct val="100000"/>
            </a:pPr>
            <a:r>
              <a:rPr lang="en-US" sz="1600"/>
              <a:t>WHEN LINES BECOME IDLE, QUEUES ARE SCANNED ROUND ROBIN </a:t>
            </a:r>
          </a:p>
          <a:p>
            <a:pPr marL="457200" lvl="0" indent="-330200" rtl="0">
              <a:spcBef>
                <a:spcPts val="0"/>
              </a:spcBef>
              <a:buSzPct val="100000"/>
            </a:pPr>
            <a:r>
              <a:rPr lang="en-US" sz="1600"/>
              <a:t>TAKES THE FIRST PACKET ON THE NEXT QUEUE</a:t>
            </a:r>
          </a:p>
          <a:p>
            <a:pPr marL="457200" lvl="0" indent="-330200" rtl="0">
              <a:spcBef>
                <a:spcPts val="0"/>
              </a:spcBef>
              <a:buSzPct val="100000"/>
            </a:pPr>
            <a:r>
              <a:rPr lang="en-US" sz="1600"/>
              <a:t>GIVES MORE BANDWIDTH TO HOSTS WITH LARGER PACKETS RATHER THAN THOSE THAT USE SMALL PACKETS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body" idx="2"/>
          </p:nvPr>
        </p:nvSpPr>
        <p:spPr>
          <a:xfrm>
            <a:off x="685800" y="3445932"/>
            <a:ext cx="3681000" cy="182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-US" sz="1800"/>
              <a:t>BANDWITH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-US" sz="1800"/>
              <a:t>BUFFER SPACE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-US" sz="1800"/>
              <a:t>CPU CYCLES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685800" y="2309250"/>
            <a:ext cx="3892800" cy="66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PACKET SCHEDULING</a:t>
            </a:r>
          </a:p>
          <a:p>
            <a:pPr marL="457200" lvl="0" indent="-330200">
              <a:spcBef>
                <a:spcPts val="0"/>
              </a:spcBef>
              <a:buClr>
                <a:schemeClr val="lt1"/>
              </a:buClr>
              <a:buSzPct val="100000"/>
              <a:buFont typeface="Calibri"/>
              <a:buChar char="●"/>
            </a:pP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RESOURCE RESERVATION</a:t>
            </a:r>
          </a:p>
          <a:p>
            <a:pPr lv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4436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INTERNETWORKING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637600" y="2332650"/>
            <a:ext cx="8693100" cy="373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Connecting two or more networks – Internetwork aka The Internet</a:t>
            </a:r>
          </a:p>
          <a:p>
            <a:pPr lvl="0">
              <a:spcBef>
                <a:spcPts val="0"/>
              </a:spcBef>
              <a:buNone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 networks will have different protocols at data link, physical, and network layer</a:t>
            </a:r>
          </a:p>
          <a:p>
            <a:pPr lvl="0">
              <a:spcBef>
                <a:spcPts val="0"/>
              </a:spcBef>
              <a:buNone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packets may have to traverse multiple networks</a:t>
            </a:r>
          </a:p>
          <a:p>
            <a:pPr lvl="0">
              <a:spcBef>
                <a:spcPts val="0"/>
              </a:spcBef>
              <a:buNone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Build a common layer between networks at the boundaries of networks</a:t>
            </a:r>
          </a:p>
          <a:p>
            <a:pPr lvl="0">
              <a:spcBef>
                <a:spcPts val="0"/>
              </a:spcBef>
              <a:buNone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TCP/IP – Cerf and Kahn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2004 Turing Award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Foundation of Internet</a:t>
            </a:r>
            <a:endParaRPr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INTERNETWORKING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sz="2000" dirty="0"/>
              <a:t>Router to handle multiple protocols – Multiprotocol Router</a:t>
            </a:r>
          </a:p>
          <a:p>
            <a:pPr lvl="1"/>
            <a:r>
              <a:rPr lang="en-US" dirty="0"/>
              <a:t>IPv4 (32 bit address) or IPv6 (128 bit address)</a:t>
            </a:r>
          </a:p>
          <a:p>
            <a:r>
              <a:rPr lang="en-US" sz="2000" dirty="0"/>
              <a:t>Tunneling – Package an IPv6 packet in an IPv4 Packet</a:t>
            </a:r>
          </a:p>
          <a:p>
            <a:r>
              <a:rPr lang="en-US" sz="2000" dirty="0"/>
              <a:t>Overlay – Connect isolated hosts using other networks </a:t>
            </a:r>
            <a:r>
              <a:rPr lang="en-US" sz="2000" dirty="0" err="1"/>
              <a:t>ie</a:t>
            </a:r>
            <a:r>
              <a:rPr lang="en-US" sz="2000" dirty="0"/>
              <a:t>. VPN</a:t>
            </a: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512" y="4967170"/>
            <a:ext cx="6115904" cy="164805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INTERNETWORKING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Two Level Routing</a:t>
            </a:r>
          </a:p>
          <a:p>
            <a:r>
              <a:rPr lang="en-US" sz="2000" dirty="0"/>
              <a:t>Interior Gateway Protocol – routing in network</a:t>
            </a:r>
          </a:p>
          <a:p>
            <a:r>
              <a:rPr lang="en-US" sz="2000" dirty="0"/>
              <a:t>Exterior Gateway Protocol – routing across networks</a:t>
            </a:r>
          </a:p>
          <a:p>
            <a:r>
              <a:rPr lang="en-US" sz="2000" dirty="0"/>
              <a:t>Autonomous System – network is operated independently of other networks</a:t>
            </a:r>
          </a:p>
          <a:p>
            <a:r>
              <a:rPr lang="en-US" sz="2000" dirty="0"/>
              <a:t>Packet Fragmentation</a:t>
            </a:r>
          </a:p>
          <a:p>
            <a:pPr lvl="1"/>
            <a:r>
              <a:rPr lang="en-US" sz="1800" dirty="0"/>
              <a:t>Packet Size limited in different protocols – Path Maximum Transmission Unit</a:t>
            </a:r>
          </a:p>
          <a:p>
            <a:pPr lvl="1"/>
            <a:endParaRPr lang="en-US" sz="1800" dirty="0"/>
          </a:p>
          <a:p>
            <a:pPr marL="101600" indent="0">
              <a:buNone/>
            </a:pPr>
            <a:r>
              <a:rPr lang="en-US" sz="2000" dirty="0"/>
              <a:t>Path MTU Discovery – IP packet sent with header will not allow fragmentation</a:t>
            </a:r>
          </a:p>
          <a:p>
            <a:pPr marL="101600" indent="0">
              <a:buNone/>
            </a:pPr>
            <a:r>
              <a:rPr lang="en-US" sz="2000" dirty="0"/>
              <a:t>	Large packet returns error and receiver will drop packet</a:t>
            </a:r>
          </a:p>
          <a:p>
            <a:pPr marL="101600" indent="0">
              <a:buNone/>
            </a:pPr>
            <a:r>
              <a:rPr lang="en-US" sz="2000" dirty="0"/>
              <a:t>	Router will reply with maximum size and process continues through route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685799" y="530085"/>
            <a:ext cx="3680884" cy="5300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CONGESTION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CONTROL</a:t>
            </a:r>
          </a:p>
        </p:txBody>
      </p:sp>
      <p:pic>
        <p:nvPicPr>
          <p:cNvPr id="155" name="Shape 15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946490" y="1620982"/>
            <a:ext cx="4622053" cy="3290231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 txBox="1">
            <a:spLocks noGrp="1"/>
          </p:cNvSpPr>
          <p:nvPr>
            <p:ph type="body" idx="2"/>
          </p:nvPr>
        </p:nvSpPr>
        <p:spPr>
          <a:xfrm>
            <a:off x="695737" y="1060173"/>
            <a:ext cx="5882044" cy="53267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sym typeface="Calibri"/>
              </a:rPr>
              <a:t>Congestion in network layer </a:t>
            </a:r>
            <a:r>
              <a:rPr lang="en-US" sz="1800" dirty="0"/>
              <a:t>=</a:t>
            </a:r>
            <a:r>
              <a:rPr lang="en-US" sz="1800" b="0" i="0" u="none" strike="noStrike" cap="none" dirty="0">
                <a:solidFill>
                  <a:schemeClr val="lt1"/>
                </a:solidFill>
                <a:sym typeface="Calibri"/>
              </a:rPr>
              <a:t> too many packets in the network</a:t>
            </a: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sym typeface="Calibri"/>
              </a:rPr>
              <a:t> 	leads to packet delay or loss</a:t>
            </a: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dirty="0"/>
              <a:t>	</a:t>
            </a:r>
            <a:r>
              <a:rPr lang="en-US" sz="1800" b="0" i="0" u="none" strike="noStrike" cap="none" dirty="0">
                <a:solidFill>
                  <a:schemeClr val="lt1"/>
                </a:solidFill>
                <a:sym typeface="Calibri"/>
              </a:rPr>
              <a:t>performance degradation</a:t>
            </a:r>
          </a:p>
          <a:p>
            <a: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i="1" dirty="0" err="1"/>
              <a:t>Goodput</a:t>
            </a:r>
            <a:r>
              <a:rPr lang="en-US" sz="1800" dirty="0"/>
              <a:t> is the rate at which useful packets are delivered by network.  </a:t>
            </a:r>
          </a:p>
          <a:p>
            <a: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sym typeface="Calibri"/>
              </a:rPr>
              <a:t>Offered load approach carrying capacity</a:t>
            </a:r>
          </a:p>
          <a:p>
            <a: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sym typeface="Calibri"/>
              </a:rPr>
              <a:t>	Bursts of traffic fill up buffers </a:t>
            </a:r>
            <a:r>
              <a:rPr lang="en-US" sz="1800" dirty="0"/>
              <a:t> packet loss </a:t>
            </a:r>
            <a:endParaRPr lang="en-US" sz="1800" b="0" i="0" u="none" strike="noStrike" cap="none" dirty="0">
              <a:solidFill>
                <a:schemeClr val="lt1"/>
              </a:solidFill>
              <a:sym typeface="Calibri"/>
            </a:endParaRPr>
          </a:p>
          <a:p>
            <a: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dirty="0"/>
              <a:t>	Consumes  capacity </a:t>
            </a:r>
          </a:p>
          <a:p>
            <a: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sym typeface="Calibri"/>
              </a:rPr>
              <a:t>	Drop in number of delivered packets</a:t>
            </a:r>
          </a:p>
          <a:p>
            <a: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dirty="0"/>
              <a:t>Retransmit packets that are greatly delayed.  </a:t>
            </a:r>
          </a:p>
          <a:p>
            <a: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sym typeface="Calibri"/>
              </a:rPr>
              <a:t>Same packet sent to network wastes capacity.</a:t>
            </a:r>
          </a:p>
          <a:p>
            <a: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0" i="1" u="none" strike="noStrike" cap="none" dirty="0">
                <a:solidFill>
                  <a:schemeClr val="lt1"/>
                </a:solidFill>
                <a:sym typeface="Calibri"/>
              </a:rPr>
              <a:t>Congestion collapse </a:t>
            </a:r>
            <a:r>
              <a:rPr lang="en-US" sz="1800" b="0" i="0" u="none" strike="noStrike" cap="none" dirty="0">
                <a:solidFill>
                  <a:schemeClr val="lt1"/>
                </a:solidFill>
                <a:sym typeface="Calibri"/>
              </a:rPr>
              <a:t>– performance plummets when load increases beyond network’s capacity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685800" y="1600200"/>
            <a:ext cx="6164651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br>
              <a:rPr lang="en-US" sz="25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5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5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5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5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5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52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52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861391"/>
            <a:ext cx="6164651" cy="55924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2000" dirty="0">
                <a:solidFill>
                  <a:srgbClr val="FFFFFF"/>
                </a:solidFill>
              </a:rPr>
              <a:t>E</a:t>
            </a:r>
            <a:r>
              <a:rPr lang="en-US" sz="20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liminate congestion?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endParaRPr lang="en-US" sz="20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Key control can’t avoid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2000" dirty="0">
                <a:solidFill>
                  <a:srgbClr val="FFFFFF"/>
                </a:solidFill>
              </a:rPr>
              <a:t> congestion =  load &gt; resources </a:t>
            </a:r>
            <a:endParaRPr lang="en-US" sz="20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 possible solutions: increase resources, decrease load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Routing algorithms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Part of network software layer responsible for deciding which output line an incoming packet should be transmitted on – determines best path for data</a:t>
            </a:r>
          </a:p>
          <a:p>
            <a: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Four types for congestion control –</a:t>
            </a:r>
          </a:p>
          <a:p>
            <a: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Admission control, traffic aware routing, traffic throttling, and load shedding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Preventative method more preplanning required </a:t>
            </a:r>
            <a:r>
              <a:rPr lang="en-US" sz="2000" dirty="0"/>
              <a:t>(</a:t>
            </a:r>
            <a:r>
              <a:rPr lang="en-US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time consuming) to reactive discard packets that are not deliverable, load shedding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en-US"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Shape 1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9893" y="1080051"/>
            <a:ext cx="5465486" cy="16101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685800" y="263237"/>
            <a:ext cx="10131425" cy="9698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CONGESTION CONTROL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1079500"/>
            <a:ext cx="6299200" cy="5321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Traffic Aware Routing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Attempts to predict which routes will become congested first and shift traffic away from </a:t>
            </a:r>
            <a:r>
              <a:rPr lang="en-US" dirty="0"/>
              <a:t>areas heavily used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Considers load to calculate route distance and changes shortes</a:t>
            </a:r>
            <a:r>
              <a:rPr lang="en-US" dirty="0"/>
              <a:t>t path weight</a:t>
            </a:r>
            <a:endParaRPr lang="en-US"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Paths with the least weight favors paths that are lightly loaded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Issue – including loads, queueing delay and changing weights  -&gt; routing oscillations  -&gt; erratic routing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Solution – </a:t>
            </a:r>
            <a:r>
              <a:rPr lang="en-US" dirty="0"/>
              <a:t>M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ultipath routing (use multiple paths to avoid congestion) or Shift traffic routing scheme (slowly shifts traffic away from congestion).  Doesn</a:t>
            </a:r>
            <a:r>
              <a:rPr lang="en-US" dirty="0"/>
              <a:t>’t consider load only bandwidth and propagation delay</a:t>
            </a:r>
            <a:endParaRPr lang="en-US"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Internet routing protocols not typical to adjust routes based on load alternatively adjustments occur outside of the Internet routing protocol by slowing changing the inputs, called </a:t>
            </a:r>
            <a:r>
              <a:rPr lang="en-US" sz="16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traffic engineering</a:t>
            </a:r>
          </a:p>
        </p:txBody>
      </p:sp>
      <p:pic>
        <p:nvPicPr>
          <p:cNvPr id="170" name="Shape 170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264400" y="2044699"/>
            <a:ext cx="4268440" cy="2507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2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ADMISSION CONTROL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2" y="2142066"/>
            <a:ext cx="4995333" cy="36491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Idea is to not set up a new virtual circuit unless the network can carry the added traffic</a:t>
            </a:r>
          </a:p>
          <a:p>
            <a:pPr marL="285750" marR="0" lvl="0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Traffic can often come in bursts, how do we know how much to plan for?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Browsing internet vs. watching HD Movie</a:t>
            </a:r>
          </a:p>
          <a:p>
            <a:pPr marL="285750" marR="0" lvl="0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Leaky (or token) bucket descriptor binds average rate and instantaneous burst in one parameter</a:t>
            </a:r>
          </a:p>
          <a:p>
            <a:pPr marL="285750" marR="0" lvl="0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Internet usage statistics give context for planning network</a:t>
            </a:r>
          </a:p>
        </p:txBody>
      </p:sp>
      <p:pic>
        <p:nvPicPr>
          <p:cNvPr id="177" name="Shape 177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681135" y="2681361"/>
            <a:ext cx="5770268" cy="2810903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 txBox="1"/>
          <p:nvPr/>
        </p:nvSpPr>
        <p:spPr>
          <a:xfrm>
            <a:off x="5860550" y="5650785"/>
            <a:ext cx="5393931" cy="539392"/>
          </a:xfrm>
          <a:prstGeom prst="rect">
            <a:avLst/>
          </a:prstGeom>
          <a:noFill/>
          <a:ln>
            <a:noFill/>
          </a:ln>
        </p:spPr>
        <p:txBody>
          <a:bodyPr lIns="95250" tIns="47625" rIns="95250" bIns="47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Admission control + traffic aware routing can create connections around hotspots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LOAD SHEDDING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2142066"/>
            <a:ext cx="10131425" cy="36491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Load shedding is final resort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when previous methods don't work, router starts throwing away packets</a:t>
            </a:r>
          </a:p>
          <a:p>
            <a:pPr marL="285750" marR="0" lvl="0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Packets dropped depend application accessing network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"Wine" - Send old packets but drop new ones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"Milk" - Send new packets but drop old ones</a:t>
            </a:r>
          </a:p>
          <a:p>
            <a:pPr marL="285750" marR="0" lvl="0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Random Early Detection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Algorithm deciding to preemptively start dropping packets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Picks small fraction of packets at random to drop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TRAFFIC THROTTLING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2" y="1840785"/>
            <a:ext cx="4995333" cy="34504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Catching congestion before it happens is key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Most effect way is to measure buffering of queued packets inside the router</a:t>
            </a:r>
          </a:p>
          <a:p>
            <a:pPr marL="285750" marR="0" lvl="0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Choke Packets are sent directly to source host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When host receives choke packet, it is required to reduce traffic sent for a certain amount of time</a:t>
            </a:r>
          </a:p>
          <a:p>
            <a:pPr marL="285750" marR="0" lvl="0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Explicit Congestion Notification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Routers may tag packets as congested as they transmit between hosts, and the sender then throttles transmission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2"/>
          </p:nvPr>
        </p:nvSpPr>
        <p:spPr>
          <a:xfrm>
            <a:off x="5821894" y="2142066"/>
            <a:ext cx="4995332" cy="36491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Hop-by-Hop Backpressure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Has choke packet take effect at every hop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Provides immediate relief at current hop but puts greater demand on previous hop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If/when congestion reaches originating hop, slow down finally occurs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Shape 1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5291191"/>
            <a:ext cx="4543424" cy="1343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685800" y="1600200"/>
            <a:ext cx="6164700" cy="137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QUALITY OF SERVICE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2971800"/>
            <a:ext cx="6164700" cy="182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WHAT IS IT?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/>
              <a:t>IN ITS ESSENCE, IT IS THE ABILITY TO ENSURE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-US"/>
              <a:t>THE QUALITY OF THE END USER’S EXPERIENCE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pic" idx="2"/>
          </p:nvPr>
        </p:nvSpPr>
        <p:spPr>
          <a:xfrm>
            <a:off x="8133478" y="1143000"/>
            <a:ext cx="3281100" cy="4572000"/>
          </a:xfrm>
          <a:prstGeom prst="roundRect">
            <a:avLst>
              <a:gd name="adj" fmla="val 16667"/>
            </a:avLst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84" name="Shape 184" descr="qos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1899" y="266800"/>
            <a:ext cx="6112525" cy="610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/>
          <p:nvPr/>
        </p:nvSpPr>
        <p:spPr>
          <a:xfrm>
            <a:off x="845075" y="4888775"/>
            <a:ext cx="2498400" cy="15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-SPEED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-TRANSMISSION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-BANDAWIDTH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-PERFORMANCE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-ETC...</a:t>
            </a:r>
          </a:p>
        </p:txBody>
      </p:sp>
    </p:spTree>
    <p:extLst>
      <p:ext uri="{BB962C8B-B14F-4D97-AF65-F5344CB8AC3E}">
        <p14:creationId xmlns:p14="http://schemas.microsoft.com/office/powerpoint/2010/main" val="371809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QUALITY OF SERVICE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2" y="2142066"/>
            <a:ext cx="4995300" cy="3649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/>
              <a:t>HOW DO WE ACHIEVE THIS??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-US"/>
              <a:t>WHAT APPLICATIONS NEED FROM THE NETWORK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-US"/>
              <a:t>HOW TO REGULATE TRAFFIC THAT ENTERS THE NETWORK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-US"/>
              <a:t>HOW TO RESERVE RESOURCES AT ROUTERS TO GUARANTEE PERFORMANCE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-US"/>
              <a:t>WHETHER THE NETWORK CAN SAFELY ACCEPT MORE TRAFFIC</a:t>
            </a:r>
          </a:p>
        </p:txBody>
      </p:sp>
      <p:pic>
        <p:nvPicPr>
          <p:cNvPr id="192" name="Shape 192" descr="flow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7500" y="3097625"/>
            <a:ext cx="4929724" cy="3700649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Shape 193"/>
          <p:cNvSpPr txBox="1"/>
          <p:nvPr/>
        </p:nvSpPr>
        <p:spPr>
          <a:xfrm>
            <a:off x="5821950" y="2438625"/>
            <a:ext cx="4995300" cy="61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REQUIREMENTS</a:t>
            </a:r>
          </a:p>
        </p:txBody>
      </p:sp>
    </p:spTree>
    <p:extLst>
      <p:ext uri="{BB962C8B-B14F-4D97-AF65-F5344CB8AC3E}">
        <p14:creationId xmlns:p14="http://schemas.microsoft.com/office/powerpoint/2010/main" val="286615235"/>
      </p:ext>
    </p:extLst>
  </p:cSld>
  <p:clrMapOvr>
    <a:masterClrMapping/>
  </p:clrMapOvr>
</p:sld>
</file>

<file path=ppt/theme/theme1.xml><?xml version="1.0" encoding="utf-8"?>
<a:theme xmlns:a="http://schemas.openxmlformats.org/drawingml/2006/main" name="Celestial">
  <a:themeElements>
    <a:clrScheme name="Celestial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962</Words>
  <Application>Microsoft Office PowerPoint</Application>
  <PresentationFormat>Widescreen</PresentationFormat>
  <Paragraphs>137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Celestial</vt:lpstr>
      <vt:lpstr>CONGESTION CONTROL, QUALITY OF SERVICE, &amp; INTERNETWORKING</vt:lpstr>
      <vt:lpstr>CONGESTION CONTROL</vt:lpstr>
      <vt:lpstr>       </vt:lpstr>
      <vt:lpstr>CONGESTION CONTROL</vt:lpstr>
      <vt:lpstr>ADMISSION CONTROL</vt:lpstr>
      <vt:lpstr>LOAD SHEDDING</vt:lpstr>
      <vt:lpstr>TRAFFIC THROTTLING</vt:lpstr>
      <vt:lpstr>QUALITY OF SERVICE</vt:lpstr>
      <vt:lpstr>QUALITY OF SERVICE</vt:lpstr>
      <vt:lpstr>QUALITY OF SERVICE</vt:lpstr>
      <vt:lpstr>QUALITY OF SERVICE</vt:lpstr>
      <vt:lpstr>QUALITY OF SERVICE</vt:lpstr>
      <vt:lpstr>INTERNETWORKING</vt:lpstr>
      <vt:lpstr>INTERNETWORKING</vt:lpstr>
      <vt:lpstr>INTERNETWORKING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CONTROL, QUALITY OF SERVICE, &amp; INTERNETWORKING</dc:title>
  <dc:creator>Curtrina Howell</dc:creator>
  <cp:lastModifiedBy>Curtrina Howell</cp:lastModifiedBy>
  <cp:revision>27</cp:revision>
  <dcterms:modified xsi:type="dcterms:W3CDTF">2016-10-16T21:12:21Z</dcterms:modified>
</cp:coreProperties>
</file>