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3" autoAdjust="0"/>
  </p:normalViewPr>
  <p:slideViewPr>
    <p:cSldViewPr snapToGrid="0" snapToObjects="1">
      <p:cViewPr varScale="1">
        <p:scale>
          <a:sx n="91" d="100"/>
          <a:sy n="91" d="100"/>
        </p:scale>
        <p:origin x="-114"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4/29/2015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4/29/2015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otGrid">
          <a:fgClr>
            <a:schemeClr val="accent1">
              <a:lumMod val="75000"/>
            </a:schemeClr>
          </a:fgClr>
          <a:bgClr>
            <a:prstClr val="white"/>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566068"/>
            <a:ext cx="8915400" cy="1182502"/>
          </a:xfrm>
        </p:spPr>
        <p:txBody>
          <a:bodyPr>
            <a:normAutofit fontScale="90000"/>
          </a:bodyPr>
          <a:lstStyle/>
          <a:p>
            <a:r>
              <a:rPr lang="en-US" dirty="0"/>
              <a:t>Congestion Control, Internet Transport Protocols: UDP</a:t>
            </a:r>
          </a:p>
        </p:txBody>
      </p:sp>
    </p:spTree>
    <p:extLst>
      <p:ext uri="{BB962C8B-B14F-4D97-AF65-F5344CB8AC3E}">
        <p14:creationId xmlns:p14="http://schemas.microsoft.com/office/powerpoint/2010/main" val="2837456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656"/>
            <a:ext cx="8913813" cy="914400"/>
          </a:xfrm>
        </p:spPr>
        <p:txBody>
          <a:bodyPr>
            <a:normAutofit fontScale="90000"/>
          </a:bodyPr>
          <a:lstStyle/>
          <a:p>
            <a:r>
              <a:rPr lang="en-US" dirty="0" smtClean="0"/>
              <a:t>Bandwidth allocation that changes over time and converges quickly</a:t>
            </a:r>
            <a:endParaRPr lang="en-US" dirty="0"/>
          </a:p>
        </p:txBody>
      </p:sp>
      <p:pic>
        <p:nvPicPr>
          <p:cNvPr id="4" name="Picture 4"/>
          <p:cNvPicPr>
            <a:picLocks noGrp="1" noChangeArrowheads="1"/>
          </p:cNvPicPr>
          <p:nvPr>
            <p:ph idx="1"/>
          </p:nvPr>
        </p:nvPicPr>
        <p:blipFill>
          <a:blip r:embed="rId2" cstate="email">
            <a:extLst>
              <a:ext uri="{28A0092B-C50C-407E-A947-70E740481C1C}">
                <a14:useLocalDpi xmlns:a14="http://schemas.microsoft.com/office/drawing/2010/main" val="0"/>
              </a:ext>
            </a:extLst>
          </a:blip>
          <a:srcRect t="-13482" b="-13482"/>
          <a:stretch>
            <a:fillRect/>
          </a:stretch>
        </p:blipFill>
        <p:spPr bwMode="auto">
          <a:xfrm>
            <a:off x="627508" y="1927225"/>
            <a:ext cx="7820025" cy="3420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sp>
        <p:nvSpPr>
          <p:cNvPr id="8" name="TextBox 7"/>
          <p:cNvSpPr txBox="1"/>
          <p:nvPr/>
        </p:nvSpPr>
        <p:spPr>
          <a:xfrm>
            <a:off x="627507" y="5382387"/>
            <a:ext cx="7820025" cy="923330"/>
          </a:xfrm>
          <a:prstGeom prst="rect">
            <a:avLst/>
          </a:prstGeom>
          <a:noFill/>
        </p:spPr>
        <p:txBody>
          <a:bodyPr wrap="square" rtlCol="0">
            <a:spAutoFit/>
          </a:bodyPr>
          <a:lstStyle/>
          <a:p>
            <a:r>
              <a:rPr lang="en-US" dirty="0" smtClean="0"/>
              <a:t>At all times, the total allocated bandwidth is approximately 100%, so that the network is fully used, and the competing flows get equal treatment…But do not have to use more bandwidth than they need.</a:t>
            </a:r>
            <a:endParaRPr lang="en-US" dirty="0"/>
          </a:p>
        </p:txBody>
      </p:sp>
    </p:spTree>
    <p:extLst>
      <p:ext uri="{BB962C8B-B14F-4D97-AF65-F5344CB8AC3E}">
        <p14:creationId xmlns:p14="http://schemas.microsoft.com/office/powerpoint/2010/main" val="2762929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9294"/>
            <a:ext cx="8913813" cy="914400"/>
          </a:xfrm>
        </p:spPr>
        <p:txBody>
          <a:bodyPr/>
          <a:lstStyle/>
          <a:p>
            <a:r>
              <a:rPr lang="en-US" dirty="0" smtClean="0"/>
              <a:t>Regulating the Sending Rate</a:t>
            </a:r>
            <a:endParaRPr lang="en-US" dirty="0"/>
          </a:p>
        </p:txBody>
      </p:sp>
      <p:sp>
        <p:nvSpPr>
          <p:cNvPr id="3" name="Content Placeholder 2"/>
          <p:cNvSpPr>
            <a:spLocks noGrp="1"/>
          </p:cNvSpPr>
          <p:nvPr>
            <p:ph idx="1"/>
          </p:nvPr>
        </p:nvSpPr>
        <p:spPr>
          <a:xfrm>
            <a:off x="1114424" y="1401528"/>
            <a:ext cx="7610476" cy="5080541"/>
          </a:xfrm>
        </p:spPr>
        <p:txBody>
          <a:bodyPr/>
          <a:lstStyle/>
          <a:p>
            <a:r>
              <a:rPr lang="en-US" sz="1800" dirty="0" smtClean="0"/>
              <a:t>How do we regulate the sending rates to obtain a desirable bandwidth allocation? The sending rate may be limited by two factors:</a:t>
            </a:r>
          </a:p>
          <a:p>
            <a:pPr lvl="1"/>
            <a:r>
              <a:rPr lang="en-US" sz="1600" dirty="0" smtClean="0"/>
              <a:t>Flow Control (insufficient </a:t>
            </a:r>
            <a:r>
              <a:rPr lang="en-US" sz="1600" dirty="0"/>
              <a:t>b</a:t>
            </a:r>
            <a:r>
              <a:rPr lang="en-US" sz="1600" dirty="0" smtClean="0"/>
              <a:t>uffering at the receiver) </a:t>
            </a:r>
          </a:p>
          <a:p>
            <a:pPr lvl="1"/>
            <a:r>
              <a:rPr lang="en-US" sz="1600" dirty="0" smtClean="0"/>
              <a:t>Congestion (insufficient capacity in the network)</a:t>
            </a:r>
          </a:p>
          <a:p>
            <a:pPr marL="349250" lvl="1" indent="0">
              <a:buNone/>
            </a:pPr>
            <a:endParaRPr lang="en-US" dirty="0"/>
          </a:p>
        </p:txBody>
      </p:sp>
      <p:pic>
        <p:nvPicPr>
          <p:cNvPr id="4" name="Picture 4"/>
          <p:cNvPicPr>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14423" y="3065844"/>
            <a:ext cx="3381848" cy="34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pic>
        <p:nvPicPr>
          <p:cNvPr id="5" name="Picture 4"/>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34220" y="3065844"/>
            <a:ext cx="3313810" cy="341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spTree>
    <p:extLst>
      <p:ext uri="{BB962C8B-B14F-4D97-AF65-F5344CB8AC3E}">
        <p14:creationId xmlns:p14="http://schemas.microsoft.com/office/powerpoint/2010/main" val="468350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8492"/>
            <a:ext cx="8913813" cy="914400"/>
          </a:xfrm>
        </p:spPr>
        <p:txBody>
          <a:bodyPr>
            <a:normAutofit fontScale="90000"/>
          </a:bodyPr>
          <a:lstStyle/>
          <a:p>
            <a:r>
              <a:rPr lang="en-US" dirty="0" smtClean="0"/>
              <a:t>Regulating the Sending Rate (cont.)</a:t>
            </a:r>
            <a:endParaRPr lang="en-US" dirty="0"/>
          </a:p>
        </p:txBody>
      </p:sp>
      <p:sp>
        <p:nvSpPr>
          <p:cNvPr id="3" name="Content Placeholder 2"/>
          <p:cNvSpPr>
            <a:spLocks noGrp="1"/>
          </p:cNvSpPr>
          <p:nvPr>
            <p:ph idx="1"/>
          </p:nvPr>
        </p:nvSpPr>
        <p:spPr>
          <a:xfrm>
            <a:off x="1114424" y="1868706"/>
            <a:ext cx="7610476" cy="4598764"/>
          </a:xfrm>
        </p:spPr>
        <p:txBody>
          <a:bodyPr>
            <a:normAutofit fontScale="85000" lnSpcReduction="20000"/>
          </a:bodyPr>
          <a:lstStyle/>
          <a:p>
            <a:r>
              <a:rPr lang="en-US" dirty="0" smtClean="0"/>
              <a:t>The way that a transport protocol should regulate the sending rate depends on the form of the feedback returned by the network.</a:t>
            </a:r>
          </a:p>
          <a:p>
            <a:r>
              <a:rPr lang="en-US" dirty="0" smtClean="0"/>
              <a:t>Different network layers may return different kinds of feedback. Feedback may be:</a:t>
            </a:r>
          </a:p>
          <a:p>
            <a:pPr lvl="1"/>
            <a:r>
              <a:rPr lang="en-US" dirty="0" smtClean="0"/>
              <a:t>Explicit or implicit </a:t>
            </a:r>
          </a:p>
          <a:p>
            <a:pPr lvl="1"/>
            <a:r>
              <a:rPr lang="en-US" dirty="0" smtClean="0"/>
              <a:t>Precise or imprecise </a:t>
            </a:r>
          </a:p>
          <a:p>
            <a:r>
              <a:rPr lang="en-US" dirty="0" smtClean="0"/>
              <a:t>Example of explicit, precise design is when routers tell the sources the rate at which they may send.</a:t>
            </a:r>
          </a:p>
          <a:p>
            <a:r>
              <a:rPr lang="en-US" dirty="0" smtClean="0"/>
              <a:t>Example of explicit, imprecise design is when the routers set bits on packets that experience congestion to warn the senders to slow down, but they do not tell them how much to slow down.</a:t>
            </a:r>
          </a:p>
          <a:p>
            <a:r>
              <a:rPr lang="en-US" dirty="0" smtClean="0"/>
              <a:t>And in other designs, there is no explicit signal.</a:t>
            </a:r>
          </a:p>
          <a:p>
            <a:r>
              <a:rPr lang="en-US" dirty="0" smtClean="0"/>
              <a:t>Figure 6-23 on page 537 shows signals of some congestion control protocols.</a:t>
            </a:r>
            <a:endParaRPr lang="en-US" dirty="0"/>
          </a:p>
          <a:p>
            <a:pPr marL="349250" lvl="1" indent="0">
              <a:buNone/>
            </a:pPr>
            <a:endParaRPr lang="en-US" dirty="0" smtClean="0"/>
          </a:p>
        </p:txBody>
      </p:sp>
    </p:spTree>
    <p:extLst>
      <p:ext uri="{BB962C8B-B14F-4D97-AF65-F5344CB8AC3E}">
        <p14:creationId xmlns:p14="http://schemas.microsoft.com/office/powerpoint/2010/main" val="1300397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656"/>
            <a:ext cx="8913813" cy="914400"/>
          </a:xfrm>
        </p:spPr>
        <p:txBody>
          <a:bodyPr/>
          <a:lstStyle/>
          <a:p>
            <a:r>
              <a:rPr lang="en-US" dirty="0" smtClean="0"/>
              <a:t>AIMD</a:t>
            </a:r>
            <a:endParaRPr lang="en-US" dirty="0"/>
          </a:p>
        </p:txBody>
      </p:sp>
      <p:sp>
        <p:nvSpPr>
          <p:cNvPr id="3" name="Content Placeholder 2"/>
          <p:cNvSpPr>
            <a:spLocks noGrp="1"/>
          </p:cNvSpPr>
          <p:nvPr>
            <p:ph idx="1"/>
          </p:nvPr>
        </p:nvSpPr>
        <p:spPr>
          <a:xfrm>
            <a:off x="1114424" y="1762126"/>
            <a:ext cx="7610476" cy="4504204"/>
          </a:xfrm>
        </p:spPr>
        <p:txBody>
          <a:bodyPr/>
          <a:lstStyle/>
          <a:p>
            <a:r>
              <a:rPr lang="en-US" dirty="0" smtClean="0"/>
              <a:t>Additive Increase Multiplicative Decrease (AIMD) is the appropriate </a:t>
            </a:r>
            <a:r>
              <a:rPr lang="en-US" b="1" dirty="0" smtClean="0"/>
              <a:t>control law </a:t>
            </a:r>
            <a:r>
              <a:rPr lang="en-US" dirty="0" smtClean="0"/>
              <a:t>(the way in which the rates are increased or decreased) to arrive at the efficient and fair operating point.</a:t>
            </a:r>
          </a:p>
          <a:p>
            <a:endParaRPr lang="en-US" dirty="0"/>
          </a:p>
        </p:txBody>
      </p:sp>
      <p:pic>
        <p:nvPicPr>
          <p:cNvPr id="4"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013" y="3270250"/>
            <a:ext cx="6154737" cy="314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spTree>
    <p:extLst>
      <p:ext uri="{BB962C8B-B14F-4D97-AF65-F5344CB8AC3E}">
        <p14:creationId xmlns:p14="http://schemas.microsoft.com/office/powerpoint/2010/main" val="1069791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6481"/>
            <a:ext cx="8913813" cy="914400"/>
          </a:xfrm>
        </p:spPr>
        <p:txBody>
          <a:bodyPr/>
          <a:lstStyle/>
          <a:p>
            <a:r>
              <a:rPr lang="en-US" dirty="0" smtClean="0"/>
              <a:t>Wireless Issues</a:t>
            </a:r>
            <a:endParaRPr lang="en-US" dirty="0"/>
          </a:p>
        </p:txBody>
      </p:sp>
      <p:sp>
        <p:nvSpPr>
          <p:cNvPr id="3" name="Content Placeholder 2"/>
          <p:cNvSpPr>
            <a:spLocks noGrp="1"/>
          </p:cNvSpPr>
          <p:nvPr>
            <p:ph idx="1"/>
          </p:nvPr>
        </p:nvSpPr>
        <p:spPr>
          <a:xfrm>
            <a:off x="1114424" y="1651000"/>
            <a:ext cx="7610476" cy="4615329"/>
          </a:xfrm>
        </p:spPr>
        <p:txBody>
          <a:bodyPr/>
          <a:lstStyle/>
          <a:p>
            <a:r>
              <a:rPr lang="en-US" dirty="0" smtClean="0"/>
              <a:t>The main issue with wireless networks is that packet loss is often used as a congestion signal, including by TCP. Wireless networks lose packets all the time due to transmission errors.</a:t>
            </a:r>
          </a:p>
          <a:p>
            <a:r>
              <a:rPr lang="en-US" dirty="0" smtClean="0"/>
              <a:t>With the AIMD control law, high throughput requires very small levels of packet loss.</a:t>
            </a:r>
          </a:p>
          <a:p>
            <a:r>
              <a:rPr lang="en-US" dirty="0" smtClean="0"/>
              <a:t>To function well, the only packet losses that the congestion control algorithm should observe are losses due to insufficient bandwidth, </a:t>
            </a:r>
            <a:r>
              <a:rPr lang="en-US" i="1" dirty="0" smtClean="0"/>
              <a:t>not</a:t>
            </a:r>
            <a:r>
              <a:rPr lang="en-US" dirty="0" smtClean="0"/>
              <a:t> losses due to transmission errors.</a:t>
            </a:r>
          </a:p>
          <a:p>
            <a:pPr lvl="1"/>
            <a:r>
              <a:rPr lang="en-US" dirty="0" smtClean="0"/>
              <a:t>One solution to this problem is to mask the wireless losses by using retransmissions over the wireless link. </a:t>
            </a:r>
            <a:endParaRPr lang="en-US" dirty="0"/>
          </a:p>
        </p:txBody>
      </p:sp>
    </p:spTree>
    <p:extLst>
      <p:ext uri="{BB962C8B-B14F-4D97-AF65-F5344CB8AC3E}">
        <p14:creationId xmlns:p14="http://schemas.microsoft.com/office/powerpoint/2010/main" val="2869186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0481"/>
            <a:ext cx="8913813" cy="914400"/>
          </a:xfrm>
        </p:spPr>
        <p:txBody>
          <a:bodyPr/>
          <a:lstStyle/>
          <a:p>
            <a:r>
              <a:rPr lang="en-US" dirty="0" smtClean="0"/>
              <a:t>Masking Issues </a:t>
            </a:r>
            <a:endParaRPr lang="en-US" dirty="0"/>
          </a:p>
        </p:txBody>
      </p:sp>
      <p:sp>
        <p:nvSpPr>
          <p:cNvPr id="3" name="Content Placeholder 2"/>
          <p:cNvSpPr>
            <a:spLocks noGrp="1"/>
          </p:cNvSpPr>
          <p:nvPr>
            <p:ph idx="1"/>
          </p:nvPr>
        </p:nvSpPr>
        <p:spPr>
          <a:xfrm>
            <a:off x="1114424" y="2301877"/>
            <a:ext cx="7610476" cy="3428998"/>
          </a:xfrm>
        </p:spPr>
        <p:txBody>
          <a:bodyPr/>
          <a:lstStyle/>
          <a:p>
            <a:r>
              <a:rPr lang="en-US" dirty="0" smtClean="0"/>
              <a:t>The masking strategy is sufficient to let most transport protocols run well across most wireless links, but it is not always a fitting solution. </a:t>
            </a:r>
          </a:p>
          <a:p>
            <a:pPr lvl="1"/>
            <a:r>
              <a:rPr lang="en-US" dirty="0" smtClean="0"/>
              <a:t>Some wireless links have long round-trip times. (satellites) For these, other techniques must be used to mask loss.</a:t>
            </a:r>
          </a:p>
          <a:p>
            <a:pPr lvl="1"/>
            <a:r>
              <a:rPr lang="en-US" dirty="0" smtClean="0"/>
              <a:t>Variable capacity (the capacity of a wireless link changes over time, sometimes abruptly, as nodes move and the signal-to-noise ratio varies with the changing channel conditions.)</a:t>
            </a:r>
          </a:p>
          <a:p>
            <a:pPr lvl="2"/>
            <a:r>
              <a:rPr lang="en-US" dirty="0" smtClean="0"/>
              <a:t>This is unlike wired links whose capacity is fixed. </a:t>
            </a:r>
            <a:endParaRPr lang="en-US" dirty="0"/>
          </a:p>
        </p:txBody>
      </p:sp>
    </p:spTree>
    <p:extLst>
      <p:ext uri="{BB962C8B-B14F-4D97-AF65-F5344CB8AC3E}">
        <p14:creationId xmlns:p14="http://schemas.microsoft.com/office/powerpoint/2010/main" val="4205378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919"/>
            <a:ext cx="9144000" cy="914400"/>
          </a:xfrm>
        </p:spPr>
        <p:txBody>
          <a:bodyPr/>
          <a:lstStyle/>
          <a:p>
            <a:r>
              <a:rPr lang="en-US" dirty="0" smtClean="0"/>
              <a:t>Internet Transport Protocols</a:t>
            </a:r>
            <a:endParaRPr lang="en-US" dirty="0"/>
          </a:p>
        </p:txBody>
      </p:sp>
      <p:sp>
        <p:nvSpPr>
          <p:cNvPr id="4" name="Content Placeholder 3"/>
          <p:cNvSpPr>
            <a:spLocks noGrp="1"/>
          </p:cNvSpPr>
          <p:nvPr>
            <p:ph idx="1"/>
          </p:nvPr>
        </p:nvSpPr>
        <p:spPr>
          <a:xfrm>
            <a:off x="457200" y="2841133"/>
            <a:ext cx="8229600" cy="3056370"/>
          </a:xfrm>
        </p:spPr>
        <p:txBody>
          <a:bodyPr/>
          <a:lstStyle/>
          <a:p>
            <a:r>
              <a:rPr lang="en-US" dirty="0" smtClean="0"/>
              <a:t>Connectionless Protocol.</a:t>
            </a:r>
          </a:p>
          <a:p>
            <a:r>
              <a:rPr lang="en-US" dirty="0" smtClean="0"/>
              <a:t>Complementary of the Connection-Oriented Protocol of TCP</a:t>
            </a:r>
          </a:p>
          <a:p>
            <a:r>
              <a:rPr lang="en-US" dirty="0" smtClean="0"/>
              <a:t>Does almost nothing other than sending packets between applications</a:t>
            </a:r>
          </a:p>
          <a:p>
            <a:pPr marL="0" indent="0">
              <a:buNone/>
            </a:pPr>
            <a:endParaRPr lang="en-US" dirty="0"/>
          </a:p>
        </p:txBody>
      </p:sp>
      <p:sp>
        <p:nvSpPr>
          <p:cNvPr id="5" name="TextBox 4"/>
          <p:cNvSpPr txBox="1"/>
          <p:nvPr/>
        </p:nvSpPr>
        <p:spPr>
          <a:xfrm>
            <a:off x="2045156" y="1417638"/>
            <a:ext cx="5037543" cy="707886"/>
          </a:xfrm>
          <a:prstGeom prst="rect">
            <a:avLst/>
          </a:prstGeom>
          <a:noFill/>
        </p:spPr>
        <p:txBody>
          <a:bodyPr wrap="square" rtlCol="0">
            <a:spAutoFit/>
          </a:bodyPr>
          <a:lstStyle/>
          <a:p>
            <a:pPr algn="ctr"/>
            <a:r>
              <a:rPr lang="en-US" sz="4000" b="1" dirty="0" smtClean="0"/>
              <a:t>UDP</a:t>
            </a:r>
            <a:endParaRPr lang="en-US" sz="4000" b="1" dirty="0"/>
          </a:p>
        </p:txBody>
      </p:sp>
    </p:spTree>
    <p:extLst>
      <p:ext uri="{BB962C8B-B14F-4D97-AF65-F5344CB8AC3E}">
        <p14:creationId xmlns:p14="http://schemas.microsoft.com/office/powerpoint/2010/main" val="4208322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UDP</a:t>
            </a:r>
            <a:endParaRPr lang="en-US" dirty="0"/>
          </a:p>
        </p:txBody>
      </p:sp>
      <p:sp>
        <p:nvSpPr>
          <p:cNvPr id="3" name="Content Placeholder 2"/>
          <p:cNvSpPr>
            <a:spLocks noGrp="1"/>
          </p:cNvSpPr>
          <p:nvPr>
            <p:ph idx="1"/>
          </p:nvPr>
        </p:nvSpPr>
        <p:spPr/>
        <p:txBody>
          <a:bodyPr/>
          <a:lstStyle/>
          <a:p>
            <a:r>
              <a:rPr lang="en-US" dirty="0" smtClean="0"/>
              <a:t>User Datagram Protocol</a:t>
            </a:r>
          </a:p>
          <a:p>
            <a:r>
              <a:rPr lang="en-US" dirty="0" smtClean="0"/>
              <a:t>Provides a way for applications to send encapsulated IP datagrams without establishing a connection</a:t>
            </a:r>
          </a:p>
          <a:p>
            <a:r>
              <a:rPr lang="en-US" dirty="0" smtClean="0"/>
              <a:t>Transaction oriented</a:t>
            </a:r>
          </a:p>
          <a:p>
            <a:r>
              <a:rPr lang="en-US" dirty="0" smtClean="0"/>
              <a:t>Delivery is not guaranteed</a:t>
            </a:r>
          </a:p>
          <a:p>
            <a:r>
              <a:rPr lang="en-US" dirty="0" smtClean="0"/>
              <a:t>Described in RFC 768</a:t>
            </a:r>
            <a:endParaRPr lang="en-US" dirty="0"/>
          </a:p>
        </p:txBody>
      </p:sp>
    </p:spTree>
    <p:extLst>
      <p:ext uri="{BB962C8B-B14F-4D97-AF65-F5344CB8AC3E}">
        <p14:creationId xmlns:p14="http://schemas.microsoft.com/office/powerpoint/2010/main" val="276382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Transmission</a:t>
            </a:r>
            <a:endParaRPr lang="en-US" dirty="0"/>
          </a:p>
        </p:txBody>
      </p:sp>
      <p:sp>
        <p:nvSpPr>
          <p:cNvPr id="3" name="Content Placeholder 2"/>
          <p:cNvSpPr>
            <a:spLocks noGrp="1"/>
          </p:cNvSpPr>
          <p:nvPr>
            <p:ph idx="1"/>
          </p:nvPr>
        </p:nvSpPr>
        <p:spPr/>
        <p:txBody>
          <a:bodyPr/>
          <a:lstStyle/>
          <a:p>
            <a:r>
              <a:rPr lang="en-US" dirty="0" smtClean="0"/>
              <a:t>Transmits in segments consisting of an 8 byte header and a payload</a:t>
            </a:r>
          </a:p>
          <a:p>
            <a:r>
              <a:rPr lang="en-US" dirty="0" smtClean="0"/>
              <a:t>Endpoints within the source and destination machines are identified by 2 ports</a:t>
            </a:r>
          </a:p>
          <a:p>
            <a:r>
              <a:rPr lang="en-US" dirty="0" smtClean="0"/>
              <a:t>Upon arrival the payload is handed off to the process attached to the Destination Port</a:t>
            </a:r>
          </a:p>
          <a:p>
            <a:r>
              <a:rPr lang="en-US" dirty="0" smtClean="0"/>
              <a:t>The port fields allow the transport layer to know what to do with incoming packets</a:t>
            </a:r>
            <a:endParaRPr lang="en-US" dirty="0"/>
          </a:p>
        </p:txBody>
      </p:sp>
    </p:spTree>
    <p:extLst>
      <p:ext uri="{BB962C8B-B14F-4D97-AF65-F5344CB8AC3E}">
        <p14:creationId xmlns:p14="http://schemas.microsoft.com/office/powerpoint/2010/main" val="4234717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UDP Header</a:t>
            </a:r>
            <a:endParaRPr lang="en-US" dirty="0"/>
          </a:p>
        </p:txBody>
      </p:sp>
      <p:pic>
        <p:nvPicPr>
          <p:cNvPr id="4" name="Content Placeholder 3" descr="MJB-UDP-Header-800x264.png"/>
          <p:cNvPicPr>
            <a:picLocks noGrp="1" noChangeAspect="1"/>
          </p:cNvPicPr>
          <p:nvPr>
            <p:ph idx="1"/>
          </p:nvPr>
        </p:nvPicPr>
        <p:blipFill>
          <a:blip r:embed="rId2">
            <a:extLst>
              <a:ext uri="{28A0092B-C50C-407E-A947-70E740481C1C}">
                <a14:useLocalDpi xmlns:a14="http://schemas.microsoft.com/office/drawing/2010/main" val="0"/>
              </a:ext>
            </a:extLst>
          </a:blip>
          <a:srcRect t="-16196" b="-16196"/>
          <a:stretch>
            <a:fillRect/>
          </a:stretch>
        </p:blipFill>
        <p:spPr>
          <a:xfrm>
            <a:off x="322919" y="2595562"/>
            <a:ext cx="8401981" cy="3670767"/>
          </a:xfrm>
        </p:spPr>
      </p:pic>
    </p:spTree>
    <p:extLst>
      <p:ext uri="{BB962C8B-B14F-4D97-AF65-F5344CB8AC3E}">
        <p14:creationId xmlns:p14="http://schemas.microsoft.com/office/powerpoint/2010/main" val="229426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Control</a:t>
            </a:r>
            <a:endParaRPr lang="en-US" dirty="0"/>
          </a:p>
        </p:txBody>
      </p:sp>
      <p:sp>
        <p:nvSpPr>
          <p:cNvPr id="3" name="Content Placeholder 2"/>
          <p:cNvSpPr>
            <a:spLocks noGrp="1"/>
          </p:cNvSpPr>
          <p:nvPr>
            <p:ph idx="1"/>
          </p:nvPr>
        </p:nvSpPr>
        <p:spPr/>
        <p:txBody>
          <a:bodyPr/>
          <a:lstStyle/>
          <a:p>
            <a:r>
              <a:rPr lang="en-US" dirty="0" smtClean="0"/>
              <a:t>If the transport entities on many machines send too many packets into the network too quickly, the network will become congested, with performance degraded as the packets are delayed and lost.</a:t>
            </a:r>
          </a:p>
          <a:p>
            <a:r>
              <a:rPr lang="en-US" dirty="0" smtClean="0"/>
              <a:t>Controlling congestion to avoid this problem is the combined responsibility of the </a:t>
            </a:r>
            <a:r>
              <a:rPr lang="en-US" b="1" dirty="0" smtClean="0"/>
              <a:t>network</a:t>
            </a:r>
            <a:r>
              <a:rPr lang="en-US" dirty="0" smtClean="0"/>
              <a:t> and </a:t>
            </a:r>
            <a:r>
              <a:rPr lang="en-US" b="1" dirty="0" smtClean="0"/>
              <a:t>transport</a:t>
            </a:r>
            <a:r>
              <a:rPr lang="en-US" dirty="0" smtClean="0"/>
              <a:t> layers.</a:t>
            </a:r>
          </a:p>
          <a:p>
            <a:pPr marL="0" indent="0">
              <a:buNone/>
            </a:pPr>
            <a:endParaRPr lang="en-US" dirty="0"/>
          </a:p>
        </p:txBody>
      </p:sp>
    </p:spTree>
    <p:extLst>
      <p:ext uri="{BB962C8B-B14F-4D97-AF65-F5344CB8AC3E}">
        <p14:creationId xmlns:p14="http://schemas.microsoft.com/office/powerpoint/2010/main" val="139727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UDP Header</a:t>
            </a:r>
            <a:endParaRPr lang="en-US" dirty="0"/>
          </a:p>
        </p:txBody>
      </p:sp>
      <p:sp>
        <p:nvSpPr>
          <p:cNvPr id="3" name="Content Placeholder 2"/>
          <p:cNvSpPr>
            <a:spLocks noGrp="1"/>
          </p:cNvSpPr>
          <p:nvPr>
            <p:ph idx="1"/>
          </p:nvPr>
        </p:nvSpPr>
        <p:spPr/>
        <p:txBody>
          <a:bodyPr/>
          <a:lstStyle/>
          <a:p>
            <a:r>
              <a:rPr lang="en-US" b="1" dirty="0" smtClean="0"/>
              <a:t>The Source Port </a:t>
            </a:r>
            <a:r>
              <a:rPr lang="en-US" dirty="0" smtClean="0"/>
              <a:t>is needed when a reply must be sent to the source</a:t>
            </a:r>
          </a:p>
          <a:p>
            <a:r>
              <a:rPr lang="en-US" b="1" dirty="0" smtClean="0"/>
              <a:t>The UDP Length </a:t>
            </a:r>
            <a:r>
              <a:rPr lang="en-US" dirty="0" smtClean="0"/>
              <a:t>field consists of the 8 byte header and the data</a:t>
            </a:r>
          </a:p>
          <a:p>
            <a:r>
              <a:rPr lang="en-US" dirty="0" smtClean="0"/>
              <a:t>Minimum length= 8 bytes</a:t>
            </a:r>
          </a:p>
          <a:p>
            <a:r>
              <a:rPr lang="en-US" dirty="0" smtClean="0"/>
              <a:t>Maximum length = 65,515 bytes</a:t>
            </a:r>
          </a:p>
          <a:p>
            <a:r>
              <a:rPr lang="en-US" b="1" dirty="0" smtClean="0"/>
              <a:t>UDP Checksum </a:t>
            </a:r>
            <a:r>
              <a:rPr lang="en-US" dirty="0" smtClean="0"/>
              <a:t>(Optional) is for reliability</a:t>
            </a:r>
          </a:p>
          <a:p>
            <a:endParaRPr lang="en-US" dirty="0"/>
          </a:p>
        </p:txBody>
      </p:sp>
    </p:spTree>
    <p:extLst>
      <p:ext uri="{BB962C8B-B14F-4D97-AF65-F5344CB8AC3E}">
        <p14:creationId xmlns:p14="http://schemas.microsoft.com/office/powerpoint/2010/main" val="2800027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549"/>
            <a:ext cx="8913813" cy="914400"/>
          </a:xfrm>
        </p:spPr>
        <p:txBody>
          <a:bodyPr/>
          <a:lstStyle/>
          <a:p>
            <a:r>
              <a:rPr lang="en-US" dirty="0" smtClean="0"/>
              <a:t>The UDP Header</a:t>
            </a:r>
            <a:endParaRPr lang="en-US" dirty="0"/>
          </a:p>
        </p:txBody>
      </p:sp>
      <p:sp>
        <p:nvSpPr>
          <p:cNvPr id="3" name="Content Placeholder 2"/>
          <p:cNvSpPr>
            <a:spLocks noGrp="1"/>
          </p:cNvSpPr>
          <p:nvPr>
            <p:ph idx="1"/>
          </p:nvPr>
        </p:nvSpPr>
        <p:spPr>
          <a:xfrm>
            <a:off x="457200" y="2625896"/>
            <a:ext cx="8229600" cy="3500267"/>
          </a:xfrm>
        </p:spPr>
        <p:txBody>
          <a:bodyPr>
            <a:normAutofit/>
          </a:bodyPr>
          <a:lstStyle/>
          <a:p>
            <a:r>
              <a:rPr lang="en-US" dirty="0" smtClean="0"/>
              <a:t>Checksum field set to 0</a:t>
            </a:r>
          </a:p>
          <a:p>
            <a:r>
              <a:rPr lang="en-US" dirty="0" smtClean="0"/>
              <a:t>Data field is padded with an extra 0 byte if the length is an odd number</a:t>
            </a:r>
          </a:p>
          <a:p>
            <a:r>
              <a:rPr lang="en-US" dirty="0" smtClean="0"/>
              <a:t>The Algorithm is to add all the 16-bit words in ones complement and take the ones complement of the sum </a:t>
            </a:r>
          </a:p>
          <a:p>
            <a:r>
              <a:rPr lang="en-US" dirty="0" smtClean="0"/>
              <a:t>Result should be 0</a:t>
            </a:r>
            <a:endParaRPr lang="en-US" dirty="0"/>
          </a:p>
        </p:txBody>
      </p:sp>
      <p:sp>
        <p:nvSpPr>
          <p:cNvPr id="4" name="TextBox 3"/>
          <p:cNvSpPr txBox="1"/>
          <p:nvPr/>
        </p:nvSpPr>
        <p:spPr>
          <a:xfrm>
            <a:off x="2389603" y="1657327"/>
            <a:ext cx="4348648" cy="584776"/>
          </a:xfrm>
          <a:prstGeom prst="rect">
            <a:avLst/>
          </a:prstGeom>
          <a:noFill/>
        </p:spPr>
        <p:txBody>
          <a:bodyPr wrap="square" rtlCol="0">
            <a:spAutoFit/>
          </a:bodyPr>
          <a:lstStyle/>
          <a:p>
            <a:pPr algn="ctr"/>
            <a:r>
              <a:rPr lang="en-US" sz="3200" dirty="0" smtClean="0"/>
              <a:t>How Checksum works</a:t>
            </a:r>
            <a:endParaRPr lang="en-US" sz="3200" dirty="0"/>
          </a:p>
        </p:txBody>
      </p:sp>
    </p:spTree>
    <p:extLst>
      <p:ext uri="{BB962C8B-B14F-4D97-AF65-F5344CB8AC3E}">
        <p14:creationId xmlns:p14="http://schemas.microsoft.com/office/powerpoint/2010/main" val="3506608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a:t>
            </a:r>
            <a:r>
              <a:rPr lang="en-US" dirty="0" err="1" smtClean="0"/>
              <a:t>Pseudoheader</a:t>
            </a:r>
            <a:endParaRPr lang="en-US" dirty="0"/>
          </a:p>
        </p:txBody>
      </p:sp>
      <p:pic>
        <p:nvPicPr>
          <p:cNvPr id="4" name="Content Placeholder 3" descr="Psuedo_Header1.jpg"/>
          <p:cNvPicPr>
            <a:picLocks noGrp="1" noChangeAspect="1"/>
          </p:cNvPicPr>
          <p:nvPr>
            <p:ph idx="1"/>
          </p:nvPr>
        </p:nvPicPr>
        <p:blipFill>
          <a:blip r:embed="rId2">
            <a:extLst>
              <a:ext uri="{28A0092B-C50C-407E-A947-70E740481C1C}">
                <a14:useLocalDpi xmlns:a14="http://schemas.microsoft.com/office/drawing/2010/main" val="0"/>
              </a:ext>
            </a:extLst>
          </a:blip>
          <a:srcRect t="-63902" b="-63902"/>
          <a:stretch>
            <a:fillRect/>
          </a:stretch>
        </p:blipFill>
        <p:spPr/>
      </p:pic>
    </p:spTree>
    <p:extLst>
      <p:ext uri="{BB962C8B-B14F-4D97-AF65-F5344CB8AC3E}">
        <p14:creationId xmlns:p14="http://schemas.microsoft.com/office/powerpoint/2010/main" val="2440424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Pseudoheader</a:t>
            </a:r>
            <a:r>
              <a:rPr lang="en-US" dirty="0" smtClean="0"/>
              <a:t> IPv4/IPv6</a:t>
            </a:r>
            <a:endParaRPr lang="en-US" dirty="0"/>
          </a:p>
        </p:txBody>
      </p:sp>
      <p:sp>
        <p:nvSpPr>
          <p:cNvPr id="3" name="Content Placeholder 2"/>
          <p:cNvSpPr>
            <a:spLocks noGrp="1"/>
          </p:cNvSpPr>
          <p:nvPr>
            <p:ph idx="1"/>
          </p:nvPr>
        </p:nvSpPr>
        <p:spPr/>
        <p:txBody>
          <a:bodyPr>
            <a:normAutofit/>
          </a:bodyPr>
          <a:lstStyle/>
          <a:p>
            <a:r>
              <a:rPr lang="en-US" dirty="0" smtClean="0"/>
              <a:t>Contains the 32 bit IPv4 address of the source and destination machines, UPD Protocol number and byte count for the UDP segment (with header).</a:t>
            </a:r>
          </a:p>
          <a:p>
            <a:r>
              <a:rPr lang="en-US" dirty="0" smtClean="0"/>
              <a:t>Inclusion in UDP Checksum calculation helps detect </a:t>
            </a:r>
            <a:r>
              <a:rPr lang="en-US" dirty="0" err="1" smtClean="0"/>
              <a:t>misdelivered</a:t>
            </a:r>
            <a:r>
              <a:rPr lang="en-US" dirty="0" smtClean="0"/>
              <a:t> packets.</a:t>
            </a:r>
          </a:p>
          <a:p>
            <a:r>
              <a:rPr lang="en-US" dirty="0" smtClean="0"/>
              <a:t>Inclusion is also a violation of protocol hierarchy- IP addresses belong in the IP Layer, not UDP.</a:t>
            </a:r>
            <a:endParaRPr lang="en-US" dirty="0"/>
          </a:p>
        </p:txBody>
      </p:sp>
    </p:spTree>
    <p:extLst>
      <p:ext uri="{BB962C8B-B14F-4D97-AF65-F5344CB8AC3E}">
        <p14:creationId xmlns:p14="http://schemas.microsoft.com/office/powerpoint/2010/main" val="1396269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7565"/>
            <a:ext cx="8913813" cy="914400"/>
          </a:xfrm>
        </p:spPr>
        <p:txBody>
          <a:bodyPr>
            <a:normAutofit/>
          </a:bodyPr>
          <a:lstStyle/>
          <a:p>
            <a:r>
              <a:rPr lang="en-US" dirty="0" smtClean="0"/>
              <a:t>What UDP Does NOT Do</a:t>
            </a:r>
            <a:endParaRPr lang="en-US" dirty="0"/>
          </a:p>
        </p:txBody>
      </p:sp>
      <p:sp>
        <p:nvSpPr>
          <p:cNvPr id="3" name="Content Placeholder 2"/>
          <p:cNvSpPr>
            <a:spLocks noGrp="1"/>
          </p:cNvSpPr>
          <p:nvPr>
            <p:ph idx="1"/>
          </p:nvPr>
        </p:nvSpPr>
        <p:spPr>
          <a:xfrm>
            <a:off x="457200" y="1600200"/>
            <a:ext cx="8229600" cy="1434647"/>
          </a:xfrm>
        </p:spPr>
        <p:txBody>
          <a:bodyPr/>
          <a:lstStyle/>
          <a:p>
            <a:r>
              <a:rPr lang="en-US" dirty="0" smtClean="0"/>
              <a:t>Flow and congestion control</a:t>
            </a:r>
            <a:endParaRPr lang="en-US" dirty="0"/>
          </a:p>
          <a:p>
            <a:r>
              <a:rPr lang="en-US" dirty="0" smtClean="0"/>
              <a:t>Retransmission after receiving a bad segment</a:t>
            </a:r>
          </a:p>
          <a:p>
            <a:endParaRPr lang="en-US" dirty="0" smtClean="0"/>
          </a:p>
        </p:txBody>
      </p:sp>
    </p:spTree>
    <p:extLst>
      <p:ext uri="{BB962C8B-B14F-4D97-AF65-F5344CB8AC3E}">
        <p14:creationId xmlns:p14="http://schemas.microsoft.com/office/powerpoint/2010/main" val="748118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UDP Does Do</a:t>
            </a:r>
            <a:endParaRPr lang="en-US" dirty="0"/>
          </a:p>
        </p:txBody>
      </p:sp>
      <p:sp>
        <p:nvSpPr>
          <p:cNvPr id="3" name="Content Placeholder 2"/>
          <p:cNvSpPr>
            <a:spLocks noGrp="1"/>
          </p:cNvSpPr>
          <p:nvPr>
            <p:ph idx="1"/>
          </p:nvPr>
        </p:nvSpPr>
        <p:spPr/>
        <p:txBody>
          <a:bodyPr/>
          <a:lstStyle/>
          <a:p>
            <a:r>
              <a:rPr lang="en-US" dirty="0"/>
              <a:t>Provides an interface for the IP Protocol with </a:t>
            </a:r>
            <a:r>
              <a:rPr lang="en-US" dirty="0" err="1"/>
              <a:t>demultiplexing</a:t>
            </a:r>
            <a:r>
              <a:rPr lang="en-US" dirty="0"/>
              <a:t> multiple processes using the ports</a:t>
            </a:r>
          </a:p>
          <a:p>
            <a:r>
              <a:rPr lang="en-US" dirty="0"/>
              <a:t>Optional error </a:t>
            </a:r>
            <a:r>
              <a:rPr lang="en-US" i="1" dirty="0"/>
              <a:t>detection</a:t>
            </a:r>
          </a:p>
          <a:p>
            <a:endParaRPr lang="en-US" dirty="0" smtClean="0"/>
          </a:p>
          <a:p>
            <a:pPr marL="0" indent="0">
              <a:buNone/>
            </a:pPr>
            <a:endParaRPr lang="en-US" dirty="0"/>
          </a:p>
        </p:txBody>
      </p:sp>
    </p:spTree>
    <p:extLst>
      <p:ext uri="{BB962C8B-B14F-4D97-AF65-F5344CB8AC3E}">
        <p14:creationId xmlns:p14="http://schemas.microsoft.com/office/powerpoint/2010/main" val="276407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Procedure Call</a:t>
            </a:r>
            <a:endParaRPr lang="en-US" dirty="0"/>
          </a:p>
        </p:txBody>
      </p:sp>
      <p:sp>
        <p:nvSpPr>
          <p:cNvPr id="3" name="Content Placeholder 2"/>
          <p:cNvSpPr>
            <a:spLocks noGrp="1"/>
          </p:cNvSpPr>
          <p:nvPr>
            <p:ph idx="1"/>
          </p:nvPr>
        </p:nvSpPr>
        <p:spPr/>
        <p:txBody>
          <a:bodyPr/>
          <a:lstStyle/>
          <a:p>
            <a:r>
              <a:rPr lang="en-US" dirty="0" smtClean="0"/>
              <a:t>Sending a message to a remote host to get a response back.</a:t>
            </a:r>
          </a:p>
          <a:p>
            <a:r>
              <a:rPr lang="en-US" dirty="0" smtClean="0"/>
              <a:t>The basis for many networking applications.</a:t>
            </a:r>
          </a:p>
          <a:p>
            <a:r>
              <a:rPr lang="en-US" dirty="0" smtClean="0"/>
              <a:t>RPCs should look as much like local procedures as possible</a:t>
            </a:r>
          </a:p>
          <a:p>
            <a:r>
              <a:rPr lang="en-US" dirty="0" smtClean="0"/>
              <a:t>Client- machine making the call</a:t>
            </a:r>
          </a:p>
          <a:p>
            <a:r>
              <a:rPr lang="en-US" dirty="0" smtClean="0"/>
              <a:t>Server- machine accepting the called procedure</a:t>
            </a:r>
            <a:endParaRPr lang="en-US" dirty="0"/>
          </a:p>
        </p:txBody>
      </p:sp>
    </p:spTree>
    <p:extLst>
      <p:ext uri="{BB962C8B-B14F-4D97-AF65-F5344CB8AC3E}">
        <p14:creationId xmlns:p14="http://schemas.microsoft.com/office/powerpoint/2010/main" val="325320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Procedure Call</a:t>
            </a:r>
            <a:endParaRPr lang="en-US" dirty="0"/>
          </a:p>
        </p:txBody>
      </p:sp>
      <p:pic>
        <p:nvPicPr>
          <p:cNvPr id="4" name="Content Placeholder 3" descr="Untitled.png"/>
          <p:cNvPicPr>
            <a:picLocks noGrp="1" noChangeAspect="1"/>
          </p:cNvPicPr>
          <p:nvPr>
            <p:ph idx="1"/>
          </p:nvPr>
        </p:nvPicPr>
        <p:blipFill>
          <a:blip r:embed="rId2" cstate="email">
            <a:extLst>
              <a:ext uri="{28A0092B-C50C-407E-A947-70E740481C1C}">
                <a14:useLocalDpi xmlns:a14="http://schemas.microsoft.com/office/drawing/2010/main" val="0"/>
              </a:ext>
            </a:extLst>
          </a:blip>
          <a:srcRect t="2397" b="2397"/>
          <a:stretch>
            <a:fillRect/>
          </a:stretch>
        </p:blipFill>
        <p:spPr/>
      </p:pic>
    </p:spTree>
    <p:extLst>
      <p:ext uri="{BB962C8B-B14F-4D97-AF65-F5344CB8AC3E}">
        <p14:creationId xmlns:p14="http://schemas.microsoft.com/office/powerpoint/2010/main" val="391880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an RPC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Step 1- Client calls Client Stub (Small library procedure on Client)</a:t>
            </a:r>
          </a:p>
          <a:p>
            <a:r>
              <a:rPr lang="en-US" dirty="0" smtClean="0"/>
              <a:t>Step 2- Client Stub packs parameters into a message and makes a system call to send the message.  Packing the parameters is called </a:t>
            </a:r>
            <a:r>
              <a:rPr lang="en-US" b="1" dirty="0" smtClean="0"/>
              <a:t>Marshaling</a:t>
            </a:r>
          </a:p>
          <a:p>
            <a:r>
              <a:rPr lang="en-US" dirty="0" smtClean="0"/>
              <a:t>Step 3- OS sends message from Client Machine to Server Machine</a:t>
            </a:r>
          </a:p>
          <a:p>
            <a:r>
              <a:rPr lang="en-US" dirty="0" smtClean="0"/>
              <a:t>Step 4- OS passes the incoming packet to the Server Stub</a:t>
            </a:r>
          </a:p>
          <a:p>
            <a:r>
              <a:rPr lang="en-US" dirty="0" smtClean="0"/>
              <a:t>Step 5- Server Stub calls the server procedure with the </a:t>
            </a:r>
            <a:r>
              <a:rPr lang="en-US" dirty="0" err="1" smtClean="0"/>
              <a:t>unmarshaled</a:t>
            </a:r>
            <a:r>
              <a:rPr lang="en-US" dirty="0" smtClean="0"/>
              <a:t> parameters</a:t>
            </a:r>
          </a:p>
          <a:p>
            <a:r>
              <a:rPr lang="en-US" dirty="0" smtClean="0"/>
              <a:t>Step 6- Reply.  This traces the same path in the reverse direction</a:t>
            </a:r>
            <a:endParaRPr lang="en-US" dirty="0"/>
          </a:p>
        </p:txBody>
      </p:sp>
    </p:spTree>
    <p:extLst>
      <p:ext uri="{BB962C8B-B14F-4D97-AF65-F5344CB8AC3E}">
        <p14:creationId xmlns:p14="http://schemas.microsoft.com/office/powerpoint/2010/main" val="1075330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0525"/>
            <a:ext cx="8913813" cy="914400"/>
          </a:xfrm>
        </p:spPr>
        <p:txBody>
          <a:bodyPr/>
          <a:lstStyle/>
          <a:p>
            <a:r>
              <a:rPr lang="en-US" dirty="0" smtClean="0"/>
              <a:t>RPC- Names to Know</a:t>
            </a:r>
            <a:endParaRPr lang="en-US" dirty="0"/>
          </a:p>
        </p:txBody>
      </p:sp>
      <p:sp>
        <p:nvSpPr>
          <p:cNvPr id="3" name="Content Placeholder 2"/>
          <p:cNvSpPr>
            <a:spLocks noGrp="1"/>
          </p:cNvSpPr>
          <p:nvPr>
            <p:ph idx="1"/>
          </p:nvPr>
        </p:nvSpPr>
        <p:spPr>
          <a:xfrm>
            <a:off x="457200" y="2389135"/>
            <a:ext cx="8229600" cy="3737028"/>
          </a:xfrm>
        </p:spPr>
        <p:txBody>
          <a:bodyPr>
            <a:normAutofit/>
          </a:bodyPr>
          <a:lstStyle/>
          <a:p>
            <a:r>
              <a:rPr lang="en-US" dirty="0" smtClean="0"/>
              <a:t>Suggested the idea to allow programs to call procedures located on remote hosts</a:t>
            </a:r>
          </a:p>
          <a:p>
            <a:r>
              <a:rPr lang="en-US" dirty="0" smtClean="0"/>
              <a:t>Machine 1 calls Machine 2</a:t>
            </a:r>
          </a:p>
          <a:p>
            <a:r>
              <a:rPr lang="en-US" dirty="0" smtClean="0"/>
              <a:t>Calling process suspends on M1 Execution of procedure takes place on M2</a:t>
            </a:r>
          </a:p>
          <a:p>
            <a:r>
              <a:rPr lang="en-US" dirty="0" smtClean="0"/>
              <a:t>Message passing is transparent to application programmer</a:t>
            </a:r>
            <a:endParaRPr lang="en-US" dirty="0"/>
          </a:p>
        </p:txBody>
      </p:sp>
      <p:sp>
        <p:nvSpPr>
          <p:cNvPr id="4" name="TextBox 3"/>
          <p:cNvSpPr txBox="1"/>
          <p:nvPr/>
        </p:nvSpPr>
        <p:spPr>
          <a:xfrm>
            <a:off x="2138486" y="1571233"/>
            <a:ext cx="4840763" cy="646331"/>
          </a:xfrm>
          <a:prstGeom prst="rect">
            <a:avLst/>
          </a:prstGeom>
          <a:noFill/>
        </p:spPr>
        <p:txBody>
          <a:bodyPr wrap="none" rtlCol="0">
            <a:spAutoFit/>
          </a:bodyPr>
          <a:lstStyle/>
          <a:p>
            <a:pPr algn="ctr"/>
            <a:r>
              <a:rPr lang="en-US" sz="3600" dirty="0" err="1" smtClean="0"/>
              <a:t>Birrell</a:t>
            </a:r>
            <a:r>
              <a:rPr lang="en-US" sz="3600" dirty="0" smtClean="0"/>
              <a:t> and Nelson (1984)</a:t>
            </a:r>
            <a:endParaRPr lang="en-US" sz="3600" dirty="0"/>
          </a:p>
        </p:txBody>
      </p:sp>
    </p:spTree>
    <p:extLst>
      <p:ext uri="{BB962C8B-B14F-4D97-AF65-F5344CB8AC3E}">
        <p14:creationId xmlns:p14="http://schemas.microsoft.com/office/powerpoint/2010/main" val="77498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Control (cont.) </a:t>
            </a:r>
            <a:endParaRPr lang="en-US" dirty="0"/>
          </a:p>
        </p:txBody>
      </p:sp>
      <p:sp>
        <p:nvSpPr>
          <p:cNvPr id="3" name="Content Placeholder 2"/>
          <p:cNvSpPr>
            <a:spLocks noGrp="1"/>
          </p:cNvSpPr>
          <p:nvPr>
            <p:ph idx="1"/>
          </p:nvPr>
        </p:nvSpPr>
        <p:spPr/>
        <p:txBody>
          <a:bodyPr/>
          <a:lstStyle/>
          <a:p>
            <a:r>
              <a:rPr lang="en-US" dirty="0" smtClean="0"/>
              <a:t>Congestion occurs at routers, so it is detected at the network later. </a:t>
            </a:r>
          </a:p>
          <a:p>
            <a:r>
              <a:rPr lang="en-US" dirty="0" smtClean="0"/>
              <a:t>However, congestion is ultimately caused by traffic sent into the network by the transport layer. </a:t>
            </a:r>
          </a:p>
          <a:p>
            <a:r>
              <a:rPr lang="en-US" dirty="0"/>
              <a:t>T</a:t>
            </a:r>
            <a:r>
              <a:rPr lang="en-US" dirty="0" smtClean="0"/>
              <a:t>he only effective way to control congestion is for the transport protocols to send packets into the network more slowly. </a:t>
            </a:r>
            <a:endParaRPr lang="en-US" dirty="0"/>
          </a:p>
        </p:txBody>
      </p:sp>
    </p:spTree>
    <p:extLst>
      <p:ext uri="{BB962C8B-B14F-4D97-AF65-F5344CB8AC3E}">
        <p14:creationId xmlns:p14="http://schemas.microsoft.com/office/powerpoint/2010/main" val="3470583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RPC Problems</a:t>
            </a:r>
            <a:endParaRPr lang="en-US" dirty="0"/>
          </a:p>
        </p:txBody>
      </p:sp>
      <p:sp>
        <p:nvSpPr>
          <p:cNvPr id="3" name="Content Placeholder 2"/>
          <p:cNvSpPr>
            <a:spLocks noGrp="1"/>
          </p:cNvSpPr>
          <p:nvPr>
            <p:ph idx="1"/>
          </p:nvPr>
        </p:nvSpPr>
        <p:spPr/>
        <p:txBody>
          <a:bodyPr/>
          <a:lstStyle/>
          <a:p>
            <a:r>
              <a:rPr lang="en-US" dirty="0" smtClean="0"/>
              <a:t>Cannot pass pointer parameters because Client and Server are in different address spaces</a:t>
            </a:r>
          </a:p>
          <a:p>
            <a:r>
              <a:rPr lang="en-US" dirty="0" smtClean="0"/>
              <a:t>Possible in some languages to write a procedures that are essentially impossible for the Client Stub to marshal the parameters because it cannot determine how large they are</a:t>
            </a:r>
          </a:p>
          <a:p>
            <a:r>
              <a:rPr lang="en-US" dirty="0" smtClean="0"/>
              <a:t>Not always possible to deduce the types of parameters, even from the code</a:t>
            </a:r>
          </a:p>
          <a:p>
            <a:r>
              <a:rPr lang="en-US" dirty="0" smtClean="0"/>
              <a:t>Global Variables may not be shared across machines</a:t>
            </a:r>
            <a:endParaRPr lang="en-US" dirty="0"/>
          </a:p>
        </p:txBody>
      </p:sp>
    </p:spTree>
    <p:extLst>
      <p:ext uri="{BB962C8B-B14F-4D97-AF65-F5344CB8AC3E}">
        <p14:creationId xmlns:p14="http://schemas.microsoft.com/office/powerpoint/2010/main" val="4115730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Transport Protocols</a:t>
            </a:r>
            <a:endParaRPr lang="en-US" dirty="0"/>
          </a:p>
        </p:txBody>
      </p:sp>
      <p:sp>
        <p:nvSpPr>
          <p:cNvPr id="3" name="Content Placeholder 2"/>
          <p:cNvSpPr>
            <a:spLocks noGrp="1"/>
          </p:cNvSpPr>
          <p:nvPr>
            <p:ph idx="1"/>
          </p:nvPr>
        </p:nvSpPr>
        <p:spPr/>
        <p:txBody>
          <a:bodyPr/>
          <a:lstStyle/>
          <a:p>
            <a:r>
              <a:rPr lang="en-US" dirty="0" smtClean="0"/>
              <a:t>Described in RFC 3550 </a:t>
            </a:r>
          </a:p>
          <a:p>
            <a:r>
              <a:rPr lang="en-US" dirty="0" smtClean="0"/>
              <a:t>In widespread use for multimedia applications- Streaming Radio/Video, VOIP etc.</a:t>
            </a:r>
          </a:p>
          <a:p>
            <a:r>
              <a:rPr lang="en-US" dirty="0" smtClean="0"/>
              <a:t>Initially each application was having its own real time protocol, but they were all similar, but became apparent that a generic protocol that could handle multiple applications would be beneficial</a:t>
            </a:r>
          </a:p>
          <a:p>
            <a:pPr marL="0" indent="0">
              <a:buNone/>
            </a:pPr>
            <a:endParaRPr lang="en-US" dirty="0"/>
          </a:p>
        </p:txBody>
      </p:sp>
    </p:spTree>
    <p:extLst>
      <p:ext uri="{BB962C8B-B14F-4D97-AF65-F5344CB8AC3E}">
        <p14:creationId xmlns:p14="http://schemas.microsoft.com/office/powerpoint/2010/main" val="2356964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RTP (Real-time Transport Protocol</a:t>
            </a:r>
            <a:endParaRPr lang="en-US" dirty="0"/>
          </a:p>
        </p:txBody>
      </p:sp>
      <p:sp>
        <p:nvSpPr>
          <p:cNvPr id="3" name="Content Placeholder 2"/>
          <p:cNvSpPr>
            <a:spLocks noGrp="1"/>
          </p:cNvSpPr>
          <p:nvPr>
            <p:ph idx="1"/>
          </p:nvPr>
        </p:nvSpPr>
        <p:spPr/>
        <p:txBody>
          <a:bodyPr/>
          <a:lstStyle/>
          <a:p>
            <a:r>
              <a:rPr lang="en-US" dirty="0" smtClean="0"/>
              <a:t>Has 2 parts</a:t>
            </a:r>
          </a:p>
          <a:p>
            <a:r>
              <a:rPr lang="en-US" dirty="0" smtClean="0"/>
              <a:t>First part is the protocol for transporting  audio and video data in packets</a:t>
            </a:r>
          </a:p>
          <a:p>
            <a:r>
              <a:rPr lang="en-US" dirty="0" smtClean="0"/>
              <a:t>Second part is the processing that takes place- usually at the receiver to play the audio and video at the correct time.</a:t>
            </a:r>
            <a:endParaRPr lang="en-US" dirty="0"/>
          </a:p>
        </p:txBody>
      </p:sp>
    </p:spTree>
    <p:extLst>
      <p:ext uri="{BB962C8B-B14F-4D97-AF65-F5344CB8AC3E}">
        <p14:creationId xmlns:p14="http://schemas.microsoft.com/office/powerpoint/2010/main" val="112089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656"/>
            <a:ext cx="8913813" cy="914400"/>
          </a:xfrm>
        </p:spPr>
        <p:txBody>
          <a:bodyPr/>
          <a:lstStyle/>
          <a:p>
            <a:r>
              <a:rPr lang="en-US" dirty="0" smtClean="0"/>
              <a:t>Real-time Transport</a:t>
            </a:r>
            <a:endParaRPr lang="en-US" dirty="0"/>
          </a:p>
        </p:txBody>
      </p:sp>
      <p:pic>
        <p:nvPicPr>
          <p:cNvPr id="4" name="Content Placeholder 3" descr="06fig25.gif"/>
          <p:cNvPicPr>
            <a:picLocks noGrp="1" noChangeAspect="1"/>
          </p:cNvPicPr>
          <p:nvPr>
            <p:ph idx="1"/>
          </p:nvPr>
        </p:nvPicPr>
        <p:blipFill>
          <a:blip r:embed="rId2">
            <a:extLst>
              <a:ext uri="{28A0092B-C50C-407E-A947-70E740481C1C}">
                <a14:useLocalDpi xmlns:a14="http://schemas.microsoft.com/office/drawing/2010/main" val="0"/>
              </a:ext>
            </a:extLst>
          </a:blip>
          <a:srcRect t="-18401" b="-18401"/>
          <a:stretch>
            <a:fillRect/>
          </a:stretch>
        </p:blipFill>
        <p:spPr>
          <a:xfrm>
            <a:off x="1152450" y="3187233"/>
            <a:ext cx="7610476" cy="3670767"/>
          </a:xfrm>
        </p:spPr>
      </p:pic>
      <p:sp>
        <p:nvSpPr>
          <p:cNvPr id="5" name="TextBox 4"/>
          <p:cNvSpPr txBox="1"/>
          <p:nvPr/>
        </p:nvSpPr>
        <p:spPr>
          <a:xfrm>
            <a:off x="2454186" y="1958660"/>
            <a:ext cx="3444473" cy="923330"/>
          </a:xfrm>
          <a:prstGeom prst="rect">
            <a:avLst/>
          </a:prstGeom>
          <a:noFill/>
        </p:spPr>
        <p:txBody>
          <a:bodyPr wrap="square" rtlCol="0">
            <a:spAutoFit/>
          </a:bodyPr>
          <a:lstStyle/>
          <a:p>
            <a:r>
              <a:rPr lang="en-US" dirty="0" smtClean="0"/>
              <a:t>a- The position of RTP in the protocol stack   </a:t>
            </a:r>
          </a:p>
          <a:p>
            <a:r>
              <a:rPr lang="en-US" dirty="0" smtClean="0"/>
              <a:t>B- Packet nesting</a:t>
            </a:r>
            <a:endParaRPr lang="en-US" dirty="0"/>
          </a:p>
        </p:txBody>
      </p:sp>
    </p:spTree>
    <p:extLst>
      <p:ext uri="{BB962C8B-B14F-4D97-AF65-F5344CB8AC3E}">
        <p14:creationId xmlns:p14="http://schemas.microsoft.com/office/powerpoint/2010/main" val="3201047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Transport Protocol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basic function is to multiplex several real time data streams onto a single stream of UDP packets which can then be sent to single (unicasting) or multiple (multicasting) destinations</a:t>
            </a:r>
          </a:p>
          <a:p>
            <a:r>
              <a:rPr lang="en-US" dirty="0" smtClean="0"/>
              <a:t>The UDP packets receive no special consideration except in the case of QOS features being enabled</a:t>
            </a:r>
          </a:p>
          <a:p>
            <a:r>
              <a:rPr lang="en-US" dirty="0" smtClean="0"/>
              <a:t>Each packet send is assigned a number 1 higher than the one before to determine if any are missing</a:t>
            </a:r>
          </a:p>
          <a:p>
            <a:r>
              <a:rPr lang="en-US" dirty="0" smtClean="0"/>
              <a:t>If a packet is not received then that data is skipped or approximated.  There is not usually retransmission, </a:t>
            </a:r>
            <a:r>
              <a:rPr lang="en-US" dirty="0" err="1" smtClean="0"/>
              <a:t>nore</a:t>
            </a:r>
            <a:r>
              <a:rPr lang="en-US" dirty="0" smtClean="0"/>
              <a:t> is there an acknowledgement</a:t>
            </a:r>
            <a:endParaRPr lang="en-US" dirty="0"/>
          </a:p>
        </p:txBody>
      </p:sp>
    </p:spTree>
    <p:extLst>
      <p:ext uri="{BB962C8B-B14F-4D97-AF65-F5344CB8AC3E}">
        <p14:creationId xmlns:p14="http://schemas.microsoft.com/office/powerpoint/2010/main" val="3946817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Transport Protocol</a:t>
            </a:r>
            <a:endParaRPr lang="en-US" dirty="0"/>
          </a:p>
        </p:txBody>
      </p:sp>
      <p:sp>
        <p:nvSpPr>
          <p:cNvPr id="3" name="Content Placeholder 2"/>
          <p:cNvSpPr>
            <a:spLocks noGrp="1"/>
          </p:cNvSpPr>
          <p:nvPr>
            <p:ph idx="1"/>
          </p:nvPr>
        </p:nvSpPr>
        <p:spPr/>
        <p:txBody>
          <a:bodyPr/>
          <a:lstStyle/>
          <a:p>
            <a:r>
              <a:rPr lang="en-US" dirty="0" smtClean="0"/>
              <a:t>RTP </a:t>
            </a:r>
            <a:r>
              <a:rPr lang="en-US" dirty="0" err="1" smtClean="0"/>
              <a:t>paylods</a:t>
            </a:r>
            <a:r>
              <a:rPr lang="en-US" dirty="0" smtClean="0"/>
              <a:t> may contain multiple samples, each encoded multiple ways.</a:t>
            </a:r>
          </a:p>
          <a:p>
            <a:r>
              <a:rPr lang="en-US" dirty="0" smtClean="0"/>
              <a:t>RTP only provides the header field specifying the encoding only</a:t>
            </a:r>
          </a:p>
          <a:p>
            <a:r>
              <a:rPr lang="en-US" dirty="0" smtClean="0"/>
              <a:t>RTP supports time stamping</a:t>
            </a:r>
          </a:p>
          <a:p>
            <a:r>
              <a:rPr lang="en-US" dirty="0" smtClean="0"/>
              <a:t>Time stamping reduces effects of network delay and also allows multiple streams to be synchronized with each other</a:t>
            </a:r>
            <a:endParaRPr lang="en-US" dirty="0"/>
          </a:p>
        </p:txBody>
      </p:sp>
    </p:spTree>
    <p:extLst>
      <p:ext uri="{BB962C8B-B14F-4D97-AF65-F5344CB8AC3E}">
        <p14:creationId xmlns:p14="http://schemas.microsoft.com/office/powerpoint/2010/main" val="313838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RTP Header</a:t>
            </a:r>
            <a:endParaRPr lang="en-US" dirty="0"/>
          </a:p>
        </p:txBody>
      </p:sp>
      <p:pic>
        <p:nvPicPr>
          <p:cNvPr id="4" name="Content Placeholder 3" descr="UntitledRTP.png"/>
          <p:cNvPicPr>
            <a:picLocks noGrp="1" noChangeAspect="1"/>
          </p:cNvPicPr>
          <p:nvPr>
            <p:ph idx="1"/>
          </p:nvPr>
        </p:nvPicPr>
        <p:blipFill>
          <a:blip r:embed="rId2" cstate="email">
            <a:extLst>
              <a:ext uri="{28A0092B-C50C-407E-A947-70E740481C1C}">
                <a14:useLocalDpi xmlns:a14="http://schemas.microsoft.com/office/drawing/2010/main" val="0"/>
              </a:ext>
            </a:extLst>
          </a:blip>
          <a:srcRect t="-3301" b="-3301"/>
          <a:stretch>
            <a:fillRect/>
          </a:stretch>
        </p:blipFill>
        <p:spPr/>
      </p:pic>
    </p:spTree>
    <p:extLst>
      <p:ext uri="{BB962C8B-B14F-4D97-AF65-F5344CB8AC3E}">
        <p14:creationId xmlns:p14="http://schemas.microsoft.com/office/powerpoint/2010/main" val="19816923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125"/>
            <a:ext cx="8913813" cy="914400"/>
          </a:xfrm>
        </p:spPr>
        <p:txBody>
          <a:bodyPr/>
          <a:lstStyle/>
          <a:p>
            <a:r>
              <a:rPr lang="en-US" dirty="0" smtClean="0"/>
              <a:t>RTP Header</a:t>
            </a:r>
            <a:endParaRPr lang="en-US" dirty="0"/>
          </a:p>
        </p:txBody>
      </p:sp>
      <p:sp>
        <p:nvSpPr>
          <p:cNvPr id="3" name="Content Placeholder 2"/>
          <p:cNvSpPr>
            <a:spLocks noGrp="1"/>
          </p:cNvSpPr>
          <p:nvPr>
            <p:ph idx="1"/>
          </p:nvPr>
        </p:nvSpPr>
        <p:spPr>
          <a:xfrm>
            <a:off x="1114424" y="1390233"/>
            <a:ext cx="7610476" cy="5023840"/>
          </a:xfrm>
        </p:spPr>
        <p:txBody>
          <a:bodyPr>
            <a:normAutofit fontScale="92500" lnSpcReduction="20000"/>
          </a:bodyPr>
          <a:lstStyle/>
          <a:p>
            <a:r>
              <a:rPr lang="en-US" dirty="0" smtClean="0"/>
              <a:t>Consists of three 32-bit words and possibly </a:t>
            </a:r>
            <a:r>
              <a:rPr lang="en-US" dirty="0" err="1" smtClean="0"/>
              <a:t>som</a:t>
            </a:r>
            <a:r>
              <a:rPr lang="en-US" dirty="0" smtClean="0"/>
              <a:t> extensions</a:t>
            </a:r>
          </a:p>
          <a:p>
            <a:r>
              <a:rPr lang="en-US" dirty="0" smtClean="0"/>
              <a:t>The first word contains the </a:t>
            </a:r>
            <a:r>
              <a:rPr lang="en-US" i="1" dirty="0" smtClean="0"/>
              <a:t>Version </a:t>
            </a:r>
            <a:r>
              <a:rPr lang="en-US" dirty="0" smtClean="0"/>
              <a:t>field</a:t>
            </a:r>
          </a:p>
          <a:p>
            <a:r>
              <a:rPr lang="en-US" dirty="0" smtClean="0"/>
              <a:t>The </a:t>
            </a:r>
            <a:r>
              <a:rPr lang="en-US" i="1" dirty="0" smtClean="0"/>
              <a:t>P </a:t>
            </a:r>
            <a:r>
              <a:rPr lang="en-US" dirty="0" smtClean="0"/>
              <a:t>bit indicates the packet has been padded to a multiple of 4 bytes. The final padding byte indicates how many bytes were added</a:t>
            </a:r>
            <a:endParaRPr lang="en-US" i="1" dirty="0" smtClean="0"/>
          </a:p>
          <a:p>
            <a:r>
              <a:rPr lang="en-US" dirty="0" smtClean="0"/>
              <a:t>The </a:t>
            </a:r>
            <a:r>
              <a:rPr lang="en-US" i="1" dirty="0" smtClean="0"/>
              <a:t>X</a:t>
            </a:r>
            <a:r>
              <a:rPr lang="en-US" dirty="0" smtClean="0"/>
              <a:t> bit indicates an extension header is present. The only thing defined is that the first word of the extension gives the length</a:t>
            </a:r>
          </a:p>
          <a:p>
            <a:r>
              <a:rPr lang="en-US" dirty="0" smtClean="0"/>
              <a:t>The </a:t>
            </a:r>
            <a:r>
              <a:rPr lang="en-US" i="1" dirty="0" smtClean="0"/>
              <a:t>CC</a:t>
            </a:r>
            <a:r>
              <a:rPr lang="en-US" dirty="0" smtClean="0"/>
              <a:t> field tells how many contributing sources are present from 0 to 15</a:t>
            </a:r>
          </a:p>
          <a:p>
            <a:r>
              <a:rPr lang="en-US" dirty="0" smtClean="0"/>
              <a:t>The </a:t>
            </a:r>
            <a:r>
              <a:rPr lang="en-US" i="1" dirty="0" smtClean="0"/>
              <a:t>M</a:t>
            </a:r>
            <a:r>
              <a:rPr lang="en-US" dirty="0" smtClean="0"/>
              <a:t> bit is application specific marker bit. It is used to mark the start of something the application understand</a:t>
            </a:r>
          </a:p>
          <a:p>
            <a:r>
              <a:rPr lang="en-US" dirty="0" smtClean="0"/>
              <a:t>The </a:t>
            </a:r>
            <a:r>
              <a:rPr lang="en-US" i="1" dirty="0" smtClean="0"/>
              <a:t>Payload type</a:t>
            </a:r>
            <a:r>
              <a:rPr lang="en-US" dirty="0" smtClean="0"/>
              <a:t> tells which encoding algorithm has been used</a:t>
            </a:r>
          </a:p>
          <a:p>
            <a:endParaRPr lang="en-US" dirty="0" smtClean="0"/>
          </a:p>
        </p:txBody>
      </p:sp>
    </p:spTree>
    <p:extLst>
      <p:ext uri="{BB962C8B-B14F-4D97-AF65-F5344CB8AC3E}">
        <p14:creationId xmlns:p14="http://schemas.microsoft.com/office/powerpoint/2010/main" val="680142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i="1" dirty="0" smtClean="0"/>
              <a:t>Sequence number </a:t>
            </a:r>
            <a:r>
              <a:rPr lang="en-US" dirty="0" smtClean="0"/>
              <a:t>is the counter incremented on each RTP packet sent.  Used to detect lost packets</a:t>
            </a:r>
          </a:p>
          <a:p>
            <a:r>
              <a:rPr lang="en-US" dirty="0" smtClean="0"/>
              <a:t>The </a:t>
            </a:r>
            <a:r>
              <a:rPr lang="en-US" i="1" dirty="0" smtClean="0"/>
              <a:t>Timestamp</a:t>
            </a:r>
            <a:r>
              <a:rPr lang="en-US" dirty="0" smtClean="0"/>
              <a:t> is produced by the source to indicate when the first sample was made. Only the differences between timestamps is significant. </a:t>
            </a:r>
          </a:p>
          <a:p>
            <a:r>
              <a:rPr lang="en-US" i="1" dirty="0" smtClean="0"/>
              <a:t>Synchronization source identifier</a:t>
            </a:r>
            <a:r>
              <a:rPr lang="en-US" dirty="0" smtClean="0"/>
              <a:t> identifies which stream the packet belongs to.  This is the method used in multiplexing and </a:t>
            </a:r>
            <a:r>
              <a:rPr lang="en-US" dirty="0" err="1" smtClean="0"/>
              <a:t>demultiplexing</a:t>
            </a:r>
            <a:r>
              <a:rPr lang="en-US" dirty="0" smtClean="0"/>
              <a:t> multiple data streams into a single stream of UDP packets.</a:t>
            </a:r>
            <a:endParaRPr lang="en-US" dirty="0"/>
          </a:p>
          <a:p>
            <a:r>
              <a:rPr lang="en-US" i="1" dirty="0" smtClean="0"/>
              <a:t>Contributing source identifiers</a:t>
            </a:r>
            <a:r>
              <a:rPr lang="en-US" dirty="0" smtClean="0"/>
              <a:t> are used when mixers are present in the studio (if at all)</a:t>
            </a:r>
            <a:endParaRPr lang="en-US" i="1" dirty="0" smtClean="0"/>
          </a:p>
        </p:txBody>
      </p:sp>
    </p:spTree>
    <p:extLst>
      <p:ext uri="{BB962C8B-B14F-4D97-AF65-F5344CB8AC3E}">
        <p14:creationId xmlns:p14="http://schemas.microsoft.com/office/powerpoint/2010/main" val="10588957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Real-Time Transport Control Protocol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control protocol that does not transport any media </a:t>
            </a:r>
          </a:p>
          <a:p>
            <a:r>
              <a:rPr lang="en-US" dirty="0" smtClean="0"/>
              <a:t>Provides feedback on delay, delay variation, jitter, bandwidth and congestion to the transmission sources.  This allows the encoding to constantly be adjusted to compensate if there is a problem in the network, and adjust encoding if conditions improve.</a:t>
            </a:r>
          </a:p>
          <a:p>
            <a:r>
              <a:rPr lang="en-US" dirty="0" smtClean="0"/>
              <a:t>RTCP Feedback reports are designed to only consume a preset amount of bandwidth determined by the number of participants to prevent congestion</a:t>
            </a:r>
          </a:p>
          <a:p>
            <a:r>
              <a:rPr lang="en-US" dirty="0" smtClean="0"/>
              <a:t>Handles </a:t>
            </a:r>
            <a:r>
              <a:rPr lang="en-US" dirty="0" err="1" smtClean="0"/>
              <a:t>interstream</a:t>
            </a:r>
            <a:r>
              <a:rPr lang="en-US" dirty="0" smtClean="0"/>
              <a:t> synchronization</a:t>
            </a:r>
          </a:p>
          <a:p>
            <a:r>
              <a:rPr lang="en-US" dirty="0" smtClean="0"/>
              <a:t>Provides a way for naming various sources to be displayed on the receivers screen</a:t>
            </a:r>
          </a:p>
        </p:txBody>
      </p:sp>
    </p:spTree>
    <p:extLst>
      <p:ext uri="{BB962C8B-B14F-4D97-AF65-F5344CB8AC3E}">
        <p14:creationId xmlns:p14="http://schemas.microsoft.com/office/powerpoint/2010/main" val="1640442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Desirable Bandwidth Allocation</a:t>
            </a:r>
            <a:endParaRPr lang="en-US" dirty="0"/>
          </a:p>
        </p:txBody>
      </p:sp>
      <p:sp>
        <p:nvSpPr>
          <p:cNvPr id="3" name="Content Placeholder 2"/>
          <p:cNvSpPr>
            <a:spLocks noGrp="1"/>
          </p:cNvSpPr>
          <p:nvPr>
            <p:ph idx="1"/>
          </p:nvPr>
        </p:nvSpPr>
        <p:spPr>
          <a:xfrm>
            <a:off x="1114424" y="2468562"/>
            <a:ext cx="7610476" cy="3670767"/>
          </a:xfrm>
        </p:spPr>
        <p:txBody>
          <a:bodyPr>
            <a:normAutofit lnSpcReduction="10000"/>
          </a:bodyPr>
          <a:lstStyle/>
          <a:p>
            <a:r>
              <a:rPr lang="en-US" dirty="0" smtClean="0"/>
              <a:t>We must specify the state in which a good congestion control algorithm will operate the network.</a:t>
            </a:r>
          </a:p>
          <a:p>
            <a:r>
              <a:rPr lang="en-US" dirty="0" smtClean="0"/>
              <a:t>Goal: avoid congestion AND to find a good allocation of bandwidth to the transport entities that are using the network.</a:t>
            </a:r>
          </a:p>
          <a:p>
            <a:r>
              <a:rPr lang="en-US" dirty="0" smtClean="0"/>
              <a:t>A good allocation will deliver good performance because:</a:t>
            </a:r>
          </a:p>
          <a:p>
            <a:pPr lvl="1"/>
            <a:r>
              <a:rPr lang="en-US" dirty="0" smtClean="0"/>
              <a:t>It uses all the available bandwidth but avoids congestion</a:t>
            </a:r>
          </a:p>
          <a:p>
            <a:pPr lvl="1"/>
            <a:r>
              <a:rPr lang="en-US" dirty="0" smtClean="0"/>
              <a:t>Will be fair across competing transport entities</a:t>
            </a:r>
          </a:p>
          <a:p>
            <a:pPr lvl="1"/>
            <a:r>
              <a:rPr lang="en-US" dirty="0" smtClean="0"/>
              <a:t>Will quickly track changes in traffic demands</a:t>
            </a:r>
            <a:endParaRPr lang="en-US" dirty="0"/>
          </a:p>
        </p:txBody>
      </p:sp>
    </p:spTree>
    <p:extLst>
      <p:ext uri="{BB962C8B-B14F-4D97-AF65-F5344CB8AC3E}">
        <p14:creationId xmlns:p14="http://schemas.microsoft.com/office/powerpoint/2010/main" val="28242613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RTCP- Buffering and Jitter Control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Jitter</a:t>
            </a:r>
            <a:r>
              <a:rPr lang="en-US" dirty="0" smtClean="0"/>
              <a:t> is caused by packets reaching the receiver at slightly different relatives times.  Effects video and audio</a:t>
            </a:r>
          </a:p>
          <a:p>
            <a:r>
              <a:rPr lang="en-US" b="1" dirty="0" smtClean="0"/>
              <a:t>Buffering</a:t>
            </a:r>
            <a:r>
              <a:rPr lang="en-US" dirty="0" smtClean="0"/>
              <a:t> is the process of delaying playback a set amount of time so all the necessary packets for that period to arrive and be synchronized.  This is a continuous process</a:t>
            </a:r>
            <a:endParaRPr lang="en-US" b="1" dirty="0" smtClean="0"/>
          </a:p>
          <a:p>
            <a:r>
              <a:rPr lang="en-US" dirty="0" smtClean="0"/>
              <a:t>If a packet is delayed too long the media will either skip it or stop playing until the packet arrives.  Usually in live applications such as VOIP calls, the packet is skipped.</a:t>
            </a:r>
          </a:p>
          <a:p>
            <a:r>
              <a:rPr lang="en-US" dirty="0" smtClean="0"/>
              <a:t>Streaming applications can use a larger buffer, but Live media applications typically use a smaller buffer because responsiveness is a priority</a:t>
            </a:r>
          </a:p>
        </p:txBody>
      </p:sp>
    </p:spTree>
    <p:extLst>
      <p:ext uri="{BB962C8B-B14F-4D97-AF65-F5344CB8AC3E}">
        <p14:creationId xmlns:p14="http://schemas.microsoft.com/office/powerpoint/2010/main" val="3348238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Buffering Visualized</a:t>
            </a:r>
            <a:endParaRPr lang="en-US" dirty="0"/>
          </a:p>
        </p:txBody>
      </p:sp>
      <p:pic>
        <p:nvPicPr>
          <p:cNvPr id="4" name="Content Placeholder 3" descr="Untitledbuffer.png"/>
          <p:cNvPicPr>
            <a:picLocks noGrp="1" noChangeAspect="1"/>
          </p:cNvPicPr>
          <p:nvPr>
            <p:ph idx="1"/>
          </p:nvPr>
        </p:nvPicPr>
        <p:blipFill>
          <a:blip r:embed="rId2" cstate="email">
            <a:extLst>
              <a:ext uri="{28A0092B-C50C-407E-A947-70E740481C1C}">
                <a14:useLocalDpi xmlns:a14="http://schemas.microsoft.com/office/drawing/2010/main" val="0"/>
              </a:ext>
            </a:extLst>
          </a:blip>
          <a:srcRect t="-21478" b="-21478"/>
          <a:stretch>
            <a:fillRect/>
          </a:stretch>
        </p:blipFill>
        <p:spPr/>
      </p:pic>
    </p:spTree>
    <p:extLst>
      <p:ext uri="{BB962C8B-B14F-4D97-AF65-F5344CB8AC3E}">
        <p14:creationId xmlns:p14="http://schemas.microsoft.com/office/powerpoint/2010/main" val="40899936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Jitter Visualized</a:t>
            </a:r>
            <a:endParaRPr lang="en-US" dirty="0"/>
          </a:p>
        </p:txBody>
      </p:sp>
      <p:pic>
        <p:nvPicPr>
          <p:cNvPr id="5" name="Content Placeholder 4" descr="Untitledhigh.png"/>
          <p:cNvPicPr>
            <a:picLocks noGrp="1" noChangeAspect="1"/>
          </p:cNvPicPr>
          <p:nvPr>
            <p:ph idx="1"/>
          </p:nvPr>
        </p:nvPicPr>
        <p:blipFill>
          <a:blip r:embed="rId2" cstate="email">
            <a:extLst>
              <a:ext uri="{28A0092B-C50C-407E-A947-70E740481C1C}">
                <a14:useLocalDpi xmlns:a14="http://schemas.microsoft.com/office/drawing/2010/main" val="0"/>
              </a:ext>
            </a:extLst>
          </a:blip>
          <a:srcRect l="-3992" r="-3992"/>
          <a:stretch>
            <a:fillRect/>
          </a:stretch>
        </p:blipFill>
        <p:spPr>
          <a:xfrm>
            <a:off x="753479" y="2273279"/>
            <a:ext cx="4155071" cy="3710009"/>
          </a:xfrm>
        </p:spPr>
      </p:pic>
      <p:sp>
        <p:nvSpPr>
          <p:cNvPr id="4" name="TextBox 3"/>
          <p:cNvSpPr txBox="1"/>
          <p:nvPr/>
        </p:nvSpPr>
        <p:spPr>
          <a:xfrm>
            <a:off x="5381989" y="2595563"/>
            <a:ext cx="3531824" cy="3388035"/>
          </a:xfrm>
          <a:prstGeom prst="rect">
            <a:avLst/>
          </a:prstGeom>
          <a:noFill/>
        </p:spPr>
        <p:txBody>
          <a:bodyPr wrap="square" rtlCol="0">
            <a:spAutoFit/>
          </a:bodyPr>
          <a:lstStyle/>
          <a:p>
            <a:endParaRPr lang="en-US" dirty="0"/>
          </a:p>
        </p:txBody>
      </p:sp>
      <p:pic>
        <p:nvPicPr>
          <p:cNvPr id="6" name="Picture 5" descr="Untitledlow.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52134" y="2423373"/>
            <a:ext cx="3861679" cy="3066361"/>
          </a:xfrm>
          <a:prstGeom prst="rect">
            <a:avLst/>
          </a:prstGeom>
        </p:spPr>
      </p:pic>
      <p:sp>
        <p:nvSpPr>
          <p:cNvPr id="3" name="TextBox 2"/>
          <p:cNvSpPr txBox="1"/>
          <p:nvPr/>
        </p:nvSpPr>
        <p:spPr>
          <a:xfrm>
            <a:off x="2027666" y="5983288"/>
            <a:ext cx="5681925" cy="369332"/>
          </a:xfrm>
          <a:prstGeom prst="rect">
            <a:avLst/>
          </a:prstGeom>
          <a:noFill/>
        </p:spPr>
        <p:txBody>
          <a:bodyPr wrap="square" rtlCol="0">
            <a:spAutoFit/>
          </a:bodyPr>
          <a:lstStyle/>
          <a:p>
            <a:r>
              <a:rPr lang="en-US" dirty="0" smtClean="0"/>
              <a:t>a. High Jitter                                     b. Low Jitter</a:t>
            </a:r>
            <a:endParaRPr lang="en-US" dirty="0"/>
          </a:p>
        </p:txBody>
      </p:sp>
    </p:spTree>
    <p:extLst>
      <p:ext uri="{BB962C8B-B14F-4D97-AF65-F5344CB8AC3E}">
        <p14:creationId xmlns:p14="http://schemas.microsoft.com/office/powerpoint/2010/main" val="1625679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065"/>
            <a:ext cx="8913813" cy="914400"/>
          </a:xfrm>
        </p:spPr>
        <p:txBody>
          <a:bodyPr/>
          <a:lstStyle/>
          <a:p>
            <a:r>
              <a:rPr lang="en-US" dirty="0" smtClean="0"/>
              <a:t>Efficiency and Power</a:t>
            </a:r>
            <a:endParaRPr lang="en-US" dirty="0"/>
          </a:p>
        </p:txBody>
      </p:sp>
      <p:sp>
        <p:nvSpPr>
          <p:cNvPr id="3" name="Content Placeholder 2"/>
          <p:cNvSpPr>
            <a:spLocks noGrp="1"/>
          </p:cNvSpPr>
          <p:nvPr>
            <p:ph idx="1"/>
          </p:nvPr>
        </p:nvSpPr>
        <p:spPr>
          <a:xfrm>
            <a:off x="1114424" y="1567160"/>
            <a:ext cx="7610476" cy="4941589"/>
          </a:xfrm>
        </p:spPr>
        <p:txBody>
          <a:bodyPr/>
          <a:lstStyle/>
          <a:p>
            <a:r>
              <a:rPr lang="en-US" sz="1600" dirty="0" smtClean="0"/>
              <a:t>An efficient allocation of bandwidth across transport entities will use all of the network capacity that is available. </a:t>
            </a:r>
          </a:p>
          <a:p>
            <a:r>
              <a:rPr lang="en-US" sz="1600" dirty="0" smtClean="0"/>
              <a:t>A) </a:t>
            </a:r>
            <a:r>
              <a:rPr lang="en-US" sz="1600" dirty="0" err="1" smtClean="0"/>
              <a:t>Goodput</a:t>
            </a:r>
            <a:r>
              <a:rPr lang="en-US" sz="1600" dirty="0" smtClean="0"/>
              <a:t>: rate of useful packets arriving at the receiver </a:t>
            </a:r>
          </a:p>
          <a:p>
            <a:r>
              <a:rPr lang="en-US" sz="1600" dirty="0" smtClean="0"/>
              <a:t>B) Delay as a function of offered load</a:t>
            </a:r>
          </a:p>
          <a:p>
            <a:endParaRPr lang="en-US" dirty="0"/>
          </a:p>
        </p:txBody>
      </p:sp>
      <p:pic>
        <p:nvPicPr>
          <p:cNvPr id="4" name="Picture 4"/>
          <p:cNvPicPr>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14424" y="3402545"/>
            <a:ext cx="7140576" cy="3106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spTree>
    <p:extLst>
      <p:ext uri="{BB962C8B-B14F-4D97-AF65-F5344CB8AC3E}">
        <p14:creationId xmlns:p14="http://schemas.microsoft.com/office/powerpoint/2010/main" val="176532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a:t>
            </a:r>
            <a:endParaRPr lang="en-US" dirty="0"/>
          </a:p>
        </p:txBody>
      </p:sp>
      <p:sp>
        <p:nvSpPr>
          <p:cNvPr id="3" name="Content Placeholder 2"/>
          <p:cNvSpPr>
            <a:spLocks noGrp="1"/>
          </p:cNvSpPr>
          <p:nvPr>
            <p:ph idx="1"/>
          </p:nvPr>
        </p:nvSpPr>
        <p:spPr/>
        <p:txBody>
          <a:bodyPr>
            <a:normAutofit lnSpcReduction="10000"/>
          </a:bodyPr>
          <a:lstStyle/>
          <a:p>
            <a:r>
              <a:rPr lang="en-US" dirty="0" smtClean="0"/>
              <a:t>For both </a:t>
            </a:r>
            <a:r>
              <a:rPr lang="en-US" dirty="0" err="1" smtClean="0"/>
              <a:t>goodput</a:t>
            </a:r>
            <a:r>
              <a:rPr lang="en-US" dirty="0" smtClean="0"/>
              <a:t> and delay, performance begins to degrade at the onset of congestion. </a:t>
            </a:r>
          </a:p>
          <a:p>
            <a:r>
              <a:rPr lang="en-US" dirty="0" smtClean="0"/>
              <a:t>We’ll get the best performance from the network if we allocate bandwidth up until the delay starts to climb rapidly. This point will be below the capacity.</a:t>
            </a:r>
            <a:endParaRPr lang="en-US" dirty="0"/>
          </a:p>
          <a:p>
            <a:r>
              <a:rPr lang="en-US" dirty="0" smtClean="0"/>
              <a:t>To identify it: </a:t>
            </a:r>
          </a:p>
          <a:p>
            <a:pPr lvl="1"/>
            <a:r>
              <a:rPr lang="en-US" b="1" dirty="0" smtClean="0"/>
              <a:t>Power</a:t>
            </a:r>
            <a:r>
              <a:rPr lang="en-US" dirty="0" smtClean="0"/>
              <a:t>= load/delay</a:t>
            </a:r>
          </a:p>
          <a:p>
            <a:pPr lvl="1"/>
            <a:r>
              <a:rPr lang="en-US" dirty="0" smtClean="0"/>
              <a:t>Power will initially rise with offered load, as delay remains small and roughly constant, but will reach a maximum and fall as delay grows rapidly.</a:t>
            </a:r>
            <a:endParaRPr lang="en-US" dirty="0"/>
          </a:p>
        </p:txBody>
      </p:sp>
    </p:spTree>
    <p:extLst>
      <p:ext uri="{BB962C8B-B14F-4D97-AF65-F5344CB8AC3E}">
        <p14:creationId xmlns:p14="http://schemas.microsoft.com/office/powerpoint/2010/main" val="3900168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0687"/>
            <a:ext cx="8913813" cy="914400"/>
          </a:xfrm>
        </p:spPr>
        <p:txBody>
          <a:bodyPr/>
          <a:lstStyle/>
          <a:p>
            <a:r>
              <a:rPr lang="en-US" dirty="0" smtClean="0"/>
              <a:t>Max-Min Fairness</a:t>
            </a:r>
            <a:endParaRPr lang="en-US" dirty="0"/>
          </a:p>
        </p:txBody>
      </p:sp>
      <p:sp>
        <p:nvSpPr>
          <p:cNvPr id="3" name="Content Placeholder 2"/>
          <p:cNvSpPr>
            <a:spLocks noGrp="1"/>
          </p:cNvSpPr>
          <p:nvPr>
            <p:ph idx="1"/>
          </p:nvPr>
        </p:nvSpPr>
        <p:spPr>
          <a:xfrm>
            <a:off x="1114424" y="1927102"/>
            <a:ext cx="7610476" cy="4339227"/>
          </a:xfrm>
        </p:spPr>
        <p:txBody>
          <a:bodyPr>
            <a:normAutofit fontScale="92500" lnSpcReduction="20000"/>
          </a:bodyPr>
          <a:lstStyle/>
          <a:p>
            <a:r>
              <a:rPr lang="en-US" dirty="0" smtClean="0"/>
              <a:t>If the network gives a sender some amount of bandwidth to use, the sender should just use that much bandwidth.</a:t>
            </a:r>
          </a:p>
          <a:p>
            <a:pPr lvl="1"/>
            <a:r>
              <a:rPr lang="en-US" i="1" dirty="0" smtClean="0"/>
              <a:t>But </a:t>
            </a:r>
            <a:r>
              <a:rPr lang="en-US" dirty="0" smtClean="0"/>
              <a:t>it is often the case that networks do not have a strict bandwidth reservation for each connection.</a:t>
            </a:r>
          </a:p>
          <a:p>
            <a:r>
              <a:rPr lang="en-US" dirty="0" smtClean="0"/>
              <a:t>It is simple enough if N flows use a single link, in which case they can all have 1/N of the bandwidth. </a:t>
            </a:r>
          </a:p>
          <a:p>
            <a:pPr lvl="1"/>
            <a:r>
              <a:rPr lang="en-US" i="1" dirty="0" smtClean="0"/>
              <a:t>But</a:t>
            </a:r>
            <a:r>
              <a:rPr lang="en-US" dirty="0" smtClean="0"/>
              <a:t> what happens if the flows have different, but overlapping network paths?</a:t>
            </a:r>
          </a:p>
          <a:p>
            <a:r>
              <a:rPr lang="en-US" dirty="0" smtClean="0"/>
              <a:t>We will adopt a form of fairness that is often desired for network usage: </a:t>
            </a:r>
            <a:r>
              <a:rPr lang="en-US" b="1" dirty="0" smtClean="0"/>
              <a:t>Max-Min Fairness</a:t>
            </a:r>
          </a:p>
          <a:p>
            <a:pPr lvl="1"/>
            <a:r>
              <a:rPr lang="en-US" dirty="0" smtClean="0"/>
              <a:t>An allocation is max-min fair if the bandwidth given to one flow cannot be increased without decreasing the bandwidth given to another flow with an allocation that is no larger. </a:t>
            </a:r>
          </a:p>
          <a:p>
            <a:pPr lvl="1"/>
            <a:r>
              <a:rPr lang="en-US" dirty="0" smtClean="0"/>
              <a:t>That’s saying, increasing the bandwidth of a flow will only make the situation worse for flows that are less well off.</a:t>
            </a:r>
            <a:endParaRPr lang="en-US" dirty="0"/>
          </a:p>
        </p:txBody>
      </p:sp>
    </p:spTree>
    <p:extLst>
      <p:ext uri="{BB962C8B-B14F-4D97-AF65-F5344CB8AC3E}">
        <p14:creationId xmlns:p14="http://schemas.microsoft.com/office/powerpoint/2010/main" val="3224833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6088"/>
            <a:ext cx="8913813" cy="914400"/>
          </a:xfrm>
        </p:spPr>
        <p:txBody>
          <a:bodyPr>
            <a:normAutofit fontScale="90000"/>
          </a:bodyPr>
          <a:lstStyle/>
          <a:p>
            <a:r>
              <a:rPr lang="en-US" dirty="0" smtClean="0"/>
              <a:t>Max-Min bandwidth allocation for 4 flows: A, B, C, and D</a:t>
            </a:r>
            <a:endParaRPr lang="en-US" dirty="0"/>
          </a:p>
        </p:txBody>
      </p:sp>
      <p:pic>
        <p:nvPicPr>
          <p:cNvPr id="6" name="Picture 4"/>
          <p:cNvPicPr>
            <a:picLocks noGrp="1" noChangeArrowheads="1"/>
          </p:cNvPicPr>
          <p:nvPr>
            <p:ph idx="1"/>
          </p:nvPr>
        </p:nvPicPr>
        <p:blipFill>
          <a:blip r:embed="rId2">
            <a:extLst>
              <a:ext uri="{28A0092B-C50C-407E-A947-70E740481C1C}">
                <a14:useLocalDpi xmlns:a14="http://schemas.microsoft.com/office/drawing/2010/main" val="0"/>
              </a:ext>
            </a:extLst>
          </a:blip>
          <a:srcRect t="-17771" b="-17771"/>
          <a:stretch>
            <a:fillRect/>
          </a:stretch>
        </p:blipFill>
        <p:spPr bwMode="auto">
          <a:xfrm>
            <a:off x="910049" y="1763405"/>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spTree>
    <p:extLst>
      <p:ext uri="{BB962C8B-B14F-4D97-AF65-F5344CB8AC3E}">
        <p14:creationId xmlns:p14="http://schemas.microsoft.com/office/powerpoint/2010/main" val="2814296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0687"/>
            <a:ext cx="8913813" cy="914400"/>
          </a:xfrm>
        </p:spPr>
        <p:txBody>
          <a:bodyPr/>
          <a:lstStyle/>
          <a:p>
            <a:r>
              <a:rPr lang="en-US" dirty="0" smtClean="0"/>
              <a:t>Convergence </a:t>
            </a:r>
            <a:endParaRPr lang="en-US" dirty="0"/>
          </a:p>
        </p:txBody>
      </p:sp>
      <p:sp>
        <p:nvSpPr>
          <p:cNvPr id="3" name="Content Placeholder 2"/>
          <p:cNvSpPr>
            <a:spLocks noGrp="1"/>
          </p:cNvSpPr>
          <p:nvPr>
            <p:ph idx="1"/>
          </p:nvPr>
        </p:nvSpPr>
        <p:spPr>
          <a:xfrm>
            <a:off x="1114424" y="1839506"/>
            <a:ext cx="7610476" cy="4426823"/>
          </a:xfrm>
        </p:spPr>
        <p:txBody>
          <a:bodyPr/>
          <a:lstStyle/>
          <a:p>
            <a:r>
              <a:rPr lang="en-US" dirty="0" smtClean="0"/>
              <a:t>The congestion control algorithm needs to converge quickly to a fair and efficient allocation of bandwidth.</a:t>
            </a:r>
          </a:p>
          <a:p>
            <a:r>
              <a:rPr lang="en-US" dirty="0" smtClean="0"/>
              <a:t>Connections are always coming and going in a network, and the bandwidth needed by a given connect will vary over time too. </a:t>
            </a:r>
          </a:p>
          <a:p>
            <a:r>
              <a:rPr lang="en-US" dirty="0" smtClean="0"/>
              <a:t>Because of the variation of demand, the ideal operating point for the network varies over time. </a:t>
            </a:r>
          </a:p>
          <a:p>
            <a:pPr lvl="1"/>
            <a:r>
              <a:rPr lang="en-US" dirty="0" smtClean="0"/>
              <a:t>A good congestion control algorithm should rapidly converge to the ideal operating point, and it should track that point as it changes over time. </a:t>
            </a:r>
            <a:endParaRPr lang="en-US" dirty="0"/>
          </a:p>
        </p:txBody>
      </p:sp>
    </p:spTree>
    <p:extLst>
      <p:ext uri="{BB962C8B-B14F-4D97-AF65-F5344CB8AC3E}">
        <p14:creationId xmlns:p14="http://schemas.microsoft.com/office/powerpoint/2010/main" val="933822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263</TotalTime>
  <Words>2252</Words>
  <Application>Microsoft Office PowerPoint</Application>
  <PresentationFormat>On-screen Show (4:3)</PresentationFormat>
  <Paragraphs>180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Perception</vt:lpstr>
      <vt:lpstr>Congestion Control, Internet Transport Protocols: UDP</vt:lpstr>
      <vt:lpstr>Congestion Control</vt:lpstr>
      <vt:lpstr>Congestion Control (cont.) </vt:lpstr>
      <vt:lpstr>Desirable Bandwidth Allocation</vt:lpstr>
      <vt:lpstr>Efficiency and Power</vt:lpstr>
      <vt:lpstr>Power</vt:lpstr>
      <vt:lpstr>Max-Min Fairness</vt:lpstr>
      <vt:lpstr>Max-Min bandwidth allocation for 4 flows: A, B, C, and D</vt:lpstr>
      <vt:lpstr>Convergence </vt:lpstr>
      <vt:lpstr>Bandwidth allocation that changes over time and converges quickly</vt:lpstr>
      <vt:lpstr>Regulating the Sending Rate</vt:lpstr>
      <vt:lpstr>Regulating the Sending Rate (cont.)</vt:lpstr>
      <vt:lpstr>AIMD</vt:lpstr>
      <vt:lpstr>Wireless Issues</vt:lpstr>
      <vt:lpstr>Masking Issues </vt:lpstr>
      <vt:lpstr>Internet Transport Protocols</vt:lpstr>
      <vt:lpstr>Introduction to UDP</vt:lpstr>
      <vt:lpstr>UDP Transmission</vt:lpstr>
      <vt:lpstr>The UDP Header</vt:lpstr>
      <vt:lpstr>The UDP Header</vt:lpstr>
      <vt:lpstr>The UDP Header</vt:lpstr>
      <vt:lpstr>IPv4 Pseudoheader</vt:lpstr>
      <vt:lpstr>Pseudoheader IPv4/IPv6</vt:lpstr>
      <vt:lpstr>What UDP Does NOT Do</vt:lpstr>
      <vt:lpstr>What UDP Does Do</vt:lpstr>
      <vt:lpstr>Remote Procedure Call</vt:lpstr>
      <vt:lpstr>Remote Procedure Call</vt:lpstr>
      <vt:lpstr>Steps in an RPC</vt:lpstr>
      <vt:lpstr>RPC- Names to Know</vt:lpstr>
      <vt:lpstr>RPC Problems</vt:lpstr>
      <vt:lpstr>Real-time Transport Protocols</vt:lpstr>
      <vt:lpstr>RTP (Real-time Transport Protocol</vt:lpstr>
      <vt:lpstr>Real-time Transport</vt:lpstr>
      <vt:lpstr>Real-time Transport Protocol</vt:lpstr>
      <vt:lpstr>Real-time Transport Protocol</vt:lpstr>
      <vt:lpstr>RTP Header</vt:lpstr>
      <vt:lpstr>RTP Header</vt:lpstr>
      <vt:lpstr>Continued</vt:lpstr>
      <vt:lpstr>Real-Time Transport Control Protocol</vt:lpstr>
      <vt:lpstr>RTCP- Buffering and Jitter Control</vt:lpstr>
      <vt:lpstr>Buffering Visualized</vt:lpstr>
      <vt:lpstr>Jitter Visualized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Control, Internet Transport Protocols: UDP</dc:title>
  <dc:creator>Rachel Posey</dc:creator>
  <cp:lastModifiedBy>Tzacheva, Angelina</cp:lastModifiedBy>
  <cp:revision>25</cp:revision>
  <dcterms:created xsi:type="dcterms:W3CDTF">2014-03-19T01:13:25Z</dcterms:created>
  <dcterms:modified xsi:type="dcterms:W3CDTF">2015-04-30T00:35:02Z</dcterms:modified>
</cp:coreProperties>
</file>