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2.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Lst>
  <p:sldSz cx="9144000" cy="5143500" type="screen16x9"/>
  <p:notesSz cx="6858000" cy="9144000"/>
  <p:embeddedFontLst>
    <p:embeddedFont>
      <p:font typeface="Amatic SC" panose="020B0604020202020204" charset="0"/>
      <p:regular r:id="rId33"/>
      <p:bold r:id="rId34"/>
    </p:embeddedFont>
    <p:embeddedFont>
      <p:font typeface="Source Code Pro" panose="020B0509030403020204" pitchFamily="49" charset="0"/>
      <p:regular r:id="rId35"/>
      <p:bold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sse West" initials="" lastIdx="1" clrIdx="0"/>
  <p:cmAuthor id="1" name="Christopher Ballard"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3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This slide and the next one covers the metafile part of the section.</p:text>
  </p:cm>
</p:cmLst>
</file>

<file path=ppt/comments/comment2.xml><?xml version="1.0" encoding="utf-8"?>
<p:cmLst xmlns:a="http://schemas.openxmlformats.org/drawingml/2006/main" xmlns:r="http://schemas.openxmlformats.org/officeDocument/2006/relationships" xmlns:p="http://schemas.openxmlformats.org/presentationml/2006/main">
  <p:cm authorId="1" idx="1">
    <p:pos x="6000" y="0"/>
    <p:text>Thomas, can you take care of the Streaming Live Media Section.
I think I have the Audio and intro slides covered.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483974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21788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59509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55010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9174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444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4727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64866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8807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66784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22663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79379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4031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18952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5795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298607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36274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47030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93084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6019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50422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279112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86345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53434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1988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1122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33136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3092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54229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567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5664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nle1q0qSYmA"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_cRFBBnUFug?t=37"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952350" y="1740162"/>
            <a:ext cx="7136700" cy="1022400"/>
          </a:xfrm>
          <a:prstGeom prst="rect">
            <a:avLst/>
          </a:prstGeom>
        </p:spPr>
        <p:txBody>
          <a:bodyPr lIns="91425" tIns="91425" rIns="91425" bIns="91425" anchor="ctr" anchorCtr="0">
            <a:noAutofit/>
          </a:bodyPr>
          <a:lstStyle/>
          <a:p>
            <a:pPr lvl="0" rtl="0">
              <a:spcBef>
                <a:spcPts val="0"/>
              </a:spcBef>
              <a:buClr>
                <a:schemeClr val="dk1"/>
              </a:buClr>
              <a:buSzPct val="25000"/>
              <a:buFont typeface="Arial"/>
              <a:buNone/>
            </a:pPr>
            <a:r>
              <a:rPr lang="en" sz="6000" dirty="0"/>
              <a:t>Streaming Audio and Video Content Delivery</a:t>
            </a:r>
          </a:p>
        </p:txBody>
      </p:sp>
      <p:sp>
        <p:nvSpPr>
          <p:cNvPr id="57" name="Shape 57"/>
          <p:cNvSpPr txBox="1">
            <a:spLocks noGrp="1"/>
          </p:cNvSpPr>
          <p:nvPr>
            <p:ph type="subTitle" idx="1"/>
          </p:nvPr>
        </p:nvSpPr>
        <p:spPr>
          <a:xfrm>
            <a:off x="510450" y="3768600"/>
            <a:ext cx="8020500" cy="1374900"/>
          </a:xfrm>
          <a:prstGeom prst="rect">
            <a:avLst/>
          </a:prstGeom>
        </p:spPr>
        <p:txBody>
          <a:bodyPr lIns="91425" tIns="91425" rIns="91425" bIns="91425" anchor="ctr" anchorCtr="0">
            <a:noAutofit/>
          </a:bodyPr>
          <a:lstStyle/>
          <a:p>
            <a:pPr lvl="0" rtl="0">
              <a:spcBef>
                <a:spcPts val="0"/>
              </a:spcBef>
              <a:buNone/>
            </a:pPr>
            <a:endParaRPr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16500" y="597650"/>
            <a:ext cx="8520600" cy="801000"/>
          </a:xfrm>
          <a:prstGeom prst="rect">
            <a:avLst/>
          </a:prstGeom>
        </p:spPr>
        <p:txBody>
          <a:bodyPr lIns="91425" tIns="91425" rIns="91425" bIns="91425" anchor="t" anchorCtr="0">
            <a:noAutofit/>
          </a:bodyPr>
          <a:lstStyle/>
          <a:p>
            <a:pPr lvl="0" rtl="0">
              <a:spcBef>
                <a:spcPts val="0"/>
              </a:spcBef>
              <a:buNone/>
            </a:pPr>
            <a:r>
              <a:rPr lang="en"/>
              <a:t>7.4.2 Digital Video </a:t>
            </a:r>
          </a:p>
        </p:txBody>
      </p:sp>
      <p:sp>
        <p:nvSpPr>
          <p:cNvPr id="113" name="Shape 113"/>
          <p:cNvSpPr txBox="1">
            <a:spLocks noGrp="1"/>
          </p:cNvSpPr>
          <p:nvPr>
            <p:ph type="body" idx="1"/>
          </p:nvPr>
        </p:nvSpPr>
        <p:spPr>
          <a:xfrm>
            <a:off x="616500" y="1533475"/>
            <a:ext cx="8520600" cy="3340200"/>
          </a:xfrm>
          <a:prstGeom prst="rect">
            <a:avLst/>
          </a:prstGeom>
        </p:spPr>
        <p:txBody>
          <a:bodyPr lIns="91425" tIns="91425" rIns="91425" bIns="91425" anchor="t" anchorCtr="0">
            <a:noAutofit/>
          </a:bodyPr>
          <a:lstStyle/>
          <a:p>
            <a:pPr marL="457200" lvl="0" indent="-228600" rtl="0">
              <a:spcBef>
                <a:spcPts val="0"/>
              </a:spcBef>
            </a:pPr>
            <a:r>
              <a:rPr lang="en"/>
              <a:t>For color video, many systems use 8 bits for each of the red, green and blue (RGB) primary color components.</a:t>
            </a:r>
          </a:p>
          <a:p>
            <a:pPr marL="457200" lvl="0" indent="-228600" rtl="0">
              <a:spcBef>
                <a:spcPts val="0"/>
              </a:spcBef>
            </a:pPr>
            <a:r>
              <a:rPr lang="en"/>
              <a:t>This representation is possible because any color can be constructed from a linear superposition of red, green, and blue with the appropriate intensities. </a:t>
            </a:r>
          </a:p>
          <a:p>
            <a:pPr marL="457200" lvl="0" indent="-228600" rtl="0">
              <a:spcBef>
                <a:spcPts val="0"/>
              </a:spcBef>
            </a:pPr>
            <a:r>
              <a:rPr lang="en"/>
              <a:t>With 24 bits per pixel, there are about 16 million colors, which is more than the human eye can distinguish.</a:t>
            </a:r>
          </a:p>
          <a:p>
            <a:pPr lvl="0" rtl="0">
              <a:spcBef>
                <a:spcPts val="0"/>
              </a:spcBef>
              <a:buNone/>
            </a:pPr>
            <a:endParaRPr>
              <a:latin typeface="Times New Roman"/>
              <a:ea typeface="Times New Roman"/>
              <a:cs typeface="Times New Roman"/>
              <a:sym typeface="Times New Roman"/>
            </a:endParaRPr>
          </a:p>
          <a:p>
            <a:pPr lvl="0" rtl="0">
              <a:spcBef>
                <a:spcPts val="0"/>
              </a:spcBef>
              <a:buNone/>
            </a:pPr>
            <a:endParaRPr>
              <a:latin typeface="Times New Roman"/>
              <a:ea typeface="Times New Roman"/>
              <a:cs typeface="Times New Roman"/>
              <a:sym typeface="Times New Roman"/>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rtl="0">
              <a:spcBef>
                <a:spcPts val="0"/>
              </a:spcBef>
              <a:buNone/>
            </a:pPr>
            <a:r>
              <a:rPr lang="en"/>
              <a:t>7.4.2 Digital Video</a:t>
            </a:r>
          </a:p>
          <a:p>
            <a:pPr lvl="0">
              <a:spcBef>
                <a:spcPts val="0"/>
              </a:spcBef>
              <a:buNone/>
            </a:pPr>
            <a:endParaRPr/>
          </a:p>
        </p:txBody>
      </p:sp>
      <p:sp>
        <p:nvSpPr>
          <p:cNvPr id="119" name="Shape 11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p>
        </p:txBody>
      </p:sp>
      <p:pic>
        <p:nvPicPr>
          <p:cNvPr id="120" name="Shape 120"/>
          <p:cNvPicPr preferRelativeResize="0"/>
          <p:nvPr/>
        </p:nvPicPr>
        <p:blipFill>
          <a:blip r:embed="rId3">
            <a:alphaModFix/>
          </a:blip>
          <a:stretch>
            <a:fillRect/>
          </a:stretch>
        </p:blipFill>
        <p:spPr>
          <a:xfrm>
            <a:off x="427675" y="1193800"/>
            <a:ext cx="8153400" cy="340995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7.4.3 Streaming Stored Media</a:t>
            </a:r>
          </a:p>
        </p:txBody>
      </p:sp>
      <p:sp>
        <p:nvSpPr>
          <p:cNvPr id="126" name="Shape 12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latin typeface="Times New Roman"/>
              <a:ea typeface="Times New Roman"/>
              <a:cs typeface="Times New Roman"/>
              <a:sym typeface="Times New Roman"/>
            </a:endParaRPr>
          </a:p>
        </p:txBody>
      </p:sp>
      <p:pic>
        <p:nvPicPr>
          <p:cNvPr id="127" name="Shape 127"/>
          <p:cNvPicPr preferRelativeResize="0"/>
          <p:nvPr/>
        </p:nvPicPr>
        <p:blipFill>
          <a:blip r:embed="rId3">
            <a:alphaModFix/>
          </a:blip>
          <a:stretch>
            <a:fillRect/>
          </a:stretch>
        </p:blipFill>
        <p:spPr>
          <a:xfrm>
            <a:off x="2119312" y="1362075"/>
            <a:ext cx="4905375" cy="241935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7.4.3 Streaming Stored Media con’t</a:t>
            </a:r>
          </a:p>
        </p:txBody>
      </p:sp>
      <p:sp>
        <p:nvSpPr>
          <p:cNvPr id="133" name="Shape 133"/>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pPr>
            <a:r>
              <a:rPr lang="en"/>
              <a:t>The most common example is watching videos over the internet</a:t>
            </a:r>
          </a:p>
          <a:p>
            <a:pPr marL="457200" lvl="0" indent="-228600" rtl="0">
              <a:spcBef>
                <a:spcPts val="0"/>
              </a:spcBef>
            </a:pPr>
            <a:r>
              <a:rPr lang="en"/>
              <a:t>Other forms of Video on Demand use a provider network that is separate from the Internet to deliver the movies (i.e. the cable network).</a:t>
            </a:r>
          </a:p>
          <a:p>
            <a:pPr marL="457200" lvl="0" indent="-228600" rtl="0">
              <a:spcBef>
                <a:spcPts val="0"/>
              </a:spcBef>
            </a:pPr>
            <a:r>
              <a:rPr lang="en"/>
              <a:t>To get around long download times sites link to a metafile, a very short file just naming the movie. Example: rtsp://joes-movie-server/movie-0025.mp4</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rtl="0">
              <a:spcBef>
                <a:spcPts val="0"/>
              </a:spcBef>
              <a:buNone/>
            </a:pPr>
            <a:r>
              <a:rPr lang="en"/>
              <a:t>7.4.3 Streaming Stored Media con’t</a:t>
            </a:r>
          </a:p>
          <a:p>
            <a:pPr lvl="0">
              <a:spcBef>
                <a:spcPts val="0"/>
              </a:spcBef>
              <a:buNone/>
            </a:pPr>
            <a:endParaRPr/>
          </a:p>
        </p:txBody>
      </p:sp>
      <p:sp>
        <p:nvSpPr>
          <p:cNvPr id="139" name="Shape 13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pPr>
            <a:r>
              <a:rPr lang="en"/>
              <a:t>The browser gets the page as usual                          in steps 1 &amp; 2 (which is now a one-line                          file.</a:t>
            </a:r>
          </a:p>
          <a:p>
            <a:pPr marL="457200" lvl="0" indent="-228600" rtl="0">
              <a:spcBef>
                <a:spcPts val="0"/>
              </a:spcBef>
            </a:pPr>
            <a:r>
              <a:rPr lang="en"/>
              <a:t>It starts the media player and hands it the one-line file in step 3.</a:t>
            </a:r>
          </a:p>
          <a:p>
            <a:pPr marL="457200" lvl="0" indent="-228600" rtl="0">
              <a:spcBef>
                <a:spcPts val="0"/>
              </a:spcBef>
            </a:pPr>
            <a:r>
              <a:rPr lang="en"/>
              <a:t>The media player reads the metafile and sees the URL of where to get the movie. It contacts the server and asks for the movie in step 4.</a:t>
            </a:r>
          </a:p>
          <a:p>
            <a:pPr marL="457200" lvl="0" indent="-228600" rtl="0">
              <a:spcBef>
                <a:spcPts val="0"/>
              </a:spcBef>
            </a:pPr>
            <a:r>
              <a:rPr lang="en"/>
              <a:t>The movie is streamed back to the media player in step 5.</a:t>
            </a:r>
          </a:p>
        </p:txBody>
      </p:sp>
      <p:pic>
        <p:nvPicPr>
          <p:cNvPr id="140" name="Shape 140"/>
          <p:cNvPicPr preferRelativeResize="0"/>
          <p:nvPr/>
        </p:nvPicPr>
        <p:blipFill>
          <a:blip r:embed="rId3">
            <a:alphaModFix/>
          </a:blip>
          <a:stretch>
            <a:fillRect/>
          </a:stretch>
        </p:blipFill>
        <p:spPr>
          <a:xfrm>
            <a:off x="6188496" y="0"/>
            <a:ext cx="2993475" cy="1950174"/>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7.4.4 Streaming LIve Media</a:t>
            </a:r>
          </a:p>
        </p:txBody>
      </p:sp>
      <p:sp>
        <p:nvSpPr>
          <p:cNvPr id="146" name="Shape 14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pPr>
            <a:r>
              <a:rPr lang="en"/>
              <a:t>Live streaming is used for an online presence by major television stations (IPTV) and for broadcasting radio radio stations (Internet Radio).</a:t>
            </a:r>
          </a:p>
          <a:p>
            <a:pPr marL="457200" lvl="0" indent="-228600" rtl="0">
              <a:spcBef>
                <a:spcPts val="0"/>
              </a:spcBef>
            </a:pPr>
            <a:r>
              <a:rPr lang="en"/>
              <a:t>Both IPTV and Internet radio reach audiences worldwide for events ranging from fashion shows to World Cup soccer </a:t>
            </a:r>
          </a:p>
          <a:p>
            <a:pPr marL="457200" lvl="0" indent="-228600" rtl="0">
              <a:spcBef>
                <a:spcPts val="0"/>
              </a:spcBef>
            </a:pPr>
            <a:r>
              <a:rPr lang="en"/>
              <a:t>Live streaming over IP is used as a technology by cable providers to build their own broadcast systems.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7.5 Content Delivery</a:t>
            </a:r>
          </a:p>
        </p:txBody>
      </p:sp>
      <p:sp>
        <p:nvSpPr>
          <p:cNvPr id="152" name="Shape 152"/>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buFont typeface="Times New Roman"/>
            </a:pPr>
            <a:r>
              <a:rPr lang="en">
                <a:latin typeface="Times New Roman"/>
                <a:ea typeface="Times New Roman"/>
                <a:cs typeface="Times New Roman"/>
                <a:sym typeface="Times New Roman"/>
              </a:rPr>
              <a:t>The internet used to be all about communication. Now it has become more about content than communication.</a:t>
            </a:r>
          </a:p>
          <a:p>
            <a:pPr marL="457200" lvl="0" indent="-228600" rtl="0">
              <a:spcBef>
                <a:spcPts val="0"/>
              </a:spcBef>
              <a:buFont typeface="Times New Roman"/>
            </a:pPr>
            <a:r>
              <a:rPr lang="en">
                <a:latin typeface="Times New Roman"/>
                <a:ea typeface="Times New Roman"/>
                <a:cs typeface="Times New Roman"/>
                <a:sym typeface="Times New Roman"/>
              </a:rPr>
              <a:t>FACT: It is believed YouTube accounts for up to 10% of Internet traffic.</a:t>
            </a:r>
          </a:p>
          <a:p>
            <a:pPr marL="457200" lvl="0" indent="-228600" rtl="0">
              <a:spcBef>
                <a:spcPts val="0"/>
              </a:spcBef>
              <a:buFont typeface="Times New Roman"/>
            </a:pPr>
            <a:r>
              <a:rPr lang="en">
                <a:latin typeface="Times New Roman"/>
                <a:ea typeface="Times New Roman"/>
                <a:cs typeface="Times New Roman"/>
                <a:sym typeface="Times New Roman"/>
              </a:rPr>
              <a:t>Researches have developed two architectures for bandwidth distribution:</a:t>
            </a:r>
          </a:p>
          <a:p>
            <a:pPr marL="914400" lvl="1" indent="-342900" rtl="0">
              <a:spcBef>
                <a:spcPts val="0"/>
              </a:spcBef>
              <a:buSzPct val="100000"/>
              <a:buFont typeface="Times New Roman"/>
            </a:pPr>
            <a:r>
              <a:rPr lang="en" sz="1800">
                <a:latin typeface="Times New Roman"/>
                <a:ea typeface="Times New Roman"/>
                <a:cs typeface="Times New Roman"/>
                <a:sym typeface="Times New Roman"/>
              </a:rPr>
              <a:t>CDN (Content Distribution Network) - a provider sets up a distributed collection of machines at locations inside the Internet and uses them to serve content to clients</a:t>
            </a:r>
          </a:p>
          <a:p>
            <a:pPr marL="914400" lvl="1" indent="-342900">
              <a:spcBef>
                <a:spcPts val="0"/>
              </a:spcBef>
              <a:buSzPct val="100000"/>
              <a:buFont typeface="Times New Roman"/>
            </a:pPr>
            <a:r>
              <a:rPr lang="en" sz="1800">
                <a:latin typeface="Times New Roman"/>
                <a:ea typeface="Times New Roman"/>
                <a:cs typeface="Times New Roman"/>
                <a:sym typeface="Times New Roman"/>
              </a:rPr>
              <a:t>P2P (Peer-to-Peer) - a collection of computers pool their resources to serve content to each other, without separately provisioned servers or any central point of control.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7.5.1 Content and Internet Traffic</a:t>
            </a:r>
          </a:p>
        </p:txBody>
      </p:sp>
      <p:sp>
        <p:nvSpPr>
          <p:cNvPr id="158" name="Shape 15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buFont typeface="Times New Roman"/>
            </a:pPr>
            <a:r>
              <a:rPr lang="en">
                <a:latin typeface="Times New Roman"/>
                <a:ea typeface="Times New Roman"/>
                <a:cs typeface="Times New Roman"/>
                <a:sym typeface="Times New Roman"/>
              </a:rPr>
              <a:t>There are a small number of websites with massive traffic and a vast number of web sites with smaller traffic.</a:t>
            </a:r>
          </a:p>
          <a:p>
            <a:pPr marL="914400" lvl="1" indent="-228600" rtl="0">
              <a:spcBef>
                <a:spcPts val="0"/>
              </a:spcBef>
              <a:buFont typeface="Times New Roman"/>
            </a:pPr>
            <a:r>
              <a:rPr lang="en">
                <a:latin typeface="Times New Roman"/>
                <a:ea typeface="Times New Roman"/>
                <a:cs typeface="Times New Roman"/>
                <a:sym typeface="Times New Roman"/>
              </a:rPr>
              <a:t>Packet Trains - the idea being that express trains with a large number of packets would suddenly travel down a link. </a:t>
            </a:r>
          </a:p>
          <a:p>
            <a:pPr marL="914400" lvl="1" indent="-228600" rtl="0">
              <a:spcBef>
                <a:spcPts val="0"/>
              </a:spcBef>
              <a:buFont typeface="Times New Roman"/>
            </a:pPr>
            <a:r>
              <a:rPr lang="en">
                <a:latin typeface="Times New Roman"/>
                <a:ea typeface="Times New Roman"/>
                <a:cs typeface="Times New Roman"/>
                <a:sym typeface="Times New Roman"/>
              </a:rPr>
              <a:t>Long packet flow are described as elephants and short traffic flows as mice--the idea being that there are only a few elephants and many mice, but the elephants matter because they are so big.</a:t>
            </a:r>
          </a:p>
          <a:p>
            <a:pPr marL="457200" lvl="0" indent="-228600">
              <a:spcBef>
                <a:spcPts val="0"/>
              </a:spcBef>
              <a:buFont typeface="Times New Roman"/>
            </a:pPr>
            <a:r>
              <a:rPr lang="en">
                <a:latin typeface="Times New Roman"/>
                <a:ea typeface="Times New Roman"/>
                <a:cs typeface="Times New Roman"/>
                <a:sym typeface="Times New Roman"/>
              </a:rPr>
              <a:t>Zipf’s Law - noted that the frequency of a word’s usage in a large body of text is inversely proportional to its rank. Example: the 40th most common word is used twice as much as the 80th most common word</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rtl="0">
              <a:spcBef>
                <a:spcPts val="0"/>
              </a:spcBef>
              <a:buNone/>
            </a:pPr>
            <a:r>
              <a:rPr lang="en"/>
              <a:t>7.5.1 Content and Internet Traffic</a:t>
            </a:r>
          </a:p>
          <a:p>
            <a:pPr lvl="0">
              <a:spcBef>
                <a:spcPts val="0"/>
              </a:spcBef>
              <a:buNone/>
            </a:pPr>
            <a:endParaRPr/>
          </a:p>
        </p:txBody>
      </p:sp>
      <p:pic>
        <p:nvPicPr>
          <p:cNvPr id="164" name="Shape 164"/>
          <p:cNvPicPr preferRelativeResize="0"/>
          <p:nvPr/>
        </p:nvPicPr>
        <p:blipFill>
          <a:blip r:embed="rId3">
            <a:alphaModFix/>
          </a:blip>
          <a:stretch>
            <a:fillRect/>
          </a:stretch>
        </p:blipFill>
        <p:spPr>
          <a:xfrm>
            <a:off x="1223897" y="1314072"/>
            <a:ext cx="6696200" cy="3260249"/>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7.5.2 Server Farms and Web Proxies</a:t>
            </a:r>
          </a:p>
        </p:txBody>
      </p:sp>
      <p:sp>
        <p:nvSpPr>
          <p:cNvPr id="170" name="Shape 170"/>
          <p:cNvSpPr txBox="1">
            <a:spLocks noGrp="1"/>
          </p:cNvSpPr>
          <p:nvPr>
            <p:ph type="body" idx="1"/>
          </p:nvPr>
        </p:nvSpPr>
        <p:spPr>
          <a:xfrm>
            <a:off x="311700" y="1228675"/>
            <a:ext cx="4090500" cy="3474600"/>
          </a:xfrm>
          <a:prstGeom prst="rect">
            <a:avLst/>
          </a:prstGeom>
        </p:spPr>
        <p:txBody>
          <a:bodyPr lIns="91425" tIns="91425" rIns="91425" bIns="91425" anchor="t" anchorCtr="0">
            <a:noAutofit/>
          </a:bodyPr>
          <a:lstStyle/>
          <a:p>
            <a:pPr marL="457200" lvl="0" indent="-228600" rtl="0">
              <a:spcBef>
                <a:spcPts val="0"/>
              </a:spcBef>
              <a:buFont typeface="Times New Roman"/>
            </a:pPr>
            <a:r>
              <a:rPr lang="en">
                <a:latin typeface="Times New Roman"/>
                <a:ea typeface="Times New Roman"/>
                <a:cs typeface="Times New Roman"/>
                <a:sym typeface="Times New Roman"/>
              </a:rPr>
              <a:t>A machine can only serve so many Web requests before the load is too great, the solution to this problem is a server farm i.e. use more than one computer to make a web server</a:t>
            </a:r>
          </a:p>
          <a:p>
            <a:pPr marL="914400" lvl="1" indent="-342900" rtl="0">
              <a:spcBef>
                <a:spcPts val="0"/>
              </a:spcBef>
              <a:buSzPct val="100000"/>
              <a:buFont typeface="Times New Roman"/>
            </a:pPr>
            <a:r>
              <a:rPr lang="en" sz="1800">
                <a:latin typeface="Times New Roman"/>
                <a:ea typeface="Times New Roman"/>
                <a:cs typeface="Times New Roman"/>
                <a:sym typeface="Times New Roman"/>
              </a:rPr>
              <a:t>Load balancing is used to balance the workload across the servers</a:t>
            </a:r>
          </a:p>
        </p:txBody>
      </p:sp>
      <p:pic>
        <p:nvPicPr>
          <p:cNvPr id="171" name="Shape 171"/>
          <p:cNvPicPr preferRelativeResize="0"/>
          <p:nvPr/>
        </p:nvPicPr>
        <p:blipFill>
          <a:blip r:embed="rId3">
            <a:alphaModFix/>
          </a:blip>
          <a:stretch>
            <a:fillRect/>
          </a:stretch>
        </p:blipFill>
        <p:spPr>
          <a:xfrm>
            <a:off x="4539300" y="1948892"/>
            <a:ext cx="4553300" cy="2034174"/>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 Streaming Audio and Video</a:t>
            </a:r>
          </a:p>
        </p:txBody>
      </p:sp>
      <p:sp>
        <p:nvSpPr>
          <p:cNvPr id="63" name="Shape 63"/>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lnSpc>
                <a:spcPct val="100000"/>
              </a:lnSpc>
              <a:spcBef>
                <a:spcPts val="0"/>
              </a:spcBef>
              <a:buFont typeface="Times New Roman"/>
            </a:pPr>
            <a:r>
              <a:rPr lang="en">
                <a:latin typeface="Times New Roman"/>
                <a:ea typeface="Times New Roman"/>
                <a:cs typeface="Times New Roman"/>
                <a:sym typeface="Times New Roman"/>
              </a:rPr>
              <a:t>Web applications and the mobile Web are not the only exciting developments in the use of networks. For many people, audio and video are the holy grail of networking. When the word ‘‘multimedia’’ is mentioned, The former see immense technical challenges in providing voice over IP and video-on-demand to every computer. The latter see equally immense profits in it.</a:t>
            </a:r>
          </a:p>
          <a:p>
            <a:pPr marL="457200" lvl="0" indent="-228600" rtl="0">
              <a:lnSpc>
                <a:spcPct val="100000"/>
              </a:lnSpc>
              <a:spcBef>
                <a:spcPts val="0"/>
              </a:spcBef>
              <a:buFont typeface="Times New Roman"/>
            </a:pPr>
            <a:r>
              <a:rPr lang="en">
                <a:latin typeface="Times New Roman"/>
                <a:ea typeface="Times New Roman"/>
                <a:cs typeface="Times New Roman"/>
                <a:sym typeface="Times New Roman"/>
              </a:rPr>
              <a:t>While the idea of sending audio and video over the Internet has been around since the 1970s, it is only since roughly 2000 that real-time audio and real-time video traffic has grown.</a:t>
            </a:r>
          </a:p>
          <a:p>
            <a:pPr lvl="0">
              <a:lnSpc>
                <a:spcPct val="100000"/>
              </a:lnSpc>
              <a:spcBef>
                <a:spcPts val="0"/>
              </a:spcBef>
              <a:buNone/>
            </a:pPr>
            <a:endParaRPr>
              <a:latin typeface="Times New Roman"/>
              <a:ea typeface="Times New Roman"/>
              <a:cs typeface="Times New Roman"/>
              <a:sym typeface="Times New Roman"/>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rtl="0">
              <a:spcBef>
                <a:spcPts val="0"/>
              </a:spcBef>
              <a:buNone/>
            </a:pPr>
            <a:r>
              <a:rPr lang="en"/>
              <a:t>7.5.2 Server Farms and Web Proxies</a:t>
            </a:r>
          </a:p>
          <a:p>
            <a:pPr lvl="0">
              <a:spcBef>
                <a:spcPts val="0"/>
              </a:spcBef>
              <a:buNone/>
            </a:pPr>
            <a:endParaRPr/>
          </a:p>
        </p:txBody>
      </p:sp>
      <p:sp>
        <p:nvSpPr>
          <p:cNvPr id="177" name="Shape 177"/>
          <p:cNvSpPr txBox="1">
            <a:spLocks noGrp="1"/>
          </p:cNvSpPr>
          <p:nvPr>
            <p:ph type="body" idx="1"/>
          </p:nvPr>
        </p:nvSpPr>
        <p:spPr>
          <a:xfrm>
            <a:off x="311700" y="1228675"/>
            <a:ext cx="4072800" cy="3340200"/>
          </a:xfrm>
          <a:prstGeom prst="rect">
            <a:avLst/>
          </a:prstGeom>
        </p:spPr>
        <p:txBody>
          <a:bodyPr lIns="91425" tIns="91425" rIns="91425" bIns="91425" anchor="t" anchorCtr="0">
            <a:noAutofit/>
          </a:bodyPr>
          <a:lstStyle/>
          <a:p>
            <a:pPr marL="457200" lvl="0" indent="-228600" rtl="0">
              <a:spcBef>
                <a:spcPts val="0"/>
              </a:spcBef>
              <a:buFont typeface="Times New Roman"/>
            </a:pPr>
            <a:r>
              <a:rPr lang="en">
                <a:latin typeface="Times New Roman"/>
                <a:ea typeface="Times New Roman"/>
                <a:cs typeface="Times New Roman"/>
                <a:sym typeface="Times New Roman"/>
              </a:rPr>
              <a:t>Caching improves performance by shortening the response time and reducing the network load; a way to cache more effective is to share the cache among multiple users</a:t>
            </a:r>
          </a:p>
          <a:p>
            <a:pPr marL="914400" lvl="1" indent="-228600">
              <a:spcBef>
                <a:spcPts val="0"/>
              </a:spcBef>
              <a:buFont typeface="Times New Roman"/>
            </a:pPr>
            <a:r>
              <a:rPr lang="en">
                <a:latin typeface="Times New Roman"/>
                <a:ea typeface="Times New Roman"/>
                <a:cs typeface="Times New Roman"/>
                <a:sym typeface="Times New Roman"/>
              </a:rPr>
              <a:t>A web proxy is used to share a cache among users. A proxy is an agent that acts on behalf of someone else. In this case, a web proxy fetches web requests on behalf of users</a:t>
            </a:r>
          </a:p>
        </p:txBody>
      </p:sp>
      <p:pic>
        <p:nvPicPr>
          <p:cNvPr id="178" name="Shape 178"/>
          <p:cNvPicPr preferRelativeResize="0"/>
          <p:nvPr/>
        </p:nvPicPr>
        <p:blipFill>
          <a:blip r:embed="rId3">
            <a:alphaModFix/>
          </a:blip>
          <a:stretch>
            <a:fillRect/>
          </a:stretch>
        </p:blipFill>
        <p:spPr>
          <a:xfrm>
            <a:off x="4559125" y="1822081"/>
            <a:ext cx="4453600" cy="2007050"/>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7.5.3 Content Delivery Networks</a:t>
            </a:r>
          </a:p>
        </p:txBody>
      </p:sp>
      <p:sp>
        <p:nvSpPr>
          <p:cNvPr id="184" name="Shape 18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317500" rtl="0">
              <a:spcBef>
                <a:spcPts val="0"/>
              </a:spcBef>
              <a:buSzPct val="100000"/>
              <a:buFont typeface="Times New Roman"/>
            </a:pPr>
            <a:r>
              <a:rPr lang="en" sz="1400">
                <a:latin typeface="Times New Roman"/>
                <a:ea typeface="Times New Roman"/>
                <a:cs typeface="Times New Roman"/>
                <a:sym typeface="Times New Roman"/>
              </a:rPr>
              <a:t>Server farms and web proxies help to build large sites and improve web performance, but they are not sufficient for truly popular websites</a:t>
            </a:r>
          </a:p>
          <a:p>
            <a:pPr marL="457200" lvl="0" indent="-317500" rtl="0">
              <a:spcBef>
                <a:spcPts val="0"/>
              </a:spcBef>
              <a:buSzPct val="100000"/>
              <a:buFont typeface="Times New Roman"/>
            </a:pPr>
            <a:r>
              <a:rPr lang="en" sz="1400">
                <a:latin typeface="Times New Roman"/>
                <a:ea typeface="Times New Roman"/>
                <a:cs typeface="Times New Roman"/>
                <a:sym typeface="Times New Roman"/>
              </a:rPr>
              <a:t>CDNs (Content Delivery Networks) - instead of having clients look for a copy of the requested page in a nearby cahec, it is the provider who places a copy of the page in a set of nodes at different location and directs the client to use a nearby node as the server; CDNs use a tree structure that yields three benefits:</a:t>
            </a:r>
          </a:p>
          <a:p>
            <a:pPr marL="914400" lvl="1" indent="-228600" rtl="0">
              <a:spcBef>
                <a:spcPts val="0"/>
              </a:spcBef>
              <a:buFont typeface="Times New Roman"/>
            </a:pPr>
            <a:r>
              <a:rPr lang="en">
                <a:latin typeface="Times New Roman"/>
                <a:ea typeface="Times New Roman"/>
                <a:cs typeface="Times New Roman"/>
                <a:sym typeface="Times New Roman"/>
              </a:rPr>
              <a:t>The content distribution can be scaled up to as many clients as needed by using more nodes in the CDN, and more levels in the tree when the distribution among CDN Nodes becomes the bottleneck</a:t>
            </a:r>
          </a:p>
          <a:p>
            <a:pPr marL="914400" lvl="1" indent="-228600" rtl="0">
              <a:spcBef>
                <a:spcPts val="0"/>
              </a:spcBef>
              <a:buFont typeface="Times New Roman"/>
            </a:pPr>
            <a:r>
              <a:rPr lang="en">
                <a:latin typeface="Times New Roman"/>
                <a:ea typeface="Times New Roman"/>
                <a:cs typeface="Times New Roman"/>
                <a:sym typeface="Times New Roman"/>
              </a:rPr>
              <a:t>Each client gets good performance by fetching pages from a nearby server instead of a distant server</a:t>
            </a:r>
          </a:p>
          <a:p>
            <a:pPr marL="914400" lvl="1" indent="-228600" rtl="0">
              <a:spcBef>
                <a:spcPts val="0"/>
              </a:spcBef>
              <a:buFont typeface="Times New Roman"/>
            </a:pPr>
            <a:r>
              <a:rPr lang="en">
                <a:latin typeface="Times New Roman"/>
                <a:ea typeface="Times New Roman"/>
                <a:cs typeface="Times New Roman"/>
                <a:sym typeface="Times New Roman"/>
              </a:rPr>
              <a:t>The total load is placed on the network is also kept to a minimum.</a:t>
            </a:r>
          </a:p>
          <a:p>
            <a:pPr marL="457200" lvl="0" indent="-317500" rtl="0">
              <a:spcBef>
                <a:spcPts val="0"/>
              </a:spcBef>
              <a:buSzPct val="100000"/>
              <a:buFont typeface="Times New Roman"/>
            </a:pPr>
            <a:r>
              <a:rPr lang="en" sz="1400">
                <a:latin typeface="Times New Roman"/>
                <a:ea typeface="Times New Roman"/>
                <a:cs typeface="Times New Roman"/>
                <a:sym typeface="Times New Roman"/>
              </a:rPr>
              <a:t>Flash crowds - surges in demand i.e. when Apple releases an update</a:t>
            </a:r>
          </a:p>
          <a:p>
            <a:pPr marL="914400" lvl="1" indent="-317500">
              <a:spcBef>
                <a:spcPts val="0"/>
              </a:spcBef>
              <a:buSzPct val="100000"/>
              <a:buFont typeface="Times New Roman"/>
            </a:pPr>
            <a:r>
              <a:rPr lang="en">
                <a:latin typeface="Times New Roman"/>
                <a:ea typeface="Times New Roman"/>
                <a:cs typeface="Times New Roman"/>
                <a:sym typeface="Times New Roman"/>
              </a:rPr>
              <a:t>How to combat?: CDNs can quickly scale up a site’s serving capacity</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rtl="0">
              <a:spcBef>
                <a:spcPts val="0"/>
              </a:spcBef>
              <a:buNone/>
            </a:pPr>
            <a:r>
              <a:rPr lang="en"/>
              <a:t>7.5.3 Content Delivery Networks</a:t>
            </a:r>
          </a:p>
          <a:p>
            <a:pPr lvl="0">
              <a:spcBef>
                <a:spcPts val="0"/>
              </a:spcBef>
              <a:buNone/>
            </a:pPr>
            <a:endParaRPr/>
          </a:p>
        </p:txBody>
      </p:sp>
      <p:pic>
        <p:nvPicPr>
          <p:cNvPr id="190" name="Shape 190"/>
          <p:cNvPicPr preferRelativeResize="0"/>
          <p:nvPr/>
        </p:nvPicPr>
        <p:blipFill>
          <a:blip r:embed="rId3">
            <a:alphaModFix/>
          </a:blip>
          <a:stretch>
            <a:fillRect/>
          </a:stretch>
        </p:blipFill>
        <p:spPr>
          <a:xfrm>
            <a:off x="1250450" y="1293450"/>
            <a:ext cx="6391274" cy="3251699"/>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7.5.4 Peer-to-Peer Networks</a:t>
            </a:r>
          </a:p>
        </p:txBody>
      </p:sp>
      <p:sp>
        <p:nvSpPr>
          <p:cNvPr id="196" name="Shape 19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buFont typeface="Times New Roman"/>
            </a:pPr>
            <a:r>
              <a:rPr lang="en">
                <a:latin typeface="Times New Roman"/>
                <a:ea typeface="Times New Roman"/>
                <a:cs typeface="Times New Roman"/>
                <a:sym typeface="Times New Roman"/>
              </a:rPr>
              <a:t>Not everyone can afford to set up a 1000-node CDN at locations around the world.</a:t>
            </a:r>
          </a:p>
          <a:p>
            <a:pPr marL="914400" marR="0" lvl="1" indent="-317500" algn="l" rtl="0">
              <a:lnSpc>
                <a:spcPct val="115000"/>
              </a:lnSpc>
              <a:spcBef>
                <a:spcPts val="0"/>
              </a:spcBef>
              <a:spcAft>
                <a:spcPts val="1600"/>
              </a:spcAft>
              <a:buClr>
                <a:schemeClr val="dk2"/>
              </a:buClr>
              <a:buSzPct val="100000"/>
              <a:buFont typeface="Times New Roman"/>
            </a:pPr>
            <a:r>
              <a:rPr lang="en">
                <a:latin typeface="Times New Roman"/>
                <a:ea typeface="Times New Roman"/>
                <a:cs typeface="Times New Roman"/>
                <a:sym typeface="Times New Roman"/>
              </a:rPr>
              <a:t>The introduction of P2P networks burst onto the scene in 1999 and their first widespread application was for mass crime: 50 million Napster users were exchanging coprighted songs without the copryright owners’ permission</a:t>
            </a:r>
          </a:p>
          <a:p>
            <a:pPr marL="914400" marR="0" lvl="1" indent="-228600" algn="l" rtl="0">
              <a:lnSpc>
                <a:spcPct val="115000"/>
              </a:lnSpc>
              <a:spcBef>
                <a:spcPts val="0"/>
              </a:spcBef>
              <a:spcAft>
                <a:spcPts val="1600"/>
              </a:spcAft>
              <a:buFont typeface="Times New Roman"/>
            </a:pPr>
            <a:r>
              <a:rPr lang="en">
                <a:latin typeface="Times New Roman"/>
                <a:ea typeface="Times New Roman"/>
                <a:cs typeface="Times New Roman"/>
                <a:sym typeface="Times New Roman"/>
              </a:rPr>
              <a:t>Basic idea of P2P file-sharing networks is that many computers come together and pool their resources to form a content distribution system</a:t>
            </a:r>
          </a:p>
          <a:p>
            <a:pPr marL="914400" marR="0" lvl="1" indent="-228600" algn="l" rtl="0">
              <a:lnSpc>
                <a:spcPct val="115000"/>
              </a:lnSpc>
              <a:spcBef>
                <a:spcPts val="0"/>
              </a:spcBef>
              <a:spcAft>
                <a:spcPts val="1600"/>
              </a:spcAft>
              <a:buFont typeface="Times New Roman"/>
            </a:pPr>
            <a:r>
              <a:rPr lang="en">
                <a:latin typeface="Times New Roman"/>
                <a:ea typeface="Times New Roman"/>
                <a:cs typeface="Times New Roman"/>
                <a:sym typeface="Times New Roman"/>
              </a:rPr>
              <a:t>BitTorrent - protocol developed in 2001 to let a set of peers share files quickly and easily</a:t>
            </a:r>
          </a:p>
          <a:p>
            <a:pPr marL="914400" marR="0" lvl="1" indent="-228600" algn="l" rtl="0">
              <a:lnSpc>
                <a:spcPct val="115000"/>
              </a:lnSpc>
              <a:spcBef>
                <a:spcPts val="0"/>
              </a:spcBef>
              <a:spcAft>
                <a:spcPts val="1600"/>
              </a:spcAft>
              <a:buFont typeface="Times New Roman"/>
            </a:pPr>
            <a:r>
              <a:rPr lang="en">
                <a:latin typeface="Times New Roman"/>
                <a:ea typeface="Times New Roman"/>
                <a:cs typeface="Times New Roman"/>
                <a:sym typeface="Times New Roman"/>
              </a:rPr>
              <a:t>DHTs (Distributed Hash Tables) or Structured P2P networks - solution to issues with P2P; basic funcionality of an index is to map a key to a value; a hash is used to help create a node identifier</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rtl="0">
              <a:spcBef>
                <a:spcPts val="0"/>
              </a:spcBef>
              <a:buNone/>
            </a:pPr>
            <a:r>
              <a:rPr lang="en"/>
              <a:t>7.5.4 Peer-to-Peer Networks</a:t>
            </a:r>
          </a:p>
          <a:p>
            <a:pPr lvl="0">
              <a:spcBef>
                <a:spcPts val="0"/>
              </a:spcBef>
              <a:buNone/>
            </a:pPr>
            <a:endParaRPr/>
          </a:p>
        </p:txBody>
      </p:sp>
      <p:pic>
        <p:nvPicPr>
          <p:cNvPr id="202" name="Shape 202"/>
          <p:cNvPicPr preferRelativeResize="0"/>
          <p:nvPr/>
        </p:nvPicPr>
        <p:blipFill>
          <a:blip r:embed="rId3">
            <a:alphaModFix/>
          </a:blip>
          <a:stretch>
            <a:fillRect/>
          </a:stretch>
        </p:blipFill>
        <p:spPr>
          <a:xfrm>
            <a:off x="2485300" y="1224550"/>
            <a:ext cx="3948674" cy="3760099"/>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Video Time!</a:t>
            </a:r>
          </a:p>
        </p:txBody>
      </p:sp>
      <p:sp>
        <p:nvSpPr>
          <p:cNvPr id="208" name="Shape 20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a:t>What is CDN and How Does it Work?</a:t>
            </a:r>
          </a:p>
          <a:p>
            <a:pPr lvl="0">
              <a:spcBef>
                <a:spcPts val="0"/>
              </a:spcBef>
              <a:buNone/>
            </a:pPr>
            <a:r>
              <a:rPr lang="en" u="sng">
                <a:solidFill>
                  <a:schemeClr val="hlink"/>
                </a:solidFill>
                <a:hlinkClick r:id="rId3"/>
              </a:rPr>
              <a:t>https://www.youtube.com/watch?v=nle1q0qSYmA</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7.4.2 Digital Video</a:t>
            </a:r>
          </a:p>
        </p:txBody>
      </p:sp>
      <p:sp>
        <p:nvSpPr>
          <p:cNvPr id="219" name="Shape 21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latin typeface="Times New Roman"/>
              <a:ea typeface="Times New Roman"/>
              <a:cs typeface="Times New Roman"/>
              <a:sym typeface="Times New Roman"/>
            </a:endParaRPr>
          </a:p>
        </p:txBody>
      </p:sp>
      <p:pic>
        <p:nvPicPr>
          <p:cNvPr id="220" name="Shape 220"/>
          <p:cNvPicPr preferRelativeResize="0"/>
          <p:nvPr/>
        </p:nvPicPr>
        <p:blipFill>
          <a:blip r:embed="rId3">
            <a:alphaModFix/>
          </a:blip>
          <a:stretch>
            <a:fillRect/>
          </a:stretch>
        </p:blipFill>
        <p:spPr>
          <a:xfrm>
            <a:off x="2076450" y="2146300"/>
            <a:ext cx="4991100" cy="1504950"/>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7.4.5 Real-Time Conferencing </a:t>
            </a:r>
          </a:p>
        </p:txBody>
      </p:sp>
      <p:sp>
        <p:nvSpPr>
          <p:cNvPr id="226" name="Shape 22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latin typeface="Times New Roman"/>
              <a:ea typeface="Times New Roman"/>
              <a:cs typeface="Times New Roman"/>
              <a:sym typeface="Times New Roman"/>
            </a:endParaRPr>
          </a:p>
        </p:txBody>
      </p:sp>
      <p:pic>
        <p:nvPicPr>
          <p:cNvPr id="227" name="Shape 227"/>
          <p:cNvPicPr preferRelativeResize="0"/>
          <p:nvPr/>
        </p:nvPicPr>
        <p:blipFill>
          <a:blip r:embed="rId3">
            <a:alphaModFix/>
          </a:blip>
          <a:stretch>
            <a:fillRect/>
          </a:stretch>
        </p:blipFill>
        <p:spPr>
          <a:xfrm>
            <a:off x="2028825" y="1581150"/>
            <a:ext cx="5086350" cy="1981200"/>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7.4.5 Real-Time Conferencing</a:t>
            </a:r>
          </a:p>
        </p:txBody>
      </p:sp>
      <p:sp>
        <p:nvSpPr>
          <p:cNvPr id="233" name="Shape 233"/>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p>
        </p:txBody>
      </p:sp>
      <p:pic>
        <p:nvPicPr>
          <p:cNvPr id="234" name="Shape 234"/>
          <p:cNvPicPr preferRelativeResize="0"/>
          <p:nvPr/>
        </p:nvPicPr>
        <p:blipFill>
          <a:blip r:embed="rId3">
            <a:alphaModFix/>
          </a:blip>
          <a:stretch>
            <a:fillRect/>
          </a:stretch>
        </p:blipFill>
        <p:spPr>
          <a:xfrm>
            <a:off x="2638425" y="1338262"/>
            <a:ext cx="3867150" cy="2466975"/>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7.4.5 Real-Time Conferencing</a:t>
            </a:r>
          </a:p>
        </p:txBody>
      </p:sp>
      <p:sp>
        <p:nvSpPr>
          <p:cNvPr id="240" name="Shape 240"/>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p>
        </p:txBody>
      </p:sp>
      <p:pic>
        <p:nvPicPr>
          <p:cNvPr id="241" name="Shape 241"/>
          <p:cNvPicPr preferRelativeResize="0"/>
          <p:nvPr/>
        </p:nvPicPr>
        <p:blipFill>
          <a:blip r:embed="rId3">
            <a:alphaModFix/>
          </a:blip>
          <a:stretch>
            <a:fillRect/>
          </a:stretch>
        </p:blipFill>
        <p:spPr>
          <a:xfrm>
            <a:off x="2767012" y="1466850"/>
            <a:ext cx="3609975" cy="22098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endParaRPr/>
          </a:p>
        </p:txBody>
      </p:sp>
      <p:sp>
        <p:nvSpPr>
          <p:cNvPr id="69" name="Shape 6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p>
        </p:txBody>
      </p:sp>
      <p:pic>
        <p:nvPicPr>
          <p:cNvPr id="70" name="Shape 70"/>
          <p:cNvPicPr preferRelativeResize="0"/>
          <p:nvPr/>
        </p:nvPicPr>
        <p:blipFill>
          <a:blip r:embed="rId3">
            <a:alphaModFix/>
          </a:blip>
          <a:stretch>
            <a:fillRect/>
          </a:stretch>
        </p:blipFill>
        <p:spPr>
          <a:xfrm>
            <a:off x="0" y="70212"/>
            <a:ext cx="9143998" cy="5003073"/>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7.4.1 Digital Audio</a:t>
            </a:r>
          </a:p>
        </p:txBody>
      </p:sp>
      <p:sp>
        <p:nvSpPr>
          <p:cNvPr id="247" name="Shape 247"/>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endParaRPr>
              <a:latin typeface="Times New Roman"/>
              <a:ea typeface="Times New Roman"/>
              <a:cs typeface="Times New Roman"/>
              <a:sym typeface="Times New Roman"/>
            </a:endParaRPr>
          </a:p>
        </p:txBody>
      </p:sp>
      <p:pic>
        <p:nvPicPr>
          <p:cNvPr id="248" name="Shape 248"/>
          <p:cNvPicPr preferRelativeResize="0"/>
          <p:nvPr/>
        </p:nvPicPr>
        <p:blipFill>
          <a:blip r:embed="rId3">
            <a:alphaModFix/>
          </a:blip>
          <a:stretch>
            <a:fillRect/>
          </a:stretch>
        </p:blipFill>
        <p:spPr>
          <a:xfrm>
            <a:off x="1944957" y="2061366"/>
            <a:ext cx="4791075" cy="20288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7.4.1 Digital Audio</a:t>
            </a:r>
          </a:p>
        </p:txBody>
      </p:sp>
      <p:sp>
        <p:nvSpPr>
          <p:cNvPr id="76" name="Shape 7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pPr>
            <a:r>
              <a:rPr lang="en"/>
              <a:t>Audio waves can be converted to digital form by an ADC (Analog-to-Digital Converter). </a:t>
            </a:r>
          </a:p>
          <a:p>
            <a:pPr marL="457200" lvl="0" indent="-228600" rtl="0">
              <a:spcBef>
                <a:spcPts val="0"/>
              </a:spcBef>
            </a:pPr>
            <a:r>
              <a:rPr lang="en"/>
              <a:t>An ADC takes an electrical voltage as input and generates a binary number as output.</a:t>
            </a:r>
          </a:p>
        </p:txBody>
      </p:sp>
      <p:pic>
        <p:nvPicPr>
          <p:cNvPr id="77" name="Shape 77"/>
          <p:cNvPicPr preferRelativeResize="0"/>
          <p:nvPr/>
        </p:nvPicPr>
        <p:blipFill>
          <a:blip r:embed="rId3">
            <a:alphaModFix/>
          </a:blip>
          <a:stretch>
            <a:fillRect/>
          </a:stretch>
        </p:blipFill>
        <p:spPr>
          <a:xfrm>
            <a:off x="1844712" y="2770775"/>
            <a:ext cx="5454575" cy="23727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7.4.1 Digital Audio</a:t>
            </a:r>
          </a:p>
        </p:txBody>
      </p:sp>
      <p:sp>
        <p:nvSpPr>
          <p:cNvPr id="83" name="Shape 83"/>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pPr>
            <a:r>
              <a:rPr lang="en"/>
              <a:t>The reverse process takes digital values and produces an analog electrical voltage. </a:t>
            </a:r>
          </a:p>
          <a:p>
            <a:pPr marL="457200" lvl="0" indent="-228600" rtl="0">
              <a:spcBef>
                <a:spcPts val="0"/>
              </a:spcBef>
            </a:pPr>
            <a:r>
              <a:rPr lang="en"/>
              <a:t>It is done by a DAC (Digital-to-Analog Converter). </a:t>
            </a:r>
          </a:p>
          <a:p>
            <a:pPr marL="457200" lvl="0" indent="-228600" rtl="0">
              <a:spcBef>
                <a:spcPts val="0"/>
              </a:spcBef>
            </a:pPr>
            <a:r>
              <a:rPr lang="en"/>
              <a:t>A loudspeaker can then convert the analog voltage to acoustic waves so that people can hear sounds.</a:t>
            </a:r>
          </a:p>
          <a:p>
            <a:pPr lvl="0">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7.4.1 Digital Audio con’t</a:t>
            </a:r>
          </a:p>
        </p:txBody>
      </p:sp>
      <p:sp>
        <p:nvSpPr>
          <p:cNvPr id="89" name="Shape 8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pPr>
            <a:r>
              <a:rPr lang="en"/>
              <a:t>Digital samples are never exact,</a:t>
            </a:r>
            <a:br>
              <a:rPr lang="en"/>
            </a:br>
            <a:r>
              <a:rPr lang="en"/>
              <a:t>The samples of Fig. 7-42(c) allow only nine values, from −1.00 to +1.00 in steps of 0.25. </a:t>
            </a:r>
          </a:p>
          <a:p>
            <a:pPr marL="457200" lvl="0" indent="-228600" rtl="0">
              <a:spcBef>
                <a:spcPts val="0"/>
              </a:spcBef>
            </a:pPr>
            <a:r>
              <a:rPr lang="en"/>
              <a:t>An 8-bit sample would allow 256 distinct values. </a:t>
            </a:r>
          </a:p>
          <a:p>
            <a:pPr marL="457200" lvl="0" indent="-228600" rtl="0">
              <a:spcBef>
                <a:spcPts val="0"/>
              </a:spcBef>
            </a:pPr>
            <a:r>
              <a:rPr lang="en"/>
              <a:t>A 16-bit sample would allow 65,536 distinct values. </a:t>
            </a:r>
          </a:p>
          <a:p>
            <a:pPr marL="457200" lvl="0" indent="-228600" rtl="0">
              <a:spcBef>
                <a:spcPts val="0"/>
              </a:spcBef>
            </a:pPr>
            <a:r>
              <a:rPr lang="en"/>
              <a:t>The error introduced by the finite number of bits per sample is called the quantization noise.</a:t>
            </a:r>
          </a:p>
          <a:p>
            <a:pPr marL="457200" lvl="0" indent="-228600" rtl="0">
              <a:lnSpc>
                <a:spcPct val="200000"/>
              </a:lnSpc>
              <a:spcBef>
                <a:spcPts val="0"/>
              </a:spcBef>
            </a:pPr>
            <a:r>
              <a:rPr lang="en"/>
              <a:t>If it is too large, the ear detects it.</a:t>
            </a:r>
          </a:p>
          <a:p>
            <a:pPr lvl="0">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lnSpc>
                <a:spcPct val="115000"/>
              </a:lnSpc>
              <a:spcBef>
                <a:spcPts val="0"/>
              </a:spcBef>
              <a:spcAft>
                <a:spcPts val="1600"/>
              </a:spcAft>
              <a:buNone/>
            </a:pPr>
            <a:r>
              <a:rPr lang="en">
                <a:solidFill>
                  <a:srgbClr val="000000"/>
                </a:solidFill>
              </a:rPr>
              <a:t>Quantization noise Example</a:t>
            </a:r>
          </a:p>
        </p:txBody>
      </p:sp>
      <p:sp>
        <p:nvSpPr>
          <p:cNvPr id="95" name="Shape 95"/>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u="sng" dirty="0">
                <a:solidFill>
                  <a:schemeClr val="hlink"/>
                </a:solidFill>
                <a:hlinkClick r:id="rId3"/>
              </a:rPr>
              <a:t>https://youtu.be/_cRFBBnUFug?t=37</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Question?</a:t>
            </a:r>
          </a:p>
        </p:txBody>
      </p:sp>
      <p:sp>
        <p:nvSpPr>
          <p:cNvPr id="101" name="Shape 101"/>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WHAT IS THE NUMBER ONE DOWNSTREAM APPLICATION USED ON THE INTERNET?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616500" y="597650"/>
            <a:ext cx="8520600" cy="801000"/>
          </a:xfrm>
          <a:prstGeom prst="rect">
            <a:avLst/>
          </a:prstGeom>
        </p:spPr>
        <p:txBody>
          <a:bodyPr lIns="91425" tIns="91425" rIns="91425" bIns="91425" anchor="t" anchorCtr="0">
            <a:noAutofit/>
          </a:bodyPr>
          <a:lstStyle/>
          <a:p>
            <a:pPr lvl="0" rtl="0">
              <a:spcBef>
                <a:spcPts val="0"/>
              </a:spcBef>
              <a:buNone/>
            </a:pPr>
            <a:r>
              <a:rPr lang="en"/>
              <a:t>7.4.2 Digital Video</a:t>
            </a:r>
          </a:p>
        </p:txBody>
      </p:sp>
      <p:sp>
        <p:nvSpPr>
          <p:cNvPr id="107" name="Shape 107"/>
          <p:cNvSpPr txBox="1">
            <a:spLocks noGrp="1"/>
          </p:cNvSpPr>
          <p:nvPr>
            <p:ph type="body" idx="1"/>
          </p:nvPr>
        </p:nvSpPr>
        <p:spPr>
          <a:xfrm>
            <a:off x="616500" y="1533475"/>
            <a:ext cx="8520600" cy="3340200"/>
          </a:xfrm>
          <a:prstGeom prst="rect">
            <a:avLst/>
          </a:prstGeom>
        </p:spPr>
        <p:txBody>
          <a:bodyPr lIns="91425" tIns="91425" rIns="91425" bIns="91425" anchor="t" anchorCtr="0">
            <a:noAutofit/>
          </a:bodyPr>
          <a:lstStyle/>
          <a:p>
            <a:pPr marL="457200" lvl="0" indent="-228600" rtl="0">
              <a:spcBef>
                <a:spcPts val="0"/>
              </a:spcBef>
            </a:pPr>
            <a:r>
              <a:rPr lang="en"/>
              <a:t>The simplest digital representation of video is a sequence of frames, each consisting of a rectangular grid of picture elements, or pixels. </a:t>
            </a:r>
          </a:p>
          <a:p>
            <a:pPr marL="457200" lvl="0" indent="-228600" rtl="0">
              <a:spcBef>
                <a:spcPts val="0"/>
              </a:spcBef>
            </a:pPr>
            <a:r>
              <a:rPr lang="en"/>
              <a:t>Each pixel can be a single bit, to represent either black or white. </a:t>
            </a:r>
          </a:p>
          <a:p>
            <a:pPr marL="457200" lvl="0" indent="-228600" rtl="0">
              <a:spcBef>
                <a:spcPts val="0"/>
              </a:spcBef>
            </a:pPr>
            <a:r>
              <a:rPr lang="en"/>
              <a:t>The next step up is to use 8 bits per pixel to represent 256 gray levels. </a:t>
            </a:r>
          </a:p>
          <a:p>
            <a:pPr marL="457200" lvl="0" indent="-228600" rtl="0">
              <a:spcBef>
                <a:spcPts val="0"/>
              </a:spcBef>
            </a:pPr>
            <a:r>
              <a:rPr lang="en"/>
              <a:t>This scheme gives high-quality ‘‘black-and-white’’ video. </a:t>
            </a:r>
          </a:p>
        </p:txBody>
      </p:sp>
    </p:spTree>
  </p:cSld>
  <p:clrMapOvr>
    <a:masterClrMapping/>
  </p:clrMapOvr>
  <p:transition spd="slow">
    <p:cut/>
  </p:transition>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1317</Words>
  <Application>Microsoft Office PowerPoint</Application>
  <PresentationFormat>On-screen Show (16:9)</PresentationFormat>
  <Paragraphs>87</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Amatic SC</vt:lpstr>
      <vt:lpstr>Arial</vt:lpstr>
      <vt:lpstr>Source Code Pro</vt:lpstr>
      <vt:lpstr>Times New Roman</vt:lpstr>
      <vt:lpstr>beach-day</vt:lpstr>
      <vt:lpstr>Streaming Audio and Video Content Delivery</vt:lpstr>
      <vt:lpstr>7.4 Streaming Audio and Video</vt:lpstr>
      <vt:lpstr>PowerPoint Presentation</vt:lpstr>
      <vt:lpstr>7.4.1 Digital Audio</vt:lpstr>
      <vt:lpstr>7.4.1 Digital Audio</vt:lpstr>
      <vt:lpstr>7.4.1 Digital Audio con’t</vt:lpstr>
      <vt:lpstr>Quantization noise Example</vt:lpstr>
      <vt:lpstr>Question?</vt:lpstr>
      <vt:lpstr>7.4.2 Digital Video</vt:lpstr>
      <vt:lpstr>7.4.2 Digital Video </vt:lpstr>
      <vt:lpstr>7.4.2 Digital Video </vt:lpstr>
      <vt:lpstr>7.4.3 Streaming Stored Media</vt:lpstr>
      <vt:lpstr>7.4.3 Streaming Stored Media con’t</vt:lpstr>
      <vt:lpstr>7.4.3 Streaming Stored Media con’t </vt:lpstr>
      <vt:lpstr>7.4.4 Streaming LIve Media</vt:lpstr>
      <vt:lpstr>7.5 Content Delivery</vt:lpstr>
      <vt:lpstr>7.5.1 Content and Internet Traffic</vt:lpstr>
      <vt:lpstr>7.5.1 Content and Internet Traffic </vt:lpstr>
      <vt:lpstr>7.5.2 Server Farms and Web Proxies</vt:lpstr>
      <vt:lpstr>7.5.2 Server Farms and Web Proxies </vt:lpstr>
      <vt:lpstr>7.5.3 Content Delivery Networks</vt:lpstr>
      <vt:lpstr>7.5.3 Content Delivery Networks </vt:lpstr>
      <vt:lpstr>7.5.4 Peer-to-Peer Networks</vt:lpstr>
      <vt:lpstr>7.5.4 Peer-to-Peer Networks </vt:lpstr>
      <vt:lpstr>Video Time!</vt:lpstr>
      <vt:lpstr>7.4.2 Digital Video</vt:lpstr>
      <vt:lpstr>7.4.5 Real-Time Conferencing </vt:lpstr>
      <vt:lpstr>7.4.5 Real-Time Conferencing</vt:lpstr>
      <vt:lpstr>7.4.5 Real-Time Conferencing</vt:lpstr>
      <vt:lpstr>7.4.1 Digital Audio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Streaming Audio and Video Content Delivery</dc:title>
  <cp:lastModifiedBy>rahman</cp:lastModifiedBy>
  <cp:revision>3</cp:revision>
  <dcterms:modified xsi:type="dcterms:W3CDTF">2016-04-10T22:41:13Z</dcterms:modified>
</cp:coreProperties>
</file>