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5143500" cx="9144000"/>
  <p:notesSz cx="6858000" cy="9144000"/>
  <p:embeddedFontLst>
    <p:embeddedFont>
      <p:font typeface="Proxima Nova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ProximaNova-bold.fntdata"/><Relationship Id="rId30" Type="http://schemas.openxmlformats.org/officeDocument/2006/relationships/font" Target="fonts/ProximaNova-regular.fntdata"/><Relationship Id="rId11" Type="http://schemas.openxmlformats.org/officeDocument/2006/relationships/slide" Target="slides/slide6.xml"/><Relationship Id="rId33" Type="http://schemas.openxmlformats.org/officeDocument/2006/relationships/font" Target="fonts/ProximaNova-boldItalic.fntdata"/><Relationship Id="rId10" Type="http://schemas.openxmlformats.org/officeDocument/2006/relationships/slide" Target="slides/slide5.xml"/><Relationship Id="rId32" Type="http://schemas.openxmlformats.org/officeDocument/2006/relationships/font" Target="fonts/ProximaNova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7f2531b4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7f2531b4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6f094d253_5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6f094d253_5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6f094d253_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6f094d253_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server must send a separate copy of the media for each client.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6e4595298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6e459529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Jones begins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6f094d253_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46f094d253_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6f094d253_7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46f094d253_7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Jones ends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6f094d253_8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6f094d253_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46f094d253_7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46f094d253_7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6f094d253_7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46f094d253_7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46f094d253_7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46f094d253_7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6f094d253_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6f094d253_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46f094d253_7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46f094d253_7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46f094d253_7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46f094d253_7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46f094d253_7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46f094d253_7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46f094d253_7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46f094d253_7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46f094d253_7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46f094d253_7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6f094d253_6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6f094d253_6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6f094d253_6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6f094d253_6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6f094d253_3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6f094d253_3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6e4595298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6e4595298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6f094d253_3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6f094d253_3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6f094d25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6f094d25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6f094d253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6f094d253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AeJzoqtuf-o" TargetMode="External"/><Relationship Id="rId4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0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Streaming Audio and Video, Content Delivery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8: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Paras Rayamajhi, Ria Mahajan, Paul Jones, Priyanksinh Kapletiya, Ranim Almudairees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9700" y="1128400"/>
            <a:ext cx="6591300" cy="29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2"/>
          <p:cNvSpPr txBox="1"/>
          <p:nvPr/>
        </p:nvSpPr>
        <p:spPr>
          <a:xfrm>
            <a:off x="348575" y="302100"/>
            <a:ext cx="596400" cy="2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2"/>
          <p:cNvSpPr txBox="1"/>
          <p:nvPr/>
        </p:nvSpPr>
        <p:spPr>
          <a:xfrm>
            <a:off x="0" y="0"/>
            <a:ext cx="9144000" cy="83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111111"/>
                </a:solidFill>
                <a:latin typeface="Proxima Nova"/>
                <a:ea typeface="Proxima Nova"/>
                <a:cs typeface="Proxima Nova"/>
                <a:sym typeface="Proxima Nova"/>
              </a:rPr>
              <a:t>Live video streaming diagram </a:t>
            </a:r>
            <a:endParaRPr b="1" sz="2800">
              <a:solidFill>
                <a:srgbClr val="11111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How Video Streaming Works</a:t>
            </a:r>
            <a:endParaRPr b="1">
              <a:solidFill>
                <a:srgbClr val="000000"/>
              </a:solidFill>
            </a:endParaRPr>
          </a:p>
        </p:txBody>
      </p:sp>
      <p:pic>
        <p:nvPicPr>
          <p:cNvPr descr="http://www.mediaplatform.com &#10; &#10;What is video streaming and how does it work? In this tutorial you'll learn the basics. This is a great starter course for those of you who aren't too technical but would like to understand what the heck your IT guys are talking about." id="125" name="Google Shape;125;p23" title="Understanding Video Streaming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6708" y="1152475"/>
            <a:ext cx="5100367" cy="382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</a:t>
            </a:r>
            <a:r>
              <a:rPr lang="en"/>
              <a:t>disadvantage of live streaming over TCP 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Real Time Conferencing</a:t>
            </a:r>
            <a:endParaRPr b="1"/>
          </a:p>
        </p:txBody>
      </p:sp>
      <p:sp>
        <p:nvSpPr>
          <p:cNvPr id="137" name="Google Shape;137;p25"/>
          <p:cNvSpPr txBox="1"/>
          <p:nvPr>
            <p:ph idx="1" type="body"/>
          </p:nvPr>
        </p:nvSpPr>
        <p:spPr>
          <a:xfrm>
            <a:off x="311700" y="1152475"/>
            <a:ext cx="8520600" cy="370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VoIP services are provided by: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Regular phone lines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Or through computers connected </a:t>
            </a:r>
            <a:r>
              <a:rPr lang="en" sz="1800"/>
              <a:t>through</a:t>
            </a:r>
            <a:r>
              <a:rPr lang="en" sz="1800"/>
              <a:t> the internet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be more constrained.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Requires far less latency than other services.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UDP is favored over TCP, since TCP uses a round trip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Smaller packet size will be faster than larger packet sizes.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Packets that take too long, lead to “jitter.”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Differentiated</a:t>
            </a:r>
            <a:r>
              <a:rPr lang="en" sz="1800"/>
              <a:t> Services required.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Sufficient</a:t>
            </a:r>
            <a:r>
              <a:rPr lang="en" sz="1800"/>
              <a:t> Bandwidth will be necessary due to the smaller packet sizes.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Requires 150ms to prevent delays.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Content and Internet Traffic</a:t>
            </a:r>
            <a:endParaRPr b="1"/>
          </a:p>
        </p:txBody>
      </p:sp>
      <p:sp>
        <p:nvSpPr>
          <p:cNvPr id="143" name="Google Shape;14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Internet used to be all about communication, like the telephone network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Since the web grew the Internet has become more about content than communication.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switch to content has been so major that the majority of Internet bandwidth is now used to deliver stored videos.</a:t>
            </a:r>
            <a:endParaRPr sz="2000"/>
          </a:p>
          <a:p>
            <a:pPr indent="0" lvl="0" marL="45720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000"/>
          </a:p>
        </p:txBody>
      </p:sp>
      <p:pic>
        <p:nvPicPr>
          <p:cNvPr id="144" name="Google Shape;14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8300" y="3343274"/>
            <a:ext cx="3695700" cy="162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Server Farms</a:t>
            </a:r>
            <a:endParaRPr b="1"/>
          </a:p>
        </p:txBody>
      </p:sp>
      <p:sp>
        <p:nvSpPr>
          <p:cNvPr id="150" name="Google Shape;150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Server farms are clusters of computers that act as a single server so that many more web requests can be served than with a single machine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Problem: 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Set of computers must look like a single logical website to clients.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Solution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Use DNS to distribute client requests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When a DNS request is made for the Web URL, the DNS server returns a rotating list of the IP addresses of the servers</a:t>
            </a:r>
            <a:endParaRPr sz="2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Question</a:t>
            </a:r>
            <a:endParaRPr b="1"/>
          </a:p>
        </p:txBody>
      </p:sp>
      <p:sp>
        <p:nvSpPr>
          <p:cNvPr id="156" name="Google Shape;156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What are server farms and why are they necessary?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Web Proxy</a:t>
            </a:r>
            <a:endParaRPr b="1"/>
          </a:p>
        </p:txBody>
      </p:sp>
      <p:sp>
        <p:nvSpPr>
          <p:cNvPr id="162" name="Google Shape;162;p29"/>
          <p:cNvSpPr txBox="1"/>
          <p:nvPr>
            <p:ph idx="1" type="body"/>
          </p:nvPr>
        </p:nvSpPr>
        <p:spPr>
          <a:xfrm>
            <a:off x="0" y="1017725"/>
            <a:ext cx="4974900" cy="39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A web proxy is used to share a cache among users and since it is shared across users it has a substantially larger cache than a browser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" sz="2000">
                <a:solidFill>
                  <a:srgbClr val="000000"/>
                </a:solidFill>
              </a:rPr>
              <a:t>Problem</a:t>
            </a:r>
            <a:r>
              <a:rPr lang="en" sz="2000">
                <a:solidFill>
                  <a:srgbClr val="000000"/>
                </a:solidFill>
              </a:rPr>
              <a:t>: 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Loading web sites from various servers takes time.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" sz="2000">
                <a:solidFill>
                  <a:srgbClr val="000000"/>
                </a:solidFill>
              </a:rPr>
              <a:t>Solution</a:t>
            </a:r>
            <a:r>
              <a:rPr lang="en" sz="2000">
                <a:solidFill>
                  <a:srgbClr val="000000"/>
                </a:solidFill>
              </a:rPr>
              <a:t>: 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Cache responses and reuse them to answer future requests.</a:t>
            </a:r>
            <a:endParaRPr sz="20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163" name="Google Shape;16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4900" y="1424850"/>
            <a:ext cx="3962400" cy="313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Web Proxy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" sz="2000">
                <a:solidFill>
                  <a:srgbClr val="000000"/>
                </a:solidFill>
              </a:rPr>
              <a:t>What is the Effect?</a:t>
            </a:r>
            <a:endParaRPr b="1"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Caching improves performance by shortening the response time and reducing the network load.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●"/>
            </a:pPr>
            <a:r>
              <a:rPr b="1" lang="en" sz="2000">
                <a:solidFill>
                  <a:srgbClr val="000000"/>
                </a:solidFill>
              </a:rPr>
              <a:t>Limitations:  </a:t>
            </a:r>
            <a:r>
              <a:rPr lang="en" sz="2000">
                <a:solidFill>
                  <a:srgbClr val="000000"/>
                </a:solidFill>
              </a:rPr>
              <a:t>Shared caching is beneficial until the number of users reaches the size of a small company (100 people). 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○"/>
            </a:pPr>
            <a:r>
              <a:rPr lang="en" sz="2000">
                <a:solidFill>
                  <a:srgbClr val="000000"/>
                </a:solidFill>
              </a:rPr>
              <a:t>Too many unpopular requests and one time visits cannot be cached due to lack of storage space.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Content Delivery Networks</a:t>
            </a:r>
            <a:endParaRPr b="1"/>
          </a:p>
        </p:txBody>
      </p:sp>
      <p:sp>
        <p:nvSpPr>
          <p:cNvPr id="175" name="Google Shape;175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System of distributed servers that deliver web content based on the location of the user.</a:t>
            </a:r>
            <a:br>
              <a:rPr lang="en" sz="2000">
                <a:solidFill>
                  <a:srgbClr val="000000"/>
                </a:solidFill>
              </a:rPr>
            </a:br>
            <a:r>
              <a:rPr lang="en" sz="2000">
                <a:solidFill>
                  <a:srgbClr val="000000"/>
                </a:solidFill>
              </a:rPr>
              <a:t>CDN’s use a structure that has three levels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an origin server, a node, and worldwide clients.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To support a CDN, we can use either a web proxy, mirroring, or DNS redirection.</a:t>
            </a:r>
            <a:br>
              <a:rPr lang="en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</p:txBody>
      </p:sp>
      <p:pic>
        <p:nvPicPr>
          <p:cNvPr id="176" name="Google Shape;17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0313" y="3095775"/>
            <a:ext cx="4283375" cy="191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Digital Audio</a:t>
            </a:r>
            <a:endParaRPr b="1"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Digital audio is sound reproduction using pulse-code modulation and digital signals.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It is a one-dimensional acoustic (pressure) wave. 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The frequency range of the human ear runs from 20Hz to 20,000 Hz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Audio waves can be converted to digital form by an ADC (Analog to Digital Converter)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Digital audio is useful in the recording, manipulation, mass-production, and distribution of sound.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</a:rPr>
              <a:t>The error introduced by the finite number of bits per sample is called the </a:t>
            </a:r>
            <a:r>
              <a:rPr b="1" lang="en" sz="1600">
                <a:solidFill>
                  <a:srgbClr val="000000"/>
                </a:solidFill>
              </a:rPr>
              <a:t>quantization </a:t>
            </a:r>
            <a:r>
              <a:rPr lang="en" sz="1600">
                <a:solidFill>
                  <a:srgbClr val="000000"/>
                </a:solidFill>
              </a:rPr>
              <a:t>noise.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Some popular formats are :</a:t>
            </a:r>
            <a:endParaRPr sz="1600">
              <a:solidFill>
                <a:srgbClr val="000000"/>
              </a:solidFill>
            </a:endParaRPr>
          </a:p>
          <a:p>
            <a:pPr indent="-330200" lvl="0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eriod"/>
            </a:pPr>
            <a:r>
              <a:rPr lang="en" sz="1600">
                <a:solidFill>
                  <a:srgbClr val="000000"/>
                </a:solidFill>
              </a:rPr>
              <a:t>MP3 (MPEG audio layer 3)</a:t>
            </a:r>
            <a:endParaRPr sz="1600">
              <a:solidFill>
                <a:srgbClr val="000000"/>
              </a:solidFill>
            </a:endParaRPr>
          </a:p>
          <a:p>
            <a:pPr indent="-330200" lvl="0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eriod"/>
            </a:pPr>
            <a:r>
              <a:rPr lang="en" sz="1600">
                <a:solidFill>
                  <a:srgbClr val="000000"/>
                </a:solidFill>
              </a:rPr>
              <a:t>AAC (Advanced Audio Coding)</a:t>
            </a:r>
            <a:endParaRPr sz="1600">
              <a:solidFill>
                <a:srgbClr val="000000"/>
              </a:solidFill>
            </a:endParaRPr>
          </a:p>
          <a:p>
            <a:pPr indent="-330200" lvl="0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eriod"/>
            </a:pPr>
            <a:r>
              <a:rPr lang="en" sz="1600">
                <a:solidFill>
                  <a:srgbClr val="000000"/>
                </a:solidFill>
              </a:rPr>
              <a:t>MP4 (MPEG-4)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97625" y="3215650"/>
            <a:ext cx="2334675" cy="176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Content Distribution Networks</a:t>
            </a:r>
            <a:endParaRPr b="1"/>
          </a:p>
        </p:txBody>
      </p:sp>
      <p:sp>
        <p:nvSpPr>
          <p:cNvPr id="182" name="Google Shape;182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Most companies do not build their CDN but instead use the services of a CDN provider to make their site perform faster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entry pages of a website are hosted by a content owner and the content is hosted by the CDN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Advantage of using a CDN 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episodes of rapid future demand (“flash crowds”) can cause websites to crash 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having a CDN gives a site extra emergency capacity</a:t>
            </a:r>
            <a:endParaRPr sz="2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P2P (Peer to Peer) Networks</a:t>
            </a:r>
            <a:endParaRPr b="1"/>
          </a:p>
        </p:txBody>
      </p:sp>
      <p:sp>
        <p:nvSpPr>
          <p:cNvPr id="188" name="Google Shape;188;p33"/>
          <p:cNvSpPr txBox="1"/>
          <p:nvPr>
            <p:ph idx="1" type="body"/>
          </p:nvPr>
        </p:nvSpPr>
        <p:spPr>
          <a:xfrm>
            <a:off x="166750" y="1152475"/>
            <a:ext cx="4697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Consist of many </a:t>
            </a:r>
            <a:r>
              <a:rPr lang="en" sz="2000" u="sng">
                <a:solidFill>
                  <a:srgbClr val="000000"/>
                </a:solidFill>
              </a:rPr>
              <a:t>computers pooling their resources</a:t>
            </a:r>
            <a:r>
              <a:rPr lang="en" sz="2000">
                <a:solidFill>
                  <a:srgbClr val="000000"/>
                </a:solidFill>
              </a:rPr>
              <a:t> to form a content distribution system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 computers are called peers because each one can alternately act as a both a client and server to a peer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Most of the computers on peer to peer networks are just ordinary home computers and there is no central point of control</a:t>
            </a:r>
            <a:endParaRPr sz="2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189" name="Google Shape;189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0450" y="1607644"/>
            <a:ext cx="4260300" cy="2506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Peer-To-Peer Networks</a:t>
            </a:r>
            <a:endParaRPr b="1"/>
          </a:p>
        </p:txBody>
      </p:sp>
      <p:sp>
        <p:nvSpPr>
          <p:cNvPr id="195" name="Google Shape;195;p34"/>
          <p:cNvSpPr txBox="1"/>
          <p:nvPr>
            <p:ph idx="1" type="body"/>
          </p:nvPr>
        </p:nvSpPr>
        <p:spPr>
          <a:xfrm>
            <a:off x="4486275" y="1017725"/>
            <a:ext cx="4657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Peer-to-Peer networks are self-scaling, meaning their usable upload capacity grows in tandem with download demands from their users.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Commonly used because CDN’s have large amounts of personal information about many people, which can then be used to provide a better service.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More efficient with popularity.</a:t>
            </a:r>
            <a:endParaRPr sz="2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196" name="Google Shape;196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" y="1390650"/>
            <a:ext cx="4486275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Question?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n" sz="2000">
                <a:solidFill>
                  <a:srgbClr val="000000"/>
                </a:solidFill>
              </a:rPr>
              <a:t>What </a:t>
            </a:r>
            <a:r>
              <a:rPr lang="en" sz="2000">
                <a:solidFill>
                  <a:srgbClr val="000000"/>
                </a:solidFill>
              </a:rPr>
              <a:t>c</a:t>
            </a:r>
            <a:r>
              <a:rPr lang="en" sz="2000">
                <a:solidFill>
                  <a:srgbClr val="000000"/>
                </a:solidFill>
              </a:rPr>
              <a:t>onsist of many computers pooling their resources to form a content distribution system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eriod"/>
            </a:pPr>
            <a:r>
              <a:rPr lang="en" sz="2000">
                <a:solidFill>
                  <a:srgbClr val="000000"/>
                </a:solidFill>
              </a:rPr>
              <a:t>Peer to Peer Networks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eriod"/>
            </a:pPr>
            <a:r>
              <a:rPr lang="en" sz="2000">
                <a:solidFill>
                  <a:srgbClr val="000000"/>
                </a:solidFill>
              </a:rPr>
              <a:t>CDN’s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eriod"/>
            </a:pPr>
            <a:r>
              <a:rPr lang="en" sz="2000">
                <a:solidFill>
                  <a:srgbClr val="000000"/>
                </a:solidFill>
              </a:rPr>
              <a:t>Web Proxy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lphaLcPeriod"/>
            </a:pPr>
            <a:r>
              <a:rPr lang="en" sz="2000">
                <a:solidFill>
                  <a:srgbClr val="000000"/>
                </a:solidFill>
              </a:rPr>
              <a:t>Server Farms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The End</a:t>
            </a:r>
            <a:endParaRPr b="1"/>
          </a:p>
        </p:txBody>
      </p:sp>
      <p:sp>
        <p:nvSpPr>
          <p:cNvPr id="208" name="Google Shape;208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Any questions while we load our code?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Digital Video</a:t>
            </a:r>
            <a:endParaRPr b="1"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</a:rPr>
              <a:t>Image frames comprise the video (A moving pictures).</a:t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</a:rPr>
              <a:t>Digital video is recorded digitally, as ones and Zeros.</a:t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</a:rPr>
              <a:t>Since it is stored in a digital format, digital video can be recognized and edited by a computer, which is also a digital device.</a:t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95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</a:rPr>
              <a:t>Frame rate = presentation of successive frames</a:t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</a:rPr>
              <a:t>Minimal image change between frames</a:t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9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95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</a:rPr>
              <a:t>Frequency of frames is measured in frames per second [fps].</a:t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</a:rPr>
              <a:t>Sequencing of still images  creates the illusion of movement</a:t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</a:rPr>
              <a:t>Using 8 bits allows us to use shades of gray for the pixels.  </a:t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Question?</a:t>
            </a:r>
            <a:endParaRPr b="1"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The error introduced by the finite number of bits per sample is called______ ?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>
                <a:solidFill>
                  <a:srgbClr val="000000"/>
                </a:solidFill>
              </a:rPr>
              <a:t>Quantization noise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>
                <a:solidFill>
                  <a:srgbClr val="000000"/>
                </a:solidFill>
              </a:rPr>
              <a:t>Sampling rate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>
                <a:solidFill>
                  <a:srgbClr val="000000"/>
                </a:solidFill>
              </a:rPr>
              <a:t>Signal Noise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en">
                <a:solidFill>
                  <a:srgbClr val="000000"/>
                </a:solidFill>
              </a:rPr>
              <a:t>Distortion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Streaming</a:t>
            </a:r>
            <a:endParaRPr b="1"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256250"/>
            <a:ext cx="5969700" cy="375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 method of delivering an audio signal to your computer over the Internet.  The data is constantly being delivered to the user as its being provided by the provider.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Rather than loading videos entirely before they are loaded, we use metafiles, things that point to where we can access the video from.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Video players have jobs to do – mainly dealing with errors, decompressing, and eliminating jitter.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For error handling, we attach parity packets to the end of our information, which duplicates the data.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1300" y="3321724"/>
            <a:ext cx="2862700" cy="143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13988" y="1017725"/>
            <a:ext cx="2597337" cy="143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401325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Streaming Stored media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325" y="1152475"/>
            <a:ext cx="3810000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8"/>
          <p:cNvSpPr txBox="1"/>
          <p:nvPr/>
        </p:nvSpPr>
        <p:spPr>
          <a:xfrm>
            <a:off x="4572000" y="1017725"/>
            <a:ext cx="4350000" cy="3888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Examples:</a:t>
            </a:r>
            <a:br>
              <a:rPr lang="en" sz="2000">
                <a:latin typeface="Proxima Nova"/>
                <a:ea typeface="Proxima Nova"/>
                <a:cs typeface="Proxima Nova"/>
                <a:sym typeface="Proxima Nova"/>
              </a:rPr>
            </a:br>
            <a:br>
              <a:rPr lang="en" sz="2000"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1-Pre-recorded songs</a:t>
            </a:r>
            <a:br>
              <a:rPr lang="en" sz="2000"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2-Famous lectures</a:t>
            </a:r>
            <a:br>
              <a:rPr lang="en" sz="2000"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3-Video on demand</a:t>
            </a:r>
            <a:br>
              <a:rPr lang="en" sz="2000"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4-RealPlayer</a:t>
            </a:r>
            <a:br>
              <a:rPr lang="en" sz="2000"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5-Netshow</a:t>
            </a:r>
            <a:br>
              <a:rPr lang="en" sz="2000"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6-interactivity includes pause, ff , rewind</a:t>
            </a:r>
            <a:br>
              <a:rPr lang="en" sz="2000"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7-Delays of 1 to 10 seconds or so </a:t>
            </a:r>
            <a:br>
              <a:rPr lang="en" sz="2000"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8-Not so sensitive to jitter</a:t>
            </a:r>
            <a:br>
              <a:rPr lang="en" sz="2000"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9-Apple Itunes</a:t>
            </a:r>
            <a:br>
              <a:rPr lang="en" sz="2000"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10-Amazon instant video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Question?</a:t>
            </a:r>
            <a:endParaRPr b="1"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What is an </a:t>
            </a:r>
            <a:r>
              <a:rPr lang="en"/>
              <a:t>example</a:t>
            </a:r>
            <a:r>
              <a:rPr lang="en"/>
              <a:t> of Streaming </a:t>
            </a:r>
            <a:r>
              <a:rPr lang="en"/>
              <a:t>Stored</a:t>
            </a:r>
            <a:r>
              <a:rPr lang="en"/>
              <a:t> media?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highlight>
                  <a:srgbClr val="FFFFFF"/>
                </a:highlight>
              </a:rPr>
              <a:t>Streaming Live Media</a:t>
            </a:r>
            <a:endParaRPr b="1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Today, people and companies stream all sizes of live audio and video.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Live streaming is used for online presence by major television stations called IPTV (IP Television).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Internet Radio - is an audio service transmitted via the Internet.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Podcast - viewers can connect to a server’s archives, pull up any program, and download it for listening</a:t>
            </a:r>
            <a:endParaRPr sz="2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Approaches</a:t>
            </a:r>
            <a:endParaRPr b="1"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Record programs to disk- Let viewers connect to server and access a program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Like streaming media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Broadcast live over the Internet</a:t>
            </a:r>
            <a:endParaRPr sz="2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Just TV but can you can rewind or pause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Multicast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one-to-many delivery service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" sz="2000">
                <a:solidFill>
                  <a:srgbClr val="000000"/>
                </a:solidFill>
              </a:rPr>
              <a:t>Server sends each media packet once using IP multicast to a group address. The network then delivers a copy of the packet to each member of the group.</a:t>
            </a:r>
            <a:endParaRPr sz="20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