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79" r:id="rId2"/>
    <p:sldId id="280" r:id="rId3"/>
    <p:sldId id="281" r:id="rId4"/>
    <p:sldId id="282" r:id="rId5"/>
    <p:sldId id="283" r:id="rId6"/>
    <p:sldId id="284" r:id="rId7"/>
    <p:sldId id="285" r:id="rId8"/>
    <p:sldId id="314" r:id="rId9"/>
  </p:sldIdLst>
  <p:sldSz cx="9144000" cy="5143500" type="screen16x9"/>
  <p:notesSz cx="6858000" cy="9144000"/>
  <p:embeddedFontLst>
    <p:embeddedFont>
      <p:font typeface="Merriweather" panose="00000500000000000000" pitchFamily="2" charset="0"/>
      <p:regular r:id="rId11"/>
      <p:bold r:id="rId12"/>
      <p:italic r:id="rId13"/>
      <p:boldItalic r:id="rId14"/>
    </p:embeddedFont>
    <p:embeddedFont>
      <p:font typeface="Roboto" panose="02000000000000000000" pitchFamily="2"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78"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f3bee0fc54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f3bee0fc54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10df6e36a13_0_1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 name="Google Shape;235;g10df6e36a13_0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10df6e36a13_0_1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 name="Google Shape;241;g10df6e36a13_0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10df6e36a13_0_1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10df6e36a13_0_1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10df6e36a13_0_1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3" name="Google Shape;253;g10df6e36a13_0_1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10df6e36a13_0_1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10df6e36a13_0_1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f3bee0fc54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f3bee0fc54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Google Shape;438;g116764aa721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9" name="Google Shape;439;g116764aa721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14"/>
        <p:cNvGrpSpPr/>
        <p:nvPr/>
      </p:nvGrpSpPr>
      <p:grpSpPr>
        <a:xfrm>
          <a:off x="0" y="0"/>
          <a:ext cx="0" cy="0"/>
          <a:chOff x="0" y="0"/>
          <a:chExt cx="0" cy="0"/>
        </a:xfrm>
      </p:grpSpPr>
      <p:sp>
        <p:nvSpPr>
          <p:cNvPr id="15" name="Google Shape;15;p3"/>
          <p:cNvSpPr/>
          <p:nvPr/>
        </p:nvSpPr>
        <p:spPr>
          <a:xfrm>
            <a:off x="0" y="48099"/>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accent3"/>
          </a:solidFill>
          <a:ln>
            <a:noFill/>
          </a:ln>
        </p:spPr>
      </p:sp>
      <p:sp>
        <p:nvSpPr>
          <p:cNvPr id="17" name="Google Shape;17;p3"/>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p:nvPr/>
        </p:nvSpPr>
        <p:spPr>
          <a:xfrm>
            <a:off x="0" y="44125"/>
            <a:ext cx="4313625" cy="4399375"/>
          </a:xfrm>
          <a:custGeom>
            <a:avLst/>
            <a:gdLst/>
            <a:ahLst/>
            <a:cxnLst/>
            <a:rect l="l" t="t" r="r" b="b"/>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avLst/>
            <a:gdLst/>
            <a:ahLst/>
            <a:cxnLst/>
            <a:rect l="l" t="t" r="r" b="b"/>
            <a:pathLst>
              <a:path w="172676" h="175824" extrusionOk="0">
                <a:moveTo>
                  <a:pt x="0" y="6"/>
                </a:moveTo>
                <a:lnTo>
                  <a:pt x="172676" y="0"/>
                </a:lnTo>
                <a:lnTo>
                  <a:pt x="172562" y="126442"/>
                </a:lnTo>
                <a:lnTo>
                  <a:pt x="0" y="175824"/>
                </a:lnTo>
                <a:close/>
              </a:path>
            </a:pathLst>
          </a:custGeom>
          <a:solidFill>
            <a:schemeClr val="dk1"/>
          </a:solidFill>
          <a:ln>
            <a:noFill/>
          </a:ln>
        </p:spPr>
      </p:sp>
      <p:sp>
        <p:nvSpPr>
          <p:cNvPr id="23" name="Google Shape;23;p4"/>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4" name="Google Shape;24;p4"/>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25" name="Google Shape;25;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5"/>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9" name="Google Shape;29;p5"/>
          <p:cNvSpPr txBox="1">
            <a:spLocks noGrp="1"/>
          </p:cNvSpPr>
          <p:nvPr>
            <p:ph type="body" idx="1"/>
          </p:nvPr>
        </p:nvSpPr>
        <p:spPr>
          <a:xfrm>
            <a:off x="311700" y="1505700"/>
            <a:ext cx="3999900" cy="3076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0" name="Google Shape;30;p5"/>
          <p:cNvSpPr txBox="1">
            <a:spLocks noGrp="1"/>
          </p:cNvSpPr>
          <p:nvPr>
            <p:ph type="body" idx="2"/>
          </p:nvPr>
        </p:nvSpPr>
        <p:spPr>
          <a:xfrm>
            <a:off x="4832400" y="1505700"/>
            <a:ext cx="3999900" cy="3076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1" name="Google Shape;31;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5" name="Google Shape;35;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txBox="1">
            <a:spLocks noGrp="1"/>
          </p:cNvSpPr>
          <p:nvPr>
            <p:ph type="title"/>
          </p:nvPr>
        </p:nvSpPr>
        <p:spPr>
          <a:xfrm>
            <a:off x="311725" y="500925"/>
            <a:ext cx="3127500" cy="18291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9" name="Google Shape;39;p7"/>
          <p:cNvSpPr txBox="1">
            <a:spLocks noGrp="1"/>
          </p:cNvSpPr>
          <p:nvPr>
            <p:ph type="body" idx="1"/>
          </p:nvPr>
        </p:nvSpPr>
        <p:spPr>
          <a:xfrm>
            <a:off x="311700" y="2390650"/>
            <a:ext cx="3127500" cy="22980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0"/>
              </a:spcBef>
              <a:spcAft>
                <a:spcPts val="0"/>
              </a:spcAft>
              <a:buClr>
                <a:schemeClr val="accent2"/>
              </a:buClr>
              <a:buSzPts val="1100"/>
              <a:buChar char="○"/>
              <a:defRPr>
                <a:solidFill>
                  <a:schemeClr val="accent2"/>
                </a:solidFill>
              </a:defRPr>
            </a:lvl2pPr>
            <a:lvl3pPr marL="1371600" lvl="2" indent="-298450">
              <a:spcBef>
                <a:spcPts val="0"/>
              </a:spcBef>
              <a:spcAft>
                <a:spcPts val="0"/>
              </a:spcAft>
              <a:buClr>
                <a:schemeClr val="accent2"/>
              </a:buClr>
              <a:buSzPts val="1100"/>
              <a:buChar char="■"/>
              <a:defRPr>
                <a:solidFill>
                  <a:schemeClr val="accent2"/>
                </a:solidFill>
              </a:defRPr>
            </a:lvl3pPr>
            <a:lvl4pPr marL="1828800" lvl="3" indent="-298450">
              <a:spcBef>
                <a:spcPts val="0"/>
              </a:spcBef>
              <a:spcAft>
                <a:spcPts val="0"/>
              </a:spcAft>
              <a:buClr>
                <a:schemeClr val="accent2"/>
              </a:buClr>
              <a:buSzPts val="1100"/>
              <a:buChar char="●"/>
              <a:defRPr>
                <a:solidFill>
                  <a:schemeClr val="accent2"/>
                </a:solidFill>
              </a:defRPr>
            </a:lvl4pPr>
            <a:lvl5pPr marL="2286000" lvl="4" indent="-298450">
              <a:spcBef>
                <a:spcPts val="0"/>
              </a:spcBef>
              <a:spcAft>
                <a:spcPts val="0"/>
              </a:spcAft>
              <a:buClr>
                <a:schemeClr val="accent2"/>
              </a:buClr>
              <a:buSzPts val="1100"/>
              <a:buChar char="○"/>
              <a:defRPr>
                <a:solidFill>
                  <a:schemeClr val="accent2"/>
                </a:solidFill>
              </a:defRPr>
            </a:lvl5pPr>
            <a:lvl6pPr marL="2743200" lvl="5" indent="-298450">
              <a:spcBef>
                <a:spcPts val="0"/>
              </a:spcBef>
              <a:spcAft>
                <a:spcPts val="0"/>
              </a:spcAft>
              <a:buClr>
                <a:schemeClr val="accent2"/>
              </a:buClr>
              <a:buSzPts val="1100"/>
              <a:buChar char="■"/>
              <a:defRPr>
                <a:solidFill>
                  <a:schemeClr val="accent2"/>
                </a:solidFill>
              </a:defRPr>
            </a:lvl6pPr>
            <a:lvl7pPr marL="3200400" lvl="6" indent="-298450">
              <a:spcBef>
                <a:spcPts val="0"/>
              </a:spcBef>
              <a:spcAft>
                <a:spcPts val="0"/>
              </a:spcAft>
              <a:buClr>
                <a:schemeClr val="accent2"/>
              </a:buClr>
              <a:buSzPts val="1100"/>
              <a:buChar char="●"/>
              <a:defRPr>
                <a:solidFill>
                  <a:schemeClr val="accent2"/>
                </a:solidFill>
              </a:defRPr>
            </a:lvl7pPr>
            <a:lvl8pPr marL="3657600" lvl="7" indent="-298450">
              <a:spcBef>
                <a:spcPts val="0"/>
              </a:spcBef>
              <a:spcAft>
                <a:spcPts val="0"/>
              </a:spcAft>
              <a:buClr>
                <a:schemeClr val="accent2"/>
              </a:buClr>
              <a:buSzPts val="1100"/>
              <a:buChar char="○"/>
              <a:defRPr>
                <a:solidFill>
                  <a:schemeClr val="accent2"/>
                </a:solidFill>
              </a:defRPr>
            </a:lvl8pPr>
            <a:lvl9pPr marL="4114800" lvl="8" indent="-298450">
              <a:spcBef>
                <a:spcPts val="0"/>
              </a:spcBef>
              <a:spcAft>
                <a:spcPts val="0"/>
              </a:spcAft>
              <a:buClr>
                <a:schemeClr val="accent2"/>
              </a:buClr>
              <a:buSzPts val="1100"/>
              <a:buChar char="■"/>
              <a:defRPr>
                <a:solidFill>
                  <a:schemeClr val="accent2"/>
                </a:solidFill>
              </a:defRPr>
            </a:lvl9pPr>
          </a:lstStyle>
          <a:p>
            <a:endParaRPr/>
          </a:p>
        </p:txBody>
      </p:sp>
      <p:sp>
        <p:nvSpPr>
          <p:cNvPr id="40" name="Google Shape;40;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41"/>
        <p:cNvGrpSpPr/>
        <p:nvPr/>
      </p:nvGrpSpPr>
      <p:grpSpPr>
        <a:xfrm>
          <a:off x="0" y="0"/>
          <a:ext cx="0" cy="0"/>
          <a:chOff x="0" y="0"/>
          <a:chExt cx="0" cy="0"/>
        </a:xfrm>
      </p:grpSpPr>
      <p:sp>
        <p:nvSpPr>
          <p:cNvPr id="42" name="Google Shape;42;p8"/>
          <p:cNvSpPr txBox="1">
            <a:spLocks noGrp="1"/>
          </p:cNvSpPr>
          <p:nvPr>
            <p:ph type="title"/>
          </p:nvPr>
        </p:nvSpPr>
        <p:spPr>
          <a:xfrm>
            <a:off x="311675" y="798600"/>
            <a:ext cx="6247800" cy="3546300"/>
          </a:xfrm>
          <a:prstGeom prst="rect">
            <a:avLst/>
          </a:prstGeom>
        </p:spPr>
        <p:txBody>
          <a:bodyPr spcFirstLastPara="1" wrap="square" lIns="91425" tIns="91425" rIns="91425" bIns="91425" anchor="ctr" anchorCtr="0">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43" name="Google Shape;43;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9"/>
          <p:cNvSpPr txBox="1">
            <a:spLocks noGrp="1"/>
          </p:cNvSpPr>
          <p:nvPr>
            <p:ph type="title"/>
          </p:nvPr>
        </p:nvSpPr>
        <p:spPr>
          <a:xfrm>
            <a:off x="311300" y="500925"/>
            <a:ext cx="3704400" cy="20496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47" name="Google Shape;47;p9"/>
          <p:cNvSpPr txBox="1">
            <a:spLocks noGrp="1"/>
          </p:cNvSpPr>
          <p:nvPr>
            <p:ph type="subTitle" idx="1"/>
          </p:nvPr>
        </p:nvSpPr>
        <p:spPr>
          <a:xfrm>
            <a:off x="304800" y="2626725"/>
            <a:ext cx="3704400" cy="9267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a:endParaRPr/>
          </a:p>
        </p:txBody>
      </p:sp>
      <p:sp>
        <p:nvSpPr>
          <p:cNvPr id="48" name="Google Shape;48;p9"/>
          <p:cNvSpPr txBox="1">
            <a:spLocks noGrp="1"/>
          </p:cNvSpPr>
          <p:nvPr>
            <p:ph type="body" idx="2"/>
          </p:nvPr>
        </p:nvSpPr>
        <p:spPr>
          <a:xfrm>
            <a:off x="4879025" y="500925"/>
            <a:ext cx="3954000" cy="4111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49" name="Google Shape;49;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0"/>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a:endParaRPr/>
          </a:p>
        </p:txBody>
      </p:sp>
      <p:sp>
        <p:nvSpPr>
          <p:cNvPr id="53" name="Google Shape;5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54"/>
        <p:cNvGrpSpPr/>
        <p:nvPr/>
      </p:nvGrpSpPr>
      <p:grpSpPr>
        <a:xfrm>
          <a:off x="0" y="0"/>
          <a:ext cx="0" cy="0"/>
          <a:chOff x="0" y="0"/>
          <a:chExt cx="0" cy="0"/>
        </a:xfrm>
      </p:grpSpPr>
      <p:sp>
        <p:nvSpPr>
          <p:cNvPr id="55" name="Google Shape;55;p11"/>
          <p:cNvSpPr txBox="1">
            <a:spLocks noGrp="1"/>
          </p:cNvSpPr>
          <p:nvPr>
            <p:ph type="title" hasCustomPrompt="1"/>
          </p:nvPr>
        </p:nvSpPr>
        <p:spPr>
          <a:xfrm>
            <a:off x="311750" y="831175"/>
            <a:ext cx="5334900" cy="12447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a:spLocks noGrp="1"/>
          </p:cNvSpPr>
          <p:nvPr>
            <p:ph type="body" idx="1"/>
          </p:nvPr>
        </p:nvSpPr>
        <p:spPr>
          <a:xfrm>
            <a:off x="311700" y="2121425"/>
            <a:ext cx="5334900" cy="942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0"/>
              </a:spcBef>
              <a:spcAft>
                <a:spcPts val="0"/>
              </a:spcAft>
              <a:buClr>
                <a:schemeClr val="accent2"/>
              </a:buClr>
              <a:buSzPts val="1100"/>
              <a:buChar char="○"/>
              <a:defRPr>
                <a:solidFill>
                  <a:schemeClr val="accent2"/>
                </a:solidFill>
              </a:defRPr>
            </a:lvl2pPr>
            <a:lvl3pPr marL="1371600" lvl="2" indent="-298450">
              <a:spcBef>
                <a:spcPts val="0"/>
              </a:spcBef>
              <a:spcAft>
                <a:spcPts val="0"/>
              </a:spcAft>
              <a:buClr>
                <a:schemeClr val="accent2"/>
              </a:buClr>
              <a:buSzPts val="1100"/>
              <a:buChar char="■"/>
              <a:defRPr>
                <a:solidFill>
                  <a:schemeClr val="accent2"/>
                </a:solidFill>
              </a:defRPr>
            </a:lvl3pPr>
            <a:lvl4pPr marL="1828800" lvl="3" indent="-298450">
              <a:spcBef>
                <a:spcPts val="0"/>
              </a:spcBef>
              <a:spcAft>
                <a:spcPts val="0"/>
              </a:spcAft>
              <a:buClr>
                <a:schemeClr val="accent2"/>
              </a:buClr>
              <a:buSzPts val="1100"/>
              <a:buChar char="●"/>
              <a:defRPr>
                <a:solidFill>
                  <a:schemeClr val="accent2"/>
                </a:solidFill>
              </a:defRPr>
            </a:lvl4pPr>
            <a:lvl5pPr marL="2286000" lvl="4" indent="-298450">
              <a:spcBef>
                <a:spcPts val="0"/>
              </a:spcBef>
              <a:spcAft>
                <a:spcPts val="0"/>
              </a:spcAft>
              <a:buClr>
                <a:schemeClr val="accent2"/>
              </a:buClr>
              <a:buSzPts val="1100"/>
              <a:buChar char="○"/>
              <a:defRPr>
                <a:solidFill>
                  <a:schemeClr val="accent2"/>
                </a:solidFill>
              </a:defRPr>
            </a:lvl5pPr>
            <a:lvl6pPr marL="2743200" lvl="5" indent="-298450">
              <a:spcBef>
                <a:spcPts val="0"/>
              </a:spcBef>
              <a:spcAft>
                <a:spcPts val="0"/>
              </a:spcAft>
              <a:buClr>
                <a:schemeClr val="accent2"/>
              </a:buClr>
              <a:buSzPts val="1100"/>
              <a:buChar char="■"/>
              <a:defRPr>
                <a:solidFill>
                  <a:schemeClr val="accent2"/>
                </a:solidFill>
              </a:defRPr>
            </a:lvl6pPr>
            <a:lvl7pPr marL="3200400" lvl="6" indent="-298450">
              <a:spcBef>
                <a:spcPts val="0"/>
              </a:spcBef>
              <a:spcAft>
                <a:spcPts val="0"/>
              </a:spcAft>
              <a:buClr>
                <a:schemeClr val="accent2"/>
              </a:buClr>
              <a:buSzPts val="1100"/>
              <a:buChar char="●"/>
              <a:defRPr>
                <a:solidFill>
                  <a:schemeClr val="accent2"/>
                </a:solidFill>
              </a:defRPr>
            </a:lvl7pPr>
            <a:lvl8pPr marL="3657600" lvl="7" indent="-298450">
              <a:spcBef>
                <a:spcPts val="0"/>
              </a:spcBef>
              <a:spcAft>
                <a:spcPts val="0"/>
              </a:spcAft>
              <a:buClr>
                <a:schemeClr val="accent2"/>
              </a:buClr>
              <a:buSzPts val="1100"/>
              <a:buChar char="○"/>
              <a:defRPr>
                <a:solidFill>
                  <a:schemeClr val="accent2"/>
                </a:solidFill>
              </a:defRPr>
            </a:lvl8pPr>
            <a:lvl9pPr marL="4114800" lvl="8" indent="-298450">
              <a:spcBef>
                <a:spcPts val="0"/>
              </a:spcBef>
              <a:spcAft>
                <a:spcPts val="0"/>
              </a:spcAft>
              <a:buClr>
                <a:schemeClr val="accent2"/>
              </a:buClr>
              <a:buSzPts val="1100"/>
              <a:buChar char="■"/>
              <a:defRPr>
                <a:solidFill>
                  <a:schemeClr val="accent2"/>
                </a:solidFill>
              </a:defRPr>
            </a:lvl9pPr>
          </a:lstStyle>
          <a:p>
            <a:endParaRPr/>
          </a:p>
        </p:txBody>
      </p:sp>
      <p:sp>
        <p:nvSpPr>
          <p:cNvPr id="57" name="Google Shape;5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radig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marL="914400" lvl="1"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marL="1371600" lvl="2"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marL="1828800" lvl="3"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marL="2286000" lvl="4"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marL="2743200" lvl="5"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marL="3200400" lvl="6"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marL="3657600" lvl="7"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marL="4114800" lvl="8"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6"/>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7.4.5 Real Time Conferencing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37"/>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Voice Over IP or Internet Telephony</a:t>
            </a:r>
            <a:endParaRPr/>
          </a:p>
        </p:txBody>
      </p:sp>
      <p:sp>
        <p:nvSpPr>
          <p:cNvPr id="238" name="Google Shape;238;p37"/>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Voice-over-IP is a very popular system, due to its economic benefits. In short, it’s cheap. It allows companies to use the networks already in place rather than having to set up new telephone lines.</a:t>
            </a:r>
            <a:endParaRPr/>
          </a:p>
          <a:p>
            <a:pPr marL="0" lvl="0" indent="0" algn="l" rtl="0">
              <a:spcBef>
                <a:spcPts val="1200"/>
              </a:spcBef>
              <a:spcAft>
                <a:spcPts val="0"/>
              </a:spcAft>
              <a:buNone/>
            </a:pPr>
            <a:endParaRPr/>
          </a:p>
          <a:p>
            <a:pPr marL="0" lvl="0" indent="0" algn="l" rtl="0">
              <a:spcBef>
                <a:spcPts val="1200"/>
              </a:spcBef>
              <a:spcAft>
                <a:spcPts val="1200"/>
              </a:spcAft>
              <a:buNone/>
            </a:pPr>
            <a:r>
              <a:rPr lang="en"/>
              <a:t>Pehr Anderson was the pioneer behind Voice-over-IP. He and his group of friends turned in a similar system for a class project and received a B. Not to be deterred, Pehr started the company NBX in 1996 and sold it for 90 million in 1999.</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38"/>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How has Voice-Over-IP translated into the systems we have today?</a:t>
            </a:r>
            <a:endParaRPr/>
          </a:p>
        </p:txBody>
      </p:sp>
      <p:sp>
        <p:nvSpPr>
          <p:cNvPr id="244" name="Google Shape;244;p38"/>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Voice-over-IP being connected to computers started when computer systems started being created with the microphones, cameras, and speakers to be able to support and process media. </a:t>
            </a:r>
            <a:endParaRPr/>
          </a:p>
          <a:p>
            <a:pPr marL="0" lvl="0" indent="0" algn="l" rtl="0">
              <a:spcBef>
                <a:spcPts val="1200"/>
              </a:spcBef>
              <a:spcAft>
                <a:spcPts val="0"/>
              </a:spcAft>
              <a:buNone/>
            </a:pPr>
            <a:endParaRPr/>
          </a:p>
          <a:p>
            <a:pPr marL="0" lvl="0" indent="0" algn="l" rtl="0">
              <a:spcBef>
                <a:spcPts val="1200"/>
              </a:spcBef>
              <a:spcAft>
                <a:spcPts val="0"/>
              </a:spcAft>
              <a:buNone/>
            </a:pPr>
            <a:r>
              <a:rPr lang="en"/>
              <a:t>A popular example of an early conferencing system was Skype, a system that led to the creation of things we use today such as Zoom for our online classes or discord, for communicating with friends.</a:t>
            </a:r>
            <a:endParaRPr/>
          </a:p>
          <a:p>
            <a:pPr marL="0" lvl="0" indent="0" algn="l" rtl="0">
              <a:spcBef>
                <a:spcPts val="1200"/>
              </a:spcBef>
              <a:spcAft>
                <a:spcPts val="0"/>
              </a:spcAft>
              <a:buNone/>
            </a:pPr>
            <a:endParaRPr/>
          </a:p>
          <a:p>
            <a:pPr marL="0" lvl="0" indent="0" algn="l" rtl="0">
              <a:spcBef>
                <a:spcPts val="1200"/>
              </a:spcBef>
              <a:spcAft>
                <a:spcPts val="1200"/>
              </a:spcAft>
              <a:buNone/>
            </a:pPr>
            <a:r>
              <a:rPr lang="en"/>
              <a:t>As network bandwidth kept improving, video calls began to gain popularity alongside voice calls.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39"/>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How does Real Time Conferencing work?</a:t>
            </a:r>
            <a:endParaRPr/>
          </a:p>
        </p:txBody>
      </p:sp>
      <p:sp>
        <p:nvSpPr>
          <p:cNvPr id="250" name="Google Shape;250;p39"/>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For us, anytime our voice calls or video calls begin to break up or buffer, the common blame falls to our internet service. However, the requirements for maintaining two way conversation is much more difficult than streaming a service or watching a live event. The main difference is the required low latency.</a:t>
            </a:r>
            <a:endParaRPr/>
          </a:p>
          <a:p>
            <a:pPr marL="0" lvl="0" indent="0" algn="l" rtl="0">
              <a:spcBef>
                <a:spcPts val="1200"/>
              </a:spcBef>
              <a:spcAft>
                <a:spcPts val="0"/>
              </a:spcAft>
              <a:buNone/>
            </a:pPr>
            <a:endParaRPr/>
          </a:p>
          <a:p>
            <a:pPr marL="0" lvl="0" indent="0" algn="l" rtl="0">
              <a:spcBef>
                <a:spcPts val="1200"/>
              </a:spcBef>
              <a:spcAft>
                <a:spcPts val="0"/>
              </a:spcAft>
              <a:buNone/>
            </a:pPr>
            <a:r>
              <a:rPr lang="en"/>
              <a:t>The highest latency that was passable by customers before it became an annoyance was 150 msec.</a:t>
            </a:r>
            <a:endParaRPr/>
          </a:p>
          <a:p>
            <a:pPr marL="0" lvl="0" indent="0" algn="l" rtl="0">
              <a:spcBef>
                <a:spcPts val="1200"/>
              </a:spcBef>
              <a:spcAft>
                <a:spcPts val="0"/>
              </a:spcAft>
              <a:buNone/>
            </a:pPr>
            <a:endParaRPr/>
          </a:p>
          <a:p>
            <a:pPr marL="0" lvl="0" indent="0" algn="l" rtl="0">
              <a:spcBef>
                <a:spcPts val="1200"/>
              </a:spcBef>
              <a:spcAft>
                <a:spcPts val="1200"/>
              </a:spcAft>
              <a:buNone/>
            </a:pPr>
            <a:r>
              <a:rPr lang="en"/>
              <a:t>Due to the required low latency connection requirement, the proper system to use is UDP rather than TCP due to TCPs retransmissions creating delay.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40"/>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Limits of Video Conferencing</a:t>
            </a:r>
            <a:endParaRPr/>
          </a:p>
        </p:txBody>
      </p:sp>
      <p:sp>
        <p:nvSpPr>
          <p:cNvPr id="256" name="Google Shape;256;p40"/>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a:t>Not all forms of latency can be reduced. The distance between Seattle and Amsterdam is 8000 km. The propagation delay of the speed of light for that distance is 40 msec. Obviously, in practice, the delay will never be that low.</a:t>
            </a:r>
            <a:endParaRPr/>
          </a:p>
          <a:p>
            <a:pPr marL="0" lvl="0" indent="0" algn="l" rtl="0">
              <a:spcBef>
                <a:spcPts val="1200"/>
              </a:spcBef>
              <a:spcAft>
                <a:spcPts val="0"/>
              </a:spcAft>
              <a:buNone/>
            </a:pPr>
            <a:endParaRPr/>
          </a:p>
          <a:p>
            <a:pPr marL="0" lvl="0" indent="0" algn="l" rtl="0">
              <a:spcBef>
                <a:spcPts val="1200"/>
              </a:spcBef>
              <a:spcAft>
                <a:spcPts val="0"/>
              </a:spcAft>
              <a:buNone/>
            </a:pPr>
            <a:r>
              <a:rPr lang="en"/>
              <a:t>Video conferencing cannot use large packets due to the latency required for one to process. A 1-KB packet takes 125 msec to fill, and can be longer if samples  are compressed and will take at least 8 msecs to transmit the package over a link that runs at 1 Mbps.</a:t>
            </a:r>
            <a:endParaRPr/>
          </a:p>
          <a:p>
            <a:pPr marL="0" lvl="0" indent="0" algn="l" rtl="0">
              <a:spcBef>
                <a:spcPts val="1200"/>
              </a:spcBef>
              <a:spcAft>
                <a:spcPts val="0"/>
              </a:spcAft>
              <a:buNone/>
            </a:pPr>
            <a:endParaRPr/>
          </a:p>
          <a:p>
            <a:pPr marL="0" lvl="0" indent="0" algn="l" rtl="0">
              <a:spcBef>
                <a:spcPts val="1200"/>
              </a:spcBef>
              <a:spcAft>
                <a:spcPts val="1200"/>
              </a:spcAft>
              <a:buNone/>
            </a:pPr>
            <a:r>
              <a:rPr lang="en"/>
              <a:t>Obviously, large packets are a no go, so Voice-over-IP systems use short packets to reduce latency even with the lower bandwidth efficiency.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41"/>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Limits of Video Conferencing Continued</a:t>
            </a:r>
            <a:endParaRPr/>
          </a:p>
        </p:txBody>
      </p:sp>
      <p:sp>
        <p:nvSpPr>
          <p:cNvPr id="262" name="Google Shape;262;p41"/>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rmAutofit fontScale="92500"/>
          </a:bodyPr>
          <a:lstStyle/>
          <a:p>
            <a:pPr marL="0" lvl="0" indent="0" algn="l" rtl="0">
              <a:spcBef>
                <a:spcPts val="0"/>
              </a:spcBef>
              <a:spcAft>
                <a:spcPts val="0"/>
              </a:spcAft>
              <a:buNone/>
            </a:pPr>
            <a:r>
              <a:rPr lang="en"/>
              <a:t>Software overhead can also eat up delay budget and cause unacceptable conferencing. Because we are not streaming, the encoder can not compress the file. Therefore, both the encoder and decoder must run quickly.</a:t>
            </a:r>
            <a:endParaRPr/>
          </a:p>
          <a:p>
            <a:pPr marL="0" lvl="0" indent="0" algn="l" rtl="0">
              <a:spcBef>
                <a:spcPts val="1200"/>
              </a:spcBef>
              <a:spcAft>
                <a:spcPts val="0"/>
              </a:spcAft>
              <a:buNone/>
            </a:pPr>
            <a:endParaRPr/>
          </a:p>
          <a:p>
            <a:pPr marL="0" lvl="0" indent="0" algn="l" rtl="0">
              <a:spcBef>
                <a:spcPts val="1200"/>
              </a:spcBef>
              <a:spcAft>
                <a:spcPts val="0"/>
              </a:spcAft>
              <a:buNone/>
            </a:pPr>
            <a:r>
              <a:rPr lang="en"/>
              <a:t>When a packet takes too long to arrive, the video player will hide the loss but repeating frames or hiding audio behind ambient sound.</a:t>
            </a:r>
            <a:endParaRPr/>
          </a:p>
          <a:p>
            <a:pPr marL="0" lvl="0" indent="0" algn="l" rtl="0">
              <a:spcBef>
                <a:spcPts val="1200"/>
              </a:spcBef>
              <a:spcAft>
                <a:spcPts val="0"/>
              </a:spcAft>
              <a:buNone/>
            </a:pPr>
            <a:endParaRPr/>
          </a:p>
          <a:p>
            <a:pPr marL="0" lvl="0" indent="0" algn="l" rtl="0">
              <a:spcBef>
                <a:spcPts val="1200"/>
              </a:spcBef>
              <a:spcAft>
                <a:spcPts val="1200"/>
              </a:spcAft>
              <a:buNone/>
            </a:pPr>
            <a:r>
              <a:rPr lang="en"/>
              <a:t>Network Layers however can reduce latency, or at least jitter, by utilizing “quality of service” mechanisms. The only time latency is unimportant in real time conferencing is when you have enough network bandwidth for everyone which is not a realistic case.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42"/>
          <p:cNvSpPr txBox="1">
            <a:spLocks noGrp="1"/>
          </p:cNvSpPr>
          <p:nvPr>
            <p:ph type="title"/>
          </p:nvPr>
        </p:nvSpPr>
        <p:spPr>
          <a:xfrm>
            <a:off x="1448100" y="798600"/>
            <a:ext cx="6247800" cy="35463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Question</a:t>
            </a:r>
            <a:endParaRPr/>
          </a:p>
          <a:p>
            <a:pPr marL="0" lvl="0" indent="0" algn="ctr" rtl="0">
              <a:spcBef>
                <a:spcPts val="1000"/>
              </a:spcBef>
              <a:spcAft>
                <a:spcPts val="1000"/>
              </a:spcAft>
              <a:buNone/>
            </a:pPr>
            <a:r>
              <a:rPr lang="en" sz="2000">
                <a:solidFill>
                  <a:schemeClr val="dk2"/>
                </a:solidFill>
              </a:rPr>
              <a:t>What grade did Pehr Anderson get on his prototype of Voice-Over-Ip?</a:t>
            </a:r>
            <a:endParaRPr sz="2000">
              <a:solidFill>
                <a:schemeClr val="dk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40"/>
        <p:cNvGrpSpPr/>
        <p:nvPr/>
      </p:nvGrpSpPr>
      <p:grpSpPr>
        <a:xfrm>
          <a:off x="0" y="0"/>
          <a:ext cx="0" cy="0"/>
          <a:chOff x="0" y="0"/>
          <a:chExt cx="0" cy="0"/>
        </a:xfrm>
      </p:grpSpPr>
      <p:sp>
        <p:nvSpPr>
          <p:cNvPr id="441" name="Google Shape;441;p71"/>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Citations</a:t>
            </a:r>
            <a:endParaRPr/>
          </a:p>
        </p:txBody>
      </p:sp>
      <p:sp>
        <p:nvSpPr>
          <p:cNvPr id="442" name="Google Shape;442;p71"/>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All information was retrieved from the textbook.</a:t>
            </a:r>
            <a:endParaRPr/>
          </a:p>
        </p:txBody>
      </p:sp>
    </p:spTree>
  </p:cSld>
  <p:clrMapOvr>
    <a:masterClrMapping/>
  </p:clrMapOvr>
</p:sld>
</file>

<file path=ppt/theme/theme1.xml><?xml version="1.0" encoding="utf-8"?>
<a:theme xmlns:a="http://schemas.openxmlformats.org/drawingml/2006/main"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567</Words>
  <Application>Microsoft Office PowerPoint</Application>
  <PresentationFormat>On-screen Show (16:9)</PresentationFormat>
  <Paragraphs>33</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Roboto</vt:lpstr>
      <vt:lpstr>Arial</vt:lpstr>
      <vt:lpstr>Merriweather</vt:lpstr>
      <vt:lpstr>Paradigm</vt:lpstr>
      <vt:lpstr>7.4.5 Real Time Conferencing</vt:lpstr>
      <vt:lpstr>Voice Over IP or Internet Telephony</vt:lpstr>
      <vt:lpstr>How has Voice-Over-IP translated into the systems we have today?</vt:lpstr>
      <vt:lpstr>How does Real Time Conferencing work?</vt:lpstr>
      <vt:lpstr>Limits of Video Conferencing</vt:lpstr>
      <vt:lpstr>Limits of Video Conferencing Continued</vt:lpstr>
      <vt:lpstr>Question What grade did Pehr Anderson get on his prototype of Voice-Over-Ip?</vt:lpstr>
      <vt:lpstr>Citations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7.4.5 Real Time Conferencing</dc:title>
  <cp:lastModifiedBy>chigurupati rishika</cp:lastModifiedBy>
  <cp:revision>2</cp:revision>
  <dcterms:modified xsi:type="dcterms:W3CDTF">2022-05-11T02:21:57Z</dcterms:modified>
</cp:coreProperties>
</file>