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Roboto"/>
      <p:regular r:id="rId12"/>
      <p:bold r:id="rId13"/>
      <p:italic r:id="rId14"/>
      <p:boldItalic r:id="rId15"/>
    </p:embeddedFont>
    <p:embeddedFont>
      <p:font typeface="Merriweather"/>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bold.fntdata"/><Relationship Id="rId12" Type="http://schemas.openxmlformats.org/officeDocument/2006/relationships/font" Target="fonts/Roboto-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boldItalic.fntdata"/><Relationship Id="rId14" Type="http://schemas.openxmlformats.org/officeDocument/2006/relationships/font" Target="fonts/Roboto-italic.fntdata"/><Relationship Id="rId17" Type="http://schemas.openxmlformats.org/officeDocument/2006/relationships/font" Target="fonts/Merriweather-bold.fntdata"/><Relationship Id="rId16" Type="http://schemas.openxmlformats.org/officeDocument/2006/relationships/font" Target="fonts/Merriweather-regular.fntdata"/><Relationship Id="rId5" Type="http://schemas.openxmlformats.org/officeDocument/2006/relationships/notesMaster" Target="notesMasters/notesMaster1.xml"/><Relationship Id="rId19" Type="http://schemas.openxmlformats.org/officeDocument/2006/relationships/font" Target="fonts/Merriweather-boldItalic.fntdata"/><Relationship Id="rId6" Type="http://schemas.openxmlformats.org/officeDocument/2006/relationships/slide" Target="slides/slide1.xml"/><Relationship Id="rId18" Type="http://schemas.openxmlformats.org/officeDocument/2006/relationships/font" Target="fonts/Merriweather-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114bcca9f89_0_1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114bcca9f89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114bcca9f89_0_1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114bcca9f89_0_1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114bcca9f89_0_1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114bcca9f89_0_1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114bcca9f89_0_1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114bcca9f89_0_1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123c0ad8991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123c0ad8991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125" y="0"/>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1" name="Google Shape;11;p2"/>
          <p:cNvSpPr txBox="1"/>
          <p:nvPr>
            <p:ph type="ctrTitle"/>
          </p:nvPr>
        </p:nvSpPr>
        <p:spPr>
          <a:xfrm>
            <a:off x="311700" y="539725"/>
            <a:ext cx="8520600" cy="12825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2" name="Google Shape;12;p2"/>
          <p:cNvSpPr txBox="1"/>
          <p:nvPr>
            <p:ph idx="1" type="subTitle"/>
          </p:nvPr>
        </p:nvSpPr>
        <p:spPr>
          <a:xfrm>
            <a:off x="311700" y="1878560"/>
            <a:ext cx="4242600" cy="7383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54" name="Shape 54"/>
        <p:cNvGrpSpPr/>
        <p:nvPr/>
      </p:nvGrpSpPr>
      <p:grpSpPr>
        <a:xfrm>
          <a:off x="0" y="0"/>
          <a:ext cx="0" cy="0"/>
          <a:chOff x="0" y="0"/>
          <a:chExt cx="0" cy="0"/>
        </a:xfrm>
      </p:grpSpPr>
      <p:sp>
        <p:nvSpPr>
          <p:cNvPr id="55" name="Google Shape;55;p11"/>
          <p:cNvSpPr txBox="1"/>
          <p:nvPr>
            <p:ph hasCustomPrompt="1" type="title"/>
          </p:nvPr>
        </p:nvSpPr>
        <p:spPr>
          <a:xfrm>
            <a:off x="311750" y="831175"/>
            <a:ext cx="5334900" cy="12447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p:nvPr>
            <p:ph idx="1" type="body"/>
          </p:nvPr>
        </p:nvSpPr>
        <p:spPr>
          <a:xfrm>
            <a:off x="311700" y="2121425"/>
            <a:ext cx="5334900" cy="942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accent2"/>
              </a:buClr>
              <a:buSzPts val="1300"/>
              <a:buChar char="●"/>
              <a:defRPr>
                <a:solidFill>
                  <a:schemeClr val="accent2"/>
                </a:solidFill>
              </a:defRPr>
            </a:lvl1pPr>
            <a:lvl2pPr indent="-298450" lvl="1" marL="914400">
              <a:spcBef>
                <a:spcPts val="0"/>
              </a:spcBef>
              <a:spcAft>
                <a:spcPts val="0"/>
              </a:spcAft>
              <a:buClr>
                <a:schemeClr val="accent2"/>
              </a:buClr>
              <a:buSzPts val="1100"/>
              <a:buChar char="○"/>
              <a:defRPr>
                <a:solidFill>
                  <a:schemeClr val="accent2"/>
                </a:solidFill>
              </a:defRPr>
            </a:lvl2pPr>
            <a:lvl3pPr indent="-298450" lvl="2" marL="1371600">
              <a:spcBef>
                <a:spcPts val="0"/>
              </a:spcBef>
              <a:spcAft>
                <a:spcPts val="0"/>
              </a:spcAft>
              <a:buClr>
                <a:schemeClr val="accent2"/>
              </a:buClr>
              <a:buSzPts val="1100"/>
              <a:buChar char="■"/>
              <a:defRPr>
                <a:solidFill>
                  <a:schemeClr val="accent2"/>
                </a:solidFill>
              </a:defRPr>
            </a:lvl3pPr>
            <a:lvl4pPr indent="-298450" lvl="3" marL="1828800">
              <a:spcBef>
                <a:spcPts val="0"/>
              </a:spcBef>
              <a:spcAft>
                <a:spcPts val="0"/>
              </a:spcAft>
              <a:buClr>
                <a:schemeClr val="accent2"/>
              </a:buClr>
              <a:buSzPts val="1100"/>
              <a:buChar char="●"/>
              <a:defRPr>
                <a:solidFill>
                  <a:schemeClr val="accent2"/>
                </a:solidFill>
              </a:defRPr>
            </a:lvl4pPr>
            <a:lvl5pPr indent="-298450" lvl="4" marL="2286000">
              <a:spcBef>
                <a:spcPts val="0"/>
              </a:spcBef>
              <a:spcAft>
                <a:spcPts val="0"/>
              </a:spcAft>
              <a:buClr>
                <a:schemeClr val="accent2"/>
              </a:buClr>
              <a:buSzPts val="1100"/>
              <a:buChar char="○"/>
              <a:defRPr>
                <a:solidFill>
                  <a:schemeClr val="accent2"/>
                </a:solidFill>
              </a:defRPr>
            </a:lvl5pPr>
            <a:lvl6pPr indent="-298450" lvl="5" marL="2743200">
              <a:spcBef>
                <a:spcPts val="0"/>
              </a:spcBef>
              <a:spcAft>
                <a:spcPts val="0"/>
              </a:spcAft>
              <a:buClr>
                <a:schemeClr val="accent2"/>
              </a:buClr>
              <a:buSzPts val="1100"/>
              <a:buChar char="■"/>
              <a:defRPr>
                <a:solidFill>
                  <a:schemeClr val="accent2"/>
                </a:solidFill>
              </a:defRPr>
            </a:lvl6pPr>
            <a:lvl7pPr indent="-298450" lvl="6" marL="3200400">
              <a:spcBef>
                <a:spcPts val="0"/>
              </a:spcBef>
              <a:spcAft>
                <a:spcPts val="0"/>
              </a:spcAft>
              <a:buClr>
                <a:schemeClr val="accent2"/>
              </a:buClr>
              <a:buSzPts val="1100"/>
              <a:buChar char="●"/>
              <a:defRPr>
                <a:solidFill>
                  <a:schemeClr val="accent2"/>
                </a:solidFill>
              </a:defRPr>
            </a:lvl7pPr>
            <a:lvl8pPr indent="-298450" lvl="7" marL="3657600">
              <a:spcBef>
                <a:spcPts val="0"/>
              </a:spcBef>
              <a:spcAft>
                <a:spcPts val="0"/>
              </a:spcAft>
              <a:buClr>
                <a:schemeClr val="accent2"/>
              </a:buClr>
              <a:buSzPts val="1100"/>
              <a:buChar char="○"/>
              <a:defRPr>
                <a:solidFill>
                  <a:schemeClr val="accent2"/>
                </a:solidFill>
              </a:defRPr>
            </a:lvl8pPr>
            <a:lvl9pPr indent="-298450" lvl="8" marL="4114800">
              <a:spcBef>
                <a:spcPts val="0"/>
              </a:spcBef>
              <a:spcAft>
                <a:spcPts val="0"/>
              </a:spcAft>
              <a:buClr>
                <a:schemeClr val="accent2"/>
              </a:buClr>
              <a:buSzPts val="1100"/>
              <a:buChar char="■"/>
              <a:defRPr>
                <a:solidFill>
                  <a:schemeClr val="accent2"/>
                </a:solidFill>
              </a:defRPr>
            </a:lvl9pPr>
          </a:lstStyle>
          <a:p/>
        </p:txBody>
      </p:sp>
      <p:sp>
        <p:nvSpPr>
          <p:cNvPr id="57" name="Google Shape;5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8" name="Shape 58"/>
        <p:cNvGrpSpPr/>
        <p:nvPr/>
      </p:nvGrpSpPr>
      <p:grpSpPr>
        <a:xfrm>
          <a:off x="0" y="0"/>
          <a:ext cx="0" cy="0"/>
          <a:chOff x="0" y="0"/>
          <a:chExt cx="0" cy="0"/>
        </a:xfrm>
      </p:grpSpPr>
      <p:sp>
        <p:nvSpPr>
          <p:cNvPr id="59" name="Google Shape;5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14" name="Shape 14"/>
        <p:cNvGrpSpPr/>
        <p:nvPr/>
      </p:nvGrpSpPr>
      <p:grpSpPr>
        <a:xfrm>
          <a:off x="0" y="0"/>
          <a:ext cx="0" cy="0"/>
          <a:chOff x="0" y="0"/>
          <a:chExt cx="0" cy="0"/>
        </a:xfrm>
      </p:grpSpPr>
      <p:sp>
        <p:nvSpPr>
          <p:cNvPr id="15" name="Google Shape;15;p3"/>
          <p:cNvSpPr/>
          <p:nvPr/>
        </p:nvSpPr>
        <p:spPr>
          <a:xfrm>
            <a:off x="0" y="48099"/>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rect b="b" l="l" r="r" t="t"/>
            <a:pathLst>
              <a:path extrusionOk="0" h="175924" w="365770">
                <a:moveTo>
                  <a:pt x="0" y="0"/>
                </a:moveTo>
                <a:lnTo>
                  <a:pt x="365770" y="0"/>
                </a:lnTo>
                <a:lnTo>
                  <a:pt x="365760" y="70914"/>
                </a:lnTo>
                <a:lnTo>
                  <a:pt x="0" y="175924"/>
                </a:lnTo>
                <a:close/>
              </a:path>
            </a:pathLst>
          </a:custGeom>
          <a:solidFill>
            <a:schemeClr val="accent3"/>
          </a:solidFill>
          <a:ln>
            <a:noFill/>
          </a:ln>
        </p:spPr>
      </p:sp>
      <p:sp>
        <p:nvSpPr>
          <p:cNvPr id="17" name="Google Shape;17;p3"/>
          <p:cNvSpPr txBox="1"/>
          <p:nvPr>
            <p:ph type="title"/>
          </p:nvPr>
        </p:nvSpPr>
        <p:spPr>
          <a:xfrm>
            <a:off x="311700" y="539725"/>
            <a:ext cx="8520600" cy="12825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p:nvPr/>
        </p:nvSpPr>
        <p:spPr>
          <a:xfrm>
            <a:off x="0" y="44125"/>
            <a:ext cx="4313625" cy="4399375"/>
          </a:xfrm>
          <a:custGeom>
            <a:rect b="b" l="l" r="r" t="t"/>
            <a:pathLst>
              <a:path extrusionOk="0" h="175975" w="172545">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rect b="b" l="l" r="r" t="t"/>
            <a:pathLst>
              <a:path extrusionOk="0" h="175824" w="172676">
                <a:moveTo>
                  <a:pt x="0" y="6"/>
                </a:moveTo>
                <a:lnTo>
                  <a:pt x="172676" y="0"/>
                </a:lnTo>
                <a:lnTo>
                  <a:pt x="172562" y="126442"/>
                </a:lnTo>
                <a:lnTo>
                  <a:pt x="0" y="175824"/>
                </a:lnTo>
                <a:close/>
              </a:path>
            </a:pathLst>
          </a:custGeom>
          <a:solidFill>
            <a:schemeClr val="dk1"/>
          </a:solidFill>
          <a:ln>
            <a:noFill/>
          </a:ln>
        </p:spPr>
      </p:sp>
      <p:sp>
        <p:nvSpPr>
          <p:cNvPr id="23" name="Google Shape;23;p4"/>
          <p:cNvSpPr txBox="1"/>
          <p:nvPr>
            <p:ph type="title"/>
          </p:nvPr>
        </p:nvSpPr>
        <p:spPr>
          <a:xfrm>
            <a:off x="311725" y="500925"/>
            <a:ext cx="3706500" cy="25089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24" name="Google Shape;24;p4"/>
          <p:cNvSpPr txBox="1"/>
          <p:nvPr>
            <p:ph idx="1" type="body"/>
          </p:nvPr>
        </p:nvSpPr>
        <p:spPr>
          <a:xfrm>
            <a:off x="4644675" y="500925"/>
            <a:ext cx="4166400" cy="4098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25" name="Google Shape;25;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6"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5"/>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29" name="Google Shape;29;p5"/>
          <p:cNvSpPr txBox="1"/>
          <p:nvPr>
            <p:ph idx="1" type="body"/>
          </p:nvPr>
        </p:nvSpPr>
        <p:spPr>
          <a:xfrm>
            <a:off x="311700" y="1505700"/>
            <a:ext cx="3999900" cy="3076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p5"/>
          <p:cNvSpPr txBox="1"/>
          <p:nvPr>
            <p:ph idx="2" type="body"/>
          </p:nvPr>
        </p:nvSpPr>
        <p:spPr>
          <a:xfrm>
            <a:off x="4832400" y="1505700"/>
            <a:ext cx="3999900" cy="3076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1" name="Google Shape;31;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2"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35" name="Google Shape;35;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txBox="1"/>
          <p:nvPr>
            <p:ph type="title"/>
          </p:nvPr>
        </p:nvSpPr>
        <p:spPr>
          <a:xfrm>
            <a:off x="311725" y="500925"/>
            <a:ext cx="3127500" cy="18291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39" name="Google Shape;39;p7"/>
          <p:cNvSpPr txBox="1"/>
          <p:nvPr>
            <p:ph idx="1" type="body"/>
          </p:nvPr>
        </p:nvSpPr>
        <p:spPr>
          <a:xfrm>
            <a:off x="311700" y="2390650"/>
            <a:ext cx="3127500" cy="229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accent2"/>
              </a:buClr>
              <a:buSzPts val="1300"/>
              <a:buChar char="●"/>
              <a:defRPr>
                <a:solidFill>
                  <a:schemeClr val="accent2"/>
                </a:solidFill>
              </a:defRPr>
            </a:lvl1pPr>
            <a:lvl2pPr indent="-298450" lvl="1" marL="914400">
              <a:spcBef>
                <a:spcPts val="0"/>
              </a:spcBef>
              <a:spcAft>
                <a:spcPts val="0"/>
              </a:spcAft>
              <a:buClr>
                <a:schemeClr val="accent2"/>
              </a:buClr>
              <a:buSzPts val="1100"/>
              <a:buChar char="○"/>
              <a:defRPr>
                <a:solidFill>
                  <a:schemeClr val="accent2"/>
                </a:solidFill>
              </a:defRPr>
            </a:lvl2pPr>
            <a:lvl3pPr indent="-298450" lvl="2" marL="1371600">
              <a:spcBef>
                <a:spcPts val="0"/>
              </a:spcBef>
              <a:spcAft>
                <a:spcPts val="0"/>
              </a:spcAft>
              <a:buClr>
                <a:schemeClr val="accent2"/>
              </a:buClr>
              <a:buSzPts val="1100"/>
              <a:buChar char="■"/>
              <a:defRPr>
                <a:solidFill>
                  <a:schemeClr val="accent2"/>
                </a:solidFill>
              </a:defRPr>
            </a:lvl3pPr>
            <a:lvl4pPr indent="-298450" lvl="3" marL="1828800">
              <a:spcBef>
                <a:spcPts val="0"/>
              </a:spcBef>
              <a:spcAft>
                <a:spcPts val="0"/>
              </a:spcAft>
              <a:buClr>
                <a:schemeClr val="accent2"/>
              </a:buClr>
              <a:buSzPts val="1100"/>
              <a:buChar char="●"/>
              <a:defRPr>
                <a:solidFill>
                  <a:schemeClr val="accent2"/>
                </a:solidFill>
              </a:defRPr>
            </a:lvl4pPr>
            <a:lvl5pPr indent="-298450" lvl="4" marL="2286000">
              <a:spcBef>
                <a:spcPts val="0"/>
              </a:spcBef>
              <a:spcAft>
                <a:spcPts val="0"/>
              </a:spcAft>
              <a:buClr>
                <a:schemeClr val="accent2"/>
              </a:buClr>
              <a:buSzPts val="1100"/>
              <a:buChar char="○"/>
              <a:defRPr>
                <a:solidFill>
                  <a:schemeClr val="accent2"/>
                </a:solidFill>
              </a:defRPr>
            </a:lvl5pPr>
            <a:lvl6pPr indent="-298450" lvl="5" marL="2743200">
              <a:spcBef>
                <a:spcPts val="0"/>
              </a:spcBef>
              <a:spcAft>
                <a:spcPts val="0"/>
              </a:spcAft>
              <a:buClr>
                <a:schemeClr val="accent2"/>
              </a:buClr>
              <a:buSzPts val="1100"/>
              <a:buChar char="■"/>
              <a:defRPr>
                <a:solidFill>
                  <a:schemeClr val="accent2"/>
                </a:solidFill>
              </a:defRPr>
            </a:lvl6pPr>
            <a:lvl7pPr indent="-298450" lvl="6" marL="3200400">
              <a:spcBef>
                <a:spcPts val="0"/>
              </a:spcBef>
              <a:spcAft>
                <a:spcPts val="0"/>
              </a:spcAft>
              <a:buClr>
                <a:schemeClr val="accent2"/>
              </a:buClr>
              <a:buSzPts val="1100"/>
              <a:buChar char="●"/>
              <a:defRPr>
                <a:solidFill>
                  <a:schemeClr val="accent2"/>
                </a:solidFill>
              </a:defRPr>
            </a:lvl7pPr>
            <a:lvl8pPr indent="-298450" lvl="7" marL="3657600">
              <a:spcBef>
                <a:spcPts val="0"/>
              </a:spcBef>
              <a:spcAft>
                <a:spcPts val="0"/>
              </a:spcAft>
              <a:buClr>
                <a:schemeClr val="accent2"/>
              </a:buClr>
              <a:buSzPts val="1100"/>
              <a:buChar char="○"/>
              <a:defRPr>
                <a:solidFill>
                  <a:schemeClr val="accent2"/>
                </a:solidFill>
              </a:defRPr>
            </a:lvl8pPr>
            <a:lvl9pPr indent="-298450" lvl="8" marL="4114800">
              <a:spcBef>
                <a:spcPts val="0"/>
              </a:spcBef>
              <a:spcAft>
                <a:spcPts val="0"/>
              </a:spcAft>
              <a:buClr>
                <a:schemeClr val="accent2"/>
              </a:buClr>
              <a:buSzPts val="1100"/>
              <a:buChar char="■"/>
              <a:defRPr>
                <a:solidFill>
                  <a:schemeClr val="accent2"/>
                </a:solidFill>
              </a:defRPr>
            </a:lvl9pPr>
          </a:lstStyle>
          <a:p/>
        </p:txBody>
      </p:sp>
      <p:sp>
        <p:nvSpPr>
          <p:cNvPr id="40" name="Google Shape;40;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41" name="Shape 41"/>
        <p:cNvGrpSpPr/>
        <p:nvPr/>
      </p:nvGrpSpPr>
      <p:grpSpPr>
        <a:xfrm>
          <a:off x="0" y="0"/>
          <a:ext cx="0" cy="0"/>
          <a:chOff x="0" y="0"/>
          <a:chExt cx="0" cy="0"/>
        </a:xfrm>
      </p:grpSpPr>
      <p:sp>
        <p:nvSpPr>
          <p:cNvPr id="42" name="Google Shape;42;p8"/>
          <p:cNvSpPr txBox="1"/>
          <p:nvPr>
            <p:ph type="title"/>
          </p:nvPr>
        </p:nvSpPr>
        <p:spPr>
          <a:xfrm>
            <a:off x="311675" y="798600"/>
            <a:ext cx="6247800" cy="3546300"/>
          </a:xfrm>
          <a:prstGeom prst="rect">
            <a:avLst/>
          </a:prstGeom>
        </p:spPr>
        <p:txBody>
          <a:bodyPr anchorCtr="0" anchor="ctr"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43" name="Google Shape;43;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4"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9"/>
          <p:cNvSpPr txBox="1"/>
          <p:nvPr>
            <p:ph type="title"/>
          </p:nvPr>
        </p:nvSpPr>
        <p:spPr>
          <a:xfrm>
            <a:off x="311300" y="500925"/>
            <a:ext cx="3704400" cy="2049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47" name="Google Shape;47;p9"/>
          <p:cNvSpPr txBox="1"/>
          <p:nvPr>
            <p:ph idx="1" type="subTitle"/>
          </p:nvPr>
        </p:nvSpPr>
        <p:spPr>
          <a:xfrm>
            <a:off x="304800" y="2626725"/>
            <a:ext cx="3704400" cy="9267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p:txBody>
      </p:sp>
      <p:sp>
        <p:nvSpPr>
          <p:cNvPr id="48" name="Google Shape;48;p9"/>
          <p:cNvSpPr txBox="1"/>
          <p:nvPr>
            <p:ph idx="2" type="body"/>
          </p:nvPr>
        </p:nvSpPr>
        <p:spPr>
          <a:xfrm>
            <a:off x="4879025" y="500925"/>
            <a:ext cx="3954000" cy="4111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9" name="Google Shape;49;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0"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10"/>
          <p:cNvSpPr txBox="1"/>
          <p:nvPr>
            <p:ph idx="1" type="body"/>
          </p:nvPr>
        </p:nvSpPr>
        <p:spPr>
          <a:xfrm>
            <a:off x="311700" y="4521400"/>
            <a:ext cx="7979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p:txBody>
      </p:sp>
      <p:sp>
        <p:nvSpPr>
          <p:cNvPr id="53" name="Google Shape;5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radig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indent="-298450" lvl="1" marL="9144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indent="-298450" lvl="2" marL="13716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indent="-298450" lvl="3" marL="18288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indent="-298450" lvl="4" marL="22860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indent="-298450" lvl="5" marL="27432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indent="-298450" lvl="6" marL="32004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indent="-298450" lvl="7" marL="36576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indent="-298450" lvl="8" marL="41148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3"/>
          <p:cNvSpPr txBox="1"/>
          <p:nvPr>
            <p:ph type="ctrTitle"/>
          </p:nvPr>
        </p:nvSpPr>
        <p:spPr>
          <a:xfrm>
            <a:off x="311700" y="539725"/>
            <a:ext cx="8520600" cy="1282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8.6</a:t>
            </a:r>
            <a:endParaRPr/>
          </a:p>
        </p:txBody>
      </p:sp>
      <p:sp>
        <p:nvSpPr>
          <p:cNvPr id="65" name="Google Shape;65;p13"/>
          <p:cNvSpPr txBox="1"/>
          <p:nvPr>
            <p:ph idx="1" type="subTitle"/>
          </p:nvPr>
        </p:nvSpPr>
        <p:spPr>
          <a:xfrm>
            <a:off x="311700" y="1878550"/>
            <a:ext cx="5173800" cy="8229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Group 9: Marwan Obeid</a:t>
            </a:r>
            <a:endParaRPr/>
          </a:p>
          <a:p>
            <a:pPr indent="0" lvl="0" marL="0" rtl="0" algn="l">
              <a:spcBef>
                <a:spcPts val="0"/>
              </a:spcBef>
              <a:spcAft>
                <a:spcPts val="0"/>
              </a:spcAft>
              <a:buNone/>
            </a:pPr>
            <a:r>
              <a:rPr lang="en"/>
              <a:t>	       </a:t>
            </a:r>
            <a:endParaRPr/>
          </a:p>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4"/>
          <p:cNvSpPr txBox="1"/>
          <p:nvPr>
            <p:ph type="title"/>
          </p:nvPr>
        </p:nvSpPr>
        <p:spPr>
          <a:xfrm>
            <a:off x="311725" y="500925"/>
            <a:ext cx="3706500" cy="250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8.6: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Communication Security &amp; IPsec</a:t>
            </a:r>
            <a:endParaRPr/>
          </a:p>
        </p:txBody>
      </p:sp>
      <p:sp>
        <p:nvSpPr>
          <p:cNvPr id="71" name="Google Shape;71;p14"/>
          <p:cNvSpPr txBox="1"/>
          <p:nvPr>
            <p:ph idx="1" type="body"/>
          </p:nvPr>
        </p:nvSpPr>
        <p:spPr>
          <a:xfrm>
            <a:off x="4644675" y="500925"/>
            <a:ext cx="4166400" cy="40986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sz="1200"/>
              <a:t>Among the most important security issues in networking is getting bits secretly and without modification from the source to the destination, and in doing so keeping unwanted bits outside the door.</a:t>
            </a:r>
            <a:endParaRPr sz="1200"/>
          </a:p>
          <a:p>
            <a:pPr indent="0" lvl="0" marL="0" rtl="0" algn="l">
              <a:spcBef>
                <a:spcPts val="1200"/>
              </a:spcBef>
              <a:spcAft>
                <a:spcPts val="0"/>
              </a:spcAft>
              <a:buNone/>
            </a:pPr>
            <a:r>
              <a:t/>
            </a:r>
            <a:endParaRPr sz="1200"/>
          </a:p>
          <a:p>
            <a:pPr indent="0" lvl="0" marL="0" rtl="0" algn="l">
              <a:spcBef>
                <a:spcPts val="1200"/>
              </a:spcBef>
              <a:spcAft>
                <a:spcPts val="0"/>
              </a:spcAft>
              <a:buNone/>
            </a:pPr>
            <a:r>
              <a:rPr lang="en" sz="1200"/>
              <a:t>IPsec (Internet Protocol Security) is a group of protocols that are used to protect IP traffic between devices. This helps keep data sent over public networks secure. Also, offers confidentiality, data integrity, and a high degree of security.</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en" sz="1200"/>
              <a:t>In order to authenticate data packets and their integrity, IPsec includes two protocols. These are the Authentication Header and the Encapsulating </a:t>
            </a:r>
            <a:r>
              <a:rPr lang="en" sz="1200"/>
              <a:t>Security</a:t>
            </a:r>
            <a:r>
              <a:rPr lang="en" sz="1200"/>
              <a:t> Payload. Both protocols support two encapsulation modes..</a:t>
            </a:r>
            <a:endParaRPr sz="1200"/>
          </a:p>
          <a:p>
            <a:pPr indent="0" lvl="0" marL="0" rtl="0" algn="l">
              <a:spcBef>
                <a:spcPts val="0"/>
              </a:spcBef>
              <a:spcAft>
                <a:spcPts val="0"/>
              </a:spcAft>
              <a:buNone/>
            </a:pPr>
            <a:r>
              <a:t/>
            </a:r>
            <a:endParaRPr sz="1200">
              <a:solidFill>
                <a:srgbClr val="000000"/>
              </a:solidFill>
            </a:endParaRPr>
          </a:p>
          <a:p>
            <a:pPr indent="0" lvl="0" marL="0" rtl="0" algn="l">
              <a:spcBef>
                <a:spcPts val="1200"/>
              </a:spcBef>
              <a:spcAft>
                <a:spcPts val="1200"/>
              </a:spcAft>
              <a:buNone/>
            </a:pPr>
            <a:r>
              <a:t/>
            </a:r>
            <a:endParaRPr sz="12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5"/>
          <p:cNvSpPr txBox="1"/>
          <p:nvPr>
            <p:ph type="title"/>
          </p:nvPr>
        </p:nvSpPr>
        <p:spPr>
          <a:xfrm>
            <a:off x="311725" y="500925"/>
            <a:ext cx="3706500" cy="250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8.6: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Transport Mode </a:t>
            </a:r>
            <a:endParaRPr/>
          </a:p>
          <a:p>
            <a:pPr indent="0" lvl="0" marL="0" rtl="0" algn="l">
              <a:spcBef>
                <a:spcPts val="0"/>
              </a:spcBef>
              <a:spcAft>
                <a:spcPts val="0"/>
              </a:spcAft>
              <a:buNone/>
            </a:pPr>
            <a:r>
              <a:rPr lang="en"/>
              <a:t>&amp;</a:t>
            </a:r>
            <a:endParaRPr/>
          </a:p>
          <a:p>
            <a:pPr indent="0" lvl="0" marL="0" rtl="0" algn="l">
              <a:spcBef>
                <a:spcPts val="0"/>
              </a:spcBef>
              <a:spcAft>
                <a:spcPts val="0"/>
              </a:spcAft>
              <a:buNone/>
            </a:pPr>
            <a:r>
              <a:rPr lang="en"/>
              <a:t>Tunnel Mode</a:t>
            </a:r>
            <a:endParaRPr/>
          </a:p>
        </p:txBody>
      </p:sp>
      <p:sp>
        <p:nvSpPr>
          <p:cNvPr id="77" name="Google Shape;77;p15"/>
          <p:cNvSpPr txBox="1"/>
          <p:nvPr>
            <p:ph idx="1" type="body"/>
          </p:nvPr>
        </p:nvSpPr>
        <p:spPr>
          <a:xfrm>
            <a:off x="4644675" y="500925"/>
            <a:ext cx="4166400" cy="4098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200"/>
              <a:t>IPsec can be used in two modes. In transport mode, the Protocol field in the IP header is changed to show that the IPsec header follows the normal IP header. The IPsec header includes security information, mainly the SA identifier, new sequence number (used to number all the packets sent on an SA), and an integrity check of the payload.</a:t>
            </a:r>
            <a:endParaRPr sz="1200"/>
          </a:p>
          <a:p>
            <a:pPr indent="0" lvl="0" marL="0" rtl="0" algn="l">
              <a:spcBef>
                <a:spcPts val="0"/>
              </a:spcBef>
              <a:spcAft>
                <a:spcPts val="0"/>
              </a:spcAft>
              <a:buNone/>
            </a:pPr>
            <a:r>
              <a:t/>
            </a:r>
            <a:endParaRPr/>
          </a:p>
          <a:p>
            <a:pPr indent="0" lvl="0" marL="0" rtl="0" algn="l">
              <a:spcBef>
                <a:spcPts val="1200"/>
              </a:spcBef>
              <a:spcAft>
                <a:spcPts val="0"/>
              </a:spcAft>
              <a:buNone/>
            </a:pPr>
            <a:r>
              <a:rPr lang="en" sz="1200"/>
              <a:t>In the tunnel mode, the entire IP packet, including header, is placed in the body of a new IP packet with a completely new IP header. Tunnel mode is used when the tunnel ends at a location other than the final destination. Tunnel mode is also useful because it prevents an intruder from seeing who is sending how many packets and who is receiving them.</a:t>
            </a:r>
            <a:endParaRPr sz="1200"/>
          </a:p>
          <a:p>
            <a:pPr indent="0" lvl="0" marL="0" rtl="0" algn="l">
              <a:spcBef>
                <a:spcPts val="0"/>
              </a:spcBef>
              <a:spcAft>
                <a:spcPts val="0"/>
              </a:spcAft>
              <a:buNone/>
            </a:pPr>
            <a:r>
              <a:t/>
            </a:r>
            <a:endParaRPr sz="1200">
              <a:solidFill>
                <a:srgbClr val="000000"/>
              </a:solidFill>
            </a:endParaRPr>
          </a:p>
          <a:p>
            <a:pPr indent="0" lvl="0" marL="0" rtl="0" algn="l">
              <a:spcBef>
                <a:spcPts val="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6"/>
          <p:cNvSpPr txBox="1"/>
          <p:nvPr>
            <p:ph type="title"/>
          </p:nvPr>
        </p:nvSpPr>
        <p:spPr>
          <a:xfrm>
            <a:off x="311725" y="500925"/>
            <a:ext cx="3706500" cy="250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8.6: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Firewall</a:t>
            </a:r>
            <a:endParaRPr/>
          </a:p>
        </p:txBody>
      </p:sp>
      <p:sp>
        <p:nvSpPr>
          <p:cNvPr id="83" name="Google Shape;83;p16"/>
          <p:cNvSpPr txBox="1"/>
          <p:nvPr>
            <p:ph idx="1" type="body"/>
          </p:nvPr>
        </p:nvSpPr>
        <p:spPr>
          <a:xfrm>
            <a:off x="4644675" y="500925"/>
            <a:ext cx="4166400" cy="4098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firewall </a:t>
            </a:r>
            <a:r>
              <a:rPr lang="en"/>
              <a:t>is a network security device that acts as a packet filter. It inspects each and every incoming and outgoing packet. Based on established security policies formulated by the network administrator, packets are either forwarded normally, or fail the test and are dropped.</a:t>
            </a:r>
            <a:endParaRPr/>
          </a:p>
          <a:p>
            <a:pPr indent="0" lvl="0" marL="0" rtl="0" algn="l">
              <a:spcBef>
                <a:spcPts val="1200"/>
              </a:spcBef>
              <a:spcAft>
                <a:spcPts val="0"/>
              </a:spcAft>
              <a:buNone/>
            </a:pPr>
            <a:r>
              <a:t/>
            </a:r>
            <a:endParaRPr sz="1200"/>
          </a:p>
          <a:p>
            <a:pPr indent="0" lvl="0" marL="0" rtl="0" algn="l">
              <a:spcBef>
                <a:spcPts val="1200"/>
              </a:spcBef>
              <a:spcAft>
                <a:spcPts val="1200"/>
              </a:spcAft>
              <a:buNone/>
            </a:pPr>
            <a:r>
              <a:t/>
            </a:r>
            <a:endParaRPr/>
          </a:p>
        </p:txBody>
      </p:sp>
      <p:pic>
        <p:nvPicPr>
          <p:cNvPr id="84" name="Google Shape;84;p16"/>
          <p:cNvPicPr preferRelativeResize="0"/>
          <p:nvPr/>
        </p:nvPicPr>
        <p:blipFill>
          <a:blip r:embed="rId3">
            <a:alphaModFix/>
          </a:blip>
          <a:stretch>
            <a:fillRect/>
          </a:stretch>
        </p:blipFill>
        <p:spPr>
          <a:xfrm>
            <a:off x="4962950" y="2305175"/>
            <a:ext cx="3555975" cy="1998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7"/>
          <p:cNvSpPr txBox="1"/>
          <p:nvPr>
            <p:ph type="title"/>
          </p:nvPr>
        </p:nvSpPr>
        <p:spPr>
          <a:xfrm>
            <a:off x="311725" y="500925"/>
            <a:ext cx="3706500" cy="250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8.6: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Advantages vs Disadvantages of Firewalls</a:t>
            </a:r>
            <a:endParaRPr/>
          </a:p>
        </p:txBody>
      </p:sp>
      <p:sp>
        <p:nvSpPr>
          <p:cNvPr id="90" name="Google Shape;90;p17"/>
          <p:cNvSpPr txBox="1"/>
          <p:nvPr>
            <p:ph idx="1" type="body"/>
          </p:nvPr>
        </p:nvSpPr>
        <p:spPr>
          <a:xfrm>
            <a:off x="4644675" y="500925"/>
            <a:ext cx="4166400" cy="40986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b="1" lang="en" sz="1400" u="sng">
                <a:latin typeface="Times New Roman"/>
                <a:ea typeface="Times New Roman"/>
                <a:cs typeface="Times New Roman"/>
                <a:sym typeface="Times New Roman"/>
              </a:rPr>
              <a:t>Advantages</a:t>
            </a:r>
            <a:endParaRPr b="1" sz="1400" u="sng">
              <a:latin typeface="Times New Roman"/>
              <a:ea typeface="Times New Roman"/>
              <a:cs typeface="Times New Roman"/>
              <a:sym typeface="Times New Roman"/>
            </a:endParaRPr>
          </a:p>
          <a:p>
            <a:pPr indent="0" lvl="0" marL="0" rtl="0" algn="l">
              <a:spcBef>
                <a:spcPts val="0"/>
              </a:spcBef>
              <a:spcAft>
                <a:spcPts val="0"/>
              </a:spcAft>
              <a:buNone/>
            </a:pPr>
            <a:r>
              <a:t/>
            </a:r>
            <a:endParaRPr b="1" sz="1200" u="sng">
              <a:latin typeface="Times New Roman"/>
              <a:ea typeface="Times New Roman"/>
              <a:cs typeface="Times New Roman"/>
              <a:sym typeface="Times New Roman"/>
            </a:endParaRPr>
          </a:p>
          <a:p>
            <a:pPr indent="0" lvl="0" marL="0" rtl="0" algn="l">
              <a:spcBef>
                <a:spcPts val="0"/>
              </a:spcBef>
              <a:spcAft>
                <a:spcPts val="0"/>
              </a:spcAft>
              <a:buNone/>
            </a:pPr>
            <a:r>
              <a:rPr b="1" lang="en" sz="1200">
                <a:latin typeface="Times New Roman"/>
                <a:ea typeface="Times New Roman"/>
                <a:cs typeface="Times New Roman"/>
                <a:sym typeface="Times New Roman"/>
              </a:rPr>
              <a:t>Monitor traffic</a:t>
            </a:r>
            <a:endParaRPr b="1" sz="1200">
              <a:latin typeface="Times New Roman"/>
              <a:ea typeface="Times New Roman"/>
              <a:cs typeface="Times New Roman"/>
              <a:sym typeface="Times New Roman"/>
            </a:endParaRPr>
          </a:p>
          <a:p>
            <a:pPr indent="0" lvl="0" marL="0" rtl="0" algn="l">
              <a:spcBef>
                <a:spcPts val="0"/>
              </a:spcBef>
              <a:spcAft>
                <a:spcPts val="0"/>
              </a:spcAft>
              <a:buNone/>
            </a:pPr>
            <a:r>
              <a:rPr lang="en" sz="1200">
                <a:latin typeface="Times New Roman"/>
                <a:ea typeface="Times New Roman"/>
                <a:cs typeface="Times New Roman"/>
                <a:sym typeface="Times New Roman"/>
              </a:rPr>
              <a:t>Firewall inspects each packet for any hazardous threats. If any are found they will immediately be blocked.</a:t>
            </a:r>
            <a:endParaRPr sz="1200">
              <a:latin typeface="Times New Roman"/>
              <a:ea typeface="Times New Roman"/>
              <a:cs typeface="Times New Roman"/>
              <a:sym typeface="Times New Roman"/>
            </a:endParaRPr>
          </a:p>
          <a:p>
            <a:pPr indent="0" lvl="0" marL="0" rtl="0" algn="l">
              <a:spcBef>
                <a:spcPts val="0"/>
              </a:spcBef>
              <a:spcAft>
                <a:spcPts val="0"/>
              </a:spcAft>
              <a:buNone/>
            </a:pPr>
            <a:r>
              <a:rPr lang="en" sz="1200">
                <a:latin typeface="Times New Roman"/>
                <a:ea typeface="Times New Roman"/>
                <a:cs typeface="Times New Roman"/>
                <a:sym typeface="Times New Roman"/>
              </a:rPr>
              <a:t> </a:t>
            </a:r>
            <a:endParaRPr sz="1200">
              <a:latin typeface="Times New Roman"/>
              <a:ea typeface="Times New Roman"/>
              <a:cs typeface="Times New Roman"/>
              <a:sym typeface="Times New Roman"/>
            </a:endParaRPr>
          </a:p>
          <a:p>
            <a:pPr indent="0" lvl="0" marL="0" rtl="0" algn="l">
              <a:spcBef>
                <a:spcPts val="0"/>
              </a:spcBef>
              <a:spcAft>
                <a:spcPts val="0"/>
              </a:spcAft>
              <a:buNone/>
            </a:pPr>
            <a:r>
              <a:rPr b="1" lang="en" sz="1200">
                <a:latin typeface="Times New Roman"/>
                <a:ea typeface="Times New Roman"/>
                <a:cs typeface="Times New Roman"/>
                <a:sym typeface="Times New Roman"/>
              </a:rPr>
              <a:t>Better Privacy</a:t>
            </a:r>
            <a:endParaRPr b="1" sz="1200">
              <a:latin typeface="Times New Roman"/>
              <a:ea typeface="Times New Roman"/>
              <a:cs typeface="Times New Roman"/>
              <a:sym typeface="Times New Roman"/>
            </a:endParaRPr>
          </a:p>
          <a:p>
            <a:pPr indent="0" lvl="0" marL="0" rtl="0" algn="l">
              <a:spcBef>
                <a:spcPts val="0"/>
              </a:spcBef>
              <a:spcAft>
                <a:spcPts val="0"/>
              </a:spcAft>
              <a:buNone/>
            </a:pPr>
            <a:r>
              <a:rPr lang="en" sz="1200">
                <a:latin typeface="Times New Roman"/>
                <a:ea typeface="Times New Roman"/>
                <a:cs typeface="Times New Roman"/>
                <a:sym typeface="Times New Roman"/>
              </a:rPr>
              <a:t>Hackers are constantly on the </a:t>
            </a:r>
            <a:r>
              <a:rPr lang="en" sz="1200">
                <a:latin typeface="Times New Roman"/>
                <a:ea typeface="Times New Roman"/>
                <a:cs typeface="Times New Roman"/>
                <a:sym typeface="Times New Roman"/>
              </a:rPr>
              <a:t>lookout</a:t>
            </a:r>
            <a:r>
              <a:rPr lang="en" sz="1200">
                <a:latin typeface="Times New Roman"/>
                <a:ea typeface="Times New Roman"/>
                <a:cs typeface="Times New Roman"/>
                <a:sym typeface="Times New Roman"/>
              </a:rPr>
              <a:t> for privacy information. Using a firewall prevents many of the services offered by a site such as the domain name service to be blocked.</a:t>
            </a:r>
            <a:endParaRPr sz="1200">
              <a:latin typeface="Times New Roman"/>
              <a:ea typeface="Times New Roman"/>
              <a:cs typeface="Times New Roman"/>
              <a:sym typeface="Times New Roman"/>
            </a:endParaRPr>
          </a:p>
          <a:p>
            <a:pPr indent="0" lvl="0" marL="0" rtl="0" algn="l">
              <a:spcBef>
                <a:spcPts val="0"/>
              </a:spcBef>
              <a:spcAft>
                <a:spcPts val="0"/>
              </a:spcAft>
              <a:buNone/>
            </a:pPr>
            <a:r>
              <a:rPr lang="en" sz="1200">
                <a:latin typeface="Times New Roman"/>
                <a:ea typeface="Times New Roman"/>
                <a:cs typeface="Times New Roman"/>
                <a:sym typeface="Times New Roman"/>
              </a:rPr>
              <a:t> </a:t>
            </a:r>
            <a:endParaRPr sz="1200">
              <a:latin typeface="Times New Roman"/>
              <a:ea typeface="Times New Roman"/>
              <a:cs typeface="Times New Roman"/>
              <a:sym typeface="Times New Roman"/>
            </a:endParaRPr>
          </a:p>
          <a:p>
            <a:pPr indent="0" lvl="0" marL="0" rtl="0" algn="l">
              <a:spcBef>
                <a:spcPts val="0"/>
              </a:spcBef>
              <a:spcAft>
                <a:spcPts val="0"/>
              </a:spcAft>
              <a:buNone/>
            </a:pPr>
            <a:r>
              <a:rPr b="1" lang="en" sz="1400" u="sng">
                <a:latin typeface="Times New Roman"/>
                <a:ea typeface="Times New Roman"/>
                <a:cs typeface="Times New Roman"/>
                <a:sym typeface="Times New Roman"/>
              </a:rPr>
              <a:t>Disadvantages</a:t>
            </a:r>
            <a:endParaRPr b="1" sz="1400" u="sng">
              <a:latin typeface="Times New Roman"/>
              <a:ea typeface="Times New Roman"/>
              <a:cs typeface="Times New Roman"/>
              <a:sym typeface="Times New Roman"/>
            </a:endParaRPr>
          </a:p>
          <a:p>
            <a:pPr indent="0" lvl="0" marL="0" rtl="0" algn="l">
              <a:spcBef>
                <a:spcPts val="0"/>
              </a:spcBef>
              <a:spcAft>
                <a:spcPts val="0"/>
              </a:spcAft>
              <a:buNone/>
            </a:pPr>
            <a:r>
              <a:t/>
            </a:r>
            <a:endParaRPr b="1" sz="1200" u="sng">
              <a:latin typeface="Times New Roman"/>
              <a:ea typeface="Times New Roman"/>
              <a:cs typeface="Times New Roman"/>
              <a:sym typeface="Times New Roman"/>
            </a:endParaRPr>
          </a:p>
          <a:p>
            <a:pPr indent="0" lvl="0" marL="0" rtl="0" algn="l">
              <a:spcBef>
                <a:spcPts val="0"/>
              </a:spcBef>
              <a:spcAft>
                <a:spcPts val="0"/>
              </a:spcAft>
              <a:buNone/>
            </a:pPr>
            <a:r>
              <a:rPr b="1" lang="en" sz="1200">
                <a:latin typeface="Times New Roman"/>
                <a:ea typeface="Times New Roman"/>
                <a:cs typeface="Times New Roman"/>
                <a:sym typeface="Times New Roman"/>
              </a:rPr>
              <a:t>Cost</a:t>
            </a:r>
            <a:endParaRPr b="1" sz="1200">
              <a:latin typeface="Times New Roman"/>
              <a:ea typeface="Times New Roman"/>
              <a:cs typeface="Times New Roman"/>
              <a:sym typeface="Times New Roman"/>
            </a:endParaRPr>
          </a:p>
          <a:p>
            <a:pPr indent="0" lvl="0" marL="0" rtl="0" algn="l">
              <a:spcBef>
                <a:spcPts val="0"/>
              </a:spcBef>
              <a:spcAft>
                <a:spcPts val="0"/>
              </a:spcAft>
              <a:buNone/>
            </a:pPr>
            <a:r>
              <a:rPr lang="en" sz="1200">
                <a:latin typeface="Times New Roman"/>
                <a:ea typeface="Times New Roman"/>
                <a:cs typeface="Times New Roman"/>
                <a:sym typeface="Times New Roman"/>
              </a:rPr>
              <a:t>Hardware firewalls are more expensive than the software firewalls. Hardware firewalls require installations and maintenance which can be costly.</a:t>
            </a:r>
            <a:endParaRPr sz="1200">
              <a:latin typeface="Times New Roman"/>
              <a:ea typeface="Times New Roman"/>
              <a:cs typeface="Times New Roman"/>
              <a:sym typeface="Times New Roman"/>
            </a:endParaRPr>
          </a:p>
          <a:p>
            <a:pPr indent="0" lvl="0" marL="0" rtl="0" algn="l">
              <a:spcBef>
                <a:spcPts val="0"/>
              </a:spcBef>
              <a:spcAft>
                <a:spcPts val="0"/>
              </a:spcAft>
              <a:buNone/>
            </a:pPr>
            <a:r>
              <a:rPr lang="en" sz="1200">
                <a:latin typeface="Times New Roman"/>
                <a:ea typeface="Times New Roman"/>
                <a:cs typeface="Times New Roman"/>
                <a:sym typeface="Times New Roman"/>
              </a:rPr>
              <a:t> </a:t>
            </a:r>
            <a:endParaRPr sz="1200">
              <a:latin typeface="Times New Roman"/>
              <a:ea typeface="Times New Roman"/>
              <a:cs typeface="Times New Roman"/>
              <a:sym typeface="Times New Roman"/>
            </a:endParaRPr>
          </a:p>
          <a:p>
            <a:pPr indent="0" lvl="0" marL="0" rtl="0" algn="l">
              <a:spcBef>
                <a:spcPts val="0"/>
              </a:spcBef>
              <a:spcAft>
                <a:spcPts val="0"/>
              </a:spcAft>
              <a:buNone/>
            </a:pPr>
            <a:r>
              <a:rPr b="1" lang="en" sz="1200">
                <a:latin typeface="Times New Roman"/>
                <a:ea typeface="Times New Roman"/>
                <a:cs typeface="Times New Roman"/>
                <a:sym typeface="Times New Roman"/>
              </a:rPr>
              <a:t>Malware Attacks</a:t>
            </a:r>
            <a:endParaRPr b="1" sz="1200">
              <a:latin typeface="Times New Roman"/>
              <a:ea typeface="Times New Roman"/>
              <a:cs typeface="Times New Roman"/>
              <a:sym typeface="Times New Roman"/>
            </a:endParaRPr>
          </a:p>
          <a:p>
            <a:pPr indent="0" lvl="0" marL="0" rtl="0" algn="l">
              <a:spcBef>
                <a:spcPts val="0"/>
              </a:spcBef>
              <a:spcAft>
                <a:spcPts val="0"/>
              </a:spcAft>
              <a:buNone/>
            </a:pPr>
            <a:r>
              <a:rPr lang="en" sz="1200">
                <a:latin typeface="Times New Roman"/>
                <a:ea typeface="Times New Roman"/>
                <a:cs typeface="Times New Roman"/>
                <a:sym typeface="Times New Roman"/>
              </a:rPr>
              <a:t>Firewalls has the capability to block the basic types of trojans, but it can be defenseless against other types of malwares.</a:t>
            </a:r>
            <a:endParaRPr sz="1200">
              <a:latin typeface="Times New Roman"/>
              <a:ea typeface="Times New Roman"/>
              <a:cs typeface="Times New Roman"/>
              <a:sym typeface="Times New Roman"/>
            </a:endParaRPr>
          </a:p>
          <a:p>
            <a:pPr indent="0" lvl="0" marL="0" rtl="0" algn="l">
              <a:spcBef>
                <a:spcPts val="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8"/>
          <p:cNvSpPr txBox="1"/>
          <p:nvPr>
            <p:ph type="title"/>
          </p:nvPr>
        </p:nvSpPr>
        <p:spPr>
          <a:xfrm>
            <a:off x="311725" y="500925"/>
            <a:ext cx="3706500" cy="250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8.6: 5</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Question</a:t>
            </a:r>
            <a:endParaRPr/>
          </a:p>
        </p:txBody>
      </p:sp>
      <p:sp>
        <p:nvSpPr>
          <p:cNvPr id="96" name="Google Shape;96;p18"/>
          <p:cNvSpPr txBox="1"/>
          <p:nvPr>
            <p:ph idx="1" type="body"/>
          </p:nvPr>
        </p:nvSpPr>
        <p:spPr>
          <a:xfrm>
            <a:off x="4644675" y="500925"/>
            <a:ext cx="4166400" cy="4098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ctr">
              <a:spcBef>
                <a:spcPts val="1200"/>
              </a:spcBef>
              <a:spcAft>
                <a:spcPts val="1200"/>
              </a:spcAft>
              <a:buNone/>
            </a:pPr>
            <a:r>
              <a:rPr lang="en"/>
              <a:t>The original IP header is kept in Transport Mode. (True/False)</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