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5" r:id="rId1"/>
  </p:sldMasterIdLst>
  <p:notesMasterIdLst>
    <p:notesMasterId r:id="rId16"/>
  </p:notesMasterIdLst>
  <p:sldIdLst>
    <p:sldId id="256" r:id="rId2"/>
    <p:sldId id="263" r:id="rId3"/>
    <p:sldId id="267" r:id="rId4"/>
    <p:sldId id="272" r:id="rId5"/>
    <p:sldId id="273" r:id="rId6"/>
    <p:sldId id="280" r:id="rId7"/>
    <p:sldId id="281" r:id="rId8"/>
    <p:sldId id="334" r:id="rId9"/>
    <p:sldId id="373" r:id="rId10"/>
    <p:sldId id="335" r:id="rId11"/>
    <p:sldId id="360" r:id="rId12"/>
    <p:sldId id="367" r:id="rId13"/>
    <p:sldId id="361" r:id="rId14"/>
    <p:sldId id="374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9900"/>
    <a:srgbClr val="FF9966"/>
    <a:srgbClr val="FFFFCC"/>
    <a:srgbClr val="00FF99"/>
    <a:srgbClr val="333399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59" d="100"/>
          <a:sy n="159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Relationship Id="rId2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16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1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41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5102FF-1803-5F4B-83A1-C7FC6B22A9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6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665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64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66565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6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7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8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9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0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1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2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3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4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5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6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7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8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9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0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1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2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3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4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5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6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7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8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9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0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1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2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3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659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659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charset="0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6596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6597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6598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623D58-95CC-5149-B3CD-A2303512F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19C35-1F94-3F4C-9EF2-281AE9B5AF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3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D35CA-A8EF-3A43-8116-53733A2C4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82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43000" y="609600"/>
            <a:ext cx="7799388" cy="5451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579A65-7685-0C47-AF6A-888C09B0DC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5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35166-AC17-F146-99CF-66E9918996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4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1BD5C-AF6F-744F-AB4B-E522C3A26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6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61794-C6FA-9A48-B8CB-33BF842F53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5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BD454-313C-E64E-96A0-8BFF26E89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3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BE998-DAFE-6C47-B50F-AE0DB05AE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1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436F-CC6A-DE4A-A2C6-B262015A6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5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AC50F-769C-C04D-AC32-CA9A3EBC1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1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92AE4-7EDB-A842-AC72-F808A22A8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655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540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8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0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1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2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4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2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3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7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5570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557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6557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7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A887BD-8178-664A-8115-02B651BC11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557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9.bin"/><Relationship Id="rId6" Type="http://schemas.openxmlformats.org/officeDocument/2006/relationships/oleObject" Target="../embeddings/oleObject10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696200" cy="1752600"/>
          </a:xfrm>
        </p:spPr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Association Rules</a:t>
            </a:r>
            <a:r>
              <a:rPr lang="en-US" sz="4000"/>
              <a:t> 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6172200" y="609600"/>
          <a:ext cx="13636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Document" r:id="rId3" imgW="1415520" imgH="2057400" progId="Word.Document.8">
                  <p:embed/>
                </p:oleObj>
              </mc:Choice>
              <mc:Fallback>
                <p:oleObj name="Document" r:id="rId3" imgW="1415520" imgH="205740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609600"/>
                        <a:ext cx="13636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7162800" y="2133600"/>
          <a:ext cx="1419225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Document" r:id="rId5" imgW="1415520" imgH="2057400" progId="Word.Document.8">
                  <p:embed/>
                </p:oleObj>
              </mc:Choice>
              <mc:Fallback>
                <p:oleObj name="Document" r:id="rId5" imgW="1415520" imgH="205740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133600"/>
                        <a:ext cx="1419225" cy="206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3B0-7645-4746-96AA-3F8D37AF7BEC}" type="slidenum">
              <a:rPr lang="en-US"/>
              <a:pPr/>
              <a:t>10</a:t>
            </a:fld>
            <a:endParaRPr lang="en-US"/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8229600" cy="2590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charset="0"/>
              <a:buChar char="q"/>
            </a:pPr>
            <a:r>
              <a:rPr lang="en-US" sz="1600">
                <a:latin typeface="Comic Sans MS" charset="0"/>
              </a:rPr>
              <a:t>For rule  A </a:t>
            </a:r>
            <a:r>
              <a:rPr lang="en-US" sz="1600">
                <a:latin typeface="Comic Sans MS" charset="0"/>
                <a:sym typeface="Symbol" charset="0"/>
              </a:rPr>
              <a:t></a:t>
            </a:r>
            <a:r>
              <a:rPr lang="en-US" sz="1600">
                <a:latin typeface="Comic Sans MS" charset="0"/>
              </a:rPr>
              <a:t> C:</a:t>
            </a:r>
          </a:p>
          <a:p>
            <a:pPr lvl="1">
              <a:lnSpc>
                <a:spcPct val="80000"/>
              </a:lnSpc>
              <a:buSzPct val="65000"/>
            </a:pPr>
            <a:r>
              <a:rPr lang="en-US" sz="1600">
                <a:latin typeface="Comic Sans MS" charset="0"/>
              </a:rPr>
              <a:t>sup(A </a:t>
            </a:r>
            <a:r>
              <a:rPr lang="en-US" sz="1600">
                <a:latin typeface="Comic Sans MS" charset="0"/>
                <a:sym typeface="Symbol" charset="0"/>
              </a:rPr>
              <a:t></a:t>
            </a:r>
            <a:r>
              <a:rPr lang="en-US" sz="1600">
                <a:latin typeface="Comic Sans MS" charset="0"/>
              </a:rPr>
              <a:t> C) = 2  (the number of times A and C happened together in the database above left is 2 or 50% of the time. As we have a total of 4 transactions 2/4 = 50 %)</a:t>
            </a:r>
          </a:p>
          <a:p>
            <a:pPr lvl="1">
              <a:lnSpc>
                <a:spcPct val="80000"/>
              </a:lnSpc>
              <a:buSzPct val="65000"/>
            </a:pPr>
            <a:r>
              <a:rPr lang="en-US" sz="1600">
                <a:latin typeface="Comic Sans MS" charset="0"/>
              </a:rPr>
              <a:t>conf(A </a:t>
            </a:r>
            <a:r>
              <a:rPr lang="en-US" sz="1600">
                <a:latin typeface="Comic Sans MS" charset="0"/>
                <a:sym typeface="Symbol" charset="0"/>
              </a:rPr>
              <a:t></a:t>
            </a:r>
            <a:r>
              <a:rPr lang="en-US" sz="1600">
                <a:latin typeface="Comic Sans MS" charset="0"/>
              </a:rPr>
              <a:t> C) = sup({A</a:t>
            </a:r>
            <a:r>
              <a:rPr lang="en-US" sz="1600">
                <a:latin typeface="Comic Sans MS" charset="0"/>
                <a:sym typeface="Symbol" charset="0"/>
              </a:rPr>
              <a:t>,</a:t>
            </a:r>
            <a:r>
              <a:rPr lang="en-US" sz="1600">
                <a:latin typeface="Comic Sans MS" charset="0"/>
              </a:rPr>
              <a:t>C})/sup({A}) = 2/3  (the number of times A and C happened together  divided by the number of times A happened by itself – 3 times in the database above left. So 2/3 = 75%)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600">
              <a:latin typeface="Comic Sans MS" charset="0"/>
            </a:endParaRPr>
          </a:p>
          <a:p>
            <a:pPr>
              <a:lnSpc>
                <a:spcPct val="80000"/>
              </a:lnSpc>
              <a:buSzTx/>
              <a:buFont typeface="Wingdings" charset="0"/>
              <a:buChar char="q"/>
            </a:pPr>
            <a:r>
              <a:rPr lang="en-US" sz="1600">
                <a:latin typeface="Comic Sans MS" charset="0"/>
              </a:rPr>
              <a:t>The Apriori (Argawal) principle:</a:t>
            </a:r>
          </a:p>
          <a:p>
            <a:pPr lvl="1">
              <a:lnSpc>
                <a:spcPct val="80000"/>
              </a:lnSpc>
              <a:buSzPct val="65000"/>
            </a:pPr>
            <a:r>
              <a:rPr lang="en-US" sz="1600">
                <a:solidFill>
                  <a:srgbClr val="FF9933"/>
                </a:solidFill>
                <a:latin typeface="Comic Sans MS" charset="0"/>
              </a:rPr>
              <a:t>Any subset of a frequent itemset must be frequent</a:t>
            </a:r>
          </a:p>
        </p:txBody>
      </p:sp>
      <p:graphicFrame>
        <p:nvGraphicFramePr>
          <p:cNvPr id="195590" name="Object 6"/>
          <p:cNvGraphicFramePr>
            <a:graphicFrameLocks noChangeAspect="1"/>
          </p:cNvGraphicFramePr>
          <p:nvPr/>
        </p:nvGraphicFramePr>
        <p:xfrm>
          <a:off x="533400" y="1524000"/>
          <a:ext cx="4002088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6" name="Worksheet" r:id="rId3" imgW="3848367" imgH="1933956" progId="Excel.Sheet.8">
                  <p:embed/>
                </p:oleObj>
              </mc:Choice>
              <mc:Fallback>
                <p:oleObj name="Worksheet" r:id="rId3" imgW="3848367" imgH="1933956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4002088" cy="1943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1" name="Object 7"/>
          <p:cNvGraphicFramePr>
            <a:graphicFrameLocks noChangeAspect="1"/>
          </p:cNvGraphicFramePr>
          <p:nvPr/>
        </p:nvGraphicFramePr>
        <p:xfrm>
          <a:off x="5105400" y="2667000"/>
          <a:ext cx="3676650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7" name="Worksheet" r:id="rId5" imgW="3248254" imgH="1743456" progId="Excel.Sheet.8">
                  <p:embed/>
                </p:oleObj>
              </mc:Choice>
              <mc:Fallback>
                <p:oleObj name="Worksheet" r:id="rId5" imgW="3248254" imgH="1743456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67000"/>
                        <a:ext cx="3676650" cy="17764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2" name="Text Box 8"/>
          <p:cNvSpPr txBox="1">
            <a:spLocks noChangeArrowheads="1"/>
          </p:cNvSpPr>
          <p:nvPr/>
        </p:nvSpPr>
        <p:spPr bwMode="auto">
          <a:xfrm>
            <a:off x="5181600" y="1524000"/>
            <a:ext cx="3482975" cy="82232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en-US">
                <a:latin typeface="Comic Sans MS" charset="0"/>
              </a:rPr>
              <a:t>Min. support – </a:t>
            </a:r>
            <a:r>
              <a:rPr lang="en-US">
                <a:solidFill>
                  <a:srgbClr val="FF9933"/>
                </a:solidFill>
                <a:latin typeface="Comic Sans MS" charset="0"/>
              </a:rPr>
              <a:t>2</a:t>
            </a:r>
            <a:r>
              <a:rPr lang="en-US">
                <a:latin typeface="Comic Sans MS" charset="0"/>
              </a:rPr>
              <a:t>  [50%]</a:t>
            </a:r>
          </a:p>
          <a:p>
            <a:pPr algn="l" eaLnBrk="0" hangingPunct="0"/>
            <a:r>
              <a:rPr lang="en-US">
                <a:latin typeface="Comic Sans MS" charset="0"/>
              </a:rPr>
              <a:t>Min. confidence - </a:t>
            </a:r>
            <a:r>
              <a:rPr lang="en-US">
                <a:solidFill>
                  <a:srgbClr val="FF9933"/>
                </a:solidFill>
                <a:latin typeface="Comic Sans MS" charset="0"/>
              </a:rPr>
              <a:t>50%</a:t>
            </a:r>
          </a:p>
        </p:txBody>
      </p:sp>
      <p:cxnSp>
        <p:nvCxnSpPr>
          <p:cNvPr id="195593" name="AutoShape 9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4535488" y="2495550"/>
            <a:ext cx="569912" cy="1060450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5595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/>
        </p:spPr>
        <p:txBody>
          <a:bodyPr anchor="b"/>
          <a:lstStyle/>
          <a:p>
            <a:r>
              <a:rPr lang="en-US" sz="3600">
                <a:solidFill>
                  <a:schemeClr val="bg2"/>
                </a:solidFill>
              </a:rPr>
              <a:t>Association Rules - Example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F8B1F-341D-DC41-9463-60DFD25DC9E5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21188" name="Group 4"/>
          <p:cNvGrpSpPr>
            <a:grpSpLocks/>
          </p:cNvGrpSpPr>
          <p:nvPr/>
        </p:nvGrpSpPr>
        <p:grpSpPr bwMode="auto">
          <a:xfrm>
            <a:off x="914400" y="1752600"/>
            <a:ext cx="7239000" cy="3200400"/>
            <a:chOff x="336" y="1440"/>
            <a:chExt cx="4848" cy="2496"/>
          </a:xfrm>
        </p:grpSpPr>
        <p:sp>
          <p:nvSpPr>
            <p:cNvPr id="221189" name="Rectangle 5"/>
            <p:cNvSpPr>
              <a:spLocks noChangeArrowheads="1"/>
            </p:cNvSpPr>
            <p:nvPr/>
          </p:nvSpPr>
          <p:spPr bwMode="auto">
            <a:xfrm>
              <a:off x="1248" y="355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a</a:t>
              </a:r>
            </a:p>
          </p:txBody>
        </p:sp>
        <p:sp>
          <p:nvSpPr>
            <p:cNvPr id="221190" name="Rectangle 6"/>
            <p:cNvSpPr>
              <a:spLocks noChangeArrowheads="1"/>
            </p:cNvSpPr>
            <p:nvPr/>
          </p:nvSpPr>
          <p:spPr bwMode="auto">
            <a:xfrm>
              <a:off x="2112" y="355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b</a:t>
              </a:r>
            </a:p>
          </p:txBody>
        </p:sp>
        <p:sp>
          <p:nvSpPr>
            <p:cNvPr id="221191" name="Rectangle 7"/>
            <p:cNvSpPr>
              <a:spLocks noChangeArrowheads="1"/>
            </p:cNvSpPr>
            <p:nvPr/>
          </p:nvSpPr>
          <p:spPr bwMode="auto">
            <a:xfrm>
              <a:off x="2976" y="355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c</a:t>
              </a:r>
            </a:p>
          </p:txBody>
        </p:sp>
        <p:sp>
          <p:nvSpPr>
            <p:cNvPr id="221192" name="Rectangle 8"/>
            <p:cNvSpPr>
              <a:spLocks noChangeArrowheads="1"/>
            </p:cNvSpPr>
            <p:nvPr/>
          </p:nvSpPr>
          <p:spPr bwMode="auto">
            <a:xfrm>
              <a:off x="3888" y="355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d</a:t>
              </a:r>
            </a:p>
          </p:txBody>
        </p:sp>
        <p:sp>
          <p:nvSpPr>
            <p:cNvPr id="221193" name="Rectangle 9"/>
            <p:cNvSpPr>
              <a:spLocks noChangeArrowheads="1"/>
            </p:cNvSpPr>
            <p:nvPr/>
          </p:nvSpPr>
          <p:spPr bwMode="auto">
            <a:xfrm>
              <a:off x="4560" y="283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c, d</a:t>
              </a:r>
            </a:p>
          </p:txBody>
        </p:sp>
        <p:sp>
          <p:nvSpPr>
            <p:cNvPr id="221194" name="Rectangle 10"/>
            <p:cNvSpPr>
              <a:spLocks noChangeArrowheads="1"/>
            </p:cNvSpPr>
            <p:nvPr/>
          </p:nvSpPr>
          <p:spPr bwMode="auto">
            <a:xfrm>
              <a:off x="3744" y="283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b, d</a:t>
              </a:r>
            </a:p>
          </p:txBody>
        </p:sp>
        <p:sp>
          <p:nvSpPr>
            <p:cNvPr id="221195" name="Rectangle 11"/>
            <p:cNvSpPr>
              <a:spLocks noChangeArrowheads="1"/>
            </p:cNvSpPr>
            <p:nvPr/>
          </p:nvSpPr>
          <p:spPr bwMode="auto">
            <a:xfrm>
              <a:off x="2928" y="283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b, c</a:t>
              </a:r>
            </a:p>
          </p:txBody>
        </p:sp>
        <p:sp>
          <p:nvSpPr>
            <p:cNvPr id="221196" name="Rectangle 12"/>
            <p:cNvSpPr>
              <a:spLocks noChangeArrowheads="1"/>
            </p:cNvSpPr>
            <p:nvPr/>
          </p:nvSpPr>
          <p:spPr bwMode="auto">
            <a:xfrm>
              <a:off x="2064" y="2832"/>
              <a:ext cx="624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a, d</a:t>
              </a:r>
            </a:p>
          </p:txBody>
        </p:sp>
        <p:sp>
          <p:nvSpPr>
            <p:cNvPr id="221197" name="Rectangle 13"/>
            <p:cNvSpPr>
              <a:spLocks noChangeArrowheads="1"/>
            </p:cNvSpPr>
            <p:nvPr/>
          </p:nvSpPr>
          <p:spPr bwMode="auto">
            <a:xfrm>
              <a:off x="1200" y="283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a, c</a:t>
              </a:r>
            </a:p>
          </p:txBody>
        </p:sp>
        <p:sp>
          <p:nvSpPr>
            <p:cNvPr id="221198" name="Rectangle 14"/>
            <p:cNvSpPr>
              <a:spLocks noChangeArrowheads="1"/>
            </p:cNvSpPr>
            <p:nvPr/>
          </p:nvSpPr>
          <p:spPr bwMode="auto">
            <a:xfrm>
              <a:off x="336" y="283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a, b</a:t>
              </a:r>
            </a:p>
          </p:txBody>
        </p:sp>
        <p:sp>
          <p:nvSpPr>
            <p:cNvPr id="221199" name="Rectangle 15"/>
            <p:cNvSpPr>
              <a:spLocks noChangeArrowheads="1"/>
            </p:cNvSpPr>
            <p:nvPr/>
          </p:nvSpPr>
          <p:spPr bwMode="auto">
            <a:xfrm>
              <a:off x="2064" y="2112"/>
              <a:ext cx="624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a, b, d</a:t>
              </a:r>
            </a:p>
          </p:txBody>
        </p:sp>
        <p:sp>
          <p:nvSpPr>
            <p:cNvPr id="221200" name="Rectangle 16"/>
            <p:cNvSpPr>
              <a:spLocks noChangeArrowheads="1"/>
            </p:cNvSpPr>
            <p:nvPr/>
          </p:nvSpPr>
          <p:spPr bwMode="auto">
            <a:xfrm>
              <a:off x="3792" y="211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b, c, d</a:t>
              </a:r>
            </a:p>
          </p:txBody>
        </p:sp>
        <p:sp>
          <p:nvSpPr>
            <p:cNvPr id="221201" name="Rectangle 17"/>
            <p:cNvSpPr>
              <a:spLocks noChangeArrowheads="1"/>
            </p:cNvSpPr>
            <p:nvPr/>
          </p:nvSpPr>
          <p:spPr bwMode="auto">
            <a:xfrm>
              <a:off x="2928" y="2112"/>
              <a:ext cx="624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a, c, d</a:t>
              </a:r>
            </a:p>
          </p:txBody>
        </p:sp>
        <p:sp>
          <p:nvSpPr>
            <p:cNvPr id="221202" name="Rectangle 18"/>
            <p:cNvSpPr>
              <a:spLocks noChangeArrowheads="1"/>
            </p:cNvSpPr>
            <p:nvPr/>
          </p:nvSpPr>
          <p:spPr bwMode="auto">
            <a:xfrm>
              <a:off x="1200" y="2112"/>
              <a:ext cx="62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a, b, c</a:t>
              </a:r>
            </a:p>
          </p:txBody>
        </p:sp>
        <p:sp>
          <p:nvSpPr>
            <p:cNvPr id="221203" name="Rectangle 19"/>
            <p:cNvSpPr>
              <a:spLocks noChangeArrowheads="1"/>
            </p:cNvSpPr>
            <p:nvPr/>
          </p:nvSpPr>
          <p:spPr bwMode="auto">
            <a:xfrm>
              <a:off x="2496" y="1440"/>
              <a:ext cx="624" cy="38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r>
                <a:rPr lang="it-IT"/>
                <a:t>a,b,c,d</a:t>
              </a:r>
            </a:p>
          </p:txBody>
        </p:sp>
        <p:sp>
          <p:nvSpPr>
            <p:cNvPr id="221204" name="Line 20"/>
            <p:cNvSpPr>
              <a:spLocks noChangeShapeType="1"/>
            </p:cNvSpPr>
            <p:nvPr/>
          </p:nvSpPr>
          <p:spPr bwMode="auto">
            <a:xfrm flipH="1" flipV="1">
              <a:off x="2352" y="2496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05" name="Line 21"/>
            <p:cNvSpPr>
              <a:spLocks noChangeShapeType="1"/>
            </p:cNvSpPr>
            <p:nvPr/>
          </p:nvSpPr>
          <p:spPr bwMode="auto">
            <a:xfrm flipV="1">
              <a:off x="2400" y="2496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06" name="Line 22"/>
            <p:cNvSpPr>
              <a:spLocks noChangeShapeType="1"/>
            </p:cNvSpPr>
            <p:nvPr/>
          </p:nvSpPr>
          <p:spPr bwMode="auto">
            <a:xfrm flipV="1">
              <a:off x="2352" y="1824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207" name="Line 23"/>
            <p:cNvSpPr>
              <a:spLocks noChangeShapeType="1"/>
            </p:cNvSpPr>
            <p:nvPr/>
          </p:nvSpPr>
          <p:spPr bwMode="auto">
            <a:xfrm flipH="1" flipV="1">
              <a:off x="2784" y="1824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1208" name="Text Box 24"/>
          <p:cNvSpPr txBox="1">
            <a:spLocks noChangeArrowheads="1"/>
          </p:cNvSpPr>
          <p:nvPr/>
        </p:nvSpPr>
        <p:spPr bwMode="auto">
          <a:xfrm>
            <a:off x="533400" y="54102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it-IT" sz="2000">
                <a:latin typeface="Comic Sans MS" charset="0"/>
              </a:rPr>
              <a:t>For example if the itemset </a:t>
            </a:r>
            <a:r>
              <a:rPr lang="it-IT">
                <a:solidFill>
                  <a:srgbClr val="FF9933"/>
                </a:solidFill>
              </a:rPr>
              <a:t>{a,b,c,d}</a:t>
            </a:r>
            <a:r>
              <a:rPr lang="it-IT" sz="2000"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is not frequent, then its subsets - 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{a,b,d}</a:t>
            </a:r>
            <a:r>
              <a:rPr lang="en-US" sz="2000">
                <a:latin typeface="Comic Sans MS" charset="0"/>
              </a:rPr>
              <a:t>,</a:t>
            </a:r>
            <a:r>
              <a:rPr lang="en-US" sz="2000">
                <a:solidFill>
                  <a:srgbClr val="FF9933"/>
                </a:solidFill>
                <a:latin typeface="Comic Sans MS" charset="0"/>
              </a:rPr>
              <a:t> 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{a,c,d},</a:t>
            </a:r>
            <a:r>
              <a:rPr lang="bg-BG" sz="2000">
                <a:solidFill>
                  <a:srgbClr val="FF9933"/>
                </a:solidFill>
                <a:latin typeface="Comic Sans MS" charset="0"/>
              </a:rPr>
              <a:t> </a:t>
            </a:r>
            <a:r>
              <a:rPr lang="en-US"/>
              <a:t>and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 </a:t>
            </a:r>
            <a:r>
              <a:rPr lang="it-IT">
                <a:solidFill>
                  <a:srgbClr val="FF9933"/>
                </a:solidFill>
              </a:rPr>
              <a:t>{a,d}</a:t>
            </a:r>
            <a:r>
              <a:rPr lang="it-IT" sz="2000">
                <a:solidFill>
                  <a:srgbClr val="0099FF"/>
                </a:solidFill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are not frequent either.</a:t>
            </a:r>
            <a:endParaRPr lang="it-IT" sz="2000"/>
          </a:p>
        </p:txBody>
      </p:sp>
      <p:sp>
        <p:nvSpPr>
          <p:cNvPr id="221209" name="Rectangle 2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/>
        </p:spPr>
        <p:txBody>
          <a:bodyPr anchor="b"/>
          <a:lstStyle/>
          <a:p>
            <a:r>
              <a:rPr lang="it-IT" sz="3600">
                <a:solidFill>
                  <a:schemeClr val="bg2"/>
                </a:solidFill>
              </a:rPr>
              <a:t>Apriori (Argawal) - Example</a:t>
            </a:r>
            <a:endParaRPr lang="en-US" sz="36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3EC6-4553-E943-9DBE-B851D1A937F3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234516" name="Group 20"/>
          <p:cNvGrpSpPr>
            <a:grpSpLocks/>
          </p:cNvGrpSpPr>
          <p:nvPr/>
        </p:nvGrpSpPr>
        <p:grpSpPr bwMode="auto">
          <a:xfrm>
            <a:off x="7239000" y="3810000"/>
            <a:ext cx="1676400" cy="1600200"/>
            <a:chOff x="4560" y="1776"/>
            <a:chExt cx="1056" cy="1008"/>
          </a:xfrm>
        </p:grpSpPr>
        <p:sp>
          <p:nvSpPr>
            <p:cNvPr id="234511" name="Text Box 15"/>
            <p:cNvSpPr txBox="1">
              <a:spLocks noChangeArrowheads="1"/>
            </p:cNvSpPr>
            <p:nvPr/>
          </p:nvSpPr>
          <p:spPr bwMode="auto">
            <a:xfrm>
              <a:off x="4560" y="1920"/>
              <a:ext cx="1056" cy="862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endParaRPr>
            </a:p>
            <a:p>
              <a:pPr algn="l"/>
              <a:endPara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endParaRPr>
            </a:p>
            <a:p>
              <a:pPr algn="l"/>
              <a:r>
                <a:rPr kumimoji="1" lang="ja-JP" sz="1400">
                  <a:solidFill>
                    <a:srgbClr val="FF9900"/>
                  </a:solidFill>
                  <a:latin typeface="Comic Sans MS" charset="0"/>
                  <a:ea typeface="ＤＦＰ特太ゴシック体" charset="0"/>
                  <a:cs typeface="ＤＦＰ特太ゴシック体" charset="0"/>
                </a:rPr>
                <a:t>{</a:t>
              </a:r>
              <a:r>
                <a:rPr kumimoji="1" lang="en-US" altLang="ja-JP" sz="1400">
                  <a:solidFill>
                    <a:srgbClr val="FF9900"/>
                  </a:solidFill>
                  <a:latin typeface="Comic Sans MS" charset="0"/>
                  <a:ea typeface="ＤＦＰ特太ゴシック体" charset="0"/>
                  <a:cs typeface="ＤＦＰ特太ゴシック体" charset="0"/>
                </a:rPr>
                <a:t>A}</a:t>
              </a:r>
              <a:r>
                <a:rPr kumimoji="1" lang="en-US" altLang="ja-JP" sz="1400">
                  <a:solidFill>
                    <a:srgbClr val="FFFFCC"/>
                  </a:solidFill>
                  <a:latin typeface="Comic Sans MS" charset="0"/>
                  <a:ea typeface="ＤＦＰ特太ゴシック体" charset="0"/>
                  <a:cs typeface="ＤＦＰ特太ゴシック体" charset="0"/>
                </a:rPr>
                <a:t>           </a:t>
              </a:r>
              <a:r>
                <a:rPr kumimoji="1" lang="en-US" altLang="ja-JP" sz="1400">
                  <a:solidFill>
                    <a:srgbClr val="FF9900"/>
                  </a:solidFill>
                  <a:latin typeface="Comic Sans MS" charset="0"/>
                  <a:ea typeface="ＤＦＰ特太ゴシック体" charset="0"/>
                  <a:cs typeface="ＤＦＰ特太ゴシック体" charset="0"/>
                </a:rPr>
                <a:t>3</a:t>
              </a:r>
              <a:r>
                <a:rPr kumimoji="1" lang="en-US" altLang="ja-JP" sz="1400">
                  <a:solidFill>
                    <a:srgbClr val="FFFFCC"/>
                  </a:solidFill>
                  <a:latin typeface="Comic Sans MS" charset="0"/>
                  <a:ea typeface="ＤＦＰ特太ゴシック体" charset="0"/>
                  <a:cs typeface="ＤＦＰ特太ゴシック体" charset="0"/>
                </a:rPr>
                <a:t> </a:t>
              </a:r>
            </a:p>
            <a:p>
              <a:pPr algn="l"/>
              <a:r>
                <a:rPr kumimoji="1" lang="en-US" altLang="ja-JP" sz="1400">
                  <a:solidFill>
                    <a:srgbClr val="FFFFCC"/>
                  </a:solidFill>
                  <a:latin typeface="Comic Sans MS" charset="0"/>
                  <a:ea typeface="ＤＦＰ特太ゴシック体" charset="0"/>
                  <a:cs typeface="ＤＦＰ特太ゴシック体" charset="0"/>
                </a:rPr>
                <a:t>{B}           2</a:t>
              </a:r>
            </a:p>
            <a:p>
              <a:pPr algn="l"/>
              <a:r>
                <a:rPr kumimoji="1" lang="en-US" altLang="ja-JP" sz="1400">
                  <a:solidFill>
                    <a:srgbClr val="FFFFCC"/>
                  </a:solidFill>
                  <a:latin typeface="Comic Sans MS" charset="0"/>
                  <a:ea typeface="ＤＦＰ特太ゴシック体" charset="0"/>
                  <a:cs typeface="ＤＦＰ特太ゴシック体" charset="0"/>
                </a:rPr>
                <a:t>{C}           2</a:t>
              </a:r>
            </a:p>
            <a:p>
              <a:pPr algn="l"/>
              <a:r>
                <a:rPr kumimoji="1" lang="en-US" altLang="ja-JP" sz="1400">
                  <a:solidFill>
                    <a:srgbClr val="FFFFCC"/>
                  </a:solidFill>
                  <a:latin typeface="Comic Sans MS" charset="0"/>
                  <a:ea typeface="ＤＦＰ特太ゴシック体" charset="0"/>
                  <a:cs typeface="ＤＦＰ特太ゴシック体" charset="0"/>
                </a:rPr>
                <a:t>{A,C}        2</a:t>
              </a:r>
            </a:p>
          </p:txBody>
        </p:sp>
        <p:sp>
          <p:nvSpPr>
            <p:cNvPr id="234512" name="Text Box 16"/>
            <p:cNvSpPr txBox="1">
              <a:spLocks noChangeArrowheads="1"/>
            </p:cNvSpPr>
            <p:nvPr/>
          </p:nvSpPr>
          <p:spPr bwMode="auto">
            <a:xfrm>
              <a:off x="4560" y="1776"/>
              <a:ext cx="1056" cy="36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144" rIns="9144">
              <a:spAutoFit/>
            </a:bodyPr>
            <a:lstStyle/>
            <a:p>
              <a:pPr algn="l" eaLnBrk="0" hangingPunct="0"/>
              <a:r>
                <a:rPr lang="en-US" altLang="ja-JP" sz="1600">
                  <a:solidFill>
                    <a:srgbClr val="FFFFCC"/>
                  </a:solidFill>
                  <a:latin typeface="Comic Sans MS" charset="0"/>
                  <a:ea typeface="ＤＦＰ特太ゴシック体" charset="0"/>
                  <a:cs typeface="ＤＦＰ特太ゴシック体" charset="0"/>
                </a:rPr>
                <a:t> Large     support</a:t>
              </a:r>
            </a:p>
            <a:p>
              <a:pPr algn="l" eaLnBrk="0" hangingPunct="0"/>
              <a:r>
                <a:rPr lang="en-US" altLang="ja-JP" sz="1600">
                  <a:solidFill>
                    <a:srgbClr val="FFFFCC"/>
                  </a:solidFill>
                  <a:latin typeface="Comic Sans MS" charset="0"/>
                  <a:ea typeface="ＤＦＰ特太ゴシック体" charset="0"/>
                  <a:cs typeface="ＤＦＰ特太ゴシック体" charset="0"/>
                </a:rPr>
                <a:t> items</a:t>
              </a:r>
            </a:p>
          </p:txBody>
        </p:sp>
        <p:sp>
          <p:nvSpPr>
            <p:cNvPr id="234513" name="Line 17"/>
            <p:cNvSpPr>
              <a:spLocks noChangeShapeType="1"/>
            </p:cNvSpPr>
            <p:nvPr/>
          </p:nvSpPr>
          <p:spPr bwMode="auto">
            <a:xfrm>
              <a:off x="5065" y="1776"/>
              <a:ext cx="0" cy="1008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14" name="Line 18"/>
            <p:cNvSpPr>
              <a:spLocks noChangeShapeType="1"/>
            </p:cNvSpPr>
            <p:nvPr/>
          </p:nvSpPr>
          <p:spPr bwMode="auto">
            <a:xfrm>
              <a:off x="4560" y="211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l"/>
            <a:r>
              <a:rPr kumimoji="1" lang="en-US" altLang="ja-JP" sz="3600">
                <a:solidFill>
                  <a:schemeClr val="bg2"/>
                </a:solidFill>
                <a:cs typeface="ＭＳ Ｐゴシック" charset="0"/>
              </a:rPr>
              <a:t>Algorithm Apriori (Argawal): Illustration</a:t>
            </a:r>
            <a:endParaRPr kumimoji="1" lang="en-US" sz="3600">
              <a:solidFill>
                <a:schemeClr val="bg2"/>
              </a:solidFill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609600" y="1143000"/>
            <a:ext cx="6477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spcBef>
                <a:spcPct val="20000"/>
              </a:spcBef>
              <a:buClr>
                <a:schemeClr val="tx2"/>
              </a:buClr>
              <a:buFont typeface="Wingdings" charset="0"/>
              <a:buChar char="q"/>
            </a:pPr>
            <a:r>
              <a:rPr lang="en-US" altLang="ja-JP" sz="2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ＭＳ Ｐゴシック" charset="0"/>
              </a:rPr>
              <a:t>The task of mining association rules is mainly to discover </a:t>
            </a:r>
            <a:r>
              <a:rPr lang="en-US" altLang="ja-JP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ＭＳ Ｐゴシック" charset="0"/>
              </a:rPr>
              <a:t>strong association rules</a:t>
            </a:r>
            <a:r>
              <a:rPr lang="en-US" altLang="ja-JP" sz="2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ＭＳ Ｐゴシック" charset="0"/>
              </a:rPr>
              <a:t> (high confidence and strong support) in large databases.</a:t>
            </a:r>
          </a:p>
          <a:p>
            <a:pPr marL="457200" indent="-457200" algn="l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endParaRPr lang="en-US" altLang="ja-JP" sz="2000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  <a:cs typeface="ＭＳ Ｐゴシック" charset="0"/>
            </a:endParaRPr>
          </a:p>
          <a:p>
            <a:pPr marL="914400" lvl="1" indent="-4572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0"/>
              <a:buChar char="u"/>
            </a:pPr>
            <a:r>
              <a:rPr lang="en-US" altLang="ja-JP" sz="2000">
                <a:latin typeface="Comic Sans MS" charset="0"/>
                <a:cs typeface="ＭＳ Ｐゴシック" charset="0"/>
              </a:rPr>
              <a:t>Mining association rules is composed of two steps: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q"/>
            </a:pPr>
            <a:endParaRPr lang="en-US" altLang="ja-JP" sz="2000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  <a:cs typeface="ＭＳ Ｐゴシック" charset="0"/>
            </a:endParaRPr>
          </a:p>
        </p:txBody>
      </p:sp>
      <p:sp>
        <p:nvSpPr>
          <p:cNvPr id="234502" name="Text Box 6"/>
          <p:cNvSpPr txBox="1">
            <a:spLocks noChangeArrowheads="1"/>
          </p:cNvSpPr>
          <p:nvPr/>
        </p:nvSpPr>
        <p:spPr bwMode="auto">
          <a:xfrm>
            <a:off x="7239000" y="1371600"/>
            <a:ext cx="1676400" cy="1309688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ja-JP" sz="16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TID       Items</a:t>
            </a:r>
          </a:p>
          <a:p>
            <a:pPr algn="l"/>
            <a:endParaRPr kumimoji="1" lang="en-US" altLang="ja-JP" sz="8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1000      </a:t>
            </a:r>
            <a:r>
              <a:rPr kumimoji="1" lang="en-US" altLang="ja-JP" sz="1400">
                <a:solidFill>
                  <a:srgbClr val="FF99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A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, B,  C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2000      </a:t>
            </a:r>
            <a:r>
              <a:rPr kumimoji="1" lang="en-US" altLang="ja-JP" sz="1400">
                <a:solidFill>
                  <a:srgbClr val="FF99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A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, C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3000      </a:t>
            </a:r>
            <a:r>
              <a:rPr kumimoji="1" lang="en-US" altLang="ja-JP" sz="1400">
                <a:solidFill>
                  <a:srgbClr val="FF99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A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, D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4000      B, E, F</a:t>
            </a:r>
          </a:p>
        </p:txBody>
      </p:sp>
      <p:sp>
        <p:nvSpPr>
          <p:cNvPr id="234503" name="Line 7"/>
          <p:cNvSpPr>
            <a:spLocks noChangeShapeType="1"/>
          </p:cNvSpPr>
          <p:nvPr/>
        </p:nvSpPr>
        <p:spPr bwMode="auto">
          <a:xfrm>
            <a:off x="7239000" y="1676400"/>
            <a:ext cx="16764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>
            <a:off x="7924800" y="1371600"/>
            <a:ext cx="0" cy="129540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1066800" y="3505200"/>
            <a:ext cx="6324600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40000"/>
              </a:lnSpc>
              <a:spcBef>
                <a:spcPct val="50000"/>
              </a:spcBef>
            </a:pPr>
            <a:endParaRPr lang="en-US" altLang="ja-JP" sz="2000">
              <a:latin typeface="Comic Sans MS" charset="0"/>
              <a:cs typeface="ＭＳ Ｐゴシック" charset="0"/>
            </a:endParaRPr>
          </a:p>
          <a:p>
            <a:pPr lvl="1" algn="l" eaLnBrk="0" hangingPunct="0">
              <a:spcBef>
                <a:spcPct val="50000"/>
              </a:spcBef>
            </a:pPr>
            <a:r>
              <a:rPr lang="en-US" altLang="ja-JP" sz="2000">
                <a:latin typeface="Comic Sans MS" charset="0"/>
                <a:cs typeface="ＭＳ Ｐゴシック" charset="0"/>
              </a:rPr>
              <a:t>1. </a:t>
            </a:r>
            <a:r>
              <a:rPr lang="en-US" altLang="ja-JP" sz="2000">
                <a:solidFill>
                  <a:schemeClr val="tx2"/>
                </a:solidFill>
                <a:latin typeface="Comic Sans MS" charset="0"/>
                <a:cs typeface="ＭＳ Ｐゴシック" charset="0"/>
              </a:rPr>
              <a:t>discover the frequent items</a:t>
            </a:r>
            <a:r>
              <a:rPr lang="en-US" altLang="ja-JP" sz="2000">
                <a:latin typeface="Comic Sans MS" charset="0"/>
                <a:cs typeface="ＭＳ Ｐゴシック" charset="0"/>
              </a:rPr>
              <a:t>, i.e., the sets of items that have </a:t>
            </a:r>
          </a:p>
          <a:p>
            <a:pPr lvl="1" algn="l" eaLnBrk="0" hangingPunct="0">
              <a:spcBef>
                <a:spcPct val="50000"/>
              </a:spcBef>
            </a:pPr>
            <a:r>
              <a:rPr lang="en-US" altLang="ja-JP" sz="2000">
                <a:latin typeface="Comic Sans MS" charset="0"/>
                <a:cs typeface="ＭＳ Ｐゴシック" charset="0"/>
              </a:rPr>
              <a:t>    transaction support above a predetermined minimum support </a:t>
            </a:r>
            <a:r>
              <a:rPr lang="en-US" altLang="ja-JP" sz="2000">
                <a:solidFill>
                  <a:srgbClr val="FF9900"/>
                </a:solidFill>
                <a:latin typeface="Comic Sans MS" charset="0"/>
                <a:cs typeface="ＭＳ Ｐゴシック" charset="0"/>
              </a:rPr>
              <a:t>s</a:t>
            </a:r>
            <a:r>
              <a:rPr lang="en-US" altLang="ja-JP" sz="2000">
                <a:latin typeface="Comic Sans MS" charset="0"/>
                <a:cs typeface="ＭＳ Ｐゴシック" charset="0"/>
              </a:rPr>
              <a:t>.</a:t>
            </a:r>
          </a:p>
          <a:p>
            <a:pPr lvl="1" algn="l" eaLnBrk="0" hangingPunct="0">
              <a:spcBef>
                <a:spcPct val="50000"/>
              </a:spcBef>
            </a:pPr>
            <a:r>
              <a:rPr lang="en-US" altLang="ja-JP" sz="2000">
                <a:latin typeface="Comic Sans MS" charset="0"/>
                <a:cs typeface="ＭＳ Ｐゴシック" charset="0"/>
              </a:rPr>
              <a:t>2. Use the frequent itemsets to </a:t>
            </a:r>
            <a:r>
              <a:rPr lang="en-US" altLang="ja-JP" sz="2000">
                <a:solidFill>
                  <a:schemeClr val="tx2"/>
                </a:solidFill>
                <a:latin typeface="Comic Sans MS" charset="0"/>
                <a:cs typeface="ＭＳ Ｐゴシック" charset="0"/>
              </a:rPr>
              <a:t>generate </a:t>
            </a:r>
          </a:p>
          <a:p>
            <a:pPr lvl="1" algn="l" eaLnBrk="0" hangingPunct="0">
              <a:spcBef>
                <a:spcPct val="50000"/>
              </a:spcBef>
            </a:pPr>
            <a:r>
              <a:rPr lang="en-US" altLang="ja-JP" sz="2000">
                <a:solidFill>
                  <a:schemeClr val="tx2"/>
                </a:solidFill>
                <a:latin typeface="Comic Sans MS" charset="0"/>
                <a:cs typeface="ＭＳ Ｐゴシック" charset="0"/>
              </a:rPr>
              <a:t>    the association rules</a:t>
            </a:r>
            <a:r>
              <a:rPr lang="en-US" altLang="ja-JP" sz="2000">
                <a:latin typeface="Comic Sans MS" charset="0"/>
                <a:cs typeface="ＭＳ Ｐゴシック" charset="0"/>
              </a:rPr>
              <a:t> </a:t>
            </a:r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7315200" y="5867400"/>
            <a:ext cx="149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ja-JP" sz="2000">
                <a:solidFill>
                  <a:srgbClr val="FFFF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MinSup =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45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2" grpId="0" autoUpdateAnimBg="0"/>
      <p:bldP spid="234503" grpId="0" animBg="1"/>
      <p:bldP spid="2345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2D02-AB0C-7143-94A7-FBE3B6BA6BA8}" type="slidenum">
              <a:rPr lang="en-US"/>
              <a:pPr/>
              <a:t>13</a:t>
            </a:fld>
            <a:endParaRPr lang="en-US"/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1676400" y="1447800"/>
            <a:ext cx="1811338" cy="14478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ja-JP" altLang="en-US" sz="2000">
              <a:solidFill>
                <a:schemeClr val="accent2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1828800" y="1524000"/>
            <a:ext cx="15875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TID       Items</a:t>
            </a:r>
          </a:p>
          <a:p>
            <a:pPr algn="l"/>
            <a:endParaRPr kumimoji="1" lang="en-US" alt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100      </a:t>
            </a:r>
            <a:r>
              <a:rPr kumimoji="1" lang="en-US" altLang="ja-JP" sz="1400">
                <a:solidFill>
                  <a:srgbClr val="FF99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A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, C, D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200      </a:t>
            </a:r>
            <a:r>
              <a:rPr kumimoji="1" lang="en-US" altLang="ja-JP" sz="1400">
                <a:solidFill>
                  <a:srgbClr val="00FF99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B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, C, E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300      </a:t>
            </a:r>
            <a:r>
              <a:rPr kumimoji="1" lang="en-US" altLang="ja-JP" sz="1400">
                <a:solidFill>
                  <a:srgbClr val="FF99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A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, </a:t>
            </a:r>
            <a:r>
              <a:rPr kumimoji="1" lang="en-US" altLang="ja-JP" sz="1400">
                <a:solidFill>
                  <a:srgbClr val="00FF99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B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, C, E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400      </a:t>
            </a:r>
            <a:r>
              <a:rPr kumimoji="1" lang="en-US" altLang="ja-JP" sz="1400">
                <a:solidFill>
                  <a:srgbClr val="00FF99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B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, E </a:t>
            </a:r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>
            <a:off x="1693863" y="1831975"/>
            <a:ext cx="1811337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0" name="Line 12"/>
          <p:cNvSpPr>
            <a:spLocks noChangeShapeType="1"/>
          </p:cNvSpPr>
          <p:nvPr/>
        </p:nvSpPr>
        <p:spPr bwMode="auto">
          <a:xfrm>
            <a:off x="2362200" y="1450975"/>
            <a:ext cx="0" cy="144780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1" name="Text Box 13"/>
          <p:cNvSpPr txBox="1">
            <a:spLocks noChangeArrowheads="1"/>
          </p:cNvSpPr>
          <p:nvPr/>
        </p:nvSpPr>
        <p:spPr bwMode="auto">
          <a:xfrm>
            <a:off x="1828800" y="1143000"/>
            <a:ext cx="154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2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Database D</a:t>
            </a:r>
          </a:p>
        </p:txBody>
      </p:sp>
      <p:sp>
        <p:nvSpPr>
          <p:cNvPr id="222222" name="Rectangle 14"/>
          <p:cNvSpPr>
            <a:spLocks noChangeArrowheads="1"/>
          </p:cNvSpPr>
          <p:nvPr/>
        </p:nvSpPr>
        <p:spPr bwMode="auto">
          <a:xfrm>
            <a:off x="4648200" y="1295400"/>
            <a:ext cx="1524000" cy="16002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ja-JP" altLang="en-US" sz="2000">
              <a:solidFill>
                <a:schemeClr val="accent2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</p:txBody>
      </p:sp>
      <p:sp>
        <p:nvSpPr>
          <p:cNvPr id="222223" name="Text Box 15"/>
          <p:cNvSpPr txBox="1">
            <a:spLocks noChangeArrowheads="1"/>
          </p:cNvSpPr>
          <p:nvPr/>
        </p:nvSpPr>
        <p:spPr bwMode="auto">
          <a:xfrm>
            <a:off x="4800600" y="1295400"/>
            <a:ext cx="4572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r>
              <a:rPr kumimoji="1" lang="ja-JP" sz="1400">
                <a:solidFill>
                  <a:srgbClr val="FF99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</a:t>
            </a:r>
            <a:r>
              <a:rPr kumimoji="1" lang="en-US" altLang="ja-JP" sz="1400">
                <a:solidFill>
                  <a:srgbClr val="FF99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A}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                   </a:t>
            </a:r>
          </a:p>
          <a:p>
            <a:pPr algn="l"/>
            <a:r>
              <a:rPr kumimoji="1" lang="en-US" altLang="ja-JP" sz="1400">
                <a:solidFill>
                  <a:srgbClr val="00FF99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{B}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    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{C}     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{D}     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{E}           </a:t>
            </a:r>
          </a:p>
        </p:txBody>
      </p:sp>
      <p:sp>
        <p:nvSpPr>
          <p:cNvPr id="222224" name="Line 16"/>
          <p:cNvSpPr>
            <a:spLocks noChangeShapeType="1"/>
          </p:cNvSpPr>
          <p:nvPr/>
        </p:nvSpPr>
        <p:spPr bwMode="auto">
          <a:xfrm>
            <a:off x="4648200" y="1676400"/>
            <a:ext cx="15240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5" name="Line 17"/>
          <p:cNvSpPr>
            <a:spLocks noChangeShapeType="1"/>
          </p:cNvSpPr>
          <p:nvPr/>
        </p:nvSpPr>
        <p:spPr bwMode="auto">
          <a:xfrm>
            <a:off x="5486400" y="1295400"/>
            <a:ext cx="0" cy="160020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26" name="Text Box 18"/>
          <p:cNvSpPr txBox="1">
            <a:spLocks noChangeArrowheads="1"/>
          </p:cNvSpPr>
          <p:nvPr/>
        </p:nvSpPr>
        <p:spPr bwMode="auto">
          <a:xfrm>
            <a:off x="4648200" y="1295400"/>
            <a:ext cx="1495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Itemset   Count</a:t>
            </a:r>
          </a:p>
        </p:txBody>
      </p:sp>
      <p:sp>
        <p:nvSpPr>
          <p:cNvPr id="222227" name="Rectangle 19"/>
          <p:cNvSpPr>
            <a:spLocks noChangeArrowheads="1"/>
          </p:cNvSpPr>
          <p:nvPr/>
        </p:nvSpPr>
        <p:spPr bwMode="auto">
          <a:xfrm>
            <a:off x="6858000" y="1374775"/>
            <a:ext cx="1524000" cy="14478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ja-JP" altLang="en-US" sz="2000">
              <a:solidFill>
                <a:schemeClr val="accent2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</p:txBody>
      </p:sp>
      <p:sp>
        <p:nvSpPr>
          <p:cNvPr id="222228" name="Text Box 20"/>
          <p:cNvSpPr txBox="1">
            <a:spLocks noChangeArrowheads="1"/>
          </p:cNvSpPr>
          <p:nvPr/>
        </p:nvSpPr>
        <p:spPr bwMode="auto">
          <a:xfrm>
            <a:off x="7010400" y="1374775"/>
            <a:ext cx="13716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A}           2   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{B}           3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{C}           3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{E}           3</a:t>
            </a:r>
          </a:p>
        </p:txBody>
      </p:sp>
      <p:sp>
        <p:nvSpPr>
          <p:cNvPr id="222229" name="Line 21"/>
          <p:cNvSpPr>
            <a:spLocks noChangeShapeType="1"/>
          </p:cNvSpPr>
          <p:nvPr/>
        </p:nvSpPr>
        <p:spPr bwMode="auto">
          <a:xfrm>
            <a:off x="6858000" y="1755775"/>
            <a:ext cx="15240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0" name="Line 22"/>
          <p:cNvSpPr>
            <a:spLocks noChangeShapeType="1"/>
          </p:cNvSpPr>
          <p:nvPr/>
        </p:nvSpPr>
        <p:spPr bwMode="auto">
          <a:xfrm>
            <a:off x="7696200" y="1374775"/>
            <a:ext cx="0" cy="144780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1" name="Text Box 23"/>
          <p:cNvSpPr txBox="1">
            <a:spLocks noChangeArrowheads="1"/>
          </p:cNvSpPr>
          <p:nvPr/>
        </p:nvSpPr>
        <p:spPr bwMode="auto">
          <a:xfrm>
            <a:off x="6858000" y="1374775"/>
            <a:ext cx="1495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Itemset   Count</a:t>
            </a:r>
          </a:p>
        </p:txBody>
      </p:sp>
      <p:sp>
        <p:nvSpPr>
          <p:cNvPr id="222232" name="Rectangle 24"/>
          <p:cNvSpPr>
            <a:spLocks noChangeArrowheads="1"/>
          </p:cNvSpPr>
          <p:nvPr/>
        </p:nvSpPr>
        <p:spPr bwMode="auto">
          <a:xfrm>
            <a:off x="1752600" y="3200400"/>
            <a:ext cx="914400" cy="18288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ja-JP" altLang="en-US" sz="2000">
              <a:solidFill>
                <a:schemeClr val="accent2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</p:txBody>
      </p:sp>
      <p:sp>
        <p:nvSpPr>
          <p:cNvPr id="222233" name="Text Box 25"/>
          <p:cNvSpPr txBox="1">
            <a:spLocks noChangeArrowheads="1"/>
          </p:cNvSpPr>
          <p:nvPr/>
        </p:nvSpPr>
        <p:spPr bwMode="auto">
          <a:xfrm>
            <a:off x="1905000" y="3200400"/>
            <a:ext cx="76200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A, B}         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{A, C}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{A, E}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{B, C}  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{B, E}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{C, E}         </a:t>
            </a:r>
          </a:p>
        </p:txBody>
      </p:sp>
      <p:sp>
        <p:nvSpPr>
          <p:cNvPr id="222234" name="Line 26"/>
          <p:cNvSpPr>
            <a:spLocks noChangeShapeType="1"/>
          </p:cNvSpPr>
          <p:nvPr/>
        </p:nvSpPr>
        <p:spPr bwMode="auto">
          <a:xfrm>
            <a:off x="1752600" y="3581400"/>
            <a:ext cx="9144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5" name="Text Box 27"/>
          <p:cNvSpPr txBox="1">
            <a:spLocks noChangeArrowheads="1"/>
          </p:cNvSpPr>
          <p:nvPr/>
        </p:nvSpPr>
        <p:spPr bwMode="auto">
          <a:xfrm>
            <a:off x="1752600" y="3276600"/>
            <a:ext cx="185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Itemset of </a:t>
            </a:r>
            <a:r>
              <a:rPr kumimoji="1" lang="en-US" altLang="ja-JP" sz="1400" b="1">
                <a:solidFill>
                  <a:schemeClr val="folHlink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2 items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</a:t>
            </a:r>
          </a:p>
        </p:txBody>
      </p:sp>
      <p:sp>
        <p:nvSpPr>
          <p:cNvPr id="222236" name="Rectangle 28"/>
          <p:cNvSpPr>
            <a:spLocks noChangeArrowheads="1"/>
          </p:cNvSpPr>
          <p:nvPr/>
        </p:nvSpPr>
        <p:spPr bwMode="auto">
          <a:xfrm>
            <a:off x="4648200" y="3352800"/>
            <a:ext cx="1828800" cy="17526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ja-JP" altLang="en-US" sz="2000">
              <a:solidFill>
                <a:schemeClr val="accent2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</p:txBody>
      </p:sp>
      <p:sp>
        <p:nvSpPr>
          <p:cNvPr id="222237" name="Text Box 29"/>
          <p:cNvSpPr txBox="1">
            <a:spLocks noChangeArrowheads="1"/>
          </p:cNvSpPr>
          <p:nvPr/>
        </p:nvSpPr>
        <p:spPr bwMode="auto">
          <a:xfrm>
            <a:off x="4800600" y="3292475"/>
            <a:ext cx="60960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A,B}        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{A,C}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{A,E}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{B,C} 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{B,E}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{C,E}        </a:t>
            </a:r>
          </a:p>
        </p:txBody>
      </p:sp>
      <p:sp>
        <p:nvSpPr>
          <p:cNvPr id="222238" name="Line 30"/>
          <p:cNvSpPr>
            <a:spLocks noChangeShapeType="1"/>
          </p:cNvSpPr>
          <p:nvPr/>
        </p:nvSpPr>
        <p:spPr bwMode="auto">
          <a:xfrm>
            <a:off x="4648200" y="3673475"/>
            <a:ext cx="16002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39" name="Text Box 31"/>
          <p:cNvSpPr txBox="1">
            <a:spLocks noChangeArrowheads="1"/>
          </p:cNvSpPr>
          <p:nvPr/>
        </p:nvSpPr>
        <p:spPr bwMode="auto">
          <a:xfrm>
            <a:off x="4648200" y="3368675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Itemset    Count </a:t>
            </a:r>
          </a:p>
        </p:txBody>
      </p:sp>
      <p:sp>
        <p:nvSpPr>
          <p:cNvPr id="222240" name="Line 32"/>
          <p:cNvSpPr>
            <a:spLocks noChangeShapeType="1"/>
          </p:cNvSpPr>
          <p:nvPr/>
        </p:nvSpPr>
        <p:spPr bwMode="auto">
          <a:xfrm>
            <a:off x="5486400" y="3292475"/>
            <a:ext cx="0" cy="182880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41" name="Rectangle 33"/>
          <p:cNvSpPr>
            <a:spLocks noChangeArrowheads="1"/>
          </p:cNvSpPr>
          <p:nvPr/>
        </p:nvSpPr>
        <p:spPr bwMode="auto">
          <a:xfrm>
            <a:off x="6781800" y="3505200"/>
            <a:ext cx="1600200" cy="14478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ja-JP" altLang="en-US" sz="2000">
              <a:solidFill>
                <a:schemeClr val="accent2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</p:txBody>
      </p:sp>
      <p:sp>
        <p:nvSpPr>
          <p:cNvPr id="222242" name="Text Box 34"/>
          <p:cNvSpPr txBox="1">
            <a:spLocks noChangeArrowheads="1"/>
          </p:cNvSpPr>
          <p:nvPr/>
        </p:nvSpPr>
        <p:spPr bwMode="auto">
          <a:xfrm>
            <a:off x="6934200" y="3505200"/>
            <a:ext cx="12954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A, C}       2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{B, C}       2      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{B, E}       3</a:t>
            </a:r>
          </a:p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{C, E}       2      </a:t>
            </a:r>
          </a:p>
        </p:txBody>
      </p:sp>
      <p:sp>
        <p:nvSpPr>
          <p:cNvPr id="222243" name="Line 35"/>
          <p:cNvSpPr>
            <a:spLocks noChangeShapeType="1"/>
          </p:cNvSpPr>
          <p:nvPr/>
        </p:nvSpPr>
        <p:spPr bwMode="auto">
          <a:xfrm>
            <a:off x="6781800" y="3886200"/>
            <a:ext cx="16002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44" name="Text Box 36"/>
          <p:cNvSpPr txBox="1">
            <a:spLocks noChangeArrowheads="1"/>
          </p:cNvSpPr>
          <p:nvPr/>
        </p:nvSpPr>
        <p:spPr bwMode="auto">
          <a:xfrm>
            <a:off x="6781800" y="35814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Itemset    Count </a:t>
            </a:r>
          </a:p>
        </p:txBody>
      </p:sp>
      <p:sp>
        <p:nvSpPr>
          <p:cNvPr id="222245" name="Line 37"/>
          <p:cNvSpPr>
            <a:spLocks noChangeShapeType="1"/>
          </p:cNvSpPr>
          <p:nvPr/>
        </p:nvSpPr>
        <p:spPr bwMode="auto">
          <a:xfrm>
            <a:off x="7620000" y="3505200"/>
            <a:ext cx="0" cy="144780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46" name="Rectangle 38"/>
          <p:cNvSpPr>
            <a:spLocks noChangeArrowheads="1"/>
          </p:cNvSpPr>
          <p:nvPr/>
        </p:nvSpPr>
        <p:spPr bwMode="auto">
          <a:xfrm>
            <a:off x="1752600" y="5410200"/>
            <a:ext cx="1066800" cy="7620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ja-JP" altLang="en-US" sz="2000">
              <a:solidFill>
                <a:schemeClr val="accent2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</p:txBody>
      </p:sp>
      <p:sp>
        <p:nvSpPr>
          <p:cNvPr id="222247" name="Text Box 39"/>
          <p:cNvSpPr txBox="1">
            <a:spLocks noChangeArrowheads="1"/>
          </p:cNvSpPr>
          <p:nvPr/>
        </p:nvSpPr>
        <p:spPr bwMode="auto">
          <a:xfrm>
            <a:off x="1828800" y="5410200"/>
            <a:ext cx="990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B, C, E}                        </a:t>
            </a:r>
          </a:p>
        </p:txBody>
      </p:sp>
      <p:sp>
        <p:nvSpPr>
          <p:cNvPr id="222248" name="Line 40"/>
          <p:cNvSpPr>
            <a:spLocks noChangeShapeType="1"/>
          </p:cNvSpPr>
          <p:nvPr/>
        </p:nvSpPr>
        <p:spPr bwMode="auto">
          <a:xfrm>
            <a:off x="1752600" y="5791200"/>
            <a:ext cx="10668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49" name="Text Box 41"/>
          <p:cNvSpPr txBox="1">
            <a:spLocks noChangeArrowheads="1"/>
          </p:cNvSpPr>
          <p:nvPr/>
        </p:nvSpPr>
        <p:spPr bwMode="auto">
          <a:xfrm>
            <a:off x="1752600" y="5486400"/>
            <a:ext cx="185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Itemset of </a:t>
            </a:r>
            <a:r>
              <a:rPr kumimoji="1" lang="en-US" altLang="ja-JP" sz="1400" b="1">
                <a:solidFill>
                  <a:srgbClr val="FFFF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3 items</a:t>
            </a:r>
          </a:p>
        </p:txBody>
      </p:sp>
      <p:sp>
        <p:nvSpPr>
          <p:cNvPr id="222250" name="Rectangle 42"/>
          <p:cNvSpPr>
            <a:spLocks noChangeArrowheads="1"/>
          </p:cNvSpPr>
          <p:nvPr/>
        </p:nvSpPr>
        <p:spPr bwMode="auto">
          <a:xfrm>
            <a:off x="4648200" y="5486400"/>
            <a:ext cx="1600200" cy="7620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ja-JP" altLang="en-US" sz="2000">
              <a:solidFill>
                <a:schemeClr val="accent2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</p:txBody>
      </p:sp>
      <p:sp>
        <p:nvSpPr>
          <p:cNvPr id="222251" name="Text Box 43"/>
          <p:cNvSpPr txBox="1">
            <a:spLocks noChangeArrowheads="1"/>
          </p:cNvSpPr>
          <p:nvPr/>
        </p:nvSpPr>
        <p:spPr bwMode="auto">
          <a:xfrm>
            <a:off x="4648200" y="5486400"/>
            <a:ext cx="1600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B, C, E}       2   </a:t>
            </a:r>
          </a:p>
        </p:txBody>
      </p:sp>
      <p:sp>
        <p:nvSpPr>
          <p:cNvPr id="222252" name="Line 44"/>
          <p:cNvSpPr>
            <a:spLocks noChangeShapeType="1"/>
          </p:cNvSpPr>
          <p:nvPr/>
        </p:nvSpPr>
        <p:spPr bwMode="auto">
          <a:xfrm>
            <a:off x="4648200" y="5867400"/>
            <a:ext cx="16002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53" name="Text Box 45"/>
          <p:cNvSpPr txBox="1">
            <a:spLocks noChangeArrowheads="1"/>
          </p:cNvSpPr>
          <p:nvPr/>
        </p:nvSpPr>
        <p:spPr bwMode="auto">
          <a:xfrm>
            <a:off x="4648200" y="5562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Itemset    Count </a:t>
            </a:r>
          </a:p>
        </p:txBody>
      </p:sp>
      <p:sp>
        <p:nvSpPr>
          <p:cNvPr id="222254" name="Line 46"/>
          <p:cNvSpPr>
            <a:spLocks noChangeShapeType="1"/>
          </p:cNvSpPr>
          <p:nvPr/>
        </p:nvSpPr>
        <p:spPr bwMode="auto">
          <a:xfrm>
            <a:off x="5486400" y="5486400"/>
            <a:ext cx="0" cy="76200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55" name="Rectangle 47"/>
          <p:cNvSpPr>
            <a:spLocks noChangeArrowheads="1"/>
          </p:cNvSpPr>
          <p:nvPr/>
        </p:nvSpPr>
        <p:spPr bwMode="auto">
          <a:xfrm>
            <a:off x="6781800" y="5486400"/>
            <a:ext cx="1600200" cy="7620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ja-JP" altLang="en-US" sz="2000">
              <a:solidFill>
                <a:schemeClr val="accent2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</p:txBody>
      </p:sp>
      <p:sp>
        <p:nvSpPr>
          <p:cNvPr id="222256" name="Text Box 48"/>
          <p:cNvSpPr txBox="1">
            <a:spLocks noChangeArrowheads="1"/>
          </p:cNvSpPr>
          <p:nvPr/>
        </p:nvSpPr>
        <p:spPr bwMode="auto">
          <a:xfrm>
            <a:off x="6781800" y="5486400"/>
            <a:ext cx="1600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endParaRPr kumimoji="1" lang="ja-JP" sz="1400">
              <a:solidFill>
                <a:srgbClr val="FFFFCC"/>
              </a:solidFill>
              <a:latin typeface="Comic Sans MS" charset="0"/>
              <a:ea typeface="ＤＦＰ特太ゴシック体" charset="0"/>
              <a:cs typeface="ＤＦＰ特太ゴシック体" charset="0"/>
            </a:endParaRPr>
          </a:p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{</a:t>
            </a:r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B, C, E}       2   </a:t>
            </a:r>
          </a:p>
        </p:txBody>
      </p:sp>
      <p:sp>
        <p:nvSpPr>
          <p:cNvPr id="222257" name="Line 49"/>
          <p:cNvSpPr>
            <a:spLocks noChangeShapeType="1"/>
          </p:cNvSpPr>
          <p:nvPr/>
        </p:nvSpPr>
        <p:spPr bwMode="auto">
          <a:xfrm>
            <a:off x="6781800" y="5867400"/>
            <a:ext cx="16002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58" name="Text Box 50"/>
          <p:cNvSpPr txBox="1">
            <a:spLocks noChangeArrowheads="1"/>
          </p:cNvSpPr>
          <p:nvPr/>
        </p:nvSpPr>
        <p:spPr bwMode="auto">
          <a:xfrm>
            <a:off x="6781800" y="55626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Itemset    Count </a:t>
            </a:r>
          </a:p>
        </p:txBody>
      </p:sp>
      <p:sp>
        <p:nvSpPr>
          <p:cNvPr id="222259" name="Line 51"/>
          <p:cNvSpPr>
            <a:spLocks noChangeShapeType="1"/>
          </p:cNvSpPr>
          <p:nvPr/>
        </p:nvSpPr>
        <p:spPr bwMode="auto">
          <a:xfrm>
            <a:off x="7620000" y="5486400"/>
            <a:ext cx="0" cy="76200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60" name="Text Box 52"/>
          <p:cNvSpPr txBox="1">
            <a:spLocks noChangeArrowheads="1"/>
          </p:cNvSpPr>
          <p:nvPr/>
        </p:nvSpPr>
        <p:spPr bwMode="auto">
          <a:xfrm>
            <a:off x="5181600" y="914400"/>
            <a:ext cx="928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2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Count</a:t>
            </a:r>
            <a:r>
              <a:rPr kumimoji="1" lang="en-US" altLang="ja-JP" sz="2000" baseline="-25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1</a:t>
            </a:r>
          </a:p>
        </p:txBody>
      </p:sp>
      <p:sp>
        <p:nvSpPr>
          <p:cNvPr id="222261" name="Text Box 53"/>
          <p:cNvSpPr txBox="1">
            <a:spLocks noChangeArrowheads="1"/>
          </p:cNvSpPr>
          <p:nvPr/>
        </p:nvSpPr>
        <p:spPr bwMode="auto">
          <a:xfrm>
            <a:off x="7086600" y="990600"/>
            <a:ext cx="1330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2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Frequent</a:t>
            </a:r>
            <a:r>
              <a:rPr kumimoji="1" lang="en-US" altLang="ja-JP" sz="2000" baseline="-25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1</a:t>
            </a:r>
          </a:p>
        </p:txBody>
      </p:sp>
      <p:sp>
        <p:nvSpPr>
          <p:cNvPr id="222262" name="Text Box 54"/>
          <p:cNvSpPr txBox="1">
            <a:spLocks noChangeArrowheads="1"/>
          </p:cNvSpPr>
          <p:nvPr/>
        </p:nvSpPr>
        <p:spPr bwMode="auto">
          <a:xfrm>
            <a:off x="1981200" y="2819400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2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C</a:t>
            </a:r>
            <a:r>
              <a:rPr kumimoji="1" lang="en-US" altLang="ja-JP" sz="2000" baseline="-25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2</a:t>
            </a:r>
          </a:p>
        </p:txBody>
      </p:sp>
      <p:sp>
        <p:nvSpPr>
          <p:cNvPr id="222263" name="Text Box 55"/>
          <p:cNvSpPr txBox="1">
            <a:spLocks noChangeArrowheads="1"/>
          </p:cNvSpPr>
          <p:nvPr/>
        </p:nvSpPr>
        <p:spPr bwMode="auto">
          <a:xfrm>
            <a:off x="7239000" y="3124200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2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Frequent</a:t>
            </a:r>
            <a:r>
              <a:rPr kumimoji="1" lang="en-US" altLang="ja-JP" sz="2000" b="1" baseline="-25000">
                <a:solidFill>
                  <a:schemeClr val="folHlink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2</a:t>
            </a:r>
          </a:p>
        </p:txBody>
      </p:sp>
      <p:sp>
        <p:nvSpPr>
          <p:cNvPr id="222264" name="Text Box 56"/>
          <p:cNvSpPr txBox="1">
            <a:spLocks noChangeArrowheads="1"/>
          </p:cNvSpPr>
          <p:nvPr/>
        </p:nvSpPr>
        <p:spPr bwMode="auto">
          <a:xfrm>
            <a:off x="5105400" y="2971800"/>
            <a:ext cx="954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2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Count</a:t>
            </a:r>
            <a:r>
              <a:rPr kumimoji="1" lang="en-US" altLang="ja-JP" sz="2000" b="1" baseline="-25000">
                <a:solidFill>
                  <a:schemeClr val="folHlink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2</a:t>
            </a:r>
          </a:p>
        </p:txBody>
      </p:sp>
      <p:sp>
        <p:nvSpPr>
          <p:cNvPr id="222265" name="Text Box 57"/>
          <p:cNvSpPr txBox="1">
            <a:spLocks noChangeArrowheads="1"/>
          </p:cNvSpPr>
          <p:nvPr/>
        </p:nvSpPr>
        <p:spPr bwMode="auto">
          <a:xfrm>
            <a:off x="1981200" y="5029200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2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C</a:t>
            </a:r>
            <a:r>
              <a:rPr kumimoji="1" lang="en-US" altLang="ja-JP" sz="2000" baseline="-25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3</a:t>
            </a:r>
          </a:p>
        </p:txBody>
      </p:sp>
      <p:sp>
        <p:nvSpPr>
          <p:cNvPr id="222266" name="Text Box 58"/>
          <p:cNvSpPr txBox="1">
            <a:spLocks noChangeArrowheads="1"/>
          </p:cNvSpPr>
          <p:nvPr/>
        </p:nvSpPr>
        <p:spPr bwMode="auto">
          <a:xfrm>
            <a:off x="7315200" y="5105400"/>
            <a:ext cx="1355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2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Frequent</a:t>
            </a:r>
            <a:r>
              <a:rPr kumimoji="1" lang="en-US" altLang="ja-JP" sz="2000" b="1" baseline="-25000">
                <a:solidFill>
                  <a:srgbClr val="FFFF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3</a:t>
            </a:r>
          </a:p>
        </p:txBody>
      </p:sp>
      <p:sp>
        <p:nvSpPr>
          <p:cNvPr id="222267" name="Text Box 59"/>
          <p:cNvSpPr txBox="1">
            <a:spLocks noChangeArrowheads="1"/>
          </p:cNvSpPr>
          <p:nvPr/>
        </p:nvSpPr>
        <p:spPr bwMode="auto">
          <a:xfrm>
            <a:off x="4953000" y="5105400"/>
            <a:ext cx="954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ja-JP" sz="20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Count</a:t>
            </a:r>
            <a:r>
              <a:rPr kumimoji="1" lang="en-US" altLang="ja-JP" sz="2000" b="1" baseline="-25000">
                <a:solidFill>
                  <a:srgbClr val="FFFF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3</a:t>
            </a:r>
          </a:p>
        </p:txBody>
      </p:sp>
      <p:sp>
        <p:nvSpPr>
          <p:cNvPr id="222268" name="AutoShape 60"/>
          <p:cNvSpPr>
            <a:spLocks noChangeArrowheads="1"/>
          </p:cNvSpPr>
          <p:nvPr/>
        </p:nvSpPr>
        <p:spPr bwMode="auto">
          <a:xfrm>
            <a:off x="3733800" y="57912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rgbClr val="CC99FF">
                  <a:gamma/>
                  <a:shade val="46275"/>
                  <a:invGamma/>
                </a:srgbClr>
              </a:gs>
              <a:gs pos="100000">
                <a:srgbClr val="CC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69" name="Text Box 61"/>
          <p:cNvSpPr txBox="1">
            <a:spLocks noChangeArrowheads="1"/>
          </p:cNvSpPr>
          <p:nvPr/>
        </p:nvSpPr>
        <p:spPr bwMode="auto">
          <a:xfrm>
            <a:off x="3657600" y="5334000"/>
            <a:ext cx="641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600">
                <a:latin typeface="Comic Sans MS" charset="0"/>
                <a:ea typeface="ＤＦＰ特太ゴシック体" charset="0"/>
                <a:cs typeface="ＤＦＰ特太ゴシック体" charset="0"/>
              </a:rPr>
              <a:t>Scan</a:t>
            </a:r>
          </a:p>
          <a:p>
            <a:r>
              <a:rPr kumimoji="1" lang="en-US" altLang="ja-JP" sz="1600">
                <a:latin typeface="Comic Sans MS" charset="0"/>
                <a:ea typeface="ＤＦＰ特太ゴシック体" charset="0"/>
                <a:cs typeface="ＤＦＰ特太ゴシック体" charset="0"/>
              </a:rPr>
              <a:t>D</a:t>
            </a:r>
          </a:p>
        </p:txBody>
      </p:sp>
      <p:sp>
        <p:nvSpPr>
          <p:cNvPr id="222270" name="AutoShape 62"/>
          <p:cNvSpPr>
            <a:spLocks noChangeArrowheads="1"/>
          </p:cNvSpPr>
          <p:nvPr/>
        </p:nvSpPr>
        <p:spPr bwMode="auto">
          <a:xfrm>
            <a:off x="3733800" y="42672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rgbClr val="CC99FF">
                  <a:gamma/>
                  <a:shade val="46275"/>
                  <a:invGamma/>
                </a:srgbClr>
              </a:gs>
              <a:gs pos="100000">
                <a:srgbClr val="CC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71" name="Text Box 63"/>
          <p:cNvSpPr txBox="1">
            <a:spLocks noChangeArrowheads="1"/>
          </p:cNvSpPr>
          <p:nvPr/>
        </p:nvSpPr>
        <p:spPr bwMode="auto">
          <a:xfrm>
            <a:off x="3657600" y="3810000"/>
            <a:ext cx="641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600">
                <a:latin typeface="Comic Sans MS" charset="0"/>
                <a:ea typeface="ＤＦＰ特太ゴシック体" charset="0"/>
                <a:cs typeface="ＤＦＰ特太ゴシック体" charset="0"/>
              </a:rPr>
              <a:t>Scan</a:t>
            </a:r>
          </a:p>
          <a:p>
            <a:r>
              <a:rPr kumimoji="1" lang="en-US" altLang="ja-JP" sz="1600">
                <a:latin typeface="Comic Sans MS" charset="0"/>
                <a:ea typeface="ＤＦＰ特太ゴシック体" charset="0"/>
                <a:cs typeface="ＤＦＰ特太ゴシック体" charset="0"/>
              </a:rPr>
              <a:t>D</a:t>
            </a:r>
          </a:p>
        </p:txBody>
      </p:sp>
      <p:sp>
        <p:nvSpPr>
          <p:cNvPr id="222272" name="AutoShape 64"/>
          <p:cNvSpPr>
            <a:spLocks noChangeArrowheads="1"/>
          </p:cNvSpPr>
          <p:nvPr/>
        </p:nvSpPr>
        <p:spPr bwMode="auto">
          <a:xfrm>
            <a:off x="3733800" y="22860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rgbClr val="CC99FF">
                  <a:gamma/>
                  <a:shade val="46275"/>
                  <a:invGamma/>
                </a:srgbClr>
              </a:gs>
              <a:gs pos="100000">
                <a:srgbClr val="CC99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273" name="Text Box 65"/>
          <p:cNvSpPr txBox="1">
            <a:spLocks noChangeArrowheads="1"/>
          </p:cNvSpPr>
          <p:nvPr/>
        </p:nvSpPr>
        <p:spPr bwMode="auto">
          <a:xfrm>
            <a:off x="3657600" y="1828800"/>
            <a:ext cx="641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ja-JP" sz="1600">
                <a:latin typeface="Comic Sans MS" charset="0"/>
                <a:ea typeface="ＤＦＰ特太ゴシック体" charset="0"/>
                <a:cs typeface="ＤＦＰ特太ゴシック体" charset="0"/>
              </a:rPr>
              <a:t>Scan</a:t>
            </a:r>
          </a:p>
          <a:p>
            <a:r>
              <a:rPr kumimoji="1" lang="en-US" altLang="ja-JP" sz="1600">
                <a:latin typeface="Comic Sans MS" charset="0"/>
                <a:ea typeface="ＤＦＰ特太ゴシック体" charset="0"/>
                <a:cs typeface="ＤＦＰ特太ゴシック体" charset="0"/>
              </a:rPr>
              <a:t>D</a:t>
            </a:r>
          </a:p>
        </p:txBody>
      </p:sp>
      <p:sp>
        <p:nvSpPr>
          <p:cNvPr id="222274" name="Text Box 66"/>
          <p:cNvSpPr txBox="1">
            <a:spLocks noChangeArrowheads="1"/>
          </p:cNvSpPr>
          <p:nvPr/>
        </p:nvSpPr>
        <p:spPr bwMode="auto">
          <a:xfrm>
            <a:off x="381000" y="1295400"/>
            <a:ext cx="79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ja-JP" sz="2000">
                <a:solidFill>
                  <a:srgbClr val="FFFF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S = 2</a:t>
            </a:r>
          </a:p>
        </p:txBody>
      </p:sp>
      <p:sp>
        <p:nvSpPr>
          <p:cNvPr id="222275" name="Text Box 67"/>
          <p:cNvSpPr txBox="1">
            <a:spLocks noChangeArrowheads="1"/>
          </p:cNvSpPr>
          <p:nvPr/>
        </p:nvSpPr>
        <p:spPr bwMode="auto">
          <a:xfrm>
            <a:off x="5562600" y="1676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FF9900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2</a:t>
            </a:r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                  </a:t>
            </a:r>
          </a:p>
        </p:txBody>
      </p:sp>
      <p:sp>
        <p:nvSpPr>
          <p:cNvPr id="222276" name="Text Box 68"/>
          <p:cNvSpPr txBox="1">
            <a:spLocks noChangeArrowheads="1"/>
          </p:cNvSpPr>
          <p:nvPr/>
        </p:nvSpPr>
        <p:spPr bwMode="auto">
          <a:xfrm>
            <a:off x="5562600" y="1905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00FF99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3</a:t>
            </a:r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                  </a:t>
            </a:r>
          </a:p>
        </p:txBody>
      </p:sp>
      <p:sp>
        <p:nvSpPr>
          <p:cNvPr id="222277" name="Text Box 69"/>
          <p:cNvSpPr txBox="1">
            <a:spLocks noChangeArrowheads="1"/>
          </p:cNvSpPr>
          <p:nvPr/>
        </p:nvSpPr>
        <p:spPr bwMode="auto">
          <a:xfrm>
            <a:off x="5562600" y="2133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3                   </a:t>
            </a:r>
          </a:p>
        </p:txBody>
      </p:sp>
      <p:sp>
        <p:nvSpPr>
          <p:cNvPr id="222278" name="Text Box 70"/>
          <p:cNvSpPr txBox="1">
            <a:spLocks noChangeArrowheads="1"/>
          </p:cNvSpPr>
          <p:nvPr/>
        </p:nvSpPr>
        <p:spPr bwMode="auto">
          <a:xfrm>
            <a:off x="5562600" y="2362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1                   </a:t>
            </a:r>
          </a:p>
        </p:txBody>
      </p:sp>
      <p:sp>
        <p:nvSpPr>
          <p:cNvPr id="222279" name="Text Box 71"/>
          <p:cNvSpPr txBox="1">
            <a:spLocks noChangeArrowheads="1"/>
          </p:cNvSpPr>
          <p:nvPr/>
        </p:nvSpPr>
        <p:spPr bwMode="auto">
          <a:xfrm>
            <a:off x="5562600" y="2590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3                   </a:t>
            </a:r>
          </a:p>
        </p:txBody>
      </p:sp>
      <p:sp>
        <p:nvSpPr>
          <p:cNvPr id="222280" name="Text Box 72"/>
          <p:cNvSpPr txBox="1">
            <a:spLocks noChangeArrowheads="1"/>
          </p:cNvSpPr>
          <p:nvPr/>
        </p:nvSpPr>
        <p:spPr bwMode="auto">
          <a:xfrm>
            <a:off x="5486400" y="36576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  1        </a:t>
            </a:r>
          </a:p>
        </p:txBody>
      </p:sp>
      <p:sp>
        <p:nvSpPr>
          <p:cNvPr id="222281" name="Text Box 73"/>
          <p:cNvSpPr txBox="1">
            <a:spLocks noChangeArrowheads="1"/>
          </p:cNvSpPr>
          <p:nvPr/>
        </p:nvSpPr>
        <p:spPr bwMode="auto">
          <a:xfrm>
            <a:off x="5486400" y="3886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  2        </a:t>
            </a:r>
          </a:p>
        </p:txBody>
      </p:sp>
      <p:sp>
        <p:nvSpPr>
          <p:cNvPr id="222282" name="Text Box 74"/>
          <p:cNvSpPr txBox="1">
            <a:spLocks noChangeArrowheads="1"/>
          </p:cNvSpPr>
          <p:nvPr/>
        </p:nvSpPr>
        <p:spPr bwMode="auto">
          <a:xfrm>
            <a:off x="5486400" y="4114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  1        </a:t>
            </a:r>
          </a:p>
        </p:txBody>
      </p:sp>
      <p:sp>
        <p:nvSpPr>
          <p:cNvPr id="222283" name="Text Box 75"/>
          <p:cNvSpPr txBox="1">
            <a:spLocks noChangeArrowheads="1"/>
          </p:cNvSpPr>
          <p:nvPr/>
        </p:nvSpPr>
        <p:spPr bwMode="auto">
          <a:xfrm>
            <a:off x="5486400" y="4343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  2        </a:t>
            </a:r>
          </a:p>
        </p:txBody>
      </p:sp>
      <p:sp>
        <p:nvSpPr>
          <p:cNvPr id="222284" name="Text Box 76"/>
          <p:cNvSpPr txBox="1">
            <a:spLocks noChangeArrowheads="1"/>
          </p:cNvSpPr>
          <p:nvPr/>
        </p:nvSpPr>
        <p:spPr bwMode="auto">
          <a:xfrm>
            <a:off x="5486400" y="4572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  3        </a:t>
            </a:r>
          </a:p>
        </p:txBody>
      </p:sp>
      <p:sp>
        <p:nvSpPr>
          <p:cNvPr id="222285" name="Text Box 77"/>
          <p:cNvSpPr txBox="1">
            <a:spLocks noChangeArrowheads="1"/>
          </p:cNvSpPr>
          <p:nvPr/>
        </p:nvSpPr>
        <p:spPr bwMode="auto">
          <a:xfrm>
            <a:off x="5486400" y="48006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ja-JP" sz="1400">
                <a:solidFill>
                  <a:srgbClr val="FFFFCC"/>
                </a:solidFill>
                <a:latin typeface="Comic Sans MS" charset="0"/>
                <a:ea typeface="ＤＦＰ特太ゴシック体" charset="0"/>
                <a:cs typeface="ＤＦＰ特太ゴシック体" charset="0"/>
              </a:rPr>
              <a:t>   2        </a:t>
            </a:r>
          </a:p>
        </p:txBody>
      </p:sp>
      <p:sp>
        <p:nvSpPr>
          <p:cNvPr id="222286" name="Rectangle 7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/>
        </p:spPr>
        <p:txBody>
          <a:bodyPr anchor="b"/>
          <a:lstStyle/>
          <a:p>
            <a:r>
              <a:rPr kumimoji="1" lang="en-US" altLang="ja-JP" sz="360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ＭＳ Ｐゴシック" charset="0"/>
              </a:rPr>
              <a:t>Algorithm Apriori (Argawal): Illustration</a:t>
            </a:r>
            <a:endParaRPr kumimoji="1" lang="en-US" sz="3600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2287" name="Line 79"/>
          <p:cNvSpPr>
            <a:spLocks noChangeShapeType="1"/>
          </p:cNvSpPr>
          <p:nvPr/>
        </p:nvSpPr>
        <p:spPr bwMode="auto">
          <a:xfrm flipH="1">
            <a:off x="2667000" y="2819400"/>
            <a:ext cx="4191000" cy="381000"/>
          </a:xfrm>
          <a:prstGeom prst="line">
            <a:avLst/>
          </a:prstGeom>
          <a:noFill/>
          <a:ln w="22225">
            <a:solidFill>
              <a:srgbClr val="FFFF99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2288" name="Line 80"/>
          <p:cNvSpPr>
            <a:spLocks noChangeShapeType="1"/>
          </p:cNvSpPr>
          <p:nvPr/>
        </p:nvSpPr>
        <p:spPr bwMode="auto">
          <a:xfrm flipH="1">
            <a:off x="2743200" y="4953000"/>
            <a:ext cx="4038600" cy="457200"/>
          </a:xfrm>
          <a:prstGeom prst="line">
            <a:avLst/>
          </a:prstGeom>
          <a:noFill/>
          <a:ln w="22225">
            <a:solidFill>
              <a:srgbClr val="FFFF99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2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22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2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2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2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2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2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19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2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2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2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2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2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2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2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61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2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67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22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7300"/>
                            </p:stCondLst>
                            <p:childTnLst>
                              <p:par>
                                <p:cTn id="12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2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7900"/>
                            </p:stCondLst>
                            <p:childTnLst>
                              <p:par>
                                <p:cTn id="12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22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22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9100"/>
                            </p:stCondLst>
                            <p:childTnLst>
                              <p:par>
                                <p:cTn id="13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22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97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22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0300"/>
                            </p:stCondLst>
                            <p:childTnLst>
                              <p:par>
                                <p:cTn id="14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2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20900"/>
                            </p:stCondLst>
                            <p:childTnLst>
                              <p:par>
                                <p:cTn id="14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22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4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22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2100"/>
                            </p:stCondLst>
                            <p:childTnLst>
                              <p:par>
                                <p:cTn id="15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2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2700"/>
                            </p:stCondLst>
                            <p:childTnLst>
                              <p:par>
                                <p:cTn id="15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22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23300"/>
                            </p:stCondLst>
                            <p:childTnLst>
                              <p:par>
                                <p:cTn id="16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22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3900"/>
                            </p:stCondLst>
                            <p:childTnLst>
                              <p:par>
                                <p:cTn id="16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22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6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22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25100"/>
                            </p:stCondLst>
                            <p:childTnLst>
                              <p:par>
                                <p:cTn id="17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22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5700"/>
                            </p:stCondLst>
                            <p:childTnLst>
                              <p:par>
                                <p:cTn id="17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22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6300"/>
                            </p:stCondLst>
                            <p:childTnLst>
                              <p:par>
                                <p:cTn id="18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22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26900"/>
                            </p:stCondLst>
                            <p:childTnLst>
                              <p:par>
                                <p:cTn id="18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22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18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22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28100"/>
                            </p:stCondLst>
                            <p:childTnLst>
                              <p:par>
                                <p:cTn id="19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22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28700"/>
                            </p:stCondLst>
                            <p:childTnLst>
                              <p:par>
                                <p:cTn id="19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22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9300"/>
                            </p:stCondLst>
                            <p:childTnLst>
                              <p:par>
                                <p:cTn id="20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22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9900"/>
                            </p:stCondLst>
                            <p:childTnLst>
                              <p:par>
                                <p:cTn id="20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22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20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22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31100"/>
                            </p:stCondLst>
                            <p:childTnLst>
                              <p:par>
                                <p:cTn id="21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4" dur="500"/>
                                        <p:tgtEl>
                                          <p:spTgt spid="22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31700"/>
                            </p:stCondLst>
                            <p:childTnLst>
                              <p:par>
                                <p:cTn id="21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22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32300"/>
                            </p:stCondLst>
                            <p:childTnLst>
                              <p:par>
                                <p:cTn id="22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22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32900"/>
                            </p:stCondLst>
                            <p:childTnLst>
                              <p:par>
                                <p:cTn id="22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22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22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22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34100"/>
                            </p:stCondLst>
                            <p:childTnLst>
                              <p:par>
                                <p:cTn id="23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22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4700"/>
                            </p:stCondLst>
                            <p:childTnLst>
                              <p:par>
                                <p:cTn id="23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22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 nodeType="afterGroup">
                            <p:stCondLst>
                              <p:cond delay="35300"/>
                            </p:stCondLst>
                            <p:childTnLst>
                              <p:par>
                                <p:cTn id="24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2" dur="500"/>
                                        <p:tgtEl>
                                          <p:spTgt spid="22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35900"/>
                            </p:stCondLst>
                            <p:childTnLst>
                              <p:par>
                                <p:cTn id="24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22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36500"/>
                            </p:stCondLst>
                            <p:childTnLst>
                              <p:par>
                                <p:cTn id="24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22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 nodeType="afterGroup">
                            <p:stCondLst>
                              <p:cond delay="37100"/>
                            </p:stCondLst>
                            <p:childTnLst>
                              <p:par>
                                <p:cTn id="25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22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37700"/>
                            </p:stCondLst>
                            <p:childTnLst>
                              <p:par>
                                <p:cTn id="25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500"/>
                                        <p:tgtEl>
                                          <p:spTgt spid="22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38300"/>
                            </p:stCondLst>
                            <p:childTnLst>
                              <p:par>
                                <p:cTn id="260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500"/>
                                        <p:tgtEl>
                                          <p:spTgt spid="22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38900"/>
                            </p:stCondLst>
                            <p:childTnLst>
                              <p:par>
                                <p:cTn id="264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22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39500"/>
                            </p:stCondLst>
                            <p:childTnLst>
                              <p:par>
                                <p:cTn id="268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22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40100"/>
                            </p:stCondLst>
                            <p:childTnLst>
                              <p:par>
                                <p:cTn id="272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22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40700"/>
                            </p:stCondLst>
                            <p:childTnLst>
                              <p:par>
                                <p:cTn id="276" presetID="4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22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7" grpId="0" animBg="1" autoUpdateAnimBg="0"/>
      <p:bldP spid="222218" grpId="0" autoUpdateAnimBg="0"/>
      <p:bldP spid="222219" grpId="0" animBg="1"/>
      <p:bldP spid="222220" grpId="0" animBg="1"/>
      <p:bldP spid="222221" grpId="0" autoUpdateAnimBg="0"/>
      <p:bldP spid="222222" grpId="0" animBg="1" autoUpdateAnimBg="0"/>
      <p:bldP spid="222223" grpId="0" autoUpdateAnimBg="0"/>
      <p:bldP spid="222224" grpId="0" animBg="1"/>
      <p:bldP spid="222225" grpId="0" animBg="1"/>
      <p:bldP spid="222226" grpId="0" autoUpdateAnimBg="0"/>
      <p:bldP spid="222227" grpId="0" animBg="1" autoUpdateAnimBg="0"/>
      <p:bldP spid="222228" grpId="0" autoUpdateAnimBg="0"/>
      <p:bldP spid="222229" grpId="0" animBg="1"/>
      <p:bldP spid="222230" grpId="0" animBg="1"/>
      <p:bldP spid="222231" grpId="0" autoUpdateAnimBg="0"/>
      <p:bldP spid="222232" grpId="0" animBg="1" autoUpdateAnimBg="0"/>
      <p:bldP spid="222233" grpId="0" autoUpdateAnimBg="0"/>
      <p:bldP spid="222234" grpId="0" animBg="1"/>
      <p:bldP spid="222235" grpId="0" autoUpdateAnimBg="0"/>
      <p:bldP spid="222236" grpId="0" animBg="1" autoUpdateAnimBg="0"/>
      <p:bldP spid="222237" grpId="0" autoUpdateAnimBg="0"/>
      <p:bldP spid="222238" grpId="0" animBg="1"/>
      <p:bldP spid="222239" grpId="0" autoUpdateAnimBg="0"/>
      <p:bldP spid="222240" grpId="0" animBg="1"/>
      <p:bldP spid="222241" grpId="0" animBg="1" autoUpdateAnimBg="0"/>
      <p:bldP spid="222242" grpId="0" autoUpdateAnimBg="0"/>
      <p:bldP spid="222243" grpId="0" animBg="1"/>
      <p:bldP spid="222244" grpId="0" autoUpdateAnimBg="0"/>
      <p:bldP spid="222245" grpId="0" animBg="1"/>
      <p:bldP spid="222246" grpId="0" animBg="1" autoUpdateAnimBg="0"/>
      <p:bldP spid="222247" grpId="0" autoUpdateAnimBg="0"/>
      <p:bldP spid="222248" grpId="0" animBg="1"/>
      <p:bldP spid="222249" grpId="0" autoUpdateAnimBg="0"/>
      <p:bldP spid="222250" grpId="0" animBg="1" autoUpdateAnimBg="0"/>
      <p:bldP spid="222251" grpId="0" autoUpdateAnimBg="0"/>
      <p:bldP spid="222252" grpId="0" animBg="1"/>
      <p:bldP spid="222253" grpId="0" autoUpdateAnimBg="0"/>
      <p:bldP spid="222254" grpId="0" animBg="1"/>
      <p:bldP spid="222255" grpId="0" animBg="1" autoUpdateAnimBg="0"/>
      <p:bldP spid="222256" grpId="0" autoUpdateAnimBg="0"/>
      <p:bldP spid="222257" grpId="0" animBg="1"/>
      <p:bldP spid="222258" grpId="0" autoUpdateAnimBg="0"/>
      <p:bldP spid="222259" grpId="0" animBg="1"/>
      <p:bldP spid="222260" grpId="0" autoUpdateAnimBg="0"/>
      <p:bldP spid="222261" grpId="0" autoUpdateAnimBg="0"/>
      <p:bldP spid="222262" grpId="0" autoUpdateAnimBg="0"/>
      <p:bldP spid="222263" grpId="0" autoUpdateAnimBg="0"/>
      <p:bldP spid="222264" grpId="0" autoUpdateAnimBg="0"/>
      <p:bldP spid="222265" grpId="0" autoUpdateAnimBg="0"/>
      <p:bldP spid="222266" grpId="0" autoUpdateAnimBg="0"/>
      <p:bldP spid="222267" grpId="0" autoUpdateAnimBg="0"/>
      <p:bldP spid="222268" grpId="0" animBg="1"/>
      <p:bldP spid="222269" grpId="0" autoUpdateAnimBg="0"/>
      <p:bldP spid="222270" grpId="0" animBg="1"/>
      <p:bldP spid="222271" grpId="0" autoUpdateAnimBg="0"/>
      <p:bldP spid="222272" grpId="0" animBg="1"/>
      <p:bldP spid="222273" grpId="0" autoUpdateAnimBg="0"/>
      <p:bldP spid="222274" grpId="0" autoUpdateAnimBg="0"/>
      <p:bldP spid="222275" grpId="0" autoUpdateAnimBg="0"/>
      <p:bldP spid="222276" grpId="0" autoUpdateAnimBg="0"/>
      <p:bldP spid="222277" grpId="0" autoUpdateAnimBg="0"/>
      <p:bldP spid="222278" grpId="0" autoUpdateAnimBg="0"/>
      <p:bldP spid="222279" grpId="0" autoUpdateAnimBg="0"/>
      <p:bldP spid="222280" grpId="0" autoUpdateAnimBg="0"/>
      <p:bldP spid="222281" grpId="0" autoUpdateAnimBg="0"/>
      <p:bldP spid="222282" grpId="0" autoUpdateAnimBg="0"/>
      <p:bldP spid="222283" grpId="0" autoUpdateAnimBg="0"/>
      <p:bldP spid="222284" grpId="0" autoUpdateAnimBg="0"/>
      <p:bldP spid="22228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109E-5564-3642-87D1-EF35714A3BC6}" type="slidenum">
              <a:rPr lang="en-US"/>
              <a:pPr/>
              <a:t>14</a:t>
            </a:fld>
            <a:endParaRPr 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l"/>
            <a:r>
              <a:rPr kumimoji="1" lang="en-US" altLang="ja-JP" sz="3600">
                <a:solidFill>
                  <a:schemeClr val="bg2"/>
                </a:solidFill>
                <a:cs typeface="ＭＳ Ｐゴシック" charset="0"/>
              </a:rPr>
              <a:t>Algorithm Apriori (Argawal):</a:t>
            </a:r>
            <a:endParaRPr kumimoji="1" lang="en-US" sz="3600">
              <a:solidFill>
                <a:schemeClr val="bg2"/>
              </a:solidFill>
            </a:endParaRP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609600" y="1143000"/>
            <a:ext cx="754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spcBef>
                <a:spcPct val="20000"/>
              </a:spcBef>
              <a:buClr>
                <a:schemeClr val="tx2"/>
              </a:buClr>
              <a:buFont typeface="Wingdings" charset="0"/>
              <a:buChar char="q"/>
            </a:pPr>
            <a:r>
              <a:rPr lang="en-US" altLang="ja-JP" sz="20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ＭＳ Ｐゴシック" charset="0"/>
              </a:rPr>
              <a:t>In the next document we will see an example of how the Apriori (Argawal) algorithm works.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marL="457200" indent="-457200" algn="l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Char char="q"/>
            </a:pPr>
            <a:endParaRPr lang="en-US" altLang="ja-JP" sz="2000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DBB5-7AA5-3444-9D93-878CAF102803}" type="slidenum">
              <a:rPr lang="en-US"/>
              <a:pPr/>
              <a:t>2</a:t>
            </a:fld>
            <a:endParaRPr lang="en-US"/>
          </a:p>
        </p:txBody>
      </p:sp>
      <p:graphicFrame>
        <p:nvGraphicFramePr>
          <p:cNvPr id="88454" name="Object 390"/>
          <p:cNvGraphicFramePr>
            <a:graphicFrameLocks noChangeAspect="1"/>
          </p:cNvGraphicFramePr>
          <p:nvPr/>
        </p:nvGraphicFramePr>
        <p:xfrm>
          <a:off x="839788" y="3810000"/>
          <a:ext cx="1419225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66" name="Document" r:id="rId3" imgW="1415520" imgH="2057400" progId="Word.Document.8">
                  <p:embed/>
                </p:oleObj>
              </mc:Choice>
              <mc:Fallback>
                <p:oleObj name="Document" r:id="rId3" imgW="1415520" imgH="2057400" progId="Word.Document.8">
                  <p:embed/>
                  <p:pic>
                    <p:nvPicPr>
                      <p:cNvPr id="0" name="Object 3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3810000"/>
                        <a:ext cx="1419225" cy="206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455" name="Rectangle 391"/>
          <p:cNvSpPr>
            <a:spLocks noChangeArrowheads="1"/>
          </p:cNvSpPr>
          <p:nvPr/>
        </p:nvSpPr>
        <p:spPr bwMode="auto">
          <a:xfrm>
            <a:off x="304800" y="1143000"/>
            <a:ext cx="8610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/>
            <a:r>
              <a:rPr lang="en-US">
                <a:latin typeface="Comic Sans MS" charset="0"/>
              </a:rPr>
              <a:t>Customer buying habits by finding associations and correlations between the different items that customers place in their </a:t>
            </a:r>
            <a:r>
              <a:rPr lang="ja-JP" altLang="en-US">
                <a:latin typeface="Arial"/>
              </a:rPr>
              <a:t>“</a:t>
            </a:r>
            <a:r>
              <a:rPr lang="en-US">
                <a:latin typeface="Comic Sans MS" charset="0"/>
              </a:rPr>
              <a:t>shopping basket</a:t>
            </a:r>
            <a:r>
              <a:rPr lang="ja-JP" altLang="en-US">
                <a:latin typeface="Arial"/>
              </a:rPr>
              <a:t>”</a:t>
            </a:r>
            <a:endParaRPr lang="en-US">
              <a:latin typeface="Comic Sans MS" charset="0"/>
            </a:endParaRPr>
          </a:p>
        </p:txBody>
      </p:sp>
      <p:graphicFrame>
        <p:nvGraphicFramePr>
          <p:cNvPr id="88456" name="Object 392"/>
          <p:cNvGraphicFramePr>
            <a:graphicFrameLocks noChangeAspect="1"/>
          </p:cNvGraphicFramePr>
          <p:nvPr/>
        </p:nvGraphicFramePr>
        <p:xfrm>
          <a:off x="3124200" y="4114800"/>
          <a:ext cx="181927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67" name="Document" r:id="rId5" imgW="1472400" imgH="1662840" progId="Word.Document.8">
                  <p:embed/>
                </p:oleObj>
              </mc:Choice>
              <mc:Fallback>
                <p:oleObj name="Document" r:id="rId5" imgW="1472400" imgH="1662840" progId="Word.Document.8">
                  <p:embed/>
                  <p:pic>
                    <p:nvPicPr>
                      <p:cNvPr id="0" name="Object 3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14800"/>
                        <a:ext cx="1819275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457" name="Object 393"/>
          <p:cNvGraphicFramePr>
            <a:graphicFrameLocks noChangeAspect="1"/>
          </p:cNvGraphicFramePr>
          <p:nvPr/>
        </p:nvGraphicFramePr>
        <p:xfrm>
          <a:off x="5942013" y="4108450"/>
          <a:ext cx="1749425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68" name="Document" r:id="rId7" imgW="1415520" imgH="1895400" progId="Word.Document.8">
                  <p:embed/>
                </p:oleObj>
              </mc:Choice>
              <mc:Fallback>
                <p:oleObj name="Document" r:id="rId7" imgW="1415520" imgH="1895400" progId="Word.Document.8">
                  <p:embed/>
                  <p:pic>
                    <p:nvPicPr>
                      <p:cNvPr id="0" name="Object 3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2013" y="4108450"/>
                        <a:ext cx="1749425" cy="189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458" name="Text Box 394"/>
          <p:cNvSpPr txBox="1">
            <a:spLocks noChangeArrowheads="1"/>
          </p:cNvSpPr>
          <p:nvPr/>
        </p:nvSpPr>
        <p:spPr bwMode="auto">
          <a:xfrm>
            <a:off x="990600" y="5181600"/>
            <a:ext cx="1235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Comic Sans MS" charset="0"/>
              </a:rPr>
              <a:t>Customer1</a:t>
            </a:r>
            <a:endParaRPr lang="it-IT" sz="1400"/>
          </a:p>
        </p:txBody>
      </p:sp>
      <p:sp>
        <p:nvSpPr>
          <p:cNvPr id="88459" name="Text Box 395"/>
          <p:cNvSpPr txBox="1">
            <a:spLocks noChangeArrowheads="1"/>
          </p:cNvSpPr>
          <p:nvPr/>
        </p:nvSpPr>
        <p:spPr bwMode="auto">
          <a:xfrm>
            <a:off x="3505200" y="5715000"/>
            <a:ext cx="1235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Comic Sans MS" charset="0"/>
              </a:rPr>
              <a:t>Customer2</a:t>
            </a:r>
            <a:endParaRPr lang="it-IT" sz="1400"/>
          </a:p>
        </p:txBody>
      </p:sp>
      <p:sp>
        <p:nvSpPr>
          <p:cNvPr id="88460" name="Text Box 396"/>
          <p:cNvSpPr txBox="1">
            <a:spLocks noChangeArrowheads="1"/>
          </p:cNvSpPr>
          <p:nvPr/>
        </p:nvSpPr>
        <p:spPr bwMode="auto">
          <a:xfrm>
            <a:off x="6324600" y="5715000"/>
            <a:ext cx="1235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400">
                <a:latin typeface="Comic Sans MS" charset="0"/>
              </a:rPr>
              <a:t>Customer3</a:t>
            </a:r>
            <a:endParaRPr lang="it-IT" sz="1400"/>
          </a:p>
        </p:txBody>
      </p:sp>
      <p:sp>
        <p:nvSpPr>
          <p:cNvPr id="88461" name="Text Box 397"/>
          <p:cNvSpPr txBox="1">
            <a:spLocks noChangeArrowheads="1"/>
          </p:cNvSpPr>
          <p:nvPr/>
        </p:nvSpPr>
        <p:spPr bwMode="auto">
          <a:xfrm>
            <a:off x="609600" y="3124200"/>
            <a:ext cx="2209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600">
                <a:latin typeface="Comic Sans MS" charset="0"/>
              </a:rPr>
              <a:t>Milk, eggs, sugar, bread</a:t>
            </a:r>
            <a:endParaRPr lang="it-IT" sz="1600">
              <a:latin typeface="Comic Sans MS" charset="0"/>
            </a:endParaRPr>
          </a:p>
        </p:txBody>
      </p:sp>
      <p:sp>
        <p:nvSpPr>
          <p:cNvPr id="88462" name="Rectangle 398"/>
          <p:cNvSpPr>
            <a:spLocks noChangeArrowheads="1"/>
          </p:cNvSpPr>
          <p:nvPr/>
        </p:nvSpPr>
        <p:spPr bwMode="auto">
          <a:xfrm>
            <a:off x="3124200" y="3505200"/>
            <a:ext cx="2559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Comic Sans MS" charset="0"/>
              </a:rPr>
              <a:t>Milk, eggs, cereal, bread </a:t>
            </a:r>
            <a:endParaRPr lang="it-IT" sz="1600">
              <a:latin typeface="Comic Sans MS" charset="0"/>
            </a:endParaRPr>
          </a:p>
        </p:txBody>
      </p:sp>
      <p:sp>
        <p:nvSpPr>
          <p:cNvPr id="88463" name="Rectangle 399"/>
          <p:cNvSpPr>
            <a:spLocks noChangeArrowheads="1"/>
          </p:cNvSpPr>
          <p:nvPr/>
        </p:nvSpPr>
        <p:spPr bwMode="auto">
          <a:xfrm>
            <a:off x="6248400" y="3505200"/>
            <a:ext cx="1257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>
                <a:latin typeface="Comic Sans MS" charset="0"/>
              </a:rPr>
              <a:t>Eggs, sugar</a:t>
            </a:r>
            <a:endParaRPr lang="it-IT" sz="1600">
              <a:latin typeface="Comic Sans MS" charset="0"/>
            </a:endParaRPr>
          </a:p>
        </p:txBody>
      </p:sp>
      <p:sp>
        <p:nvSpPr>
          <p:cNvPr id="88465" name="Rectangle 401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l"/>
            <a:r>
              <a:rPr lang="it-IT" sz="3600">
                <a:solidFill>
                  <a:srgbClr val="FF9933"/>
                </a:solidFill>
              </a:rPr>
              <a:t>M</a:t>
            </a:r>
            <a:r>
              <a:rPr lang="it-IT" sz="3600">
                <a:solidFill>
                  <a:schemeClr val="bg2"/>
                </a:solidFill>
              </a:rPr>
              <a:t>arket </a:t>
            </a:r>
            <a:r>
              <a:rPr lang="it-IT" sz="3600">
                <a:solidFill>
                  <a:srgbClr val="FF9933"/>
                </a:solidFill>
              </a:rPr>
              <a:t>B</a:t>
            </a:r>
            <a:r>
              <a:rPr lang="it-IT" sz="3600">
                <a:solidFill>
                  <a:schemeClr val="bg2"/>
                </a:solidFill>
              </a:rPr>
              <a:t>asket </a:t>
            </a:r>
            <a:r>
              <a:rPr lang="it-IT" sz="3600">
                <a:solidFill>
                  <a:srgbClr val="FF9933"/>
                </a:solidFill>
              </a:rPr>
              <a:t>A</a:t>
            </a:r>
            <a:r>
              <a:rPr lang="it-IT" sz="3600">
                <a:solidFill>
                  <a:schemeClr val="bg2"/>
                </a:solidFill>
              </a:rPr>
              <a:t>nalysis (</a:t>
            </a:r>
            <a:r>
              <a:rPr lang="it-IT" sz="3600">
                <a:solidFill>
                  <a:srgbClr val="FF9933"/>
                </a:solidFill>
              </a:rPr>
              <a:t>MBA</a:t>
            </a:r>
            <a:r>
              <a:rPr lang="it-IT" sz="3600">
                <a:solidFill>
                  <a:schemeClr val="bg2"/>
                </a:solidFill>
              </a:rPr>
              <a:t>)</a:t>
            </a:r>
            <a:endParaRPr lang="en-US" sz="36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1A2AD-A08C-7B4C-9ECD-77784BF44056}" type="slidenum">
              <a:rPr lang="en-US"/>
              <a:pPr/>
              <a:t>3</a:t>
            </a:fld>
            <a:endParaRPr lang="en-US"/>
          </a:p>
        </p:txBody>
      </p:sp>
      <p:sp>
        <p:nvSpPr>
          <p:cNvPr id="92430" name="Text Box 1294"/>
          <p:cNvSpPr txBox="1">
            <a:spLocks noChangeArrowheads="1"/>
          </p:cNvSpPr>
          <p:nvPr/>
        </p:nvSpPr>
        <p:spPr bwMode="auto">
          <a:xfrm>
            <a:off x="609600" y="1676400"/>
            <a:ext cx="80772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spcBef>
                <a:spcPct val="50000"/>
              </a:spcBef>
            </a:pPr>
            <a:r>
              <a:rPr kumimoji="1" lang="en-US">
                <a:latin typeface="Comic Sans MS" charset="0"/>
              </a:rPr>
              <a:t>Given: a</a:t>
            </a:r>
            <a:r>
              <a:rPr kumimoji="1" lang="it-IT">
                <a:latin typeface="Comic Sans MS" charset="0"/>
              </a:rPr>
              <a:t> database of customer </a:t>
            </a:r>
            <a:r>
              <a:rPr kumimoji="1" lang="it-IT">
                <a:solidFill>
                  <a:schemeClr val="accent1"/>
                </a:solidFill>
                <a:latin typeface="Comic Sans MS" charset="0"/>
              </a:rPr>
              <a:t>transactions</a:t>
            </a:r>
            <a:r>
              <a:rPr kumimoji="1" lang="en-US">
                <a:latin typeface="Comic Sans MS" charset="0"/>
              </a:rPr>
              <a:t>, where e</a:t>
            </a:r>
            <a:r>
              <a:rPr kumimoji="1" lang="it-IT">
                <a:latin typeface="Comic Sans MS" charset="0"/>
              </a:rPr>
              <a:t>ach transaction is a </a:t>
            </a:r>
            <a:r>
              <a:rPr kumimoji="1" lang="it-IT">
                <a:solidFill>
                  <a:schemeClr val="accent1"/>
                </a:solidFill>
                <a:latin typeface="Comic Sans MS" charset="0"/>
              </a:rPr>
              <a:t>set of items</a:t>
            </a:r>
            <a:endParaRPr kumimoji="1" lang="en-US">
              <a:latin typeface="Comic Sans MS" charset="0"/>
            </a:endParaRPr>
          </a:p>
          <a:p>
            <a:pPr lvl="1" algn="l" eaLnBrk="0" hangingPunct="0">
              <a:lnSpc>
                <a:spcPct val="110000"/>
              </a:lnSpc>
              <a:spcBef>
                <a:spcPct val="20000"/>
              </a:spcBef>
              <a:buClr>
                <a:srgbClr val="0099FF"/>
              </a:buClr>
              <a:buFont typeface="Monotype Sorts" charset="0"/>
              <a:buNone/>
            </a:pPr>
            <a:r>
              <a:rPr kumimoji="1" lang="it-IT">
                <a:latin typeface="Comic Sans MS" charset="0"/>
              </a:rPr>
              <a:t>Find </a:t>
            </a:r>
            <a:r>
              <a:rPr kumimoji="1" lang="en-US">
                <a:latin typeface="Comic Sans MS" charset="0"/>
              </a:rPr>
              <a:t>groups of items which are </a:t>
            </a:r>
            <a:r>
              <a:rPr kumimoji="1" lang="en-US">
                <a:solidFill>
                  <a:schemeClr val="accent1"/>
                </a:solidFill>
                <a:latin typeface="Comic Sans MS" charset="0"/>
              </a:rPr>
              <a:t>frequently purchased together</a:t>
            </a:r>
            <a:r>
              <a:rPr kumimoji="1" lang="en-US">
                <a:latin typeface="Comic Sans MS" charset="0"/>
              </a:rPr>
              <a:t> </a:t>
            </a:r>
          </a:p>
          <a:p>
            <a:pPr lvl="1" algn="l" eaLnBrk="0" hangingPunct="0">
              <a:lnSpc>
                <a:spcPct val="110000"/>
              </a:lnSpc>
              <a:spcBef>
                <a:spcPct val="20000"/>
              </a:spcBef>
              <a:buClr>
                <a:srgbClr val="0099FF"/>
              </a:buClr>
              <a:buFont typeface="Monotype Sorts" charset="0"/>
              <a:buNone/>
            </a:pPr>
            <a:endParaRPr lang="it-IT">
              <a:latin typeface="Comic Sans MS" charset="0"/>
            </a:endParaRPr>
          </a:p>
        </p:txBody>
      </p:sp>
      <p:pic>
        <p:nvPicPr>
          <p:cNvPr id="92432" name="Picture 12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7467600" cy="224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434" name="Rectangle 1298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l"/>
            <a:r>
              <a:rPr lang="it-IT" sz="3600">
                <a:solidFill>
                  <a:schemeClr val="bg2"/>
                </a:solidFill>
              </a:rPr>
              <a:t>Market Basket Analysis</a:t>
            </a:r>
            <a:endParaRPr lang="en-US" sz="36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E113-95AB-2D47-8E95-1B681B6CDD38}" type="slidenum">
              <a:rPr lang="en-US"/>
              <a:pPr/>
              <a:t>4</a:t>
            </a:fld>
            <a:endParaRPr lang="en-US"/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304800" y="1371600"/>
            <a:ext cx="8178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charset="0"/>
              <a:buChar char="q"/>
            </a:pPr>
            <a:r>
              <a:rPr lang="it-IT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Extract information on 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urchasing behavior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charset="0"/>
              <a:buChar char="q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Actionable information: can suggest</a:t>
            </a:r>
          </a:p>
          <a:p>
            <a:pPr marL="742950" lvl="1" indent="-28575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0"/>
              <a:buChar char="u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new store layouts</a:t>
            </a:r>
          </a:p>
          <a:p>
            <a:pPr marL="742950" lvl="1" indent="-28575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0"/>
              <a:buChar char="u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new product assortments</a:t>
            </a:r>
          </a:p>
          <a:p>
            <a:pPr marL="742950" lvl="1" indent="-285750" algn="l">
              <a:spcBef>
                <a:spcPct val="20000"/>
              </a:spcBef>
              <a:buClr>
                <a:schemeClr val="folHlink"/>
              </a:buClr>
              <a:buSzPct val="65000"/>
              <a:buFont typeface="Wingdings" charset="0"/>
              <a:buChar char="u"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which products to put on promotion</a:t>
            </a:r>
          </a:p>
          <a:p>
            <a:pPr marL="742950" lvl="1" indent="-2857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endParaRPr lang="it-IT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</p:txBody>
      </p:sp>
      <p:sp>
        <p:nvSpPr>
          <p:cNvPr id="98324" name="Rectangle 20"/>
          <p:cNvSpPr>
            <a:spLocks noChangeArrowheads="1"/>
          </p:cNvSpPr>
          <p:nvPr/>
        </p:nvSpPr>
        <p:spPr bwMode="auto">
          <a:xfrm>
            <a:off x="1143000" y="4800600"/>
            <a:ext cx="723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>
                <a:solidFill>
                  <a:schemeClr val="tx2"/>
                </a:solidFill>
                <a:latin typeface="Comic Sans MS" charset="0"/>
              </a:rPr>
              <a:t>MBA applicable whenever a customer purchases multiple things in proximity</a:t>
            </a:r>
          </a:p>
        </p:txBody>
      </p:sp>
      <p:graphicFrame>
        <p:nvGraphicFramePr>
          <p:cNvPr id="98325" name="Object 21"/>
          <p:cNvGraphicFramePr>
            <a:graphicFrameLocks noChangeAspect="1"/>
          </p:cNvGraphicFramePr>
          <p:nvPr/>
        </p:nvGraphicFramePr>
        <p:xfrm>
          <a:off x="6705600" y="2362200"/>
          <a:ext cx="13112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7" name="Document" r:id="rId3" imgW="1415520" imgH="2057400" progId="Word.Document.8">
                  <p:embed/>
                </p:oleObj>
              </mc:Choice>
              <mc:Fallback>
                <p:oleObj name="Document" r:id="rId3" imgW="1415520" imgH="2057400" progId="Word.Documen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362200"/>
                        <a:ext cx="131127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l"/>
            <a:r>
              <a:rPr lang="it-IT" sz="3600">
                <a:solidFill>
                  <a:schemeClr val="bg2"/>
                </a:solidFill>
              </a:rPr>
              <a:t>Goal of MBA</a:t>
            </a:r>
            <a:endParaRPr lang="en-US" sz="36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2CDCE-D90B-B944-B914-FD4D59BBFFF9}" type="slidenum">
              <a:rPr lang="en-US"/>
              <a:pPr/>
              <a:t>5</a:t>
            </a:fld>
            <a:endParaRPr lang="en-US"/>
          </a:p>
        </p:txBody>
      </p:sp>
      <p:sp>
        <p:nvSpPr>
          <p:cNvPr id="99596" name="Rectangle 268"/>
          <p:cNvSpPr>
            <a:spLocks noChangeArrowheads="1"/>
          </p:cNvSpPr>
          <p:nvPr/>
        </p:nvSpPr>
        <p:spPr bwMode="auto">
          <a:xfrm>
            <a:off x="685800" y="1371600"/>
            <a:ext cx="8178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charset="0"/>
              <a:buChar char="q"/>
            </a:pPr>
            <a:r>
              <a:rPr lang="it-IT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Times New Roman" charset="0"/>
              </a:rPr>
              <a:t>Express how product/services relate to each other, and tend to group together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. In medical applications: ex. determine what causes a particular disease.</a:t>
            </a:r>
            <a:endParaRPr lang="it-IT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endParaRPr lang="it-IT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charset="0"/>
              <a:buChar char="q"/>
            </a:pPr>
            <a:r>
              <a:rPr lang="it-IT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“</a:t>
            </a:r>
            <a:r>
              <a:rPr lang="it-IT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Times New Roman" charset="0"/>
              </a:rPr>
              <a:t>if</a:t>
            </a:r>
            <a:r>
              <a:rPr lang="it-IT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Times New Roman" charset="0"/>
              </a:rPr>
              <a:t> a customer purchases three-way calling, </a:t>
            </a:r>
            <a:r>
              <a:rPr lang="it-IT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Times New Roman" charset="0"/>
              </a:rPr>
              <a:t>then</a:t>
            </a:r>
            <a:r>
              <a:rPr lang="it-IT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Times New Roman" charset="0"/>
              </a:rPr>
              <a:t> </a:t>
            </a:r>
            <a:r>
              <a:rPr lang="it-IT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Times New Roman" charset="0"/>
              </a:rPr>
              <a:t>will also purchase call-waiting</a:t>
            </a:r>
            <a:r>
              <a:rPr lang="it-IT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”. “if the patient has high blood sugar level, then patient has diabetes”.</a:t>
            </a: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endParaRPr lang="it-IT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charset="0"/>
              <a:buChar char="q"/>
            </a:pPr>
            <a:r>
              <a:rPr lang="it-IT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Times New Roman" charset="0"/>
              </a:rPr>
              <a:t>Simple to understand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 </a:t>
            </a:r>
            <a:endParaRPr lang="it-IT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SzPct val="75000"/>
              <a:buFont typeface="Wingdings" charset="0"/>
              <a:buNone/>
            </a:pPr>
            <a:endParaRPr lang="it-IT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tx2"/>
              </a:buClr>
              <a:buFont typeface="Wingdings" charset="0"/>
              <a:buChar char="q"/>
            </a:pPr>
            <a:r>
              <a:rPr lang="it-IT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Times New Roman" charset="0"/>
              </a:rPr>
              <a:t>Actionable information</a:t>
            </a:r>
            <a:r>
              <a:rPr lang="it-IT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  <a:cs typeface="Times New Roman" charset="0"/>
              </a:rPr>
              <a:t>: bundle three-way calling and call-waiting in a single package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. Give patient appropriate medication.</a:t>
            </a:r>
            <a:endParaRPr lang="it-IT"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</p:txBody>
      </p:sp>
      <p:sp>
        <p:nvSpPr>
          <p:cNvPr id="99598" name="Rectangle 270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l"/>
            <a:r>
              <a:rPr lang="it-IT" sz="3600">
                <a:solidFill>
                  <a:schemeClr val="bg2"/>
                </a:solidFill>
              </a:rPr>
              <a:t>Association Rules</a:t>
            </a:r>
            <a:endParaRPr lang="en-US" sz="36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CBAF0-31EC-8D49-9F78-CED656E3DDC4}" type="slidenum">
              <a:rPr lang="en-US"/>
              <a:pPr/>
              <a:t>6</a:t>
            </a:fld>
            <a:endParaRPr lang="en-US"/>
          </a:p>
        </p:txBody>
      </p:sp>
      <p:sp>
        <p:nvSpPr>
          <p:cNvPr id="109718" name="Text Box 150"/>
          <p:cNvSpPr txBox="1">
            <a:spLocks noChangeArrowheads="1"/>
          </p:cNvSpPr>
          <p:nvPr/>
        </p:nvSpPr>
        <p:spPr bwMode="auto">
          <a:xfrm>
            <a:off x="533400" y="831850"/>
            <a:ext cx="8229600" cy="602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kumimoji="1" lang="en-US" sz="2000">
                <a:solidFill>
                  <a:srgbClr val="FF9933"/>
                </a:solidFill>
                <a:latin typeface="Comic Sans MS" charset="0"/>
              </a:rPr>
              <a:t>Transactions:</a:t>
            </a:r>
            <a:endParaRPr lang="it-IT" sz="2000">
              <a:solidFill>
                <a:srgbClr val="FF9933"/>
              </a:solidFill>
              <a:latin typeface="Comic Sans MS" charset="0"/>
            </a:endParaRPr>
          </a:p>
          <a:p>
            <a:pPr lvl="1"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latin typeface="Comic Sans MS" charset="0"/>
              </a:rPr>
              <a:t>Relational format		Compact format</a:t>
            </a:r>
          </a:p>
          <a:p>
            <a:pPr lvl="1"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solidFill>
                  <a:srgbClr val="FFCC00"/>
                </a:solidFill>
                <a:latin typeface="Comic Sans MS" charset="0"/>
              </a:rPr>
              <a:t>&lt;Tid,item&gt;</a:t>
            </a:r>
            <a:r>
              <a:rPr lang="it-IT" sz="2000">
                <a:solidFill>
                  <a:srgbClr val="FFCC00"/>
                </a:solidFill>
                <a:latin typeface="Comic Sans MS" charset="0"/>
              </a:rPr>
              <a:t>			</a:t>
            </a:r>
            <a:r>
              <a:rPr lang="en-US" sz="2000">
                <a:solidFill>
                  <a:srgbClr val="FFCC00"/>
                </a:solidFill>
                <a:latin typeface="Comic Sans MS" charset="0"/>
              </a:rPr>
              <a:t>&lt;Tid,itemset&gt;</a:t>
            </a:r>
            <a:endParaRPr lang="it-IT" sz="2000">
              <a:solidFill>
                <a:srgbClr val="FFCC00"/>
              </a:solidFill>
              <a:latin typeface="Comic Sans MS" charset="0"/>
            </a:endParaRPr>
          </a:p>
          <a:p>
            <a:pPr lvl="1"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 sz="2000">
                <a:solidFill>
                  <a:srgbClr val="FFCC00"/>
                </a:solidFill>
                <a:latin typeface="Comic Sans MS" charset="0"/>
              </a:rPr>
              <a:t>&lt;1, item1&gt;			&lt;1, {item1,item2}&gt;</a:t>
            </a:r>
          </a:p>
          <a:p>
            <a:pPr lvl="1"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it-IT" sz="2000">
                <a:solidFill>
                  <a:srgbClr val="FFCC00"/>
                </a:solidFill>
                <a:latin typeface="Comic Sans MS" charset="0"/>
              </a:rPr>
              <a:t>&lt;1, item2&gt;			&lt;2, {item3}&gt;</a:t>
            </a:r>
          </a:p>
          <a:p>
            <a:pPr lvl="1"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it-IT" sz="2000">
                <a:solidFill>
                  <a:srgbClr val="FFCC00"/>
                </a:solidFill>
                <a:latin typeface="Comic Sans MS" charset="0"/>
              </a:rPr>
              <a:t>&lt;2, item3&gt;</a:t>
            </a:r>
          </a:p>
          <a:p>
            <a:pPr lvl="1" algn="l" eaLnBrk="0" hangingPunct="0">
              <a:lnSpc>
                <a:spcPct val="60000"/>
              </a:lnSpc>
              <a:spcBef>
                <a:spcPct val="50000"/>
              </a:spcBef>
            </a:pPr>
            <a:endParaRPr lang="en-US" sz="2000">
              <a:solidFill>
                <a:srgbClr val="FFCC00"/>
              </a:solidFill>
              <a:latin typeface="Comic Sans MS" charset="0"/>
            </a:endParaRPr>
          </a:p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it-IT" sz="2000">
                <a:latin typeface="Comic Sans MS" charset="0"/>
              </a:rPr>
              <a:t>Item:</a:t>
            </a:r>
            <a:r>
              <a:rPr lang="en-US" sz="2000">
                <a:latin typeface="Comic Sans MS" charset="0"/>
              </a:rPr>
              <a:t> single element,            </a:t>
            </a:r>
            <a:r>
              <a:rPr lang="it-IT" sz="2000">
                <a:latin typeface="Comic Sans MS" charset="0"/>
              </a:rPr>
              <a:t>Itemset:</a:t>
            </a:r>
            <a:r>
              <a:rPr lang="en-US" sz="2000">
                <a:latin typeface="Comic Sans MS" charset="0"/>
              </a:rPr>
              <a:t> set of items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it-IT" sz="2000">
                <a:solidFill>
                  <a:srgbClr val="FF9933"/>
                </a:solidFill>
                <a:latin typeface="Comic Sans MS" charset="0"/>
              </a:rPr>
              <a:t>Support</a:t>
            </a:r>
            <a:r>
              <a:rPr lang="it-IT" sz="2000"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of an itemset</a:t>
            </a:r>
            <a:r>
              <a:rPr lang="it-IT" sz="2000">
                <a:latin typeface="Comic Sans MS" charset="0"/>
              </a:rPr>
              <a:t> I [denoted by sup(I)]:</a:t>
            </a:r>
            <a:r>
              <a:rPr lang="en-US" sz="2000">
                <a:latin typeface="Comic Sans MS" charset="0"/>
              </a:rPr>
              <a:t>  is the </a:t>
            </a:r>
            <a:r>
              <a:rPr lang="en-US" sz="2000">
                <a:solidFill>
                  <a:srgbClr val="FF9933"/>
                </a:solidFill>
                <a:latin typeface="Comic Sans MS" charset="0"/>
              </a:rPr>
              <a:t>cardinality of itemeset I. (the number of times the set is recorded in the database)</a:t>
            </a:r>
            <a:endParaRPr lang="it-IT" sz="2000">
              <a:latin typeface="Comic Sans MS" charset="0"/>
            </a:endParaRP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it-IT" sz="2000">
                <a:latin typeface="Comic Sans MS" charset="0"/>
              </a:rPr>
              <a:t>Often users would like to find itemsets of high support. Therefore, the user will provide a </a:t>
            </a:r>
            <a:r>
              <a:rPr lang="en-US" sz="2000">
                <a:latin typeface="Comic Sans MS" charset="0"/>
              </a:rPr>
              <a:t>threshold for minimum support: </a:t>
            </a:r>
            <a:r>
              <a:rPr lang="it-IT" sz="2000">
                <a:solidFill>
                  <a:srgbClr val="FF9933"/>
                </a:solidFill>
                <a:sym typeface="Symbol" charset="0"/>
              </a:rPr>
              <a:t> </a:t>
            </a:r>
            <a:r>
              <a:rPr lang="it-IT" sz="2000">
                <a:latin typeface="Comic Sans MS" charset="0"/>
              </a:rPr>
              <a:t>th</a:t>
            </a:r>
            <a:r>
              <a:rPr lang="en-US" sz="2000">
                <a:latin typeface="Comic Sans MS" charset="0"/>
              </a:rPr>
              <a:t>at he/she is interested in. We will use this threshold to determine whether the itemset is frequent or not.</a:t>
            </a:r>
            <a:endParaRPr lang="it-IT" sz="2000">
              <a:latin typeface="Comic Sans MS" charset="0"/>
            </a:endParaRP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it-IT" sz="2000">
                <a:solidFill>
                  <a:srgbClr val="FF9933"/>
                </a:solidFill>
                <a:latin typeface="Comic Sans MS" charset="0"/>
              </a:rPr>
              <a:t>Itemset I </a:t>
            </a:r>
            <a:r>
              <a:rPr lang="it-IT" sz="2000">
                <a:latin typeface="Comic Sans MS" charset="0"/>
              </a:rPr>
              <a:t>is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 Frequent</a:t>
            </a:r>
            <a:r>
              <a:rPr lang="it-IT" sz="2000" b="1">
                <a:latin typeface="Comic Sans MS" charset="0"/>
              </a:rPr>
              <a:t> if</a:t>
            </a:r>
            <a:r>
              <a:rPr lang="it-IT" sz="2000">
                <a:latin typeface="Comic Sans MS" charset="0"/>
              </a:rPr>
              <a:t>:</a:t>
            </a:r>
            <a:r>
              <a:rPr lang="en-US" sz="2000">
                <a:latin typeface="Comic Sans MS" charset="0"/>
              </a:rPr>
              <a:t>  sup(I)</a:t>
            </a:r>
            <a:r>
              <a:rPr lang="it-IT" sz="2000">
                <a:latin typeface="Comic Sans MS" charset="0"/>
              </a:rPr>
              <a:t> </a:t>
            </a:r>
            <a:r>
              <a:rPr lang="it-IT" sz="2000">
                <a:latin typeface="Comic Sans MS" charset="0"/>
                <a:sym typeface="Symbol" charset="0"/>
              </a:rPr>
              <a:t></a:t>
            </a:r>
            <a:r>
              <a:rPr lang="it-IT" sz="2000">
                <a:latin typeface="Comic Sans MS" charset="0"/>
              </a:rPr>
              <a:t> </a:t>
            </a:r>
            <a:r>
              <a:rPr lang="it-IT" sz="2000">
                <a:solidFill>
                  <a:srgbClr val="FF9933"/>
                </a:solidFill>
                <a:latin typeface="Comic Sans MS" charset="0"/>
                <a:sym typeface="Symbol" charset="0"/>
              </a:rPr>
              <a:t></a:t>
            </a:r>
            <a:r>
              <a:rPr lang="it-IT" sz="2000">
                <a:latin typeface="Comic Sans MS" charset="0"/>
                <a:sym typeface="Symbol" charset="0"/>
              </a:rPr>
              <a:t>.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endParaRPr lang="en-US" sz="2000">
              <a:solidFill>
                <a:srgbClr val="0099FF"/>
              </a:solidFill>
              <a:latin typeface="Comic Sans MS" charset="0"/>
              <a:sym typeface="Symbol" charset="0"/>
            </a:endParaRP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>
                <a:latin typeface="Comic Sans MS" charset="0"/>
              </a:rPr>
              <a:t>Frequent </a:t>
            </a:r>
            <a:r>
              <a:rPr lang="it-IT" sz="2000">
                <a:latin typeface="Comic Sans MS" charset="0"/>
              </a:rPr>
              <a:t>Itemset</a:t>
            </a:r>
            <a:r>
              <a:rPr lang="en-US" sz="2000">
                <a:latin typeface="Comic Sans MS" charset="0"/>
              </a:rPr>
              <a:t> represents set of items which are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>
                <a:latin typeface="Comic Sans MS" charset="0"/>
              </a:rPr>
              <a:t>highly correlated  (ex. One item occurring implies the other one occurs as well)</a:t>
            </a:r>
            <a:endParaRPr lang="it-IT" sz="2000">
              <a:latin typeface="Comic Sans MS" charset="0"/>
            </a:endParaRPr>
          </a:p>
        </p:txBody>
      </p:sp>
      <p:sp>
        <p:nvSpPr>
          <p:cNvPr id="109723" name="Rectangle 155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l"/>
            <a:r>
              <a:rPr lang="en-US" sz="3600">
                <a:solidFill>
                  <a:schemeClr val="bg2"/>
                </a:solidFill>
              </a:rPr>
              <a:t>Basic Concepts</a:t>
            </a:r>
          </a:p>
        </p:txBody>
      </p:sp>
      <p:graphicFrame>
        <p:nvGraphicFramePr>
          <p:cNvPr id="109724" name="Object 156"/>
          <p:cNvGraphicFramePr>
            <a:graphicFrameLocks noChangeAspect="1"/>
          </p:cNvGraphicFramePr>
          <p:nvPr>
            <p:ph/>
          </p:nvPr>
        </p:nvGraphicFramePr>
        <p:xfrm>
          <a:off x="6858000" y="1371600"/>
          <a:ext cx="1416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27" name="Document" r:id="rId3" imgW="1415520" imgH="2057400" progId="Word.Document.8">
                  <p:embed/>
                </p:oleObj>
              </mc:Choice>
              <mc:Fallback>
                <p:oleObj name="Document" r:id="rId3" imgW="1415520" imgH="2057400" progId="Word.Document.8">
                  <p:embed/>
                  <p:pic>
                    <p:nvPicPr>
                      <p:cNvPr id="0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371600"/>
                        <a:ext cx="14160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726" name="Text Box 158"/>
          <p:cNvSpPr txBox="1">
            <a:spLocks noChangeArrowheads="1"/>
          </p:cNvSpPr>
          <p:nvPr/>
        </p:nvSpPr>
        <p:spPr bwMode="auto">
          <a:xfrm>
            <a:off x="7239000" y="2590800"/>
            <a:ext cx="774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/>
              <a:t>itemset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1AF3-23A0-5945-A37A-FC2636083D33}" type="slidenum">
              <a:rPr lang="en-US"/>
              <a:pPr/>
              <a:t>7</a:t>
            </a:fld>
            <a:endParaRPr lang="en-US"/>
          </a:p>
        </p:txBody>
      </p:sp>
      <p:sp>
        <p:nvSpPr>
          <p:cNvPr id="110744" name="Text Box 152"/>
          <p:cNvSpPr txBox="1">
            <a:spLocks noChangeArrowheads="1"/>
          </p:cNvSpPr>
          <p:nvPr/>
        </p:nvSpPr>
        <p:spPr bwMode="auto">
          <a:xfrm>
            <a:off x="685800" y="3276600"/>
            <a:ext cx="6477000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70000"/>
              </a:lnSpc>
              <a:spcBef>
                <a:spcPct val="50000"/>
              </a:spcBef>
            </a:pPr>
            <a:endParaRPr lang="it-IT">
              <a:solidFill>
                <a:srgbClr val="0099FF"/>
              </a:solidFill>
            </a:endParaRP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 sz="2000">
                <a:latin typeface="Comic Sans MS" charset="0"/>
              </a:rPr>
              <a:t>sup(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{</a:t>
            </a:r>
            <a:r>
              <a:rPr lang="en-US" sz="2000">
                <a:solidFill>
                  <a:srgbClr val="FF9933"/>
                </a:solidFill>
                <a:latin typeface="Comic Sans MS" charset="0"/>
              </a:rPr>
              <a:t>dairy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}</a:t>
            </a:r>
            <a:r>
              <a:rPr lang="it-IT" sz="2000">
                <a:latin typeface="Comic Sans MS" charset="0"/>
              </a:rPr>
              <a:t>) = 3   (the item diary occurred 3 times in 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 sz="2000">
                <a:latin typeface="Comic Sans MS" charset="0"/>
              </a:rPr>
              <a:t>the database above)</a:t>
            </a:r>
          </a:p>
          <a:p>
            <a:pPr algn="l"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 sz="2000">
                <a:latin typeface="Comic Sans MS" charset="0"/>
              </a:rPr>
              <a:t>sup(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{</a:t>
            </a:r>
            <a:r>
              <a:rPr lang="en-US" sz="2000">
                <a:solidFill>
                  <a:srgbClr val="FF9933"/>
                </a:solidFill>
                <a:latin typeface="Comic Sans MS" charset="0"/>
              </a:rPr>
              <a:t>fruit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}</a:t>
            </a:r>
            <a:r>
              <a:rPr lang="it-IT" sz="2000">
                <a:latin typeface="Comic Sans MS" charset="0"/>
              </a:rPr>
              <a:t>) = 3 </a:t>
            </a:r>
          </a:p>
          <a:p>
            <a:pPr algn="just"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 sz="2000">
                <a:latin typeface="Comic Sans MS" charset="0"/>
              </a:rPr>
              <a:t>sup(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{</a:t>
            </a:r>
            <a:r>
              <a:rPr lang="en-US" sz="2000">
                <a:solidFill>
                  <a:srgbClr val="FF9933"/>
                </a:solidFill>
                <a:latin typeface="Comic Sans MS" charset="0"/>
              </a:rPr>
              <a:t>dairy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, </a:t>
            </a:r>
            <a:r>
              <a:rPr lang="en-US" sz="2000">
                <a:solidFill>
                  <a:srgbClr val="FF9933"/>
                </a:solidFill>
                <a:latin typeface="Comic Sans MS" charset="0"/>
              </a:rPr>
              <a:t>fruit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}</a:t>
            </a:r>
            <a:r>
              <a:rPr lang="it-IT" sz="2000">
                <a:latin typeface="Comic Sans MS" charset="0"/>
              </a:rPr>
              <a:t>) = 2 </a:t>
            </a:r>
          </a:p>
          <a:p>
            <a:pPr algn="just" eaLnBrk="0" hangingPunct="0">
              <a:lnSpc>
                <a:spcPct val="50000"/>
              </a:lnSpc>
              <a:spcBef>
                <a:spcPct val="50000"/>
              </a:spcBef>
            </a:pPr>
            <a:endParaRPr lang="it-IT" sz="2000">
              <a:latin typeface="Comic Sans MS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>
                <a:latin typeface="Comic Sans MS" charset="0"/>
              </a:rPr>
              <a:t> If</a:t>
            </a:r>
            <a:r>
              <a:rPr lang="it-IT" sz="2000">
                <a:latin typeface="Comic Sans MS" charset="0"/>
              </a:rPr>
              <a:t>  </a:t>
            </a:r>
            <a:r>
              <a:rPr lang="it-IT" sz="2000">
                <a:solidFill>
                  <a:srgbClr val="FF9933"/>
                </a:solidFill>
                <a:latin typeface="Comic Sans MS" charset="0"/>
                <a:sym typeface="Symbol" charset="0"/>
              </a:rPr>
              <a:t></a:t>
            </a:r>
            <a:r>
              <a:rPr lang="it-IT" sz="2000">
                <a:solidFill>
                  <a:srgbClr val="0099FF"/>
                </a:solidFill>
                <a:latin typeface="Comic Sans MS" charset="0"/>
                <a:sym typeface="Symbol" charset="0"/>
              </a:rPr>
              <a:t> </a:t>
            </a:r>
            <a:r>
              <a:rPr lang="it-IT" sz="2000">
                <a:latin typeface="Comic Sans MS" charset="0"/>
                <a:sym typeface="Symbol" charset="0"/>
              </a:rPr>
              <a:t>= 3,  </a:t>
            </a:r>
            <a:r>
              <a:rPr lang="en-US" sz="2000">
                <a:latin typeface="Comic Sans MS" charset="0"/>
                <a:sym typeface="Symbol" charset="0"/>
              </a:rPr>
              <a:t>then </a:t>
            </a: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it-IT" sz="2000">
                <a:solidFill>
                  <a:srgbClr val="FF9933"/>
                </a:solidFill>
                <a:latin typeface="Comic Sans MS" charset="0"/>
              </a:rPr>
              <a:t>{</a:t>
            </a:r>
            <a:r>
              <a:rPr lang="en-US" sz="2000">
                <a:solidFill>
                  <a:srgbClr val="FF9933"/>
                </a:solidFill>
                <a:latin typeface="Comic Sans MS" charset="0"/>
              </a:rPr>
              <a:t>dairy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}</a:t>
            </a:r>
            <a:r>
              <a:rPr lang="it-IT" sz="2000">
                <a:latin typeface="Comic Sans MS" charset="0"/>
                <a:sym typeface="Symbol" charset="0"/>
              </a:rPr>
              <a:t> </a:t>
            </a:r>
            <a:r>
              <a:rPr lang="en-US" sz="2000">
                <a:latin typeface="Comic Sans MS" charset="0"/>
                <a:sym typeface="Symbol" charset="0"/>
              </a:rPr>
              <a:t>and</a:t>
            </a:r>
            <a:r>
              <a:rPr lang="it-IT" sz="2000">
                <a:latin typeface="Comic Sans MS" charset="0"/>
                <a:sym typeface="Symbol" charset="0"/>
              </a:rPr>
              <a:t> 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{</a:t>
            </a:r>
            <a:r>
              <a:rPr lang="en-US" sz="2000">
                <a:solidFill>
                  <a:srgbClr val="FF9933"/>
                </a:solidFill>
                <a:latin typeface="Comic Sans MS" charset="0"/>
              </a:rPr>
              <a:t>fruit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}</a:t>
            </a:r>
            <a:r>
              <a:rPr lang="it-IT" sz="2000"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are frequent while </a:t>
            </a:r>
          </a:p>
          <a:p>
            <a:pPr algn="just" eaLnBrk="0" hangingPunct="0">
              <a:lnSpc>
                <a:spcPct val="90000"/>
              </a:lnSpc>
              <a:spcBef>
                <a:spcPct val="50000"/>
              </a:spcBef>
            </a:pPr>
            <a:r>
              <a:rPr lang="it-IT" sz="2000">
                <a:solidFill>
                  <a:srgbClr val="FF9933"/>
                </a:solidFill>
                <a:latin typeface="Comic Sans MS" charset="0"/>
              </a:rPr>
              <a:t>{</a:t>
            </a:r>
            <a:r>
              <a:rPr lang="en-US" sz="2000">
                <a:solidFill>
                  <a:srgbClr val="FF9933"/>
                </a:solidFill>
                <a:latin typeface="Comic Sans MS" charset="0"/>
              </a:rPr>
              <a:t>dairy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, </a:t>
            </a:r>
            <a:r>
              <a:rPr lang="en-US" sz="2000">
                <a:solidFill>
                  <a:srgbClr val="FF9933"/>
                </a:solidFill>
                <a:latin typeface="Comic Sans MS" charset="0"/>
              </a:rPr>
              <a:t>fruit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}</a:t>
            </a:r>
            <a:r>
              <a:rPr lang="it-IT" sz="2000">
                <a:solidFill>
                  <a:srgbClr val="0099FF"/>
                </a:solidFill>
                <a:latin typeface="Comic Sans MS" charset="0"/>
              </a:rPr>
              <a:t> </a:t>
            </a:r>
            <a:r>
              <a:rPr lang="en-US" sz="2000">
                <a:latin typeface="Comic Sans MS" charset="0"/>
              </a:rPr>
              <a:t>is not</a:t>
            </a:r>
            <a:r>
              <a:rPr lang="it-IT" sz="2000"/>
              <a:t>.</a:t>
            </a:r>
          </a:p>
        </p:txBody>
      </p:sp>
      <p:graphicFrame>
        <p:nvGraphicFramePr>
          <p:cNvPr id="110750" name="Object 158"/>
          <p:cNvGraphicFramePr>
            <a:graphicFrameLocks noChangeAspect="1"/>
          </p:cNvGraphicFramePr>
          <p:nvPr>
            <p:ph sz="half" idx="1"/>
          </p:nvPr>
        </p:nvGraphicFramePr>
        <p:xfrm>
          <a:off x="6324600" y="1371600"/>
          <a:ext cx="1416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86" name="Document" r:id="rId3" imgW="1415520" imgH="2057400" progId="Word.Document.8">
                  <p:embed/>
                </p:oleObj>
              </mc:Choice>
              <mc:Fallback>
                <p:oleObj name="Document" r:id="rId3" imgW="1415520" imgH="2057400" progId="Word.Document.8">
                  <p:embed/>
                  <p:pic>
                    <p:nvPicPr>
                      <p:cNvPr id="0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371600"/>
                        <a:ext cx="14160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752" name="Text Box 160"/>
          <p:cNvSpPr txBox="1">
            <a:spLocks noChangeArrowheads="1"/>
          </p:cNvSpPr>
          <p:nvPr/>
        </p:nvSpPr>
        <p:spPr bwMode="auto">
          <a:xfrm>
            <a:off x="6248400" y="2819400"/>
            <a:ext cx="1009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/>
              <a:t>Customer 1</a:t>
            </a:r>
          </a:p>
        </p:txBody>
      </p:sp>
      <p:graphicFrame>
        <p:nvGraphicFramePr>
          <p:cNvPr id="110753" name="Object 161"/>
          <p:cNvGraphicFramePr>
            <a:graphicFrameLocks noChangeAspect="1"/>
          </p:cNvGraphicFramePr>
          <p:nvPr>
            <p:ph sz="half" idx="2"/>
          </p:nvPr>
        </p:nvGraphicFramePr>
        <p:xfrm>
          <a:off x="7162800" y="3124200"/>
          <a:ext cx="1416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87" name="Document" r:id="rId5" imgW="1415520" imgH="2057400" progId="Word.Document.8">
                  <p:embed/>
                </p:oleObj>
              </mc:Choice>
              <mc:Fallback>
                <p:oleObj name="Document" r:id="rId5" imgW="1415520" imgH="2057400" progId="Word.Document.8">
                  <p:embed/>
                  <p:pic>
                    <p:nvPicPr>
                      <p:cNvPr id="0" name="Object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24200"/>
                        <a:ext cx="14160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756" name="Text Box 164"/>
          <p:cNvSpPr txBox="1">
            <a:spLocks noChangeArrowheads="1"/>
          </p:cNvSpPr>
          <p:nvPr/>
        </p:nvSpPr>
        <p:spPr bwMode="auto">
          <a:xfrm>
            <a:off x="7086600" y="4572000"/>
            <a:ext cx="1009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Customer 2</a:t>
            </a:r>
          </a:p>
        </p:txBody>
      </p:sp>
      <p:sp>
        <p:nvSpPr>
          <p:cNvPr id="110757" name="Rectangle 16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/>
        </p:spPr>
        <p:txBody>
          <a:bodyPr anchor="b"/>
          <a:lstStyle/>
          <a:p>
            <a:r>
              <a:rPr lang="en-US" sz="3600">
                <a:solidFill>
                  <a:schemeClr val="bg2"/>
                </a:solidFill>
              </a:rPr>
              <a:t>Frequent </a:t>
            </a:r>
            <a:r>
              <a:rPr lang="it-IT" sz="3600">
                <a:solidFill>
                  <a:schemeClr val="bg2"/>
                </a:solidFill>
              </a:rPr>
              <a:t>Itemset</a:t>
            </a:r>
            <a:r>
              <a:rPr lang="en-US" sz="3600">
                <a:solidFill>
                  <a:schemeClr val="bg2"/>
                </a:solidFill>
              </a:rPr>
              <a:t>s</a:t>
            </a:r>
          </a:p>
        </p:txBody>
      </p:sp>
      <p:sp>
        <p:nvSpPr>
          <p:cNvPr id="110774" name="Text Box 182"/>
          <p:cNvSpPr txBox="1">
            <a:spLocks noChangeArrowheads="1"/>
          </p:cNvSpPr>
          <p:nvPr/>
        </p:nvSpPr>
        <p:spPr bwMode="auto">
          <a:xfrm>
            <a:off x="838200" y="1219200"/>
            <a:ext cx="536892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endParaRPr lang="en-US" sz="1200"/>
          </a:p>
        </p:txBody>
      </p:sp>
      <p:grpSp>
        <p:nvGrpSpPr>
          <p:cNvPr id="111081" name="Group 489"/>
          <p:cNvGrpSpPr>
            <a:grpSpLocks/>
          </p:cNvGrpSpPr>
          <p:nvPr/>
        </p:nvGrpSpPr>
        <p:grpSpPr bwMode="auto">
          <a:xfrm>
            <a:off x="1066800" y="1295400"/>
            <a:ext cx="4638675" cy="1933575"/>
            <a:chOff x="960" y="2672"/>
            <a:chExt cx="7545" cy="3045"/>
          </a:xfrm>
        </p:grpSpPr>
        <p:graphicFrame>
          <p:nvGraphicFramePr>
            <p:cNvPr id="111082" name="Object 490"/>
            <p:cNvGraphicFramePr>
              <a:graphicFrameLocks noChangeAspect="1"/>
            </p:cNvGraphicFramePr>
            <p:nvPr/>
          </p:nvGraphicFramePr>
          <p:xfrm>
            <a:off x="960" y="2672"/>
            <a:ext cx="7545" cy="30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088" name="Worksheet" r:id="rId6" imgW="4791342" imgH="1933956" progId="Excel.Sheet.8">
                    <p:embed/>
                  </p:oleObj>
                </mc:Choice>
                <mc:Fallback>
                  <p:oleObj name="Worksheet" r:id="rId6" imgW="4791342" imgH="1933956" progId="Excel.Sheet.8">
                    <p:embed/>
                    <p:pic>
                      <p:nvPicPr>
                        <p:cNvPr id="0" name="Object 4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672"/>
                          <a:ext cx="7545" cy="3045"/>
                        </a:xfrm>
                        <a:prstGeom prst="rect">
                          <a:avLst/>
                        </a:prstGeom>
                        <a:solidFill>
                          <a:srgbClr val="00FF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083" name="Line 491"/>
            <p:cNvSpPr>
              <a:spLocks noChangeShapeType="1"/>
            </p:cNvSpPr>
            <p:nvPr/>
          </p:nvSpPr>
          <p:spPr bwMode="auto">
            <a:xfrm>
              <a:off x="960" y="4576"/>
              <a:ext cx="751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084" name="Line 492"/>
            <p:cNvSpPr>
              <a:spLocks noChangeShapeType="1"/>
            </p:cNvSpPr>
            <p:nvPr/>
          </p:nvSpPr>
          <p:spPr bwMode="auto">
            <a:xfrm flipV="1">
              <a:off x="960" y="5164"/>
              <a:ext cx="751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085" name="Line 493"/>
            <p:cNvSpPr>
              <a:spLocks noChangeShapeType="1"/>
            </p:cNvSpPr>
            <p:nvPr/>
          </p:nvSpPr>
          <p:spPr bwMode="auto">
            <a:xfrm flipV="1">
              <a:off x="960" y="3932"/>
              <a:ext cx="7532" cy="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6D57-20F4-6D4A-9AAF-9D572028D715}" type="slidenum">
              <a:rPr lang="en-US"/>
              <a:pPr/>
              <a:t>8</a:t>
            </a:fld>
            <a:endParaRPr lang="en-US"/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533400" y="850900"/>
            <a:ext cx="8382000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Clr>
                <a:schemeClr val="tx2"/>
              </a:buClr>
              <a:buFont typeface="Wingdings" charset="0"/>
              <a:buChar char="q"/>
            </a:pPr>
            <a:r>
              <a:rPr lang="en-US">
                <a:latin typeface="Comic Sans MS" charset="0"/>
              </a:rPr>
              <a:t>  </a:t>
            </a:r>
            <a:r>
              <a:rPr lang="en-US" sz="2000">
                <a:latin typeface="Comic Sans MS" charset="0"/>
              </a:rPr>
              <a:t>{A, B}  -  a set of items   (itemset)</a:t>
            </a:r>
          </a:p>
          <a:p>
            <a:pPr algn="l" eaLnBrk="0" hangingPunct="0">
              <a:spcBef>
                <a:spcPct val="50000"/>
              </a:spcBef>
              <a:buClr>
                <a:schemeClr val="tx2"/>
              </a:buClr>
              <a:buFont typeface="Wingdings" charset="0"/>
              <a:buChar char="q"/>
            </a:pPr>
            <a:r>
              <a:rPr lang="en-US" sz="2000">
                <a:latin typeface="Comic Sans MS" charset="0"/>
              </a:rPr>
              <a:t> </a:t>
            </a:r>
            <a:r>
              <a:rPr lang="it-IT" sz="2000">
                <a:solidFill>
                  <a:srgbClr val="0099FF"/>
                </a:solidFill>
                <a:latin typeface="Comic Sans MS" charset="0"/>
              </a:rPr>
              <a:t>  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r = [</a:t>
            </a:r>
            <a:r>
              <a:rPr lang="it-IT" sz="2000">
                <a:latin typeface="Comic Sans MS" charset="0"/>
              </a:rPr>
              <a:t>A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 </a:t>
            </a:r>
            <a:r>
              <a:rPr lang="it-IT" sz="2000">
                <a:solidFill>
                  <a:srgbClr val="FF9933"/>
                </a:solidFill>
                <a:latin typeface="Comic Sans MS" charset="0"/>
                <a:sym typeface="Symbol" charset="0"/>
              </a:rPr>
              <a:t>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 </a:t>
            </a:r>
            <a:r>
              <a:rPr lang="it-IT" sz="2000">
                <a:latin typeface="Comic Sans MS" charset="0"/>
              </a:rPr>
              <a:t>B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]   </a:t>
            </a:r>
            <a:r>
              <a:rPr lang="it-IT" sz="2000">
                <a:latin typeface="Comic Sans MS" charset="0"/>
              </a:rPr>
              <a:t>(if the itemset is frequent, then the items are highly correlated to each other, i.e. one item A implies =&gt; the other item B. So we create a rule  </a:t>
            </a:r>
            <a:r>
              <a:rPr lang="it-IT" sz="2000">
                <a:solidFill>
                  <a:srgbClr val="FF9900"/>
                </a:solidFill>
                <a:latin typeface="Comic Sans MS" charset="0"/>
              </a:rPr>
              <a:t>r </a:t>
            </a:r>
            <a:r>
              <a:rPr lang="it-IT" sz="2000">
                <a:latin typeface="Comic Sans MS" charset="0"/>
              </a:rPr>
              <a:t> which says    A =&gt;B)</a:t>
            </a:r>
          </a:p>
          <a:p>
            <a:pPr algn="l" eaLnBrk="0" hangingPunct="0">
              <a:spcBef>
                <a:spcPct val="50000"/>
              </a:spcBef>
              <a:buClr>
                <a:schemeClr val="tx2"/>
              </a:buClr>
              <a:buFont typeface="Wingdings" charset="0"/>
              <a:buNone/>
            </a:pPr>
            <a:endParaRPr lang="it-IT" sz="2000">
              <a:latin typeface="Comic Sans MS" charset="0"/>
            </a:endParaRPr>
          </a:p>
          <a:p>
            <a:pPr algn="l" eaLnBrk="0" hangingPunct="0">
              <a:spcBef>
                <a:spcPct val="50000"/>
              </a:spcBef>
              <a:buClr>
                <a:srgbClr val="0099FF"/>
              </a:buClr>
              <a:buFont typeface="CommonBullets" charset="0"/>
              <a:buNone/>
            </a:pPr>
            <a:r>
              <a:rPr lang="it-IT" sz="2000">
                <a:latin typeface="Comic Sans MS" charset="0"/>
              </a:rPr>
              <a:t>	</a:t>
            </a:r>
            <a:r>
              <a:rPr lang="it-IT" sz="2000">
                <a:solidFill>
                  <a:srgbClr val="FF9900"/>
                </a:solidFill>
                <a:latin typeface="Comic Sans MS" charset="0"/>
              </a:rPr>
              <a:t>Support</a:t>
            </a:r>
            <a:r>
              <a:rPr lang="it-IT" sz="2000" b="1">
                <a:latin typeface="Comic Sans MS" charset="0"/>
              </a:rPr>
              <a:t> </a:t>
            </a:r>
            <a:r>
              <a:rPr lang="en-US" sz="2000" b="1">
                <a:latin typeface="Comic Sans MS" charset="0"/>
              </a:rPr>
              <a:t>of</a:t>
            </a:r>
            <a:r>
              <a:rPr lang="it-IT" sz="2000" b="1">
                <a:latin typeface="Comic Sans MS" charset="0"/>
              </a:rPr>
              <a:t>  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r</a:t>
            </a:r>
            <a:r>
              <a:rPr lang="it-IT" sz="2000">
                <a:latin typeface="Comic Sans MS" charset="0"/>
              </a:rPr>
              <a:t>:  </a:t>
            </a:r>
            <a:r>
              <a:rPr lang="en-US" sz="2000">
                <a:latin typeface="Comic Sans MS" charset="0"/>
              </a:rPr>
              <a:t> </a:t>
            </a:r>
            <a:r>
              <a:rPr lang="it-IT" sz="2000">
                <a:latin typeface="Comic Sans MS" charset="0"/>
              </a:rPr>
              <a:t>sup(r) </a:t>
            </a:r>
            <a:r>
              <a:rPr lang="en-US" sz="2000">
                <a:latin typeface="Comic Sans MS" charset="0"/>
              </a:rPr>
              <a:t>= </a:t>
            </a:r>
            <a:r>
              <a:rPr lang="it-IT" sz="2000">
                <a:latin typeface="Comic Sans MS" charset="0"/>
              </a:rPr>
              <a:t>sup(A</a:t>
            </a:r>
            <a:r>
              <a:rPr lang="it-IT" sz="2000">
                <a:latin typeface="Comic Sans MS" charset="0"/>
                <a:sym typeface="Symbol" charset="0"/>
              </a:rPr>
              <a:t></a:t>
            </a:r>
            <a:r>
              <a:rPr lang="it-IT" sz="2000">
                <a:latin typeface="Comic Sans MS" charset="0"/>
              </a:rPr>
              <a:t>B)</a:t>
            </a:r>
          </a:p>
          <a:p>
            <a:pPr algn="l" eaLnBrk="0" hangingPunct="0">
              <a:spcBef>
                <a:spcPct val="50000"/>
              </a:spcBef>
              <a:buClr>
                <a:srgbClr val="0099FF"/>
              </a:buClr>
              <a:buFont typeface="CommonBullets" charset="0"/>
              <a:buNone/>
            </a:pPr>
            <a:r>
              <a:rPr lang="it-IT" sz="2000">
                <a:latin typeface="Comic Sans MS" charset="0"/>
              </a:rPr>
              <a:t>(</a:t>
            </a:r>
            <a:r>
              <a:rPr lang="en-US" sz="2000">
                <a:latin typeface="Comic Sans MS" charset="0"/>
              </a:rPr>
              <a:t>in other words - </a:t>
            </a:r>
            <a:r>
              <a:rPr lang="it-IT" sz="2000">
                <a:latin typeface="Comic Sans MS" charset="0"/>
              </a:rPr>
              <a:t>sup(A</a:t>
            </a:r>
            <a:r>
              <a:rPr lang="it-IT" sz="2000">
                <a:latin typeface="Comic Sans MS" charset="0"/>
                <a:sym typeface="Symbol" charset="0"/>
              </a:rPr>
              <a:t></a:t>
            </a:r>
            <a:r>
              <a:rPr lang="it-IT" sz="2000">
                <a:latin typeface="Comic Sans MS" charset="0"/>
              </a:rPr>
              <a:t>B)</a:t>
            </a:r>
            <a:r>
              <a:rPr lang="it-IT" sz="2000"/>
              <a:t> </a:t>
            </a:r>
            <a:r>
              <a:rPr lang="it-IT" sz="2000">
                <a:latin typeface="Comic Sans MS" charset="0"/>
              </a:rPr>
              <a:t>is the number of times the item A and the item B occurred together (in the same transaction) in the database)</a:t>
            </a:r>
          </a:p>
          <a:p>
            <a:pPr algn="l" eaLnBrk="0" hangingPunct="0">
              <a:spcBef>
                <a:spcPct val="50000"/>
              </a:spcBef>
              <a:buClr>
                <a:srgbClr val="0099FF"/>
              </a:buClr>
              <a:buFont typeface="CommonBullets" charset="0"/>
              <a:buNone/>
            </a:pPr>
            <a:endParaRPr lang="it-IT" sz="2000">
              <a:solidFill>
                <a:srgbClr val="FF9933"/>
              </a:solidFill>
              <a:latin typeface="Comic Sans MS" charset="0"/>
            </a:endParaRPr>
          </a:p>
          <a:p>
            <a:pPr algn="l" eaLnBrk="0" hangingPunct="0">
              <a:spcBef>
                <a:spcPct val="50000"/>
              </a:spcBef>
              <a:buClr>
                <a:srgbClr val="0099FF"/>
              </a:buClr>
              <a:buFont typeface="CommonBullets" charset="0"/>
              <a:buNone/>
            </a:pPr>
            <a:r>
              <a:rPr lang="it-IT" sz="2000">
                <a:solidFill>
                  <a:srgbClr val="FF9933"/>
                </a:solidFill>
                <a:latin typeface="Comic Sans MS" charset="0"/>
              </a:rPr>
              <a:t>	</a:t>
            </a:r>
            <a:r>
              <a:rPr lang="it-IT" sz="2000">
                <a:solidFill>
                  <a:srgbClr val="FF9900"/>
                </a:solidFill>
                <a:latin typeface="Comic Sans MS" charset="0"/>
              </a:rPr>
              <a:t>Confiden</a:t>
            </a:r>
            <a:r>
              <a:rPr lang="en-US" sz="2000">
                <a:solidFill>
                  <a:srgbClr val="FF9900"/>
                </a:solidFill>
                <a:latin typeface="Comic Sans MS" charset="0"/>
              </a:rPr>
              <a:t>ce</a:t>
            </a:r>
            <a:r>
              <a:rPr lang="it-IT" sz="2000" b="1">
                <a:latin typeface="Comic Sans MS" charset="0"/>
              </a:rPr>
              <a:t> </a:t>
            </a:r>
            <a:r>
              <a:rPr lang="en-US" sz="2000" b="1">
                <a:latin typeface="Comic Sans MS" charset="0"/>
              </a:rPr>
              <a:t>of</a:t>
            </a:r>
            <a:r>
              <a:rPr lang="it-IT" sz="2000" b="1">
                <a:latin typeface="Comic Sans MS" charset="0"/>
              </a:rPr>
              <a:t>  </a:t>
            </a:r>
            <a:r>
              <a:rPr lang="it-IT" sz="2000">
                <a:solidFill>
                  <a:srgbClr val="FF9933"/>
                </a:solidFill>
                <a:latin typeface="Comic Sans MS" charset="0"/>
              </a:rPr>
              <a:t>r</a:t>
            </a:r>
            <a:r>
              <a:rPr lang="it-IT" sz="2000">
                <a:latin typeface="Comic Sans MS" charset="0"/>
              </a:rPr>
              <a:t>:  conf(r) </a:t>
            </a:r>
            <a:r>
              <a:rPr lang="en-US" sz="2000">
                <a:latin typeface="Comic Sans MS" charset="0"/>
              </a:rPr>
              <a:t>= </a:t>
            </a:r>
            <a:r>
              <a:rPr lang="it-IT" sz="2000">
                <a:latin typeface="Comic Sans MS" charset="0"/>
              </a:rPr>
              <a:t>sup(A</a:t>
            </a:r>
            <a:r>
              <a:rPr lang="it-IT" sz="2000">
                <a:latin typeface="Comic Sans MS" charset="0"/>
                <a:sym typeface="Symbol" charset="0"/>
              </a:rPr>
              <a:t>B</a:t>
            </a:r>
            <a:r>
              <a:rPr lang="it-IT" sz="2000">
                <a:latin typeface="Comic Sans MS" charset="0"/>
              </a:rPr>
              <a:t>)/sup(A)</a:t>
            </a:r>
          </a:p>
          <a:p>
            <a:pPr algn="l" eaLnBrk="0" hangingPunct="0">
              <a:spcBef>
                <a:spcPct val="50000"/>
              </a:spcBef>
              <a:buClr>
                <a:srgbClr val="0099FF"/>
              </a:buClr>
              <a:buFont typeface="CommonBullets" charset="0"/>
              <a:buNone/>
            </a:pPr>
            <a:r>
              <a:rPr lang="it-IT" sz="2000">
                <a:latin typeface="Comic Sans MS" charset="0"/>
              </a:rPr>
              <a:t>(in other words - sup(A</a:t>
            </a:r>
            <a:r>
              <a:rPr lang="it-IT" sz="2000">
                <a:latin typeface="Comic Sans MS" charset="0"/>
                <a:sym typeface="Symbol" charset="0"/>
              </a:rPr>
              <a:t></a:t>
            </a:r>
            <a:r>
              <a:rPr lang="it-IT" sz="2000">
                <a:latin typeface="Comic Sans MS" charset="0"/>
              </a:rPr>
              <a:t>B) or the number of times the item A and the item B occurred together (in the same transaction) in the database  divided by sup(A) or the number of times the item A occurred by itself in the database)</a:t>
            </a:r>
          </a:p>
          <a:p>
            <a:pPr algn="l" eaLnBrk="0" hangingPunct="0">
              <a:lnSpc>
                <a:spcPct val="70000"/>
              </a:lnSpc>
              <a:spcBef>
                <a:spcPct val="50000"/>
              </a:spcBef>
              <a:buClr>
                <a:srgbClr val="0099FF"/>
              </a:buClr>
              <a:buFont typeface="CommonBullets" charset="0"/>
              <a:buChar char="+"/>
            </a:pPr>
            <a:endParaRPr lang="it-IT" sz="2000">
              <a:latin typeface="Comic Sans MS" charset="0"/>
            </a:endParaRPr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/>
        </p:spPr>
        <p:txBody>
          <a:bodyPr anchor="b"/>
          <a:lstStyle/>
          <a:p>
            <a:r>
              <a:rPr lang="en-US" sz="3600">
                <a:solidFill>
                  <a:schemeClr val="bg2"/>
                </a:solidFill>
              </a:rPr>
              <a:t>Association Rules: AR(s,c)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B1BE-21C8-9447-9954-2C205F7CC8F0}" type="slidenum">
              <a:rPr lang="en-US"/>
              <a:pPr/>
              <a:t>9</a:t>
            </a:fld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025525"/>
            <a:ext cx="7772400" cy="5603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>
                <a:effectLst/>
                <a:latin typeface="Comic Sans MS" charset="0"/>
              </a:rPr>
              <a:t>Often users would like to find rules of high support and high confidence. Therefore, the user will provide </a:t>
            </a:r>
            <a:r>
              <a:rPr lang="en-US" sz="2400">
                <a:effectLst/>
                <a:latin typeface="Comic Sans MS" charset="0"/>
              </a:rPr>
              <a:t>thresholds for minimum support and minimum confidence; and, if a rule does not satisfy these thresholds, then we discard the rule.</a:t>
            </a:r>
          </a:p>
          <a:p>
            <a:pPr>
              <a:lnSpc>
                <a:spcPct val="80000"/>
              </a:lnSpc>
            </a:pPr>
            <a:endParaRPr lang="en-US" sz="2400">
              <a:effectLst/>
              <a:latin typeface="Comic Sans MS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effectLst/>
                <a:latin typeface="Comic Sans MS" charset="0"/>
              </a:rPr>
              <a:t>Thresholds:</a:t>
            </a:r>
          </a:p>
          <a:p>
            <a:pPr lvl="1">
              <a:lnSpc>
                <a:spcPct val="80000"/>
              </a:lnSpc>
            </a:pPr>
            <a:r>
              <a:rPr lang="it-IT" sz="2400">
                <a:effectLst/>
                <a:latin typeface="Comic Sans MS" charset="0"/>
              </a:rPr>
              <a:t> </a:t>
            </a:r>
            <a:r>
              <a:rPr lang="en-US" sz="2400">
                <a:effectLst/>
                <a:latin typeface="Comic Sans MS" charset="0"/>
              </a:rPr>
              <a:t>minimum </a:t>
            </a:r>
            <a:r>
              <a:rPr lang="it-IT" sz="2400">
                <a:effectLst/>
                <a:latin typeface="Comic Sans MS" charset="0"/>
              </a:rPr>
              <a:t>support</a:t>
            </a:r>
            <a:r>
              <a:rPr lang="en-US" sz="2400">
                <a:effectLst/>
                <a:latin typeface="Comic Sans MS" charset="0"/>
              </a:rPr>
              <a:t> - </a:t>
            </a:r>
            <a:r>
              <a:rPr lang="it-IT" sz="2400">
                <a:solidFill>
                  <a:srgbClr val="FF9933"/>
                </a:solidFill>
                <a:effectLst/>
                <a:latin typeface="Comic Sans MS" charset="0"/>
                <a:sym typeface="Symbol" charset="0"/>
              </a:rPr>
              <a:t>s</a:t>
            </a:r>
            <a:endParaRPr lang="it-IT" sz="2400">
              <a:solidFill>
                <a:srgbClr val="FF9933"/>
              </a:solidFill>
              <a:effectLst/>
              <a:latin typeface="Comic Sans MS" charset="0"/>
            </a:endParaRPr>
          </a:p>
          <a:p>
            <a:pPr lvl="1">
              <a:lnSpc>
                <a:spcPct val="80000"/>
              </a:lnSpc>
            </a:pPr>
            <a:r>
              <a:rPr lang="it-IT" sz="2400">
                <a:effectLst/>
                <a:latin typeface="Comic Sans MS" charset="0"/>
              </a:rPr>
              <a:t> </a:t>
            </a:r>
            <a:r>
              <a:rPr lang="en-US" sz="2400">
                <a:effectLst/>
                <a:latin typeface="Comic Sans MS" charset="0"/>
              </a:rPr>
              <a:t>minimum  </a:t>
            </a:r>
            <a:r>
              <a:rPr lang="it-IT" sz="2400">
                <a:effectLst/>
                <a:latin typeface="Comic Sans MS" charset="0"/>
              </a:rPr>
              <a:t>confiden</a:t>
            </a:r>
            <a:r>
              <a:rPr lang="en-US" sz="2400">
                <a:effectLst/>
                <a:latin typeface="Comic Sans MS" charset="0"/>
              </a:rPr>
              <a:t>ce –</a:t>
            </a:r>
            <a:r>
              <a:rPr lang="it-IT" sz="2400">
                <a:effectLst/>
                <a:latin typeface="Comic Sans MS" charset="0"/>
              </a:rPr>
              <a:t> </a:t>
            </a:r>
            <a:r>
              <a:rPr lang="it-IT" sz="2400">
                <a:solidFill>
                  <a:srgbClr val="FF9933"/>
                </a:solidFill>
                <a:effectLst/>
                <a:latin typeface="Comic Sans MS" charset="0"/>
                <a:sym typeface="Symbol" charset="0"/>
              </a:rPr>
              <a:t>c</a:t>
            </a:r>
          </a:p>
          <a:p>
            <a:pPr lvl="1">
              <a:lnSpc>
                <a:spcPct val="80000"/>
              </a:lnSpc>
            </a:pPr>
            <a:endParaRPr lang="it-IT" sz="2400">
              <a:solidFill>
                <a:srgbClr val="FF9933"/>
              </a:solidFill>
              <a:effectLst/>
              <a:latin typeface="Comic Sans MS" charset="0"/>
              <a:sym typeface="Symbo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9900"/>
                </a:solidFill>
                <a:effectLst/>
                <a:latin typeface="Comic Sans MS" charset="0"/>
                <a:sym typeface="Symbol" charset="0"/>
              </a:rPr>
              <a:t>r</a:t>
            </a:r>
            <a:r>
              <a:rPr lang="en-US" sz="2400">
                <a:effectLst/>
                <a:latin typeface="Comic Sans MS" charset="0"/>
                <a:sym typeface="Symbol" charset="0"/>
              </a:rPr>
              <a:t>  AS(</a:t>
            </a:r>
            <a:r>
              <a:rPr lang="it-IT" sz="2400">
                <a:solidFill>
                  <a:srgbClr val="FF9933"/>
                </a:solidFill>
                <a:effectLst/>
                <a:latin typeface="Comic Sans MS" charset="0"/>
                <a:sym typeface="Symbol" charset="0"/>
              </a:rPr>
              <a:t>s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,</a:t>
            </a:r>
            <a:r>
              <a:rPr lang="it-IT" sz="2400">
                <a:solidFill>
                  <a:srgbClr val="FF9933"/>
                </a:solidFill>
                <a:effectLst/>
                <a:latin typeface="Comic Sans MS" charset="0"/>
                <a:sym typeface="Symbol" charset="0"/>
              </a:rPr>
              <a:t> c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)</a:t>
            </a:r>
            <a:r>
              <a:rPr lang="en-US" sz="2400">
                <a:effectLst/>
                <a:latin typeface="Comic Sans MS" charset="0"/>
                <a:sym typeface="Symbol" charset="0"/>
              </a:rPr>
              <a:t>, if  </a:t>
            </a:r>
            <a:r>
              <a:rPr lang="it-IT" sz="2400">
                <a:solidFill>
                  <a:srgbClr val="FF9933"/>
                </a:solidFill>
                <a:effectLst/>
                <a:latin typeface="Comic Sans MS" charset="0"/>
                <a:sym typeface="Symbol" charset="0"/>
              </a:rPr>
              <a:t>sup(r)  s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  </a:t>
            </a:r>
            <a:r>
              <a:rPr lang="en-US" sz="2400">
                <a:effectLst/>
                <a:latin typeface="Comic Sans MS" charset="0"/>
                <a:sym typeface="Symbol" charset="0"/>
              </a:rPr>
              <a:t>and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  </a:t>
            </a:r>
            <a:r>
              <a:rPr lang="it-IT" sz="2400">
                <a:solidFill>
                  <a:srgbClr val="FF9933"/>
                </a:solidFill>
                <a:effectLst/>
                <a:latin typeface="Comic Sans MS" charset="0"/>
                <a:sym typeface="Symbol" charset="0"/>
              </a:rPr>
              <a:t>conf(r)  c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it-IT" sz="2400">
                <a:effectLst/>
                <a:latin typeface="Comic Sans MS" charset="0"/>
                <a:sym typeface="Symbol" charset="0"/>
              </a:rPr>
              <a:t>(in other words, the rule </a:t>
            </a:r>
            <a:r>
              <a:rPr lang="it-IT" sz="2400">
                <a:solidFill>
                  <a:srgbClr val="FF9900"/>
                </a:solidFill>
                <a:effectLst/>
                <a:latin typeface="Comic Sans MS" charset="0"/>
                <a:sym typeface="Symbol" charset="0"/>
              </a:rPr>
              <a:t>r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 belongs to the set of association rules AS with minimum support </a:t>
            </a:r>
            <a:r>
              <a:rPr lang="it-IT" sz="2400">
                <a:solidFill>
                  <a:srgbClr val="FF9900"/>
                </a:solidFill>
                <a:effectLst/>
                <a:latin typeface="Comic Sans MS" charset="0"/>
                <a:sym typeface="Symbol" charset="0"/>
              </a:rPr>
              <a:t>s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 and minimum confidence </a:t>
            </a:r>
            <a:r>
              <a:rPr lang="it-IT" sz="2400">
                <a:solidFill>
                  <a:srgbClr val="FF9900"/>
                </a:solidFill>
                <a:effectLst/>
                <a:latin typeface="Comic Sans MS" charset="0"/>
                <a:sym typeface="Symbol" charset="0"/>
              </a:rPr>
              <a:t>c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, if the support of the rule </a:t>
            </a:r>
            <a:r>
              <a:rPr lang="it-IT" sz="2400">
                <a:solidFill>
                  <a:srgbClr val="FF9900"/>
                </a:solidFill>
                <a:effectLst/>
                <a:latin typeface="Comic Sans MS" charset="0"/>
                <a:sym typeface="Symbol" charset="0"/>
              </a:rPr>
              <a:t>r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 is greater than </a:t>
            </a:r>
            <a:r>
              <a:rPr lang="it-IT" sz="2400">
                <a:solidFill>
                  <a:srgbClr val="FF9900"/>
                </a:solidFill>
                <a:effectLst/>
                <a:latin typeface="Comic Sans MS" charset="0"/>
                <a:sym typeface="Symbol" charset="0"/>
              </a:rPr>
              <a:t>s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, and the confidence of the rule </a:t>
            </a:r>
            <a:r>
              <a:rPr lang="it-IT" sz="2400">
                <a:solidFill>
                  <a:srgbClr val="FF9900"/>
                </a:solidFill>
                <a:effectLst/>
                <a:latin typeface="Comic Sans MS" charset="0"/>
                <a:sym typeface="Symbol" charset="0"/>
              </a:rPr>
              <a:t>r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 is greater than </a:t>
            </a:r>
            <a:r>
              <a:rPr lang="it-IT" sz="2400">
                <a:solidFill>
                  <a:srgbClr val="FF9900"/>
                </a:solidFill>
                <a:effectLst/>
                <a:latin typeface="Comic Sans MS" charset="0"/>
                <a:sym typeface="Symbol" charset="0"/>
              </a:rPr>
              <a:t>c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. Of course </a:t>
            </a:r>
            <a:r>
              <a:rPr lang="it-IT" sz="2400">
                <a:solidFill>
                  <a:srgbClr val="FF9900"/>
                </a:solidFill>
                <a:effectLst/>
                <a:latin typeface="Comic Sans MS" charset="0"/>
                <a:sym typeface="Symbol" charset="0"/>
              </a:rPr>
              <a:t>s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 and </a:t>
            </a:r>
            <a:r>
              <a:rPr lang="it-IT" sz="2400">
                <a:solidFill>
                  <a:srgbClr val="FF9900"/>
                </a:solidFill>
                <a:effectLst/>
                <a:latin typeface="Comic Sans MS" charset="0"/>
                <a:sym typeface="Symbol" charset="0"/>
              </a:rPr>
              <a:t>c</a:t>
            </a:r>
            <a:r>
              <a:rPr lang="it-IT" sz="2400">
                <a:effectLst/>
                <a:latin typeface="Comic Sans MS" charset="0"/>
                <a:sym typeface="Symbol" charset="0"/>
              </a:rPr>
              <a:t> were specified by the user.)</a:t>
            </a:r>
          </a:p>
          <a:p>
            <a:pPr>
              <a:lnSpc>
                <a:spcPct val="80000"/>
              </a:lnSpc>
            </a:pPr>
            <a:endParaRPr lang="en-US" sz="2400">
              <a:latin typeface="Comic Sans MS" charset="0"/>
            </a:endParaRP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/>
        </p:spPr>
        <p:txBody>
          <a:bodyPr anchor="b"/>
          <a:lstStyle/>
          <a:p>
            <a:r>
              <a:rPr lang="en-US" sz="3600">
                <a:solidFill>
                  <a:schemeClr val="bg2"/>
                </a:solidFill>
              </a:rPr>
              <a:t>User Thresholds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5061</TotalTime>
  <Words>1143</Words>
  <Application>Microsoft Macintosh PowerPoint</Application>
  <PresentationFormat>On-screen Show (4:3)</PresentationFormat>
  <Paragraphs>225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Times New Roman</vt:lpstr>
      <vt:lpstr>Wingdings</vt:lpstr>
      <vt:lpstr>Comic Sans MS</vt:lpstr>
      <vt:lpstr>Monotype Sorts</vt:lpstr>
      <vt:lpstr>Symbol</vt:lpstr>
      <vt:lpstr>CommonBullets</vt:lpstr>
      <vt:lpstr>ＤＦＰ特太ゴシック体</vt:lpstr>
      <vt:lpstr>ＭＳ Ｐゴシック</vt:lpstr>
      <vt:lpstr>Azure</vt:lpstr>
      <vt:lpstr>Microsoft Word Document</vt:lpstr>
      <vt:lpstr>Microsoft Excel Worksheet</vt:lpstr>
      <vt:lpstr>Association Rules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Frequent Itemsets</vt:lpstr>
      <vt:lpstr>Association Rules: AR(s,c)</vt:lpstr>
      <vt:lpstr>User Thresholds</vt:lpstr>
      <vt:lpstr>Association Rules - Example</vt:lpstr>
      <vt:lpstr>Apriori (Argawal) - Example</vt:lpstr>
      <vt:lpstr>PowerPoint Presentation</vt:lpstr>
      <vt:lpstr>Algorithm Apriori (Argawal): Illustration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Rules</dc:title>
  <dc:creator>Ras</dc:creator>
  <cp:lastModifiedBy>*</cp:lastModifiedBy>
  <cp:revision>797</cp:revision>
  <cp:lastPrinted>1601-01-01T00:00:00Z</cp:lastPrinted>
  <dcterms:created xsi:type="dcterms:W3CDTF">2004-05-05T03:22:07Z</dcterms:created>
  <dcterms:modified xsi:type="dcterms:W3CDTF">2016-01-12T02:45:43Z</dcterms:modified>
</cp:coreProperties>
</file>