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5" r:id="rId3"/>
    <p:sldId id="266" r:id="rId4"/>
    <p:sldId id="267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FF"/>
    <a:srgbClr val="0053FA"/>
    <a:srgbClr val="F67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3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4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9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05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6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7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21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3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1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0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6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12/12/2020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5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E2EB257-B587-48FF-A52D-8957B8C32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7" r="-1" b="10725"/>
          <a:stretch/>
        </p:blipFill>
        <p:spPr>
          <a:xfrm>
            <a:off x="3048" y="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B9B9-93AC-4F48-9A0B-EBDEC0EA7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633" y="573257"/>
            <a:ext cx="6858000" cy="36576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Decision Tree,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41423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"/>
    </mc:Choice>
    <mc:Fallback xmlns="">
      <p:transition spd="slow" advTm="56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FCEC3-1EAF-4468-B5E0-26AB2FAF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497"/>
            <a:ext cx="12192000" cy="5825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086690-74AE-42B2-AEE7-29F5476DD071}"/>
              </a:ext>
            </a:extLst>
          </p:cNvPr>
          <p:cNvSpPr/>
          <p:nvPr/>
        </p:nvSpPr>
        <p:spPr>
          <a:xfrm>
            <a:off x="134277" y="156166"/>
            <a:ext cx="6697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399FF"/>
                </a:solidFill>
                <a:latin typeface="Fira Sans"/>
              </a:rPr>
              <a:t>Two Predictor </a:t>
            </a:r>
            <a:r>
              <a:rPr lang="en-US" sz="3600" dirty="0">
                <a:solidFill>
                  <a:srgbClr val="FFFF00"/>
                </a:solidFill>
                <a:latin typeface="Fira Sans"/>
              </a:rPr>
              <a:t>Decision Boundaries</a:t>
            </a:r>
            <a:endParaRPr lang="en-US" sz="3600" b="0" i="0" dirty="0">
              <a:solidFill>
                <a:srgbClr val="FFFF00"/>
              </a:solidFill>
              <a:effectLst/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24821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FCAE96-3817-4CC7-8345-5D5BDED2B10B}"/>
              </a:ext>
            </a:extLst>
          </p:cNvPr>
          <p:cNvSpPr/>
          <p:nvPr/>
        </p:nvSpPr>
        <p:spPr>
          <a:xfrm>
            <a:off x="142229" y="115822"/>
            <a:ext cx="6697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399FF"/>
                </a:solidFill>
                <a:latin typeface="Fira Sans"/>
              </a:rPr>
              <a:t>Two Predictor </a:t>
            </a:r>
            <a:r>
              <a:rPr lang="en-US" sz="3600" dirty="0">
                <a:solidFill>
                  <a:srgbClr val="FFFF00"/>
                </a:solidFill>
                <a:latin typeface="Fira Sans"/>
              </a:rPr>
              <a:t>Decision Boundaries</a:t>
            </a:r>
            <a:endParaRPr lang="en-US" sz="3600" b="0" i="0" dirty="0">
              <a:solidFill>
                <a:srgbClr val="FFFF00"/>
              </a:solidFill>
              <a:effectLst/>
              <a:latin typeface="Fira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C513A-EAC6-4515-B0DB-54769E06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67"/>
            <a:ext cx="12192000" cy="5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67FC3-7CF6-4976-9A5D-6FC8C0D0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961"/>
            <a:ext cx="12192000" cy="1067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18E469-C593-4639-BD41-5343554B7D7F}"/>
              </a:ext>
            </a:extLst>
          </p:cNvPr>
          <p:cNvSpPr/>
          <p:nvPr/>
        </p:nvSpPr>
        <p:spPr>
          <a:xfrm>
            <a:off x="142229" y="115822"/>
            <a:ext cx="756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Minimize overfitting: Early stopping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A8485AB-1927-4041-9792-9DAD3A236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1" y="1911165"/>
            <a:ext cx="4572000" cy="457200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C4DC6C8-AA49-48EC-BEB5-E77D9D61B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01" y="191116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63105-90F4-4734-8C6F-DE432CFC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937"/>
            <a:ext cx="12192000" cy="5950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5E377-13E9-4119-83C3-DCDB7243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426" y="87699"/>
            <a:ext cx="2536465" cy="859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CF42F0-B349-4137-9AB7-0CEB7CBEF6C6}"/>
              </a:ext>
            </a:extLst>
          </p:cNvPr>
          <p:cNvSpPr/>
          <p:nvPr/>
        </p:nvSpPr>
        <p:spPr>
          <a:xfrm>
            <a:off x="160573" y="-67227"/>
            <a:ext cx="5527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Minimize overfitting: </a:t>
            </a:r>
            <a:r>
              <a:rPr lang="en-US" sz="3200" dirty="0">
                <a:solidFill>
                  <a:srgbClr val="3399FF"/>
                </a:solidFill>
              </a:rPr>
              <a:t>Pruning</a:t>
            </a:r>
          </a:p>
        </p:txBody>
      </p:sp>
    </p:spTree>
    <p:extLst>
      <p:ext uri="{BB962C8B-B14F-4D97-AF65-F5344CB8AC3E}">
        <p14:creationId xmlns:p14="http://schemas.microsoft.com/office/powerpoint/2010/main" val="171856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01ED6-C790-4829-A2EE-128E65A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131"/>
            <a:ext cx="12192000" cy="59117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76AF08-C239-4B67-B508-5FE26AE72FCB}"/>
              </a:ext>
            </a:extLst>
          </p:cNvPr>
          <p:cNvSpPr/>
          <p:nvPr/>
        </p:nvSpPr>
        <p:spPr>
          <a:xfrm>
            <a:off x="184750" y="-50089"/>
            <a:ext cx="6814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Fira Sans"/>
              </a:rPr>
              <a:t>Decision Tree - Strengths &amp; Weaknesses</a:t>
            </a:r>
            <a:endParaRPr lang="en-US" sz="3200" b="0" i="0" dirty="0">
              <a:solidFill>
                <a:srgbClr val="FFFF00"/>
              </a:solidFill>
              <a:effectLst/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04436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A903D-9054-4B55-8909-965A1913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236"/>
            <a:ext cx="12192000" cy="60295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E0A41A-8BDC-42F0-8667-E69152EBA8A5}"/>
              </a:ext>
            </a:extLst>
          </p:cNvPr>
          <p:cNvSpPr/>
          <p:nvPr/>
        </p:nvSpPr>
        <p:spPr>
          <a:xfrm>
            <a:off x="152944" y="-138734"/>
            <a:ext cx="6703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>
                <a:solidFill>
                  <a:srgbClr val="FFFF00"/>
                </a:solidFill>
                <a:effectLst/>
                <a:latin typeface="Fira Sans"/>
              </a:rPr>
              <a:t>The Problem with Single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50113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8BA2B-2FFD-4357-B3C1-E15FC510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833" y="145909"/>
            <a:ext cx="6562186" cy="254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9707F1-FDD1-4165-A9ED-C13AD316203A}"/>
              </a:ext>
            </a:extLst>
          </p:cNvPr>
          <p:cNvSpPr txBox="1"/>
          <p:nvPr/>
        </p:nvSpPr>
        <p:spPr>
          <a:xfrm>
            <a:off x="246490" y="612249"/>
            <a:ext cx="364964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2000" dirty="0"/>
              <a:t>1. Sample records with replacement (aka "</a:t>
            </a:r>
            <a:r>
              <a:rPr lang="en-US" sz="2000" dirty="0">
                <a:solidFill>
                  <a:srgbClr val="3399FF"/>
                </a:solidFill>
              </a:rPr>
              <a:t>bootstrap</a:t>
            </a:r>
            <a:r>
              <a:rPr lang="en-US" sz="2000" dirty="0"/>
              <a:t>" </a:t>
            </a:r>
          </a:p>
          <a:p>
            <a:r>
              <a:rPr lang="en-US" sz="2000" dirty="0"/>
              <a:t> the training data)</a:t>
            </a:r>
          </a:p>
          <a:p>
            <a:r>
              <a:rPr lang="en-US" sz="1400" u="sng" dirty="0"/>
              <a:t>Sampling</a:t>
            </a:r>
            <a:r>
              <a:rPr lang="en-US" sz="1400" dirty="0"/>
              <a:t> is the process of selecting a subset of items from a vast collection of items.</a:t>
            </a:r>
          </a:p>
          <a:p>
            <a:r>
              <a:rPr lang="en-US" sz="1400" u="sng" dirty="0"/>
              <a:t>Bootstrap</a:t>
            </a:r>
            <a:r>
              <a:rPr lang="en-US" sz="1400" dirty="0"/>
              <a:t> = Sampling with replacement. It means a data point in a drawn sample can reappear in future drawn samples as well.</a:t>
            </a:r>
          </a:p>
          <a:p>
            <a:endParaRPr lang="en-US" sz="1400" dirty="0"/>
          </a:p>
          <a:p>
            <a:r>
              <a:rPr lang="en-US" sz="2000" dirty="0"/>
              <a:t>2. </a:t>
            </a:r>
            <a:r>
              <a:rPr lang="en-US" sz="2000" dirty="0">
                <a:solidFill>
                  <a:srgbClr val="3399FF"/>
                </a:solidFill>
              </a:rPr>
              <a:t>Fit</a:t>
            </a:r>
            <a:r>
              <a:rPr lang="en-US" sz="2000" dirty="0"/>
              <a:t> an overgrown tree to each resampled data set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dirty="0">
                <a:solidFill>
                  <a:srgbClr val="3399FF"/>
                </a:solidFill>
              </a:rPr>
              <a:t>Average</a:t>
            </a:r>
            <a:r>
              <a:rPr lang="en-US" sz="2000" dirty="0"/>
              <a:t> predictions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D525A-D2F0-4521-A666-6B2766E45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833" y="2695599"/>
            <a:ext cx="6562185" cy="1575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7E632-8F17-4964-A742-5A3A0E4D1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832" y="4271260"/>
            <a:ext cx="6562186" cy="2330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745E2-F49E-41C1-988B-555086BF69E2}"/>
              </a:ext>
            </a:extLst>
          </p:cNvPr>
          <p:cNvSpPr txBox="1"/>
          <p:nvPr/>
        </p:nvSpPr>
        <p:spPr>
          <a:xfrm>
            <a:off x="246490" y="-94788"/>
            <a:ext cx="3760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Bagging </a:t>
            </a:r>
            <a:r>
              <a:rPr lang="en-US" sz="2000" dirty="0">
                <a:solidFill>
                  <a:srgbClr val="FFFF00"/>
                </a:solidFill>
              </a:rPr>
              <a:t>: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FF00"/>
                </a:solidFill>
              </a:rPr>
              <a:t>ootstrap </a:t>
            </a:r>
            <a:r>
              <a:rPr lang="en-US" sz="2000" dirty="0">
                <a:solidFill>
                  <a:srgbClr val="FF0000"/>
                </a:solidFill>
              </a:rPr>
              <a:t>Agg</a:t>
            </a:r>
            <a:r>
              <a:rPr lang="en-US" sz="2000" dirty="0">
                <a:solidFill>
                  <a:srgbClr val="FFFF00"/>
                </a:solidFill>
              </a:rPr>
              <a:t>regat</a:t>
            </a:r>
            <a:r>
              <a:rPr lang="en-US" sz="2000" dirty="0">
                <a:solidFill>
                  <a:srgbClr val="FF0000"/>
                </a:solidFill>
              </a:rPr>
              <a:t>ing</a:t>
            </a:r>
            <a:r>
              <a:rPr lang="en-US" sz="2000" dirty="0">
                <a:solidFill>
                  <a:srgbClr val="FFFF00"/>
                </a:solidFill>
              </a:rPr>
              <a:t> :  wisdom of the crowd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FBF74-E2F8-41D4-ACFB-D5C667C23DB9}"/>
              </a:ext>
            </a:extLst>
          </p:cNvPr>
          <p:cNvCxnSpPr/>
          <p:nvPr/>
        </p:nvCxnSpPr>
        <p:spPr>
          <a:xfrm>
            <a:off x="0" y="920875"/>
            <a:ext cx="4211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69E308-D946-404A-9C9D-98F9AA4AA1F6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3665551" y="1420754"/>
            <a:ext cx="5462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21B686-455D-4488-A84C-AD9FC308CFE4}"/>
              </a:ext>
            </a:extLst>
          </p:cNvPr>
          <p:cNvCxnSpPr>
            <a:cxnSpLocks/>
          </p:cNvCxnSpPr>
          <p:nvPr/>
        </p:nvCxnSpPr>
        <p:spPr>
          <a:xfrm>
            <a:off x="3665551" y="3513273"/>
            <a:ext cx="5462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46B05A-0E73-47E1-96C2-23E21CCB2024}"/>
              </a:ext>
            </a:extLst>
          </p:cNvPr>
          <p:cNvCxnSpPr>
            <a:cxnSpLocks/>
          </p:cNvCxnSpPr>
          <p:nvPr/>
        </p:nvCxnSpPr>
        <p:spPr>
          <a:xfrm>
            <a:off x="3665550" y="5310267"/>
            <a:ext cx="5462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53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F17057F-C7B6-4E16-A6D0-1E9BE9665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61" y="1405392"/>
            <a:ext cx="4572000" cy="4572000"/>
          </a:xfrm>
          <a:prstGeom prst="rect">
            <a:avLst/>
          </a:prstGeom>
        </p:spPr>
      </p:pic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601406D3-431C-408B-BDCB-75D36EC51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41" y="1405392"/>
            <a:ext cx="4572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079F57-B3CE-41B4-A8E8-186CA3137ED8}"/>
              </a:ext>
            </a:extLst>
          </p:cNvPr>
          <p:cNvSpPr txBox="1"/>
          <p:nvPr/>
        </p:nvSpPr>
        <p:spPr>
          <a:xfrm>
            <a:off x="1065932" y="0"/>
            <a:ext cx="954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Bagging 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FF00"/>
                </a:solidFill>
              </a:rPr>
              <a:t>ootstrap </a:t>
            </a:r>
            <a:r>
              <a:rPr lang="en-US" sz="2800" dirty="0">
                <a:solidFill>
                  <a:srgbClr val="FF0000"/>
                </a:solidFill>
              </a:rPr>
              <a:t>Agg</a:t>
            </a:r>
            <a:r>
              <a:rPr lang="en-US" sz="2800" dirty="0">
                <a:solidFill>
                  <a:srgbClr val="FFFF00"/>
                </a:solidFill>
              </a:rPr>
              <a:t>regat</a:t>
            </a:r>
            <a:r>
              <a:rPr lang="en-US" sz="2800" dirty="0">
                <a:solidFill>
                  <a:srgbClr val="FF0000"/>
                </a:solidFill>
              </a:rPr>
              <a:t>ing</a:t>
            </a:r>
            <a:r>
              <a:rPr lang="en-US" sz="2800" dirty="0">
                <a:solidFill>
                  <a:srgbClr val="FFFF00"/>
                </a:solidFill>
              </a:rPr>
              <a:t> :  wisdom of the crowd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1ED8FC-D672-4ACB-B9E4-6B86B4AAF567}"/>
              </a:ext>
            </a:extLst>
          </p:cNvPr>
          <p:cNvSpPr/>
          <p:nvPr/>
        </p:nvSpPr>
        <p:spPr>
          <a:xfrm>
            <a:off x="1065932" y="771747"/>
            <a:ext cx="3203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Fira Sans"/>
              </a:rPr>
              <a:t>As we add more trees...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4BD3A-5CE9-4B75-A1EA-B7AD34A1542E}"/>
              </a:ext>
            </a:extLst>
          </p:cNvPr>
          <p:cNvSpPr/>
          <p:nvPr/>
        </p:nvSpPr>
        <p:spPr>
          <a:xfrm>
            <a:off x="6343323" y="771747"/>
            <a:ext cx="4848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Fira Sans"/>
              </a:rPr>
              <a:t>our average prediction error reduces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35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E772B1-7613-486D-9943-E816D0EA19C1}"/>
              </a:ext>
            </a:extLst>
          </p:cNvPr>
          <p:cNvSpPr txBox="1">
            <a:spLocks/>
          </p:cNvSpPr>
          <p:nvPr/>
        </p:nvSpPr>
        <p:spPr>
          <a:xfrm>
            <a:off x="119450" y="799352"/>
            <a:ext cx="5857875" cy="558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1000"/>
              </a:lnSpc>
            </a:pPr>
            <a:r>
              <a:rPr lang="en-US" sz="2000" dirty="0"/>
              <a:t>Random forest is identified as a collection of decision trees. Each tree estimates a classification, and this is called a “vote”. Ideally, we consider each vote from every tree and chose the most voted classification (Majority-Voting).</a:t>
            </a:r>
          </a:p>
          <a:p>
            <a:pPr marL="457200" indent="-457200">
              <a:lnSpc>
                <a:spcPct val="91000"/>
              </a:lnSpc>
            </a:pPr>
            <a:r>
              <a:rPr lang="en-US" sz="2000" dirty="0"/>
              <a:t>Random Forest follow the same </a:t>
            </a:r>
            <a:r>
              <a:rPr lang="en-US" sz="2000" dirty="0">
                <a:solidFill>
                  <a:srgbClr val="3399FF"/>
                </a:solidFill>
              </a:rPr>
              <a:t>bagging</a:t>
            </a:r>
            <a:r>
              <a:rPr lang="en-US" sz="2000" dirty="0"/>
              <a:t> process as the decision trees but each time a split is to be performed, the search for the split variable is limited to a </a:t>
            </a:r>
            <a:r>
              <a:rPr lang="en-US" sz="2000" dirty="0">
                <a:solidFill>
                  <a:srgbClr val="FFFF00"/>
                </a:solidFill>
              </a:rPr>
              <a:t>random subset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FFFF00"/>
                </a:solidFill>
              </a:rPr>
              <a:t>m</a:t>
            </a:r>
            <a:r>
              <a:rPr lang="en-US" sz="2000" dirty="0"/>
              <a:t> of the </a:t>
            </a:r>
            <a:r>
              <a:rPr lang="en-US" sz="2000" dirty="0">
                <a:solidFill>
                  <a:srgbClr val="3399FF"/>
                </a:solidFill>
              </a:rPr>
              <a:t>p attributes </a:t>
            </a:r>
            <a:r>
              <a:rPr lang="en-US" sz="2000" dirty="0"/>
              <a:t>(variables or features) aka </a:t>
            </a:r>
            <a:r>
              <a:rPr lang="en-US" sz="2000" u="sng" dirty="0"/>
              <a:t>Split-Attribute Randomization</a:t>
            </a:r>
            <a:r>
              <a:rPr lang="en-US" sz="2000" dirty="0"/>
              <a:t> : </a:t>
            </a:r>
          </a:p>
          <a:p>
            <a:pPr marL="731520" lvl="1" indent="-457200">
              <a:lnSpc>
                <a:spcPct val="91000"/>
              </a:lnSpc>
            </a:pPr>
            <a:r>
              <a:rPr lang="en-US" dirty="0"/>
              <a:t>classification trees: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/>
              <a:t> = √</a:t>
            </a:r>
            <a:r>
              <a:rPr lang="en-US" dirty="0">
                <a:solidFill>
                  <a:srgbClr val="3399FF"/>
                </a:solidFill>
              </a:rPr>
              <a:t>p</a:t>
            </a:r>
          </a:p>
          <a:p>
            <a:pPr marL="731520" lvl="1" indent="-457200">
              <a:lnSpc>
                <a:spcPct val="91000"/>
              </a:lnSpc>
            </a:pPr>
            <a:r>
              <a:rPr lang="en-US" dirty="0"/>
              <a:t>regression trees: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/>
              <a:t> = </a:t>
            </a:r>
            <a:r>
              <a:rPr lang="en-US" dirty="0">
                <a:solidFill>
                  <a:srgbClr val="3399FF"/>
                </a:solidFill>
              </a:rPr>
              <a:t>p</a:t>
            </a:r>
            <a:r>
              <a:rPr lang="en-US" dirty="0"/>
              <a:t>/3</a:t>
            </a:r>
          </a:p>
          <a:p>
            <a:pPr marL="617220" lvl="1" indent="-342900">
              <a:lnSpc>
                <a:spcPct val="91000"/>
              </a:lnSpc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/>
              <a:t> is commonly referred to as </a:t>
            </a:r>
            <a:r>
              <a:rPr lang="en-US" dirty="0" err="1">
                <a:solidFill>
                  <a:srgbClr val="FFFF00"/>
                </a:solidFill>
              </a:rPr>
              <a:t>m</a:t>
            </a:r>
            <a:r>
              <a:rPr lang="en-US" dirty="0" err="1"/>
              <a:t>try</a:t>
            </a:r>
            <a:endParaRPr lang="en-US" dirty="0"/>
          </a:p>
          <a:p>
            <a:pPr marL="457200" indent="-457200">
              <a:lnSpc>
                <a:spcPct val="91000"/>
              </a:lnSpc>
            </a:pPr>
            <a:r>
              <a:rPr lang="en-US" sz="2000" dirty="0"/>
              <a:t>Random Forests produce many unique trees.</a:t>
            </a:r>
          </a:p>
        </p:txBody>
      </p:sp>
      <p:pic>
        <p:nvPicPr>
          <p:cNvPr id="3" name="Picture 2" descr="Image for post">
            <a:extLst>
              <a:ext uri="{FF2B5EF4-FFF2-40B4-BE49-F238E27FC236}">
                <a16:creationId xmlns:a16="http://schemas.microsoft.com/office/drawing/2014/main" id="{D9D02417-785B-45E5-A3ED-AFC4459C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701" y="623437"/>
            <a:ext cx="5422722" cy="40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96640-85B0-4BE7-ACD5-18147716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865" y="4814057"/>
            <a:ext cx="5422722" cy="1003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61745E-4E68-43FF-80E9-DDD34B4D91B8}"/>
              </a:ext>
            </a:extLst>
          </p:cNvPr>
          <p:cNvSpPr txBox="1"/>
          <p:nvPr/>
        </p:nvSpPr>
        <p:spPr>
          <a:xfrm>
            <a:off x="553844" y="91466"/>
            <a:ext cx="486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22436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BF14DD5A-018D-4C78-BA00-7FBC79C6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8" y="971587"/>
            <a:ext cx="4753555" cy="47535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B8938E-BC22-48FC-9E96-C0019D97F1CB}"/>
              </a:ext>
            </a:extLst>
          </p:cNvPr>
          <p:cNvSpPr txBox="1">
            <a:spLocks/>
          </p:cNvSpPr>
          <p:nvPr/>
        </p:nvSpPr>
        <p:spPr>
          <a:xfrm>
            <a:off x="720077" y="236394"/>
            <a:ext cx="9613861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Bagging vs Random Forest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95482-961C-4820-B96A-9728F809727C}"/>
              </a:ext>
            </a:extLst>
          </p:cNvPr>
          <p:cNvSpPr/>
          <p:nvPr/>
        </p:nvSpPr>
        <p:spPr>
          <a:xfrm>
            <a:off x="401541" y="1317332"/>
            <a:ext cx="5442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Bagging introduces </a:t>
            </a:r>
            <a:r>
              <a:rPr lang="en-US" sz="2400" dirty="0">
                <a:solidFill>
                  <a:srgbClr val="3399FF"/>
                </a:solidFill>
              </a:rPr>
              <a:t>randomness into the rows</a:t>
            </a:r>
            <a:r>
              <a:rPr lang="en-US" sz="2400" dirty="0"/>
              <a:t> of the data.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Random forest introduces </a:t>
            </a:r>
            <a:r>
              <a:rPr lang="en-US" sz="2400" dirty="0">
                <a:solidFill>
                  <a:srgbClr val="FF0000"/>
                </a:solidFill>
              </a:rPr>
              <a:t>randomness into the rows and columns </a:t>
            </a:r>
            <a:r>
              <a:rPr lang="en-US" sz="2400" dirty="0"/>
              <a:t>of the data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Combined, this provides a more diverse set of trees that almost always lowers our prediction error.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70CA1-4AEA-4010-8D9A-830CE0225CBA}"/>
              </a:ext>
            </a:extLst>
          </p:cNvPr>
          <p:cNvSpPr/>
          <p:nvPr/>
        </p:nvSpPr>
        <p:spPr>
          <a:xfrm>
            <a:off x="6414970" y="5725142"/>
            <a:ext cx="509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Split-Attribute Randomization : Prediction Error</a:t>
            </a:r>
            <a:endParaRPr lang="en-US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19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040FF-2E37-4C1F-B7D7-CB8B2973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" y="1022034"/>
            <a:ext cx="9636981" cy="5253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51CE6-7629-4B83-9FB4-61DE6E887502}"/>
              </a:ext>
            </a:extLst>
          </p:cNvPr>
          <p:cNvSpPr txBox="1"/>
          <p:nvPr/>
        </p:nvSpPr>
        <p:spPr>
          <a:xfrm>
            <a:off x="500932" y="192631"/>
            <a:ext cx="828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Example Decision Tree – Retail Data</a:t>
            </a:r>
          </a:p>
        </p:txBody>
      </p:sp>
    </p:spTree>
    <p:extLst>
      <p:ext uri="{BB962C8B-B14F-4D97-AF65-F5344CB8AC3E}">
        <p14:creationId xmlns:p14="http://schemas.microsoft.com/office/powerpoint/2010/main" val="45802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B6BEF-0397-48CC-854D-8F01537F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4" y="1442291"/>
            <a:ext cx="6006412" cy="5291895"/>
          </a:xfrm>
          <a:prstGeom prst="rect">
            <a:avLst/>
          </a:prstGeom>
        </p:spPr>
      </p:pic>
      <p:pic>
        <p:nvPicPr>
          <p:cNvPr id="4" name="Picture 3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3F0D10E7-0236-4972-B330-27666E56C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12" y="1442292"/>
            <a:ext cx="5286292" cy="52862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7535608-4E98-4FE4-B44A-BB124A414665}"/>
              </a:ext>
            </a:extLst>
          </p:cNvPr>
          <p:cNvSpPr txBox="1">
            <a:spLocks/>
          </p:cNvSpPr>
          <p:nvPr/>
        </p:nvSpPr>
        <p:spPr>
          <a:xfrm>
            <a:off x="250950" y="459030"/>
            <a:ext cx="10077794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Random Forest : Out-of-Bag (OOB) Observations</a:t>
            </a:r>
          </a:p>
        </p:txBody>
      </p:sp>
    </p:spTree>
    <p:extLst>
      <p:ext uri="{BB962C8B-B14F-4D97-AF65-F5344CB8AC3E}">
        <p14:creationId xmlns:p14="http://schemas.microsoft.com/office/powerpoint/2010/main" val="413596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A9616-FDBF-44DA-916B-4A38A4E8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" y="834134"/>
            <a:ext cx="11683117" cy="51897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7406BA-123B-492A-9C74-A9D12F2DF444}"/>
              </a:ext>
            </a:extLst>
          </p:cNvPr>
          <p:cNvSpPr txBox="1">
            <a:spLocks/>
          </p:cNvSpPr>
          <p:nvPr/>
        </p:nvSpPr>
        <p:spPr>
          <a:xfrm>
            <a:off x="254441" y="117124"/>
            <a:ext cx="10042498" cy="7170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Random Forest : Tuning</a:t>
            </a:r>
          </a:p>
        </p:txBody>
      </p:sp>
    </p:spTree>
    <p:extLst>
      <p:ext uri="{BB962C8B-B14F-4D97-AF65-F5344CB8AC3E}">
        <p14:creationId xmlns:p14="http://schemas.microsoft.com/office/powerpoint/2010/main" val="211383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1994E2-1B9B-42B3-9F33-589F317D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" y="716222"/>
            <a:ext cx="12070080" cy="5425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FDAEF-175E-4532-8FE4-5BBA6D7124C5}"/>
              </a:ext>
            </a:extLst>
          </p:cNvPr>
          <p:cNvSpPr/>
          <p:nvPr/>
        </p:nvSpPr>
        <p:spPr>
          <a:xfrm>
            <a:off x="135173" y="69891"/>
            <a:ext cx="8836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Fira Sans"/>
              </a:rPr>
              <a:t>Random Forest - Strengths &amp; Weaknesses</a:t>
            </a:r>
            <a:endParaRPr lang="en-US" sz="4000" b="0" i="0" dirty="0">
              <a:solidFill>
                <a:srgbClr val="FFFF00"/>
              </a:solidFill>
              <a:effectLst/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5286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95E92-1279-466B-89FA-6E109EEB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2" y="914401"/>
            <a:ext cx="11372216" cy="5420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ACB82-7EB6-4346-A05B-FDB927BEDF9B}"/>
              </a:ext>
            </a:extLst>
          </p:cNvPr>
          <p:cNvSpPr txBox="1"/>
          <p:nvPr/>
        </p:nvSpPr>
        <p:spPr>
          <a:xfrm>
            <a:off x="516835" y="199690"/>
            <a:ext cx="828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Decision Tree - Ruleset Model</a:t>
            </a:r>
          </a:p>
        </p:txBody>
      </p:sp>
    </p:spTree>
    <p:extLst>
      <p:ext uri="{BB962C8B-B14F-4D97-AF65-F5344CB8AC3E}">
        <p14:creationId xmlns:p14="http://schemas.microsoft.com/office/powerpoint/2010/main" val="63941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40B6-E71A-42C8-BD5F-2B24B88DD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2" y="836462"/>
            <a:ext cx="11460481" cy="5470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C0058-CE8E-48A5-8060-1D9B779976A3}"/>
              </a:ext>
            </a:extLst>
          </p:cNvPr>
          <p:cNvSpPr txBox="1"/>
          <p:nvPr/>
        </p:nvSpPr>
        <p:spPr>
          <a:xfrm>
            <a:off x="516835" y="199690"/>
            <a:ext cx="828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74227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7D5AA56F-5115-41C6-8800-DFF300746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28" y="962108"/>
            <a:ext cx="10704174" cy="5422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552C6-5F1A-4D7C-A107-86AAEF811403}"/>
              </a:ext>
            </a:extLst>
          </p:cNvPr>
          <p:cNvSpPr txBox="1"/>
          <p:nvPr/>
        </p:nvSpPr>
        <p:spPr>
          <a:xfrm>
            <a:off x="544566" y="180715"/>
            <a:ext cx="94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Best Binary Partitioning</a:t>
            </a:r>
          </a:p>
        </p:txBody>
      </p:sp>
    </p:spTree>
    <p:extLst>
      <p:ext uri="{BB962C8B-B14F-4D97-AF65-F5344CB8AC3E}">
        <p14:creationId xmlns:p14="http://schemas.microsoft.com/office/powerpoint/2010/main" val="36634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975F8-A7AC-4E9D-8D69-56B174537C3E}"/>
              </a:ext>
            </a:extLst>
          </p:cNvPr>
          <p:cNvSpPr txBox="1"/>
          <p:nvPr/>
        </p:nvSpPr>
        <p:spPr>
          <a:xfrm>
            <a:off x="465053" y="0"/>
            <a:ext cx="94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Best Binary Partitioning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1AB513-88BD-4675-8531-55EB73B21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9" y="584775"/>
            <a:ext cx="11162208" cy="59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F9918-CAB5-4998-AC59-ACDF6128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30" y="615859"/>
            <a:ext cx="11092070" cy="5325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3D95D-6423-4542-8D38-8FC1839B39AB}"/>
              </a:ext>
            </a:extLst>
          </p:cNvPr>
          <p:cNvSpPr txBox="1"/>
          <p:nvPr/>
        </p:nvSpPr>
        <p:spPr>
          <a:xfrm>
            <a:off x="465053" y="0"/>
            <a:ext cx="94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Tree Depth = 1 (Decision </a:t>
            </a:r>
            <a:r>
              <a:rPr lang="en-US" sz="3200" dirty="0">
                <a:solidFill>
                  <a:srgbClr val="3399FF"/>
                </a:solidFill>
              </a:rPr>
              <a:t>Stump</a:t>
            </a:r>
            <a:r>
              <a:rPr lang="en-US" sz="3200" dirty="0">
                <a:solidFill>
                  <a:srgbClr val="FFFF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4638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1E5EF1-935E-4639-9F32-2CEA5348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7" y="665558"/>
            <a:ext cx="11614025" cy="5526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C3719E-F305-4CBB-B455-49334A4342DB}"/>
              </a:ext>
            </a:extLst>
          </p:cNvPr>
          <p:cNvSpPr txBox="1"/>
          <p:nvPr/>
        </p:nvSpPr>
        <p:spPr>
          <a:xfrm>
            <a:off x="465053" y="0"/>
            <a:ext cx="94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Tree Depth = 3</a:t>
            </a:r>
          </a:p>
        </p:txBody>
      </p:sp>
    </p:spTree>
    <p:extLst>
      <p:ext uri="{BB962C8B-B14F-4D97-AF65-F5344CB8AC3E}">
        <p14:creationId xmlns:p14="http://schemas.microsoft.com/office/powerpoint/2010/main" val="372353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68487-3BDA-461C-8E3C-42626090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675197"/>
            <a:ext cx="11651311" cy="5825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803245-026F-4098-B371-CC2714946596}"/>
              </a:ext>
            </a:extLst>
          </p:cNvPr>
          <p:cNvSpPr txBox="1"/>
          <p:nvPr/>
        </p:nvSpPr>
        <p:spPr>
          <a:xfrm>
            <a:off x="465053" y="0"/>
            <a:ext cx="94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Tree Depth = 20 (</a:t>
            </a:r>
            <a:r>
              <a:rPr lang="en-US" sz="3200" dirty="0">
                <a:solidFill>
                  <a:srgbClr val="FF0000"/>
                </a:solidFill>
              </a:rPr>
              <a:t>Complex</a:t>
            </a:r>
            <a:r>
              <a:rPr lang="en-US" sz="3200" dirty="0">
                <a:solidFill>
                  <a:srgbClr val="FFFF00"/>
                </a:solidFill>
              </a:rPr>
              <a:t> Tree)</a:t>
            </a:r>
          </a:p>
        </p:txBody>
      </p:sp>
    </p:spTree>
    <p:extLst>
      <p:ext uri="{BB962C8B-B14F-4D97-AF65-F5344CB8AC3E}">
        <p14:creationId xmlns:p14="http://schemas.microsoft.com/office/powerpoint/2010/main" val="3914319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364</Words>
  <Application>Microsoft Office PowerPoint</Application>
  <PresentationFormat>Widescreen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Fira Sans</vt:lpstr>
      <vt:lpstr>Trebuchet MS</vt:lpstr>
      <vt:lpstr>Berlin</vt:lpstr>
      <vt:lpstr>Decision Tree,  Random 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Akshaya</dc:creator>
  <cp:lastModifiedBy>Akshaya</cp:lastModifiedBy>
  <cp:revision>19</cp:revision>
  <dcterms:created xsi:type="dcterms:W3CDTF">2020-12-12T23:57:14Z</dcterms:created>
  <dcterms:modified xsi:type="dcterms:W3CDTF">2020-12-13T00:32:51Z</dcterms:modified>
</cp:coreProperties>
</file>