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8"/>
  </p:notesMasterIdLst>
  <p:handoutMasterIdLst>
    <p:handoutMasterId r:id="rId99"/>
  </p:handoutMasterIdLst>
  <p:sldIdLst>
    <p:sldId id="569" r:id="rId2"/>
    <p:sldId id="599" r:id="rId3"/>
    <p:sldId id="517" r:id="rId4"/>
    <p:sldId id="622" r:id="rId5"/>
    <p:sldId id="548" r:id="rId6"/>
    <p:sldId id="570" r:id="rId7"/>
    <p:sldId id="518" r:id="rId8"/>
    <p:sldId id="525" r:id="rId9"/>
    <p:sldId id="604" r:id="rId10"/>
    <p:sldId id="605" r:id="rId11"/>
    <p:sldId id="606" r:id="rId12"/>
    <p:sldId id="526" r:id="rId13"/>
    <p:sldId id="600" r:id="rId14"/>
    <p:sldId id="623" r:id="rId15"/>
    <p:sldId id="624" r:id="rId16"/>
    <p:sldId id="627" r:id="rId17"/>
    <p:sldId id="626" r:id="rId18"/>
    <p:sldId id="625" r:id="rId19"/>
    <p:sldId id="571" r:id="rId20"/>
    <p:sldId id="572" r:id="rId21"/>
    <p:sldId id="521" r:id="rId22"/>
    <p:sldId id="520" r:id="rId23"/>
    <p:sldId id="522" r:id="rId24"/>
    <p:sldId id="523" r:id="rId25"/>
    <p:sldId id="527" r:id="rId26"/>
    <p:sldId id="528" r:id="rId27"/>
    <p:sldId id="531" r:id="rId28"/>
    <p:sldId id="529" r:id="rId29"/>
    <p:sldId id="607" r:id="rId30"/>
    <p:sldId id="532" r:id="rId31"/>
    <p:sldId id="549" r:id="rId32"/>
    <p:sldId id="550" r:id="rId33"/>
    <p:sldId id="534" r:id="rId34"/>
    <p:sldId id="663" r:id="rId35"/>
    <p:sldId id="552" r:id="rId36"/>
    <p:sldId id="629" r:id="rId37"/>
    <p:sldId id="662" r:id="rId38"/>
    <p:sldId id="631" r:id="rId39"/>
    <p:sldId id="632" r:id="rId40"/>
    <p:sldId id="633" r:id="rId41"/>
    <p:sldId id="634" r:id="rId42"/>
    <p:sldId id="635" r:id="rId43"/>
    <p:sldId id="636" r:id="rId44"/>
    <p:sldId id="637" r:id="rId45"/>
    <p:sldId id="638" r:id="rId46"/>
    <p:sldId id="639" r:id="rId47"/>
    <p:sldId id="640" r:id="rId48"/>
    <p:sldId id="641" r:id="rId49"/>
    <p:sldId id="642" r:id="rId50"/>
    <p:sldId id="643" r:id="rId51"/>
    <p:sldId id="644" r:id="rId52"/>
    <p:sldId id="645" r:id="rId53"/>
    <p:sldId id="646" r:id="rId54"/>
    <p:sldId id="652" r:id="rId55"/>
    <p:sldId id="653" r:id="rId56"/>
    <p:sldId id="654" r:id="rId57"/>
    <p:sldId id="655" r:id="rId58"/>
    <p:sldId id="656" r:id="rId59"/>
    <p:sldId id="657" r:id="rId60"/>
    <p:sldId id="658" r:id="rId61"/>
    <p:sldId id="659" r:id="rId62"/>
    <p:sldId id="660" r:id="rId63"/>
    <p:sldId id="661" r:id="rId64"/>
    <p:sldId id="647" r:id="rId65"/>
    <p:sldId id="648" r:id="rId66"/>
    <p:sldId id="649" r:id="rId67"/>
    <p:sldId id="650" r:id="rId68"/>
    <p:sldId id="651" r:id="rId69"/>
    <p:sldId id="551" r:id="rId70"/>
    <p:sldId id="553" r:id="rId71"/>
    <p:sldId id="608" r:id="rId72"/>
    <p:sldId id="560" r:id="rId73"/>
    <p:sldId id="573" r:id="rId74"/>
    <p:sldId id="538" r:id="rId75"/>
    <p:sldId id="540" r:id="rId76"/>
    <p:sldId id="539" r:id="rId77"/>
    <p:sldId id="541" r:id="rId78"/>
    <p:sldId id="558" r:id="rId79"/>
    <p:sldId id="561" r:id="rId80"/>
    <p:sldId id="567" r:id="rId81"/>
    <p:sldId id="576" r:id="rId82"/>
    <p:sldId id="559" r:id="rId83"/>
    <p:sldId id="564" r:id="rId84"/>
    <p:sldId id="603" r:id="rId85"/>
    <p:sldId id="601" r:id="rId86"/>
    <p:sldId id="620" r:id="rId87"/>
    <p:sldId id="610" r:id="rId88"/>
    <p:sldId id="611" r:id="rId89"/>
    <p:sldId id="612" r:id="rId90"/>
    <p:sldId id="575" r:id="rId91"/>
    <p:sldId id="613" r:id="rId92"/>
    <p:sldId id="614" r:id="rId93"/>
    <p:sldId id="609" r:id="rId94"/>
    <p:sldId id="565" r:id="rId95"/>
    <p:sldId id="616" r:id="rId96"/>
    <p:sldId id="617" r:id="rId97"/>
  </p:sldIdLst>
  <p:sldSz cx="9144000" cy="6858000" type="screen4x3"/>
  <p:notesSz cx="6934200" cy="9220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18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82" autoAdjust="0"/>
    <p:restoredTop sz="95673" autoAdjust="0"/>
  </p:normalViewPr>
  <p:slideViewPr>
    <p:cSldViewPr>
      <p:cViewPr varScale="1">
        <p:scale>
          <a:sx n="103" d="100"/>
          <a:sy n="103" d="100"/>
        </p:scale>
        <p:origin x="1632" y="168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960"/>
    </p:cViewPr>
  </p:sorterViewPr>
  <p:notesViewPr>
    <p:cSldViewPr>
      <p:cViewPr varScale="1">
        <p:scale>
          <a:sx n="82" d="100"/>
          <a:sy n="82" d="100"/>
        </p:scale>
        <p:origin x="-3060" y="-78"/>
      </p:cViewPr>
      <p:guideLst>
        <p:guide orient="horz" pos="2905"/>
        <p:guide pos="218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viewProps" Target="viewProps.xml"/><Relationship Id="rId102" Type="http://schemas.openxmlformats.org/officeDocument/2006/relationships/theme" Target="theme/theme1.xml"/><Relationship Id="rId10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notesMaster" Target="notesMasters/notesMaster1.xml"/><Relationship Id="rId9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presProps" Target="pres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_rels/viewProps.xml.rels><?xml version="1.0" encoding="UTF-8" standalone="yes"?>
<Relationships xmlns="http://schemas.openxmlformats.org/package/2006/relationships"><Relationship Id="rId11" Type="http://schemas.openxmlformats.org/officeDocument/2006/relationships/slide" Target="slides/slide49.xml"/><Relationship Id="rId12" Type="http://schemas.openxmlformats.org/officeDocument/2006/relationships/slide" Target="slides/slide50.xml"/><Relationship Id="rId13" Type="http://schemas.openxmlformats.org/officeDocument/2006/relationships/slide" Target="slides/slide51.xml"/><Relationship Id="rId14" Type="http://schemas.openxmlformats.org/officeDocument/2006/relationships/slide" Target="slides/slide52.xml"/><Relationship Id="rId15" Type="http://schemas.openxmlformats.org/officeDocument/2006/relationships/slide" Target="slides/slide64.xml"/><Relationship Id="rId16" Type="http://schemas.openxmlformats.org/officeDocument/2006/relationships/slide" Target="slides/slide65.xml"/><Relationship Id="rId17" Type="http://schemas.openxmlformats.org/officeDocument/2006/relationships/slide" Target="slides/slide80.xml"/><Relationship Id="rId18" Type="http://schemas.openxmlformats.org/officeDocument/2006/relationships/slide" Target="slides/slide81.xml"/><Relationship Id="rId1" Type="http://schemas.openxmlformats.org/officeDocument/2006/relationships/slide" Target="slides/slide36.xml"/><Relationship Id="rId2" Type="http://schemas.openxmlformats.org/officeDocument/2006/relationships/slide" Target="slides/slide38.xml"/><Relationship Id="rId3" Type="http://schemas.openxmlformats.org/officeDocument/2006/relationships/slide" Target="slides/slide39.xml"/><Relationship Id="rId4" Type="http://schemas.openxmlformats.org/officeDocument/2006/relationships/slide" Target="slides/slide40.xml"/><Relationship Id="rId5" Type="http://schemas.openxmlformats.org/officeDocument/2006/relationships/slide" Target="slides/slide41.xml"/><Relationship Id="rId6" Type="http://schemas.openxmlformats.org/officeDocument/2006/relationships/slide" Target="slides/slide42.xml"/><Relationship Id="rId7" Type="http://schemas.openxmlformats.org/officeDocument/2006/relationships/slide" Target="slides/slide45.xml"/><Relationship Id="rId8" Type="http://schemas.openxmlformats.org/officeDocument/2006/relationships/slide" Target="slides/slide46.xml"/><Relationship Id="rId9" Type="http://schemas.openxmlformats.org/officeDocument/2006/relationships/slide" Target="slides/slide47.xml"/><Relationship Id="rId10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827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379913"/>
            <a:ext cx="5087937" cy="41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903" tIns="47953" rIns="95903" bIns="479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499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700088"/>
            <a:ext cx="4587875" cy="344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214044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05338" cy="34544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65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6" tIns="45355" rIns="90716" bIns="45355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3342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8663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4811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0770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5923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9278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6736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986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0266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3680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1488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0122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427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8161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359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3565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52718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05824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57147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77250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90472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099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25538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33808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05229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18434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54676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2680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93921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7087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6482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7872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1710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06925" cy="3455988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3" tIns="45370" rIns="90743" bIns="4537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233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7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44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94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9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5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6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933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9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8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7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12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63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 Third Level</a:t>
            </a:r>
          </a:p>
        </p:txBody>
      </p:sp>
      <p:grpSp>
        <p:nvGrpSpPr>
          <p:cNvPr id="1028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0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" name="Text Box 10"/>
          <p:cNvSpPr txBox="1">
            <a:spLocks noChangeArrowheads="1"/>
          </p:cNvSpPr>
          <p:nvPr userDrawn="1"/>
        </p:nvSpPr>
        <p:spPr bwMode="auto">
          <a:xfrm>
            <a:off x="457200" y="6400800"/>
            <a:ext cx="1219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 smtClean="0"/>
              <a:t>01/22/2018	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454919" y="6400800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fld id="{20C2B3EF-A58E-4072-B0B8-DA68EAC103CC}" type="slidenum">
              <a:rPr lang="en-US" smtClean="0"/>
              <a:pPr>
                <a:spcBef>
                  <a:spcPct val="50000"/>
                </a:spcBef>
                <a:defRPr/>
              </a:pPr>
              <a:t>‹#›</a:t>
            </a:fld>
            <a:endParaRPr lang="en-US" dirty="0" smtClean="0"/>
          </a:p>
        </p:txBody>
      </p:sp>
      <p:sp>
        <p:nvSpPr>
          <p:cNvPr id="3" name="Rectangle 2"/>
          <p:cNvSpPr/>
          <p:nvPr userDrawn="1"/>
        </p:nvSpPr>
        <p:spPr>
          <a:xfrm>
            <a:off x="2514600" y="6334780"/>
            <a:ext cx="373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Introduction to Data Mining, 2nd </a:t>
            </a:r>
            <a:r>
              <a:rPr lang="en-US" dirty="0" smtClean="0"/>
              <a:t>Edition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7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8.wmf"/><Relationship Id="rId6" Type="http://schemas.openxmlformats.org/officeDocument/2006/relationships/image" Target="../media/image10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9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2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2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2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8.wmf"/><Relationship Id="rId5" Type="http://schemas.openxmlformats.org/officeDocument/2006/relationships/image" Target="../media/image29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32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7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9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0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.uci.edu/~mlearn/MLRepository.html" TargetMode="External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w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2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3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4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oleObject" Target="../embeddings/oleObject21.bin"/><Relationship Id="rId5" Type="http://schemas.openxmlformats.org/officeDocument/2006/relationships/image" Target="../media/image65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oleObject" Target="../embeddings/oleObject22.bin"/><Relationship Id="rId5" Type="http://schemas.openxmlformats.org/officeDocument/2006/relationships/image" Target="../media/image6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763000" cy="838200"/>
          </a:xfrm>
        </p:spPr>
        <p:txBody>
          <a:bodyPr/>
          <a:lstStyle/>
          <a:p>
            <a:pPr algn="ctr"/>
            <a:r>
              <a:rPr lang="en-US" smtClean="0"/>
              <a:t>Data Mining: Data</a:t>
            </a:r>
            <a:endParaRPr lang="en-US" sz="2800" smtClean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81000" y="1706563"/>
            <a:ext cx="8153400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0" dirty="0"/>
              <a:t>Lecture Notes for Chapter 2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3200" b="0" dirty="0"/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0" dirty="0"/>
              <a:t>Introduction to Data </a:t>
            </a:r>
            <a:r>
              <a:rPr lang="en-US" sz="3200" b="0" dirty="0" smtClean="0"/>
              <a:t>Mining</a:t>
            </a:r>
            <a:r>
              <a:rPr lang="en-US" altLang="en-US" sz="3200" b="0" dirty="0"/>
              <a:t> , 2</a:t>
            </a:r>
            <a:r>
              <a:rPr lang="en-US" altLang="en-US" sz="3200" b="0" baseline="30000" dirty="0"/>
              <a:t>nd</a:t>
            </a:r>
            <a:r>
              <a:rPr lang="en-US" altLang="en-US" sz="3200" b="0" dirty="0"/>
              <a:t> Edition</a:t>
            </a:r>
            <a:endParaRPr lang="en-US" sz="3200" b="0" dirty="0"/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0" dirty="0"/>
              <a:t>by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0" dirty="0"/>
              <a:t>Tan, Steinbach, </a:t>
            </a:r>
            <a:r>
              <a:rPr lang="en-US" sz="2800" b="0" dirty="0" smtClean="0"/>
              <a:t>Karpatne, Kumar</a:t>
            </a:r>
            <a:endParaRPr lang="en-US" sz="2800" b="0" dirty="0"/>
          </a:p>
          <a:p>
            <a:pPr algn="ctr"/>
            <a:endParaRPr lang="en-US" sz="1600" b="0" dirty="0">
              <a:solidFill>
                <a:srgbClr val="0000FF"/>
              </a:solidFill>
            </a:endParaRPr>
          </a:p>
          <a:p>
            <a:pPr algn="ctr"/>
            <a:endParaRPr lang="en-US" sz="1600" b="0" dirty="0">
              <a:solidFill>
                <a:srgbClr val="0000FF"/>
              </a:solidFill>
            </a:endParaRPr>
          </a:p>
          <a:p>
            <a:pPr algn="ctr"/>
            <a:endParaRPr lang="en-US" sz="1600" b="0" dirty="0"/>
          </a:p>
          <a:p>
            <a:pPr algn="ctr"/>
            <a:endParaRPr lang="en-US" sz="1600" b="0" dirty="0"/>
          </a:p>
          <a:p>
            <a:pPr algn="ctr"/>
            <a:endParaRPr lang="en-US" sz="1600" b="0" dirty="0"/>
          </a:p>
          <a:p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033"/>
          <p:cNvGraphicFramePr>
            <a:graphicFrameLocks noChangeAspect="1"/>
          </p:cNvGraphicFramePr>
          <p:nvPr/>
        </p:nvGraphicFramePr>
        <p:xfrm>
          <a:off x="284163" y="538163"/>
          <a:ext cx="8585200" cy="536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3" name="Document" r:id="rId3" imgW="8572080" imgH="5375817" progId="Word.Document.8">
                  <p:embed/>
                </p:oleObj>
              </mc:Choice>
              <mc:Fallback>
                <p:oleObj name="Document" r:id="rId3" imgW="8572080" imgH="5375817" progId="Word.Document.8">
                  <p:embed/>
                  <p:pic>
                    <p:nvPicPr>
                      <p:cNvPr id="0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538163"/>
                        <a:ext cx="8585200" cy="536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ext Box 1034"/>
          <p:cNvSpPr txBox="1">
            <a:spLocks noChangeArrowheads="1"/>
          </p:cNvSpPr>
          <p:nvPr/>
        </p:nvSpPr>
        <p:spPr bwMode="auto">
          <a:xfrm>
            <a:off x="1066800" y="6248400"/>
            <a:ext cx="716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This categorization of attributes is due to S. S. Stevens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82"/>
          <p:cNvGraphicFramePr>
            <a:graphicFrameLocks noChangeAspect="1"/>
          </p:cNvGraphicFramePr>
          <p:nvPr/>
        </p:nvGraphicFramePr>
        <p:xfrm>
          <a:off x="342900" y="533400"/>
          <a:ext cx="812800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" name="Document" r:id="rId3" imgW="8464646" imgH="5274525" progId="Word.Document.8">
                  <p:embed/>
                </p:oleObj>
              </mc:Choice>
              <mc:Fallback>
                <p:oleObj name="Document" r:id="rId3" imgW="8464646" imgH="5274525" progId="Word.Document.8">
                  <p:embed/>
                  <p:pic>
                    <p:nvPicPr>
                      <p:cNvPr id="0" name="Object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533400"/>
                        <a:ext cx="812800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ext Box 183"/>
          <p:cNvSpPr txBox="1">
            <a:spLocks noChangeArrowheads="1"/>
          </p:cNvSpPr>
          <p:nvPr/>
        </p:nvSpPr>
        <p:spPr bwMode="auto">
          <a:xfrm>
            <a:off x="1066800" y="6248400"/>
            <a:ext cx="716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This categorization of attributes is due to S. S. Stevens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Discrete and Continuous Attributes 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Discrete Attribute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Has only a finite or </a:t>
            </a:r>
            <a:r>
              <a:rPr lang="en-US" sz="2200" dirty="0" err="1" smtClean="0"/>
              <a:t>countably</a:t>
            </a:r>
            <a:r>
              <a:rPr lang="en-US" sz="2200" dirty="0" smtClean="0"/>
              <a:t> infinite set of values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Examples: zip codes, counts, or the set of words in a collection of documents 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Often represented as integer variables.   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Note: </a:t>
            </a:r>
            <a:r>
              <a:rPr lang="en-US" sz="2200" dirty="0" smtClean="0">
                <a:solidFill>
                  <a:srgbClr val="CC3300"/>
                </a:solidFill>
              </a:rPr>
              <a:t>binary attributes</a:t>
            </a:r>
            <a:r>
              <a:rPr lang="en-US" sz="2200" dirty="0" smtClean="0"/>
              <a:t> are a special case of discrete attributes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Continuous Attribute 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Has real numbers as attribute values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Examples: temperature, height, or weight.  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Practically, real values can only be measured and represented using a finite number of digits.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Continuous attributes are typically represented as floating-point variables.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Asymmetric Attributes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066800"/>
            <a:ext cx="8428037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Only presence (a non-zero attribute value) is regarded as important</a:t>
            </a:r>
          </a:p>
          <a:p>
            <a:pPr marL="1311275" lvl="2" indent="-396875"/>
            <a:r>
              <a:rPr lang="en-US" sz="1800" dirty="0" smtClean="0"/>
              <a:t>Words present in documents</a:t>
            </a:r>
          </a:p>
          <a:p>
            <a:pPr marL="1311275" lvl="2" indent="-396875"/>
            <a:r>
              <a:rPr lang="en-US" sz="1800" dirty="0" smtClean="0"/>
              <a:t>Items present in customer transactions</a:t>
            </a:r>
          </a:p>
          <a:p>
            <a:pPr marL="1311275" lvl="2" indent="-396875"/>
            <a:endParaRPr lang="en-US" sz="1800" dirty="0" smtClean="0"/>
          </a:p>
          <a:p>
            <a:r>
              <a:rPr lang="en-US" sz="2400" dirty="0" smtClean="0"/>
              <a:t>If we met a friend in the grocery store would we ever say the following?</a:t>
            </a:r>
            <a:br>
              <a:rPr lang="en-US" sz="24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2400" i="1" dirty="0" smtClean="0">
                <a:latin typeface="Times New Roman" pitchFamily="18" charset="0"/>
              </a:rPr>
              <a:t>“I see our purchases are very similar since we didn’t buy most of the same things.” </a:t>
            </a:r>
          </a:p>
          <a:p>
            <a:endParaRPr lang="en-US" sz="2400" i="1" dirty="0" smtClean="0">
              <a:latin typeface="Times New Roman" pitchFamily="18" charset="0"/>
            </a:endParaRPr>
          </a:p>
          <a:p>
            <a:r>
              <a:rPr lang="en-US" sz="2400" dirty="0" smtClean="0"/>
              <a:t>We need two asymmetric binary attributes to represent one ordinary binary attribute</a:t>
            </a:r>
          </a:p>
          <a:p>
            <a:pPr lvl="1"/>
            <a:r>
              <a:rPr lang="en-US" sz="2200" dirty="0" smtClean="0"/>
              <a:t>Association analysis uses asymmetric attributes</a:t>
            </a:r>
          </a:p>
          <a:p>
            <a:pPr lvl="1"/>
            <a:endParaRPr lang="en-US" sz="2200" dirty="0" smtClean="0"/>
          </a:p>
          <a:p>
            <a:r>
              <a:rPr lang="en-US" sz="2600" dirty="0" smtClean="0"/>
              <a:t>Asymmetric attributes typically arise from objects that are sets</a:t>
            </a:r>
            <a:endParaRPr lang="en-US" sz="2600" dirty="0" smtClean="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Extensions and Critiques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066800"/>
            <a:ext cx="8428037" cy="5181600"/>
          </a:xfrm>
        </p:spPr>
        <p:txBody>
          <a:bodyPr>
            <a:normAutofit/>
          </a:bodyPr>
          <a:lstStyle/>
          <a:p>
            <a:r>
              <a:rPr lang="en-US" sz="2400" dirty="0" err="1"/>
              <a:t>Velleman</a:t>
            </a:r>
            <a:r>
              <a:rPr lang="en-US" sz="2400" dirty="0"/>
              <a:t>, Paul F., and Leland Wilkinson. "Nominal, ordinal, interval, and ratio typologies are misleading." The American Statistician 47, no. 1 (1993): 65-72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Mosteller</a:t>
            </a:r>
            <a:r>
              <a:rPr lang="en-US" sz="2400" dirty="0"/>
              <a:t>, Frederick, and John W. </a:t>
            </a:r>
            <a:r>
              <a:rPr lang="en-US" sz="2400" dirty="0" err="1"/>
              <a:t>Tukey</a:t>
            </a:r>
            <a:r>
              <a:rPr lang="en-US" sz="2400" dirty="0"/>
              <a:t>. "Data analysis and regression. A second course in statistics." Addison-Wesley Series in Behavioral Science: Quantitative Methods, Reading, Mass.: Addison-Wesley, 1977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Chrisman</a:t>
            </a:r>
            <a:r>
              <a:rPr lang="en-US" sz="2400" dirty="0"/>
              <a:t>, Nicholas R. "Rethinking levels of measurement for </a:t>
            </a:r>
            <a:r>
              <a:rPr lang="en-US" sz="2400" dirty="0" err="1"/>
              <a:t>cartography."Cartography</a:t>
            </a:r>
            <a:r>
              <a:rPr lang="en-US" sz="2400" dirty="0"/>
              <a:t> and Geographic Information Systems 25, no. 4 (1998): 231-242. 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pPr marL="292100" lvl="2" indent="-292100">
              <a:buSzPct val="75000"/>
              <a:buFont typeface="Monotype Sorts" charset="2"/>
              <a:buChar char="l"/>
            </a:pPr>
            <a:endParaRPr lang="en-US" sz="24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63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066800"/>
            <a:ext cx="8428037" cy="5181600"/>
          </a:xfrm>
        </p:spPr>
        <p:txBody>
          <a:bodyPr>
            <a:normAutofit/>
          </a:bodyPr>
          <a:lstStyle/>
          <a:p>
            <a:r>
              <a:rPr lang="en-US" sz="2400" dirty="0"/>
              <a:t>Incomplete </a:t>
            </a:r>
          </a:p>
          <a:p>
            <a:pPr lvl="1"/>
            <a:r>
              <a:rPr lang="en-US" sz="2000" dirty="0"/>
              <a:t>Asymmetric binary</a:t>
            </a:r>
          </a:p>
          <a:p>
            <a:pPr lvl="1"/>
            <a:r>
              <a:rPr lang="en-US" sz="2000" dirty="0"/>
              <a:t>Cyclical</a:t>
            </a:r>
          </a:p>
          <a:p>
            <a:pPr lvl="1"/>
            <a:r>
              <a:rPr lang="en-US" sz="2000" dirty="0"/>
              <a:t>Multivariate</a:t>
            </a:r>
          </a:p>
          <a:p>
            <a:pPr lvl="1"/>
            <a:r>
              <a:rPr lang="en-US" sz="2000" dirty="0"/>
              <a:t>Partially ordered</a:t>
            </a:r>
          </a:p>
          <a:p>
            <a:pPr lvl="1"/>
            <a:r>
              <a:rPr lang="en-US" sz="2000" dirty="0"/>
              <a:t>Partial membership</a:t>
            </a:r>
          </a:p>
          <a:p>
            <a:pPr lvl="1"/>
            <a:r>
              <a:rPr lang="en-US" sz="2000" dirty="0"/>
              <a:t>Relationships between the </a:t>
            </a:r>
            <a:r>
              <a:rPr lang="en-US" sz="2000" dirty="0" smtClean="0"/>
              <a:t>data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Real data is approximate and noisy</a:t>
            </a:r>
          </a:p>
          <a:p>
            <a:pPr lvl="1"/>
            <a:r>
              <a:rPr lang="en-US" sz="2000" dirty="0" smtClean="0"/>
              <a:t>This can complicate recognition of the proper attribute type</a:t>
            </a:r>
          </a:p>
          <a:p>
            <a:pPr lvl="1"/>
            <a:r>
              <a:rPr lang="en-US" sz="2000" dirty="0" smtClean="0"/>
              <a:t>Treating one attribute type as another may be approximately correct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pPr lvl="2" indent="233363"/>
            <a:endParaRPr lang="en-US" sz="1600" dirty="0" smtClean="0"/>
          </a:p>
          <a:p>
            <a:pPr lvl="2" indent="233363"/>
            <a:endParaRPr lang="en-US" sz="1600" dirty="0"/>
          </a:p>
          <a:p>
            <a:pPr lvl="1"/>
            <a:endParaRPr lang="en-US" sz="20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1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Critiques  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066800"/>
            <a:ext cx="8428037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Not a good guide for statistical analysis</a:t>
            </a:r>
          </a:p>
          <a:p>
            <a:pPr lvl="1"/>
            <a:r>
              <a:rPr lang="en-US" dirty="0"/>
              <a:t>May unnecessarily restrict operations and </a:t>
            </a:r>
            <a:r>
              <a:rPr lang="en-US" dirty="0" smtClean="0"/>
              <a:t>results </a:t>
            </a:r>
          </a:p>
          <a:p>
            <a:pPr marL="1262063" lvl="2" indent="-347663"/>
            <a:r>
              <a:rPr lang="en-US" dirty="0"/>
              <a:t>Statistical analysis is often approximate</a:t>
            </a:r>
          </a:p>
          <a:p>
            <a:pPr marL="1262063" lvl="2" indent="-347663"/>
            <a:r>
              <a:rPr lang="en-US" dirty="0"/>
              <a:t>Thus, for example, using interval analysis for ordinal values may be </a:t>
            </a:r>
            <a:r>
              <a:rPr lang="en-US" dirty="0" smtClean="0"/>
              <a:t>justified</a:t>
            </a:r>
            <a:endParaRPr lang="en-US" dirty="0"/>
          </a:p>
          <a:p>
            <a:pPr lvl="1"/>
            <a:r>
              <a:rPr lang="en-US" dirty="0"/>
              <a:t>Transformations are common but don’t preserve scales</a:t>
            </a:r>
          </a:p>
          <a:p>
            <a:pPr marL="1262063" lvl="2" indent="-347663"/>
            <a:r>
              <a:rPr lang="en-US" dirty="0"/>
              <a:t>Can transform data to a new scale with better </a:t>
            </a:r>
            <a:r>
              <a:rPr lang="en-US" dirty="0" smtClean="0"/>
              <a:t>statistical properties</a:t>
            </a:r>
            <a:endParaRPr lang="en-US" dirty="0"/>
          </a:p>
          <a:p>
            <a:pPr marL="1262063" lvl="2" indent="-347663"/>
            <a:r>
              <a:rPr lang="en-US" dirty="0"/>
              <a:t>Many statistical analyses depend only on the distribution</a:t>
            </a:r>
          </a:p>
        </p:txBody>
      </p:sp>
    </p:spTree>
    <p:extLst>
      <p:ext uri="{BB962C8B-B14F-4D97-AF65-F5344CB8AC3E}">
        <p14:creationId xmlns:p14="http://schemas.microsoft.com/office/powerpoint/2010/main" val="35052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Complicated Examples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066800"/>
            <a:ext cx="8428037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ID numbers </a:t>
            </a:r>
          </a:p>
          <a:p>
            <a:pPr lvl="1"/>
            <a:r>
              <a:rPr lang="en-US" sz="2000" dirty="0"/>
              <a:t>Nominal, ordinal, or interval?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Number of cylinders in an automobile engine </a:t>
            </a:r>
            <a:endParaRPr lang="en-US" sz="2400" dirty="0"/>
          </a:p>
          <a:p>
            <a:pPr lvl="1"/>
            <a:r>
              <a:rPr lang="en-US" sz="2000" dirty="0"/>
              <a:t>Nominal, ordinal, or </a:t>
            </a:r>
            <a:r>
              <a:rPr lang="en-US" sz="2000" dirty="0" smtClean="0"/>
              <a:t>ratio?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Biased Scale </a:t>
            </a:r>
          </a:p>
          <a:p>
            <a:pPr lvl="1"/>
            <a:r>
              <a:rPr lang="en-US" sz="2000" dirty="0" smtClean="0"/>
              <a:t>Interval or Ratio</a:t>
            </a:r>
          </a:p>
          <a:p>
            <a:pPr lvl="1"/>
            <a:endParaRPr lang="en-US" sz="20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902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 for Attribute Types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066800"/>
            <a:ext cx="8428037" cy="5181600"/>
          </a:xfrm>
        </p:spPr>
        <p:txBody>
          <a:bodyPr>
            <a:normAutofit fontScale="85000" lnSpcReduction="20000"/>
          </a:bodyPr>
          <a:lstStyle/>
          <a:p>
            <a:endParaRPr lang="en-US" sz="2000" dirty="0"/>
          </a:p>
          <a:p>
            <a:r>
              <a:rPr lang="en-US" dirty="0" smtClean="0"/>
              <a:t>The types of operations you choose should be “meaningful” for the type of data you have</a:t>
            </a:r>
          </a:p>
          <a:p>
            <a:pPr lvl="1"/>
            <a:r>
              <a:rPr lang="en-US" dirty="0" smtClean="0"/>
              <a:t>Distinctness, order, meaningful intervals, and meaningful ratios are only four properties of data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The data type you see – often numbers or strings – may not </a:t>
            </a:r>
            <a:r>
              <a:rPr lang="en-US" dirty="0" smtClean="0"/>
              <a:t>capture all the properties or may suggest properties that are not there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Analysis may depend on these other properties of the data</a:t>
            </a:r>
          </a:p>
          <a:p>
            <a:pPr lvl="2" indent="233363"/>
            <a:r>
              <a:rPr lang="en-US" dirty="0" smtClean="0"/>
              <a:t>Many statistical analyses depend only on the distribution</a:t>
            </a:r>
          </a:p>
          <a:p>
            <a:pPr lvl="2" indent="233363"/>
            <a:endParaRPr lang="en-US" dirty="0"/>
          </a:p>
          <a:p>
            <a:pPr lvl="1"/>
            <a:r>
              <a:rPr lang="en-US" dirty="0" smtClean="0"/>
              <a:t>Many times what is meaningful is measured by statistical significance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But in the end, what is meaningful is measured by the domain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577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 smtClean="0"/>
              <a:t>Types of data sets 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  <a:noFill/>
        </p:spPr>
        <p:txBody>
          <a:bodyPr/>
          <a:lstStyle/>
          <a:p>
            <a:pPr marL="285750" indent="-285750">
              <a:lnSpc>
                <a:spcPct val="90000"/>
              </a:lnSpc>
            </a:pPr>
            <a:r>
              <a:rPr lang="en-US" sz="2600" dirty="0" smtClean="0">
                <a:cs typeface="Times New Roman" pitchFamily="18" charset="0"/>
              </a:rPr>
              <a:t>Record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Data Matrix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Document Data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Transaction Data</a:t>
            </a:r>
            <a:endParaRPr lang="en-US" dirty="0" smtClean="0"/>
          </a:p>
          <a:p>
            <a:pPr marL="285750" indent="-285750">
              <a:lnSpc>
                <a:spcPct val="90000"/>
              </a:lnSpc>
            </a:pPr>
            <a:r>
              <a:rPr lang="en-US" sz="2600" dirty="0" smtClean="0">
                <a:cs typeface="Times New Roman" pitchFamily="18" charset="0"/>
              </a:rPr>
              <a:t>Graph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World Wide Web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Molecular Structures</a:t>
            </a:r>
          </a:p>
          <a:p>
            <a:pPr marL="285750" indent="-285750">
              <a:lnSpc>
                <a:spcPct val="90000"/>
              </a:lnSpc>
            </a:pPr>
            <a:r>
              <a:rPr lang="en-US" sz="2600" dirty="0" smtClean="0">
                <a:cs typeface="Times New Roman" pitchFamily="18" charset="0"/>
              </a:rPr>
              <a:t>Ordered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Spatial Data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Temporal Data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Sequential Data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Genetic Sequence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Attributes and Objects</a:t>
            </a:r>
          </a:p>
          <a:p>
            <a:endParaRPr lang="en-US" dirty="0" smtClean="0"/>
          </a:p>
          <a:p>
            <a:r>
              <a:rPr lang="en-US" dirty="0" smtClean="0"/>
              <a:t>Types of Data</a:t>
            </a:r>
          </a:p>
          <a:p>
            <a:endParaRPr lang="en-US" dirty="0" smtClean="0"/>
          </a:p>
          <a:p>
            <a:r>
              <a:rPr lang="en-US" dirty="0"/>
              <a:t>Data </a:t>
            </a:r>
            <a:r>
              <a:rPr lang="en-US" dirty="0" smtClean="0"/>
              <a:t>Quality</a:t>
            </a:r>
          </a:p>
          <a:p>
            <a:endParaRPr lang="en-US" dirty="0"/>
          </a:p>
          <a:p>
            <a:r>
              <a:rPr lang="en-US" dirty="0" smtClean="0"/>
              <a:t>Similarity and Distance</a:t>
            </a:r>
          </a:p>
          <a:p>
            <a:endParaRPr lang="en-US" dirty="0" smtClean="0"/>
          </a:p>
          <a:p>
            <a:r>
              <a:rPr lang="en-US" dirty="0" smtClean="0"/>
              <a:t>Data Preprocessing</a:t>
            </a:r>
          </a:p>
          <a:p>
            <a:pPr>
              <a:buFont typeface="Monotype Sorts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 sz="2800" smtClean="0"/>
              <a:t>Important Characteristics of Data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  <a:noFill/>
        </p:spPr>
        <p:txBody>
          <a:bodyPr>
            <a:normAutofit fontScale="92500" lnSpcReduction="10000"/>
          </a:bodyPr>
          <a:lstStyle/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800" dirty="0" smtClean="0"/>
              <a:t>Dimensionality (number of attributes)</a:t>
            </a:r>
          </a:p>
          <a:p>
            <a:pPr lvl="2">
              <a:lnSpc>
                <a:spcPct val="95000"/>
              </a:lnSpc>
              <a:spcBef>
                <a:spcPct val="20000"/>
              </a:spcBef>
            </a:pPr>
            <a:r>
              <a:rPr lang="en-US" sz="2400" dirty="0" smtClean="0"/>
              <a:t> High dimensional data brings a number </a:t>
            </a:r>
            <a:r>
              <a:rPr lang="en-US" sz="2400" smtClean="0"/>
              <a:t>of challenges</a:t>
            </a:r>
            <a:endParaRPr lang="en-US" sz="2400" dirty="0" smtClean="0"/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dirty="0" smtClean="0"/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800" dirty="0" err="1" smtClean="0"/>
              <a:t>Sparsity</a:t>
            </a:r>
            <a:endParaRPr lang="en-US" sz="2800" dirty="0" smtClean="0"/>
          </a:p>
          <a:p>
            <a:pPr lvl="2">
              <a:lnSpc>
                <a:spcPct val="95000"/>
              </a:lnSpc>
              <a:spcBef>
                <a:spcPct val="20000"/>
              </a:spcBef>
            </a:pPr>
            <a:r>
              <a:rPr lang="en-US" sz="2400" dirty="0" smtClean="0"/>
              <a:t> Only presence counts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dirty="0" smtClean="0"/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800" dirty="0" smtClean="0"/>
              <a:t>Resolution</a:t>
            </a:r>
          </a:p>
          <a:p>
            <a:pPr lvl="2" indent="-342900">
              <a:lnSpc>
                <a:spcPct val="105000"/>
              </a:lnSpc>
              <a:spcBef>
                <a:spcPct val="20000"/>
              </a:spcBef>
            </a:pPr>
            <a:r>
              <a:rPr lang="en-US" sz="2400" dirty="0"/>
              <a:t> Patterns depend on the scale </a:t>
            </a:r>
          </a:p>
          <a:p>
            <a:pPr lvl="2">
              <a:lnSpc>
                <a:spcPct val="95000"/>
              </a:lnSpc>
              <a:spcBef>
                <a:spcPct val="20000"/>
              </a:spcBef>
            </a:pPr>
            <a:endParaRPr lang="en-US" sz="2400" dirty="0"/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2800" dirty="0" smtClean="0"/>
              <a:t>Size</a:t>
            </a:r>
          </a:p>
          <a:p>
            <a:pPr lvl="2" indent="-342900">
              <a:lnSpc>
                <a:spcPct val="115000"/>
              </a:lnSpc>
              <a:spcBef>
                <a:spcPct val="20000"/>
              </a:spcBef>
            </a:pPr>
            <a:r>
              <a:rPr lang="en-US" sz="2400" dirty="0"/>
              <a:t>Type of analysis may depend on size of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Record Data 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318500" cy="99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that consists of a collection of records, each of which consists of a fixed set of attributes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6388" name="Object 5"/>
          <p:cNvGraphicFramePr>
            <a:graphicFrameLocks noChangeAspect="1"/>
          </p:cNvGraphicFramePr>
          <p:nvPr/>
        </p:nvGraphicFramePr>
        <p:xfrm>
          <a:off x="2209800" y="2209800"/>
          <a:ext cx="38481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8" name="Document" r:id="rId4" imgW="5405628" imgH="5779008" progId="Word.Document.8">
                  <p:embed/>
                </p:oleObj>
              </mc:Choice>
              <mc:Fallback>
                <p:oleObj name="Document" r:id="rId4" imgW="5405628" imgH="5779008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09800"/>
                        <a:ext cx="38481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Matrix 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318500" cy="3124200"/>
          </a:xfrm>
        </p:spPr>
        <p:txBody>
          <a:bodyPr/>
          <a:lstStyle/>
          <a:p>
            <a:r>
              <a:rPr lang="en-US" sz="2400" dirty="0" smtClean="0"/>
              <a:t>If data objects have the same fixed set of numeric attributes, then the data objects can be thought of as points in a multi-dimensional space, where each dimension represents a distinct attribute </a:t>
            </a:r>
          </a:p>
          <a:p>
            <a:pPr lvl="4"/>
            <a:endParaRPr lang="en-US" sz="1800" dirty="0" smtClean="0"/>
          </a:p>
          <a:p>
            <a:r>
              <a:rPr lang="en-US" sz="2400" dirty="0" smtClean="0"/>
              <a:t>Such data set can be represented by an </a:t>
            </a:r>
            <a:r>
              <a:rPr lang="en-US" sz="2400" i="1" dirty="0" smtClean="0"/>
              <a:t>m</a:t>
            </a:r>
            <a:r>
              <a:rPr lang="en-US" sz="2400" dirty="0" smtClean="0"/>
              <a:t> by </a:t>
            </a:r>
            <a:r>
              <a:rPr lang="en-US" sz="2400" i="1" dirty="0" smtClean="0"/>
              <a:t>n</a:t>
            </a:r>
            <a:r>
              <a:rPr lang="en-US" sz="2400" dirty="0" smtClean="0"/>
              <a:t> matrix, where there are </a:t>
            </a:r>
            <a:r>
              <a:rPr lang="en-US" sz="2400" i="1" dirty="0" smtClean="0"/>
              <a:t>m</a:t>
            </a:r>
            <a:r>
              <a:rPr lang="en-US" sz="2400" dirty="0" smtClean="0"/>
              <a:t> rows, one for each object, and </a:t>
            </a:r>
            <a:r>
              <a:rPr lang="en-US" sz="2400" i="1" dirty="0" smtClean="0"/>
              <a:t>n</a:t>
            </a:r>
            <a:r>
              <a:rPr lang="en-US" sz="2400" dirty="0" smtClean="0"/>
              <a:t> columns, one for each attribute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762000" y="4314825"/>
          <a:ext cx="7761288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2" name="VISIO" r:id="rId4" imgW="5706222" imgH="1480748" progId="Visio.Drawing.6">
                  <p:embed/>
                </p:oleObj>
              </mc:Choice>
              <mc:Fallback>
                <p:oleObj name="VISIO" r:id="rId4" imgW="5706222" imgH="1480748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14825"/>
                        <a:ext cx="7761288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Document Data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document becomes a ‘term’ vector </a:t>
            </a:r>
          </a:p>
          <a:p>
            <a:pPr lvl="1"/>
            <a:r>
              <a:rPr lang="en-US" dirty="0" smtClean="0"/>
              <a:t>Each term is a component (attribute) of the vector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value of each component is the number of times the corresponding term occurs in the document.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8436" name="Object 8"/>
          <p:cNvGraphicFramePr>
            <a:graphicFrameLocks noChangeAspect="1"/>
          </p:cNvGraphicFramePr>
          <p:nvPr/>
        </p:nvGraphicFramePr>
        <p:xfrm>
          <a:off x="685800" y="3048000"/>
          <a:ext cx="7038975" cy="319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7" name="Visio" r:id="rId4" imgW="5925718" imgH="2693902" progId="Visio.Drawing.6">
                  <p:embed/>
                </p:oleObj>
              </mc:Choice>
              <mc:Fallback>
                <p:oleObj name="Visio" r:id="rId4" imgW="5925718" imgH="2693902" progId="Visio.Drawing.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48000"/>
                        <a:ext cx="7038975" cy="319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Transaction Data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special type of record data, where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ach record (transaction) involves a set of items.  </a:t>
            </a:r>
          </a:p>
          <a:p>
            <a:pPr lvl="1"/>
            <a:r>
              <a:rPr lang="en-US" dirty="0" smtClean="0"/>
              <a:t>For example, consider a grocery store.  The set of products purchased by a customer during one shopping trip constitute a transaction, while the individual products that were purchased are the items.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9460" name="Object 5"/>
          <p:cNvGraphicFramePr>
            <a:graphicFrameLocks noChangeAspect="1"/>
          </p:cNvGraphicFramePr>
          <p:nvPr/>
        </p:nvGraphicFramePr>
        <p:xfrm>
          <a:off x="1752600" y="3641725"/>
          <a:ext cx="5421313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0" name="Document" r:id="rId4" imgW="3823716" imgH="1999488" progId="Word.Document.8">
                  <p:embed/>
                </p:oleObj>
              </mc:Choice>
              <mc:Fallback>
                <p:oleObj name="Document" r:id="rId4" imgW="3823716" imgH="1999488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41725"/>
                        <a:ext cx="5421313" cy="283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Data </a:t>
            </a:r>
          </a:p>
        </p:txBody>
      </p:sp>
      <p:sp>
        <p:nvSpPr>
          <p:cNvPr id="2048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318500" cy="5181600"/>
          </a:xfrm>
        </p:spPr>
        <p:txBody>
          <a:bodyPr/>
          <a:lstStyle/>
          <a:p>
            <a:r>
              <a:rPr lang="en-US" sz="2500" dirty="0" smtClean="0"/>
              <a:t>Examples: Generic graph, a </a:t>
            </a:r>
            <a:r>
              <a:rPr lang="en-US" sz="2500" dirty="0"/>
              <a:t>m</a:t>
            </a:r>
            <a:r>
              <a:rPr lang="en-US" sz="2500" dirty="0" smtClean="0"/>
              <a:t>olecule, and webpages </a:t>
            </a:r>
          </a:p>
        </p:txBody>
      </p:sp>
      <p:graphicFrame>
        <p:nvGraphicFramePr>
          <p:cNvPr id="20484" name="Object 5"/>
          <p:cNvGraphicFramePr>
            <a:graphicFrameLocks noChangeAspect="1"/>
          </p:cNvGraphicFramePr>
          <p:nvPr/>
        </p:nvGraphicFramePr>
        <p:xfrm>
          <a:off x="152400" y="1676400"/>
          <a:ext cx="2979738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4" name="VISIO" r:id="rId4" imgW="839724" imgH="646176" progId="Visio.Drawing.6">
                  <p:embed/>
                </p:oleObj>
              </mc:Choice>
              <mc:Fallback>
                <p:oleObj name="VISIO" r:id="rId4" imgW="839724" imgH="646176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76400"/>
                        <a:ext cx="2979738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5959475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6" name="Object 10"/>
          <p:cNvGraphicFramePr>
            <a:graphicFrameLocks noChangeAspect="1"/>
          </p:cNvGraphicFramePr>
          <p:nvPr/>
        </p:nvGraphicFramePr>
        <p:xfrm>
          <a:off x="381000" y="4191000"/>
          <a:ext cx="1965325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5" name="VISIO" r:id="rId7" imgW="5792724" imgH="5411724" progId="Visio.Drawing.6">
                  <p:embed/>
                </p:oleObj>
              </mc:Choice>
              <mc:Fallback>
                <p:oleObj name="VISIO" r:id="rId7" imgW="5792724" imgH="5411724" progId="Visio.Drawing.6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91000"/>
                        <a:ext cx="1965325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0" y="5943600"/>
            <a:ext cx="3065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None/>
            </a:pPr>
            <a:r>
              <a:rPr lang="en-US" sz="2000" b="0"/>
              <a:t>Benzene Molecule: C6H6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Ordered Data </a:t>
            </a:r>
          </a:p>
        </p:txBody>
      </p:sp>
      <p:sp>
        <p:nvSpPr>
          <p:cNvPr id="21507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Sequences of transactions</a:t>
            </a: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2408238"/>
            <a:ext cx="5121275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2422525" y="5486400"/>
            <a:ext cx="2682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An element of the sequence</a:t>
            </a:r>
          </a:p>
        </p:txBody>
      </p:sp>
      <p:sp>
        <p:nvSpPr>
          <p:cNvPr id="21510" name="AutoShape 8"/>
          <p:cNvSpPr>
            <a:spLocks/>
          </p:cNvSpPr>
          <p:nvPr/>
        </p:nvSpPr>
        <p:spPr bwMode="auto">
          <a:xfrm rot="-5400000">
            <a:off x="2994025" y="4457700"/>
            <a:ext cx="533400" cy="1371600"/>
          </a:xfrm>
          <a:prstGeom prst="leftBrace">
            <a:avLst>
              <a:gd name="adj1" fmla="val 21429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2514600" y="18288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Items/Events</a:t>
            </a:r>
          </a:p>
        </p:txBody>
      </p:sp>
      <p:sp>
        <p:nvSpPr>
          <p:cNvPr id="21512" name="Line 10"/>
          <p:cNvSpPr>
            <a:spLocks noChangeShapeType="1"/>
          </p:cNvSpPr>
          <p:nvPr/>
        </p:nvSpPr>
        <p:spPr bwMode="auto">
          <a:xfrm>
            <a:off x="3124200" y="2286000"/>
            <a:ext cx="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>
            <a:off x="3581400" y="2286000"/>
            <a:ext cx="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Ordered Data 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Genomic sequence data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600200" y="1676400"/>
          <a:ext cx="5356225" cy="457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2" name="VISIO" r:id="rId4" imgW="2330196" imgH="1991868" progId="Visio.Drawing.6">
                  <p:embed/>
                </p:oleObj>
              </mc:Choice>
              <mc:Fallback>
                <p:oleObj name="VISIO" r:id="rId4" imgW="2330196" imgH="1991868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76400"/>
                        <a:ext cx="5356225" cy="457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sst_land_temp_82_best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427163"/>
            <a:ext cx="6629400" cy="4973637"/>
          </a:xfrm>
          <a:noFill/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Ordered Data</a:t>
            </a:r>
          </a:p>
        </p:txBody>
      </p:sp>
      <p:sp>
        <p:nvSpPr>
          <p:cNvPr id="23556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Spatio-Temporal Data</a:t>
            </a: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2667000" y="2667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58" name="Text Box 12"/>
          <p:cNvSpPr txBox="1">
            <a:spLocks noChangeArrowheads="1"/>
          </p:cNvSpPr>
          <p:nvPr/>
        </p:nvSpPr>
        <p:spPr bwMode="auto">
          <a:xfrm>
            <a:off x="457200" y="2955925"/>
            <a:ext cx="2667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Average Monthly Temperature of land and ocean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Quality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Poor data quality negatively affects many data processing efforts</a:t>
            </a:r>
          </a:p>
          <a:p>
            <a:pPr>
              <a:buFont typeface="Monotype Sorts" charset="2"/>
              <a:buNone/>
            </a:pPr>
            <a:r>
              <a:rPr lang="en-US" sz="2400" dirty="0" smtClean="0"/>
              <a:t>“</a:t>
            </a:r>
            <a:r>
              <a:rPr lang="en-US" sz="2400" dirty="0" smtClean="0">
                <a:latin typeface="Times New Roman" pitchFamily="18" charset="0"/>
              </a:rPr>
              <a:t>The most important point is that poor data quality is an unfolding disaster.</a:t>
            </a:r>
          </a:p>
          <a:p>
            <a:pPr lvl="1"/>
            <a:r>
              <a:rPr lang="en-US" dirty="0" smtClean="0">
                <a:latin typeface="Times New Roman" pitchFamily="18" charset="0"/>
              </a:rPr>
              <a:t>Poor data quality costs the typical company at least ten percent (10%) of revenue; twenty percent (20%) is probably a better estimate.”</a:t>
            </a:r>
          </a:p>
          <a:p>
            <a:pPr>
              <a:buFont typeface="Monotype Sorts" charset="2"/>
              <a:buNone/>
            </a:pPr>
            <a:r>
              <a:rPr lang="en-US" sz="2400" dirty="0" smtClean="0">
                <a:latin typeface="Times New Roman" pitchFamily="18" charset="0"/>
              </a:rPr>
              <a:t>			Thomas C. Redman, DM Review, August 2004</a:t>
            </a:r>
          </a:p>
          <a:p>
            <a:pPr>
              <a:buFont typeface="Monotype Sorts" charset="2"/>
              <a:buNone/>
            </a:pPr>
            <a:endParaRPr lang="en-US" sz="900" dirty="0" smtClean="0">
              <a:latin typeface="Times New Roman" pitchFamily="18" charset="0"/>
            </a:endParaRPr>
          </a:p>
          <a:p>
            <a:r>
              <a:rPr lang="en-US" sz="2400" dirty="0" smtClean="0"/>
              <a:t>Data mining example: a classification model for detecting people who are loan risks is built using poor data</a:t>
            </a:r>
          </a:p>
          <a:p>
            <a:pPr lvl="1"/>
            <a:r>
              <a:rPr lang="en-US" sz="2200" dirty="0" smtClean="0"/>
              <a:t>Some credit-worthy candidates are denied loans</a:t>
            </a:r>
          </a:p>
          <a:p>
            <a:pPr lvl="1"/>
            <a:r>
              <a:rPr lang="en-US" sz="2200" dirty="0" smtClean="0"/>
              <a:t>More loans are given to individuals that default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Data?</a:t>
            </a:r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4267200" cy="5181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Collection of </a:t>
            </a:r>
            <a:r>
              <a:rPr lang="en-US" sz="2400" b="1" i="1" dirty="0" smtClean="0">
                <a:solidFill>
                  <a:srgbClr val="CC6600"/>
                </a:solidFill>
              </a:rPr>
              <a:t>data objects </a:t>
            </a:r>
            <a:r>
              <a:rPr lang="en-US" sz="2400" dirty="0" smtClean="0"/>
              <a:t>and their </a:t>
            </a:r>
            <a:r>
              <a:rPr lang="en-US" sz="2400" b="1" i="1" dirty="0">
                <a:solidFill>
                  <a:srgbClr val="CC6600"/>
                </a:solidFill>
              </a:rPr>
              <a:t>attributes</a:t>
            </a:r>
          </a:p>
          <a:p>
            <a:pPr lvl="4"/>
            <a:endParaRPr lang="en-US" sz="600" dirty="0" smtClean="0"/>
          </a:p>
          <a:p>
            <a:r>
              <a:rPr lang="en-US" sz="2400" dirty="0" smtClean="0"/>
              <a:t>An </a:t>
            </a:r>
            <a:r>
              <a:rPr lang="en-US" sz="2400" b="1" i="1" dirty="0" smtClean="0">
                <a:solidFill>
                  <a:srgbClr val="CC6600"/>
                </a:solidFill>
              </a:rPr>
              <a:t>attribute</a:t>
            </a:r>
            <a:r>
              <a:rPr lang="en-US" sz="2400" dirty="0" smtClean="0"/>
              <a:t> is a property or characteristic of an object</a:t>
            </a:r>
          </a:p>
          <a:p>
            <a:pPr lvl="1"/>
            <a:r>
              <a:rPr lang="en-US" sz="2000" dirty="0" smtClean="0"/>
              <a:t>Examples: eye color of a person, temperature, etc.</a:t>
            </a:r>
          </a:p>
          <a:p>
            <a:pPr lvl="1"/>
            <a:r>
              <a:rPr lang="en-US" sz="2000" dirty="0" smtClean="0"/>
              <a:t>Attribute is also known as variable, field, characteristic, dimension, or feature</a:t>
            </a:r>
          </a:p>
          <a:p>
            <a:r>
              <a:rPr lang="en-US" sz="2400" dirty="0" smtClean="0"/>
              <a:t>A collection of attributes describe an </a:t>
            </a:r>
            <a:r>
              <a:rPr lang="en-US" sz="2400" b="1" i="1" dirty="0" smtClean="0">
                <a:solidFill>
                  <a:srgbClr val="CC6600"/>
                </a:solidFill>
              </a:rPr>
              <a:t>object</a:t>
            </a:r>
          </a:p>
          <a:p>
            <a:pPr lvl="1"/>
            <a:r>
              <a:rPr lang="en-US" sz="2000" dirty="0" smtClean="0"/>
              <a:t>Object is also known as record, point, case, sample, entity, or instance</a:t>
            </a:r>
          </a:p>
          <a:p>
            <a:pPr lvl="4"/>
            <a:endParaRPr lang="en-US" dirty="0" smtClean="0"/>
          </a:p>
        </p:txBody>
      </p:sp>
      <p:grpSp>
        <p:nvGrpSpPr>
          <p:cNvPr id="4100" name="Group 16"/>
          <p:cNvGrpSpPr>
            <a:grpSpLocks/>
          </p:cNvGrpSpPr>
          <p:nvPr/>
        </p:nvGrpSpPr>
        <p:grpSpPr bwMode="auto">
          <a:xfrm>
            <a:off x="5630863" y="1601788"/>
            <a:ext cx="3513137" cy="5027612"/>
            <a:chOff x="3403" y="1104"/>
            <a:chExt cx="2213" cy="2640"/>
          </a:xfrm>
        </p:grpSpPr>
        <p:graphicFrame>
          <p:nvGraphicFramePr>
            <p:cNvPr id="4107" name="Object 10"/>
            <p:cNvGraphicFramePr>
              <a:graphicFrameLocks noChangeAspect="1"/>
            </p:cNvGraphicFramePr>
            <p:nvPr/>
          </p:nvGraphicFramePr>
          <p:xfrm>
            <a:off x="3403" y="1378"/>
            <a:ext cx="2213" cy="2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9" name="Document" r:id="rId4" imgW="5405628" imgH="5779008" progId="Word.Document.8">
                    <p:embed/>
                  </p:oleObj>
                </mc:Choice>
                <mc:Fallback>
                  <p:oleObj name="Document" r:id="rId4" imgW="5405628" imgH="5779008" progId="Word.Document.8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3" y="1378"/>
                          <a:ext cx="2213" cy="2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8" name="AutoShape 12"/>
            <p:cNvSpPr>
              <a:spLocks/>
            </p:cNvSpPr>
            <p:nvPr/>
          </p:nvSpPr>
          <p:spPr bwMode="auto">
            <a:xfrm rot="5400000">
              <a:off x="4340" y="240"/>
              <a:ext cx="240" cy="1968"/>
            </a:xfrm>
            <a:prstGeom prst="leftBrace">
              <a:avLst>
                <a:gd name="adj1" fmla="val 68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6477000" y="1069975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Attributes</a:t>
            </a:r>
          </a:p>
        </p:txBody>
      </p:sp>
      <p:sp>
        <p:nvSpPr>
          <p:cNvPr id="4102" name="AutoShape 15"/>
          <p:cNvSpPr>
            <a:spLocks/>
          </p:cNvSpPr>
          <p:nvPr/>
        </p:nvSpPr>
        <p:spPr bwMode="auto">
          <a:xfrm>
            <a:off x="5257800" y="2517775"/>
            <a:ext cx="381000" cy="3808413"/>
          </a:xfrm>
          <a:prstGeom prst="leftBrace">
            <a:avLst>
              <a:gd name="adj1" fmla="val 8329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Text Box 17"/>
          <p:cNvSpPr txBox="1">
            <a:spLocks noChangeArrowheads="1"/>
          </p:cNvSpPr>
          <p:nvPr/>
        </p:nvSpPr>
        <p:spPr bwMode="auto">
          <a:xfrm rot="16200000">
            <a:off x="4335463" y="388937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Objects</a:t>
            </a:r>
          </a:p>
        </p:txBody>
      </p:sp>
      <p:grpSp>
        <p:nvGrpSpPr>
          <p:cNvPr id="4104" name="Group 19"/>
          <p:cNvGrpSpPr>
            <a:grpSpLocks/>
          </p:cNvGrpSpPr>
          <p:nvPr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4105" name="Rectangle 20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Rectangle 21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Quality …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kinds of data quality problems?</a:t>
            </a:r>
          </a:p>
          <a:p>
            <a:r>
              <a:rPr lang="en-US" dirty="0" smtClean="0"/>
              <a:t>How can we detect problems with the data? </a:t>
            </a:r>
          </a:p>
          <a:p>
            <a:r>
              <a:rPr lang="en-US" dirty="0" smtClean="0"/>
              <a:t>What can we do about these problems? </a:t>
            </a:r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Examples of data quality problems: </a:t>
            </a:r>
          </a:p>
          <a:p>
            <a:pPr lvl="1"/>
            <a:r>
              <a:rPr lang="en-US" dirty="0" smtClean="0"/>
              <a:t>Noise and outliers </a:t>
            </a:r>
          </a:p>
          <a:p>
            <a:pPr lvl="1"/>
            <a:r>
              <a:rPr lang="en-US" dirty="0" smtClean="0"/>
              <a:t>Missing values </a:t>
            </a:r>
          </a:p>
          <a:p>
            <a:pPr lvl="1"/>
            <a:r>
              <a:rPr lang="en-US" dirty="0" smtClean="0"/>
              <a:t>Duplicate data </a:t>
            </a:r>
          </a:p>
          <a:p>
            <a:pPr lvl="1"/>
            <a:r>
              <a:rPr lang="en-US" dirty="0" smtClean="0"/>
              <a:t>Wrong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Noise</a:t>
            </a:r>
          </a:p>
        </p:txBody>
      </p:sp>
      <p:sp>
        <p:nvSpPr>
          <p:cNvPr id="2662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318500" cy="137160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For objects, noise is an extraneous object</a:t>
            </a:r>
          </a:p>
          <a:p>
            <a:r>
              <a:rPr lang="en-US" sz="2600" dirty="0" smtClean="0"/>
              <a:t>For attributes, noise refers to modification of original values</a:t>
            </a:r>
          </a:p>
          <a:p>
            <a:pPr lvl="1"/>
            <a:r>
              <a:rPr lang="en-US" dirty="0" smtClean="0"/>
              <a:t>Examples: distortion of a person’s voice when talking on a poor phone and “snow” on television screen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4169"/>
          <a:stretch>
            <a:fillRect/>
          </a:stretch>
        </p:blipFill>
        <p:spPr bwMode="auto">
          <a:xfrm>
            <a:off x="76200" y="2667000"/>
            <a:ext cx="417487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t="4170" r="6250"/>
          <a:stretch>
            <a:fillRect/>
          </a:stretch>
        </p:blipFill>
        <p:spPr bwMode="auto">
          <a:xfrm>
            <a:off x="4495801" y="2665412"/>
            <a:ext cx="380101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066800" y="5943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Two Sine Waves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724400" y="59436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Two Sine Waves + Noise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C6600"/>
                </a:solidFill>
              </a:rPr>
              <a:t>Outliers</a:t>
            </a:r>
            <a:r>
              <a:rPr lang="en-US" dirty="0" smtClean="0"/>
              <a:t> are data objects with characteristics that are considerably different than most of the other data objects in the data set</a:t>
            </a:r>
          </a:p>
          <a:p>
            <a:pPr lvl="1"/>
            <a:r>
              <a:rPr lang="en-US" b="1" dirty="0" smtClean="0"/>
              <a:t>Case 1:</a:t>
            </a:r>
            <a:r>
              <a:rPr lang="en-US" dirty="0" smtClean="0"/>
              <a:t> Outliers are </a:t>
            </a:r>
            <a:br>
              <a:rPr lang="en-US" dirty="0" smtClean="0"/>
            </a:br>
            <a:r>
              <a:rPr lang="en-US" dirty="0" smtClean="0"/>
              <a:t>noise that interferes</a:t>
            </a:r>
            <a:br>
              <a:rPr lang="en-US" dirty="0" smtClean="0"/>
            </a:br>
            <a:r>
              <a:rPr lang="en-US" dirty="0" smtClean="0"/>
              <a:t>with data analysis </a:t>
            </a:r>
            <a:br>
              <a:rPr lang="en-US" dirty="0" smtClean="0"/>
            </a:br>
            <a:endParaRPr lang="en-US" sz="1200" dirty="0" smtClean="0"/>
          </a:p>
          <a:p>
            <a:pPr lvl="1"/>
            <a:r>
              <a:rPr lang="en-US" b="1" dirty="0" smtClean="0"/>
              <a:t>Case 2: </a:t>
            </a:r>
            <a:r>
              <a:rPr lang="en-US" dirty="0" smtClean="0"/>
              <a:t>Outliers are </a:t>
            </a:r>
            <a:br>
              <a:rPr lang="en-US" dirty="0" smtClean="0"/>
            </a:br>
            <a:r>
              <a:rPr lang="en-US" dirty="0" smtClean="0"/>
              <a:t>the goal of our analysis</a:t>
            </a:r>
          </a:p>
          <a:p>
            <a:pPr lvl="2"/>
            <a:r>
              <a:rPr lang="en-US" dirty="0" smtClean="0"/>
              <a:t> </a:t>
            </a:r>
            <a:r>
              <a:rPr lang="en-US" sz="2200" dirty="0" smtClean="0"/>
              <a:t>Credit card fraud</a:t>
            </a:r>
          </a:p>
          <a:p>
            <a:pPr lvl="2"/>
            <a:r>
              <a:rPr lang="en-US" sz="2200" dirty="0" smtClean="0"/>
              <a:t> Intrusion detection</a:t>
            </a:r>
            <a:r>
              <a:rPr lang="en-US" dirty="0" smtClean="0"/>
              <a:t> </a:t>
            </a:r>
          </a:p>
          <a:p>
            <a:pPr lvl="2"/>
            <a:endParaRPr lang="en-US" sz="1200" dirty="0" smtClean="0"/>
          </a:p>
          <a:p>
            <a:r>
              <a:rPr lang="en-US" dirty="0" smtClean="0"/>
              <a:t>Causes?</a:t>
            </a:r>
          </a:p>
        </p:txBody>
      </p:sp>
      <p:grpSp>
        <p:nvGrpSpPr>
          <p:cNvPr id="27651" name="Group 4"/>
          <p:cNvGrpSpPr>
            <a:grpSpLocks/>
          </p:cNvGrpSpPr>
          <p:nvPr/>
        </p:nvGrpSpPr>
        <p:grpSpPr bwMode="auto">
          <a:xfrm>
            <a:off x="4495800" y="2439988"/>
            <a:ext cx="4267200" cy="3884612"/>
            <a:chOff x="3648" y="2448"/>
            <a:chExt cx="2112" cy="1872"/>
          </a:xfrm>
        </p:grpSpPr>
        <p:pic>
          <p:nvPicPr>
            <p:cNvPr id="276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448"/>
              <a:ext cx="211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4" name="Oval 6"/>
            <p:cNvSpPr>
              <a:spLocks noChangeArrowheads="1"/>
            </p:cNvSpPr>
            <p:nvPr/>
          </p:nvSpPr>
          <p:spPr bwMode="auto">
            <a:xfrm>
              <a:off x="3766" y="2961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5" name="Oval 7"/>
            <p:cNvSpPr>
              <a:spLocks noChangeArrowheads="1"/>
            </p:cNvSpPr>
            <p:nvPr/>
          </p:nvSpPr>
          <p:spPr bwMode="auto">
            <a:xfrm>
              <a:off x="3907" y="3224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6" name="Oval 8"/>
            <p:cNvSpPr>
              <a:spLocks noChangeArrowheads="1"/>
            </p:cNvSpPr>
            <p:nvPr/>
          </p:nvSpPr>
          <p:spPr bwMode="auto">
            <a:xfrm>
              <a:off x="5612" y="3871"/>
              <a:ext cx="86" cy="85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Oval 9"/>
            <p:cNvSpPr>
              <a:spLocks noChangeArrowheads="1"/>
            </p:cNvSpPr>
            <p:nvPr/>
          </p:nvSpPr>
          <p:spPr bwMode="auto">
            <a:xfrm>
              <a:off x="4319" y="3937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4944" y="3072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3888" y="3120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Values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Reasons for missing values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Information is not collected </a:t>
            </a:r>
            <a:br>
              <a:rPr lang="en-US" dirty="0" smtClean="0"/>
            </a:br>
            <a:r>
              <a:rPr lang="en-US" dirty="0" smtClean="0"/>
              <a:t>(e.g., people decline to give their age and weight)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Attributes may not be applicable to all cases </a:t>
            </a:r>
            <a:br>
              <a:rPr lang="en-US" dirty="0" smtClean="0"/>
            </a:br>
            <a:r>
              <a:rPr lang="en-US" dirty="0" smtClean="0"/>
              <a:t>(e.g., annual income is not applicable to children)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Handling missing values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Eliminate data objects or variables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Estimate missing values</a:t>
            </a:r>
          </a:p>
          <a:p>
            <a:pPr marL="1147763" lvl="2" indent="-233363">
              <a:lnSpc>
                <a:spcPct val="90000"/>
              </a:lnSpc>
            </a:pPr>
            <a:r>
              <a:rPr lang="en-US" dirty="0" smtClean="0"/>
              <a:t>Example: time series of temperature</a:t>
            </a:r>
          </a:p>
          <a:p>
            <a:pPr marL="1147763" lvl="2" indent="-233363">
              <a:lnSpc>
                <a:spcPct val="90000"/>
              </a:lnSpc>
            </a:pPr>
            <a:r>
              <a:rPr lang="en-US" dirty="0" smtClean="0"/>
              <a:t>Example: census results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Ignore the missing value during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Values …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Missing completely at random (MCAR)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Missingness</a:t>
            </a:r>
            <a:r>
              <a:rPr lang="en-US" dirty="0" smtClean="0"/>
              <a:t> of a value is independent of attributes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Fill in values based on the attribute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Analysis may be unbiased overall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Missing at Random (MAR)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Missingness</a:t>
            </a:r>
            <a:r>
              <a:rPr lang="en-US" dirty="0" smtClean="0"/>
              <a:t> is related to other variables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Fill in values based other values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Almost always produces a bias in the analysis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Missing Not at Random (MNAR)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Missingness</a:t>
            </a:r>
            <a:r>
              <a:rPr lang="en-US" dirty="0" smtClean="0"/>
              <a:t> is related to unobserved measurements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Informative or non-ignorable </a:t>
            </a:r>
            <a:r>
              <a:rPr lang="en-US" dirty="0" err="1" smtClean="0"/>
              <a:t>missingness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Not possible to know the situation from the data</a:t>
            </a:r>
          </a:p>
        </p:txBody>
      </p:sp>
    </p:spTree>
    <p:extLst>
      <p:ext uri="{BB962C8B-B14F-4D97-AF65-F5344CB8AC3E}">
        <p14:creationId xmlns:p14="http://schemas.microsoft.com/office/powerpoint/2010/main" val="20346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Duplicate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set may include data objects that are duplicates, or almost duplicates of one another</a:t>
            </a:r>
          </a:p>
          <a:p>
            <a:pPr lvl="1"/>
            <a:r>
              <a:rPr lang="en-US" dirty="0" smtClean="0"/>
              <a:t>Major issue when merging data from heterogeneous sources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Same person with multiple email addresses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Data cleaning</a:t>
            </a:r>
          </a:p>
          <a:p>
            <a:pPr lvl="1"/>
            <a:r>
              <a:rPr lang="en-US" dirty="0" smtClean="0"/>
              <a:t>Process of dealing with duplicate data issues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When should duplicate data not be removed?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Similarity and Dissimilarity Measures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Similarity measure</a:t>
            </a:r>
          </a:p>
          <a:p>
            <a:pPr lvl="1"/>
            <a:r>
              <a:rPr lang="en-US" dirty="0" smtClean="0"/>
              <a:t>Numerical measure of how alike two data objects are.</a:t>
            </a:r>
          </a:p>
          <a:p>
            <a:pPr lvl="1"/>
            <a:r>
              <a:rPr lang="en-US" dirty="0" smtClean="0"/>
              <a:t>Is higher when objects are more alike.</a:t>
            </a:r>
          </a:p>
          <a:p>
            <a:pPr lvl="1"/>
            <a:r>
              <a:rPr lang="en-US" dirty="0" smtClean="0"/>
              <a:t>Often falls in the range [0,1]</a:t>
            </a:r>
          </a:p>
          <a:p>
            <a:r>
              <a:rPr lang="en-US" dirty="0" smtClean="0"/>
              <a:t>Dissimilarity measure</a:t>
            </a:r>
          </a:p>
          <a:p>
            <a:pPr lvl="1"/>
            <a:r>
              <a:rPr lang="en-US" dirty="0" smtClean="0"/>
              <a:t>Numerical measure of how different two data objects are </a:t>
            </a:r>
          </a:p>
          <a:p>
            <a:pPr lvl="1"/>
            <a:r>
              <a:rPr lang="en-US" dirty="0" smtClean="0"/>
              <a:t>Lower when objects are more alike</a:t>
            </a:r>
          </a:p>
          <a:p>
            <a:pPr lvl="1"/>
            <a:r>
              <a:rPr lang="en-US" dirty="0" smtClean="0"/>
              <a:t>Minimum dissimilarity is often 0</a:t>
            </a:r>
          </a:p>
          <a:p>
            <a:pPr lvl="1"/>
            <a:r>
              <a:rPr lang="en-US" dirty="0" smtClean="0"/>
              <a:t>Upper limit varies</a:t>
            </a:r>
          </a:p>
          <a:p>
            <a:r>
              <a:rPr lang="en-US" dirty="0" smtClean="0">
                <a:solidFill>
                  <a:srgbClr val="CC6600"/>
                </a:solidFill>
              </a:rPr>
              <a:t>Proximity</a:t>
            </a:r>
            <a:r>
              <a:rPr lang="en-US" dirty="0" smtClean="0"/>
              <a:t> refers to a similarity or dissimilarity</a:t>
            </a:r>
          </a:p>
        </p:txBody>
      </p:sp>
    </p:spTree>
    <p:extLst>
      <p:ext uri="{BB962C8B-B14F-4D97-AF65-F5344CB8AC3E}">
        <p14:creationId xmlns:p14="http://schemas.microsoft.com/office/powerpoint/2010/main" val="382303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Similarity/Dissimilarity for Simple Attributes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 dirty="0" smtClean="0"/>
              <a:t>The following table shows the similarity </a:t>
            </a:r>
            <a:r>
              <a:rPr lang="en-US" sz="2400" b="0" dirty="0"/>
              <a:t>and dissimilarity between </a:t>
            </a:r>
            <a:r>
              <a:rPr lang="en-US" sz="2400" b="0" dirty="0" smtClean="0"/>
              <a:t>two objects, 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0" dirty="0"/>
              <a:t> and </a:t>
            </a:r>
            <a:r>
              <a:rPr lang="en-US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y,</a:t>
            </a:r>
            <a:r>
              <a:rPr lang="en-US" sz="2400" b="0" dirty="0" smtClean="0"/>
              <a:t> with </a:t>
            </a:r>
            <a:r>
              <a:rPr lang="en-US" sz="2400" b="0" dirty="0"/>
              <a:t>respect to a single, simple </a:t>
            </a:r>
            <a:r>
              <a:rPr lang="en-US" sz="2400" b="0" dirty="0" smtClean="0"/>
              <a:t>attribute.</a:t>
            </a:r>
            <a:endParaRPr lang="en-US" sz="2400" b="0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2750"/>
            <a:ext cx="9144000" cy="274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3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Euclidean Distance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143000"/>
            <a:ext cx="8351837" cy="51816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/>
              <a:t>Euclidean Distance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 smtClean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1800" dirty="0" smtClean="0"/>
              <a:t>   </a:t>
            </a:r>
          </a:p>
          <a:p>
            <a:pPr marL="742950" lvl="1" inden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where </a:t>
            </a:r>
            <a:r>
              <a:rPr lang="en-US" i="1" dirty="0" smtClean="0"/>
              <a:t>n</a:t>
            </a:r>
            <a:r>
              <a:rPr lang="en-US" dirty="0" smtClean="0"/>
              <a:t> is the number of dimensions (attributes) and </a:t>
            </a:r>
            <a:r>
              <a:rPr lang="en-US" i="1" dirty="0" smtClean="0">
                <a:latin typeface="Times New Roman" panose="02020603050405020304" pitchFamily="18" charset="0"/>
              </a:rPr>
              <a:t>x</a:t>
            </a:r>
            <a:r>
              <a:rPr lang="en-US" i="1" baseline="-25000" dirty="0" smtClean="0">
                <a:latin typeface="Times New Roman" panose="02020603050405020304" pitchFamily="18" charset="0"/>
              </a:rPr>
              <a:t>k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i="1" baseline="-25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US" i="1" baseline="-25000" dirty="0" smtClean="0">
                <a:latin typeface="Times New Roman" panose="02020603050405020304" pitchFamily="18" charset="0"/>
              </a:rPr>
              <a:t> </a:t>
            </a:r>
            <a:r>
              <a:rPr lang="en-US" dirty="0" smtClean="0"/>
              <a:t> are, respectively, the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/>
              <a:t> attributes (components) or data objects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/>
              <a:t> 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/>
              <a:t>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880645" name="Rectangle 5"/>
          <p:cNvSpPr>
            <a:spLocks noChangeArrowheads="1"/>
          </p:cNvSpPr>
          <p:nvPr/>
        </p:nvSpPr>
        <p:spPr bwMode="auto">
          <a:xfrm>
            <a:off x="762000" y="5522913"/>
            <a:ext cx="645636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</a:pPr>
            <a:r>
              <a:rPr lang="en-US" sz="2400" b="0"/>
              <a:t> Standardization is necessary, if scales differ.</a:t>
            </a:r>
          </a:p>
        </p:txBody>
      </p:sp>
      <p:pic>
        <p:nvPicPr>
          <p:cNvPr id="78895" name="Picture 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358" y="1600200"/>
            <a:ext cx="400764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4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 smtClean="0"/>
              <a:t>Euclidean Distance</a:t>
            </a: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228600" y="1143000"/>
          <a:ext cx="4378325" cy="319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21" name="VISIO" r:id="rId3" imgW="3631692" imgH="2656332" progId="Visio.Drawing.6">
                  <p:embed/>
                </p:oleObj>
              </mc:Choice>
              <mc:Fallback>
                <p:oleObj name="VISIO" r:id="rId3" imgW="3631692" imgH="265633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3000"/>
                        <a:ext cx="4378325" cy="319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4862513" y="1674813"/>
          <a:ext cx="3976687" cy="183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22" name="Worksheet" r:id="rId5" imgW="1836725" imgH="846287" progId="Excel.Sheet.8">
                  <p:embed/>
                </p:oleObj>
              </mc:Choice>
              <mc:Fallback>
                <p:oleObj name="Worksheet" r:id="rId5" imgW="1836725" imgH="8462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513" y="1674813"/>
                        <a:ext cx="3976687" cy="183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048000" y="5973763"/>
            <a:ext cx="2819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Distance Matrix</a:t>
            </a:r>
          </a:p>
        </p:txBody>
      </p:sp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1371600" y="4114800"/>
          <a:ext cx="659923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23" name="Worksheet" r:id="rId7" imgW="3055925" imgH="846287" progId="Excel.Sheet.8">
                  <p:embed/>
                </p:oleObj>
              </mc:Choice>
              <mc:Fallback>
                <p:oleObj name="Worksheet" r:id="rId7" imgW="3055925" imgH="8462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14800"/>
                        <a:ext cx="659923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62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Complete View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may have parts</a:t>
            </a:r>
          </a:p>
          <a:p>
            <a:endParaRPr lang="en-US" dirty="0" smtClean="0"/>
          </a:p>
          <a:p>
            <a:r>
              <a:rPr lang="en-US" dirty="0" smtClean="0"/>
              <a:t>The different parts of the data may have relationships </a:t>
            </a:r>
          </a:p>
          <a:p>
            <a:endParaRPr lang="en-US" dirty="0" smtClean="0"/>
          </a:p>
          <a:p>
            <a:r>
              <a:rPr lang="en-US" dirty="0" smtClean="0"/>
              <a:t>More generally, data may have structure</a:t>
            </a:r>
          </a:p>
          <a:p>
            <a:endParaRPr lang="en-US" dirty="0"/>
          </a:p>
          <a:p>
            <a:r>
              <a:rPr lang="en-US" dirty="0" smtClean="0"/>
              <a:t>Data can be incomplete</a:t>
            </a:r>
          </a:p>
          <a:p>
            <a:endParaRPr lang="en-US" dirty="0" smtClean="0"/>
          </a:p>
          <a:p>
            <a:r>
              <a:rPr lang="en-US" dirty="0" smtClean="0"/>
              <a:t>We will discuss this in more detail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 smtClean="0"/>
              <a:t>Minkowski Distance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7508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err="1" smtClean="0"/>
              <a:t>Minkowski</a:t>
            </a:r>
            <a:r>
              <a:rPr lang="en-US" sz="2400" dirty="0" smtClean="0"/>
              <a:t> Distance is a generalization of Euclidean Distance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20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 smtClean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 smtClean="0"/>
              <a:t>  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 smtClean="0"/>
              <a:t>   </a:t>
            </a:r>
            <a:r>
              <a:rPr lang="en-US" sz="2200" dirty="0" smtClean="0"/>
              <a:t>Where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dirty="0" smtClean="0"/>
              <a:t> is a parameter, </a:t>
            </a:r>
            <a:r>
              <a:rPr lang="en-US" sz="2200" i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 smtClean="0"/>
              <a:t> is the number of dimensions (attributes) and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dirty="0" smtClean="0"/>
              <a:t> and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dirty="0" smtClean="0"/>
              <a:t> are, respectively, the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dirty="0" smtClean="0"/>
              <a:t> attributes (components) or data objects 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 smtClean="0"/>
              <a:t> and 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 smtClean="0"/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200" dirty="0" smtClean="0"/>
          </a:p>
        </p:txBody>
      </p:sp>
      <p:pic>
        <p:nvPicPr>
          <p:cNvPr id="80944" name="Picture 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67" y="1981200"/>
            <a:ext cx="510942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28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 smtClean="0"/>
              <a:t>Minkowski Distance: Examples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487680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 smtClean="0">
                <a:cs typeface="Times New Roman" pitchFamily="18" charset="0"/>
              </a:rPr>
              <a:t>r</a:t>
            </a:r>
            <a:r>
              <a:rPr lang="en-US" sz="2400" dirty="0" smtClean="0">
                <a:cs typeface="Times New Roman" pitchFamily="18" charset="0"/>
              </a:rPr>
              <a:t> = 1.  City block (Manhattan, taxicab, L</a:t>
            </a:r>
            <a:r>
              <a:rPr lang="en-US" sz="2400" baseline="-30000" dirty="0" smtClean="0">
                <a:cs typeface="Times New Roman" pitchFamily="18" charset="0"/>
              </a:rPr>
              <a:t>1</a:t>
            </a:r>
            <a:r>
              <a:rPr lang="en-US" sz="2400" dirty="0" smtClean="0">
                <a:cs typeface="Times New Roman" pitchFamily="18" charset="0"/>
              </a:rPr>
              <a:t> norm) distance.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200" dirty="0" smtClean="0">
                <a:cs typeface="Times New Roman" pitchFamily="18" charset="0"/>
              </a:rPr>
              <a:t>A common example of this is the Hamming distance, which is just the number of bits that are different between two binary vectors</a:t>
            </a:r>
          </a:p>
          <a:p>
            <a:pPr lvl="4">
              <a:lnSpc>
                <a:spcPct val="90000"/>
              </a:lnSpc>
            </a:pPr>
            <a:endParaRPr lang="en-US" sz="2200" b="1" dirty="0" smtClean="0"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 smtClean="0">
                <a:cs typeface="Times New Roman" pitchFamily="18" charset="0"/>
              </a:rPr>
              <a:t>r</a:t>
            </a:r>
            <a:r>
              <a:rPr lang="en-US" sz="2400" dirty="0" smtClean="0">
                <a:cs typeface="Times New Roman" pitchFamily="18" charset="0"/>
              </a:rPr>
              <a:t> = 2.  Euclidean distance</a:t>
            </a:r>
          </a:p>
          <a:p>
            <a:pPr lvl="4">
              <a:lnSpc>
                <a:spcPct val="90000"/>
              </a:lnSpc>
            </a:pPr>
            <a:endParaRPr lang="en-US" sz="1800" dirty="0" smtClean="0"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 smtClean="0">
                <a:cs typeface="Times New Roman" pitchFamily="18" charset="0"/>
              </a:rPr>
              <a:t>r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</a:t>
            </a:r>
            <a:r>
              <a:rPr lang="en-US" sz="2400" dirty="0" smtClean="0">
                <a:cs typeface="Times New Roman" pitchFamily="18" charset="0"/>
              </a:rPr>
              <a:t>.  “</a:t>
            </a:r>
            <a:r>
              <a:rPr lang="en-US" sz="2400" dirty="0" err="1" smtClean="0">
                <a:cs typeface="Times New Roman" pitchFamily="18" charset="0"/>
              </a:rPr>
              <a:t>supremum</a:t>
            </a:r>
            <a:r>
              <a:rPr lang="en-US" sz="2400" dirty="0" smtClean="0">
                <a:cs typeface="Times New Roman" pitchFamily="18" charset="0"/>
              </a:rPr>
              <a:t>” (</a:t>
            </a:r>
            <a:r>
              <a:rPr lang="en-US" sz="2400" dirty="0" err="1" smtClean="0">
                <a:cs typeface="Times New Roman" pitchFamily="18" charset="0"/>
              </a:rPr>
              <a:t>L</a:t>
            </a:r>
            <a:r>
              <a:rPr lang="en-US" sz="2400" baseline="-30000" dirty="0" err="1" smtClean="0">
                <a:cs typeface="Times New Roman" pitchFamily="18" charset="0"/>
              </a:rPr>
              <a:t>max</a:t>
            </a:r>
            <a:r>
              <a:rPr lang="en-US" sz="2400" baseline="-300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norm, L</a:t>
            </a:r>
            <a:r>
              <a:rPr lang="en-US" sz="2400" baseline="-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</a:t>
            </a:r>
            <a:r>
              <a:rPr lang="en-US" sz="2400" baseline="-300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norm) distance.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200" dirty="0" smtClean="0">
                <a:cs typeface="Times New Roman" pitchFamily="18" charset="0"/>
              </a:rPr>
              <a:t>This is the maximum difference between any component of the vectors</a:t>
            </a:r>
          </a:p>
          <a:p>
            <a:pPr lvl="4">
              <a:lnSpc>
                <a:spcPct val="90000"/>
              </a:lnSpc>
            </a:pPr>
            <a:endParaRPr lang="en-US" sz="2200" dirty="0" smtClean="0"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cs typeface="Times New Roman" pitchFamily="18" charset="0"/>
              </a:rPr>
              <a:t>Do not confuse </a:t>
            </a:r>
            <a:r>
              <a:rPr lang="en-US" sz="2400" i="1" dirty="0" smtClean="0">
                <a:cs typeface="Times New Roman" pitchFamily="18" charset="0"/>
              </a:rPr>
              <a:t>r</a:t>
            </a:r>
            <a:r>
              <a:rPr lang="en-US" sz="2400" dirty="0" smtClean="0">
                <a:cs typeface="Times New Roman" pitchFamily="18" charset="0"/>
              </a:rPr>
              <a:t> with </a:t>
            </a:r>
            <a:r>
              <a:rPr lang="en-US" sz="2400" i="1" dirty="0" smtClean="0">
                <a:cs typeface="Times New Roman" pitchFamily="18" charset="0"/>
              </a:rPr>
              <a:t>n</a:t>
            </a:r>
            <a:r>
              <a:rPr lang="en-US" sz="2400" dirty="0" smtClean="0">
                <a:cs typeface="Times New Roman" pitchFamily="18" charset="0"/>
              </a:rPr>
              <a:t>, i.e., all these distances are defined for all numbers of dimensions.</a:t>
            </a:r>
            <a:endParaRPr lang="en-US" sz="2400" i="1" dirty="0" smtClean="0">
              <a:cs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4500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mtClean="0"/>
              <a:t>Minkowski Distance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4876800" y="58674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Distance Matrix</a:t>
            </a:r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304800" y="2587625"/>
          <a:ext cx="2962275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4" name="Worksheet" r:id="rId3" imgW="1836725" imgH="846287" progId="Excel.Sheet.8">
                  <p:embed/>
                </p:oleObj>
              </mc:Choice>
              <mc:Fallback>
                <p:oleObj name="Worksheet" r:id="rId3" imgW="1836725" imgH="8462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87625"/>
                        <a:ext cx="2962275" cy="136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3810000" y="1292225"/>
          <a:ext cx="492760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5" name="Worksheet" r:id="rId5" imgW="3055925" imgH="846287" progId="Excel.Sheet.8">
                  <p:embed/>
                </p:oleObj>
              </mc:Choice>
              <mc:Fallback>
                <p:oleObj name="Worksheet" r:id="rId5" imgW="3055925" imgH="8462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292225"/>
                        <a:ext cx="4927600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3810000" y="2816225"/>
          <a:ext cx="492760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6" name="Worksheet" r:id="rId7" imgW="3055925" imgH="846287" progId="Excel.Sheet.8">
                  <p:embed/>
                </p:oleObj>
              </mc:Choice>
              <mc:Fallback>
                <p:oleObj name="Worksheet" r:id="rId7" imgW="3055925" imgH="8462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816225"/>
                        <a:ext cx="4927600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Object 7"/>
          <p:cNvGraphicFramePr>
            <a:graphicFrameLocks noChangeAspect="1"/>
          </p:cNvGraphicFramePr>
          <p:nvPr/>
        </p:nvGraphicFramePr>
        <p:xfrm>
          <a:off x="3810000" y="4340225"/>
          <a:ext cx="4872038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7" name="Worksheet" r:id="rId9" imgW="3055925" imgH="861243" progId="Excel.Sheet.8">
                  <p:embed/>
                </p:oleObj>
              </mc:Choice>
              <mc:Fallback>
                <p:oleObj name="Worksheet" r:id="rId9" imgW="3055925" imgH="86124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340225"/>
                        <a:ext cx="4872038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596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Mahalanobis</a:t>
            </a:r>
            <a:r>
              <a:rPr lang="en-US" sz="2800" dirty="0" smtClean="0"/>
              <a:t> Distance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t="3334" r="7321"/>
          <a:stretch>
            <a:fillRect/>
          </a:stretch>
        </p:blipFill>
        <p:spPr>
          <a:xfrm>
            <a:off x="0" y="1981200"/>
            <a:ext cx="5502275" cy="3879850"/>
          </a:xfrm>
          <a:noFill/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0" y="5881688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For red points, the Euclidean distance is 14.7, Mahalanobis distance is 6.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5486400" y="2178050"/>
            <a:ext cx="335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ym typeface="Symbol" pitchFamily="18" charset="2"/>
              </a:rPr>
              <a:t> is the </a:t>
            </a:r>
            <a:r>
              <a:rPr lang="en-US" sz="2000" dirty="0"/>
              <a:t>covariance </a:t>
            </a:r>
            <a:r>
              <a:rPr lang="en-US" sz="2000" dirty="0" smtClean="0"/>
              <a:t>matrix</a:t>
            </a:r>
            <a:endParaRPr lang="en-US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1000" y="1219200"/>
                <a:ext cx="67894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𝐦𝐚𝐡𝐚𝐥𝐚𝐧𝐨𝐛𝐢𝐬</m:t>
                      </m:r>
                      <m:d>
                        <m:dPr>
                          <m:ctrlPr>
                            <a:rPr lang="en-US" sz="2800" b="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  <m:r>
                        <a:rPr lang="en-US" sz="2800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Ʃ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19200"/>
                <a:ext cx="6789487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Mahalanobis Distance</a:t>
            </a:r>
          </a:p>
        </p:txBody>
      </p:sp>
      <p:sp>
        <p:nvSpPr>
          <p:cNvPr id="69635" name="Text Box 7"/>
          <p:cNvSpPr txBox="1">
            <a:spLocks noChangeArrowheads="1"/>
          </p:cNvSpPr>
          <p:nvPr/>
        </p:nvSpPr>
        <p:spPr bwMode="auto">
          <a:xfrm>
            <a:off x="6400800" y="1143000"/>
            <a:ext cx="274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Covariance Matrix:</a:t>
            </a:r>
          </a:p>
        </p:txBody>
      </p:sp>
      <p:graphicFrame>
        <p:nvGraphicFramePr>
          <p:cNvPr id="69636" name="Object 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477000" y="1905000"/>
          <a:ext cx="23495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7" name="Equation" r:id="rId3" imgW="939800" imgH="457200" progId="Equation.3">
                  <p:embed/>
                </p:oleObj>
              </mc:Choice>
              <mc:Fallback>
                <p:oleObj name="Equation" r:id="rId3" imgW="939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905000"/>
                        <a:ext cx="23495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Text Box 12"/>
          <p:cNvSpPr txBox="1">
            <a:spLocks noChangeArrowheads="1"/>
          </p:cNvSpPr>
          <p:nvPr/>
        </p:nvSpPr>
        <p:spPr bwMode="auto">
          <a:xfrm>
            <a:off x="6629400" y="3200400"/>
            <a:ext cx="22860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A: (0.5, 0.5)</a:t>
            </a:r>
          </a:p>
          <a:p>
            <a:pPr>
              <a:spcBef>
                <a:spcPct val="50000"/>
              </a:spcBef>
            </a:pPr>
            <a:r>
              <a:rPr lang="en-US" sz="2200"/>
              <a:t>B: (0, 1)</a:t>
            </a:r>
          </a:p>
          <a:p>
            <a:pPr>
              <a:spcBef>
                <a:spcPct val="50000"/>
              </a:spcBef>
            </a:pPr>
            <a:r>
              <a:rPr lang="en-US" sz="2200"/>
              <a:t>C: (1.5, 1.5)</a:t>
            </a:r>
          </a:p>
          <a:p>
            <a:pPr>
              <a:spcBef>
                <a:spcPct val="50000"/>
              </a:spcBef>
            </a:pPr>
            <a:endParaRPr lang="en-US" sz="2200"/>
          </a:p>
          <a:p>
            <a:pPr>
              <a:spcBef>
                <a:spcPct val="50000"/>
              </a:spcBef>
            </a:pPr>
            <a:r>
              <a:rPr lang="en-US" sz="2200"/>
              <a:t>Mahal(A,B) = 5</a:t>
            </a:r>
          </a:p>
          <a:p>
            <a:pPr>
              <a:spcBef>
                <a:spcPct val="50000"/>
              </a:spcBef>
            </a:pPr>
            <a:r>
              <a:rPr lang="en-US" sz="2200"/>
              <a:t>Mahal(A,C) = 4 </a:t>
            </a:r>
          </a:p>
        </p:txBody>
      </p:sp>
      <p:grpSp>
        <p:nvGrpSpPr>
          <p:cNvPr id="69638" name="Group 13"/>
          <p:cNvGrpSpPr>
            <a:grpSpLocks/>
          </p:cNvGrpSpPr>
          <p:nvPr/>
        </p:nvGrpSpPr>
        <p:grpSpPr bwMode="auto">
          <a:xfrm>
            <a:off x="0" y="1143000"/>
            <a:ext cx="6477000" cy="4857750"/>
            <a:chOff x="144" y="768"/>
            <a:chExt cx="4080" cy="3060"/>
          </a:xfrm>
        </p:grpSpPr>
        <p:pic>
          <p:nvPicPr>
            <p:cNvPr id="69642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t="4398" r="6593" b="4733"/>
            <a:stretch>
              <a:fillRect/>
            </a:stretch>
          </p:blipFill>
          <p:spPr bwMode="auto">
            <a:xfrm>
              <a:off x="144" y="768"/>
              <a:ext cx="408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43" name="Line 15"/>
            <p:cNvSpPr>
              <a:spLocks noChangeShapeType="1"/>
            </p:cNvSpPr>
            <p:nvPr/>
          </p:nvSpPr>
          <p:spPr bwMode="auto">
            <a:xfrm flipV="1">
              <a:off x="1632" y="1872"/>
              <a:ext cx="120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4" name="Line 16"/>
            <p:cNvSpPr>
              <a:spLocks noChangeShapeType="1"/>
            </p:cNvSpPr>
            <p:nvPr/>
          </p:nvSpPr>
          <p:spPr bwMode="auto">
            <a:xfrm flipH="1" flipV="1">
              <a:off x="1104" y="2256"/>
              <a:ext cx="52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39" name="Text Box 17"/>
          <p:cNvSpPr txBox="1">
            <a:spLocks noChangeArrowheads="1"/>
          </p:cNvSpPr>
          <p:nvPr/>
        </p:nvSpPr>
        <p:spPr bwMode="auto">
          <a:xfrm>
            <a:off x="1219200" y="32766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B</a:t>
            </a:r>
          </a:p>
        </p:txBody>
      </p:sp>
      <p:sp>
        <p:nvSpPr>
          <p:cNvPr id="69640" name="Text Box 18"/>
          <p:cNvSpPr txBox="1">
            <a:spLocks noChangeArrowheads="1"/>
          </p:cNvSpPr>
          <p:nvPr/>
        </p:nvSpPr>
        <p:spPr bwMode="auto">
          <a:xfrm>
            <a:off x="2209800" y="3976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A</a:t>
            </a:r>
          </a:p>
        </p:txBody>
      </p:sp>
      <p:sp>
        <p:nvSpPr>
          <p:cNvPr id="69641" name="Text Box 19"/>
          <p:cNvSpPr txBox="1">
            <a:spLocks noChangeArrowheads="1"/>
          </p:cNvSpPr>
          <p:nvPr/>
        </p:nvSpPr>
        <p:spPr bwMode="auto">
          <a:xfrm>
            <a:off x="4114800" y="25146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244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mtClean="0"/>
              <a:t>Common Properties of a Distance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</a:pPr>
            <a:r>
              <a:rPr lang="en-US" dirty="0" smtClean="0"/>
              <a:t>Distances, such as the Euclidean distance, have some well known properties.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</a:pPr>
            <a:endParaRPr lang="en-US" sz="1400" dirty="0" smtClean="0"/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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  </a:t>
            </a:r>
            <a:r>
              <a:rPr lang="en-US" dirty="0" smtClean="0"/>
              <a:t>for all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0 </a:t>
            </a:r>
            <a:r>
              <a:rPr lang="en-US" dirty="0" smtClean="0"/>
              <a:t>only if </a:t>
            </a:r>
            <a:br>
              <a:rPr lang="en-US" dirty="0" smtClean="0"/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/>
              <a:t> </a:t>
            </a:r>
            <a:r>
              <a:rPr lang="en-US" i="1" dirty="0" smtClean="0"/>
              <a:t>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/>
              <a:t>. (Positive definiteness)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en-US" dirty="0" smtClean="0"/>
              <a:t>for all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/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/>
              <a:t>. (Symmetry)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  for all points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/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/>
              <a:t>,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 smtClean="0"/>
              <a:t>.  </a:t>
            </a:r>
            <a:br>
              <a:rPr lang="en-US" dirty="0" smtClean="0"/>
            </a:br>
            <a:r>
              <a:rPr lang="en-US" dirty="0" smtClean="0"/>
              <a:t>(Triangle Inequality)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sz="1200" dirty="0" smtClean="0"/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2400" dirty="0" smtClean="0"/>
              <a:t>	where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/>
              <a:t> is the distance (dissimilarity) between points (data objects),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/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/>
              <a:t>.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</a:pPr>
            <a:endParaRPr lang="en-US" sz="1400" dirty="0" smtClean="0"/>
          </a:p>
          <a:p>
            <a:pPr marL="533400" indent="-533400">
              <a:lnSpc>
                <a:spcPct val="80000"/>
              </a:lnSpc>
              <a:spcBef>
                <a:spcPct val="20000"/>
              </a:spcBef>
            </a:pPr>
            <a:r>
              <a:rPr lang="en-US" dirty="0" smtClean="0"/>
              <a:t>A distance that satisfies these properties is a </a:t>
            </a:r>
            <a:r>
              <a:rPr lang="en-US" dirty="0" smtClean="0">
                <a:solidFill>
                  <a:srgbClr val="FF0000"/>
                </a:solidFill>
              </a:rPr>
              <a:t>metric</a:t>
            </a:r>
          </a:p>
        </p:txBody>
      </p:sp>
    </p:spTree>
    <p:extLst>
      <p:ext uri="{BB962C8B-B14F-4D97-AF65-F5344CB8AC3E}">
        <p14:creationId xmlns:p14="http://schemas.microsoft.com/office/powerpoint/2010/main" val="6616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mtClean="0"/>
              <a:t>Common Properties of a Similarity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Similarities, also have some well known properties.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 sz="1400" dirty="0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1 </a:t>
            </a:r>
            <a:r>
              <a:rPr lang="en-US" dirty="0" smtClean="0"/>
              <a:t>(or maximum similarity) only if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/>
              <a:t> </a:t>
            </a:r>
            <a:r>
              <a:rPr lang="en-US" i="1" dirty="0" smtClean="0"/>
              <a:t>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dirty="0" smtClean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  for all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/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/>
              <a:t>. (Symmetry)</a:t>
            </a:r>
            <a:br>
              <a:rPr lang="en-US" dirty="0" smtClean="0"/>
            </a:br>
            <a:endParaRPr lang="en-US" dirty="0" smtClean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</a:pPr>
            <a:r>
              <a:rPr lang="en-US" sz="2400" dirty="0" smtClean="0"/>
              <a:t>	where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smtClean="0"/>
              <a:t>is the similarity between points (data objects),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/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/>
              <a:t>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032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mtClean="0"/>
              <a:t>Similarity Between Binary Vectors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371600" algn="l"/>
              </a:tabLst>
            </a:pPr>
            <a:r>
              <a:rPr lang="en-US" sz="2200" dirty="0" smtClean="0"/>
              <a:t>Common situation is that objects, </a:t>
            </a:r>
            <a:r>
              <a:rPr lang="en-US" sz="2200" i="1" dirty="0" smtClean="0"/>
              <a:t>p</a:t>
            </a:r>
            <a:r>
              <a:rPr lang="en-US" sz="2200" dirty="0" smtClean="0"/>
              <a:t> and </a:t>
            </a:r>
            <a:r>
              <a:rPr lang="en-US" sz="2200" i="1" dirty="0" smtClean="0"/>
              <a:t>q</a:t>
            </a:r>
            <a:r>
              <a:rPr lang="en-US" sz="2200" dirty="0" smtClean="0"/>
              <a:t>, have only binary attributes</a:t>
            </a:r>
          </a:p>
          <a:p>
            <a:pPr marL="2171700" lvl="4" indent="-342900">
              <a:lnSpc>
                <a:spcPct val="80000"/>
              </a:lnSpc>
              <a:tabLst>
                <a:tab pos="914400" algn="l"/>
                <a:tab pos="1371600" algn="l"/>
              </a:tabLst>
            </a:pPr>
            <a:endParaRPr lang="en-US" sz="1200" dirty="0" smtClean="0"/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371600" algn="l"/>
              </a:tabLst>
            </a:pPr>
            <a:r>
              <a:rPr lang="en-US" sz="2200" dirty="0" smtClean="0"/>
              <a:t>Compute similarities using the following quantities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200" dirty="0" smtClean="0">
                <a:latin typeface="cmmi10" pitchFamily="34" charset="0"/>
              </a:rPr>
              <a:t>	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000" dirty="0" smtClean="0"/>
              <a:t> = the number of attributes where </a:t>
            </a:r>
            <a:r>
              <a:rPr lang="en-US" sz="2000" i="1" dirty="0" smtClean="0"/>
              <a:t>p</a:t>
            </a:r>
            <a:r>
              <a:rPr lang="en-US" sz="2000" dirty="0" smtClean="0"/>
              <a:t> was 0 and </a:t>
            </a:r>
            <a:r>
              <a:rPr lang="en-US" sz="2000" i="1" dirty="0" smtClean="0"/>
              <a:t>q</a:t>
            </a:r>
            <a:r>
              <a:rPr lang="en-US" sz="2000" dirty="0" smtClean="0"/>
              <a:t> was 1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000" dirty="0" smtClean="0"/>
              <a:t>	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the number of attributes where </a:t>
            </a:r>
            <a:r>
              <a:rPr lang="en-US" sz="2000" i="1" dirty="0" smtClean="0"/>
              <a:t>p</a:t>
            </a:r>
            <a:r>
              <a:rPr lang="en-US" sz="2000" dirty="0" smtClean="0"/>
              <a:t> was 1 and </a:t>
            </a:r>
            <a:r>
              <a:rPr lang="en-US" sz="2000" i="1" dirty="0" smtClean="0"/>
              <a:t>q </a:t>
            </a:r>
            <a:r>
              <a:rPr lang="en-US" sz="2000" dirty="0" smtClean="0"/>
              <a:t>was 0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000" dirty="0" smtClean="0"/>
              <a:t>	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000" dirty="0" smtClean="0"/>
              <a:t> = the number of attributes where </a:t>
            </a:r>
            <a:r>
              <a:rPr lang="en-US" sz="2000" i="1" dirty="0" smtClean="0"/>
              <a:t>p</a:t>
            </a:r>
            <a:r>
              <a:rPr lang="en-US" sz="2000" dirty="0" smtClean="0"/>
              <a:t> was 0 and </a:t>
            </a:r>
            <a:r>
              <a:rPr lang="en-US" sz="2000" i="1" dirty="0" smtClean="0"/>
              <a:t>q</a:t>
            </a:r>
            <a:r>
              <a:rPr lang="en-US" sz="2000" dirty="0" smtClean="0"/>
              <a:t> was 0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000" dirty="0" smtClean="0"/>
              <a:t>	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 smtClean="0"/>
              <a:t> = the number of attributes where </a:t>
            </a:r>
            <a:r>
              <a:rPr lang="en-US" sz="2000" i="1" dirty="0" smtClean="0"/>
              <a:t>p</a:t>
            </a:r>
            <a:r>
              <a:rPr lang="en-US" sz="2000" dirty="0" smtClean="0"/>
              <a:t> was 1 and </a:t>
            </a:r>
            <a:r>
              <a:rPr lang="en-US" sz="2000" i="1" dirty="0" smtClean="0"/>
              <a:t>q</a:t>
            </a:r>
            <a:r>
              <a:rPr lang="en-US" sz="2000" dirty="0" smtClean="0"/>
              <a:t> was 1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endParaRPr lang="en-US" sz="2000" dirty="0" smtClean="0"/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371600" algn="l"/>
              </a:tabLst>
            </a:pPr>
            <a:r>
              <a:rPr lang="en-US" sz="2000" dirty="0" smtClean="0"/>
              <a:t>Simple Matching and </a:t>
            </a:r>
            <a:r>
              <a:rPr lang="en-US" sz="2000" dirty="0" err="1" smtClean="0"/>
              <a:t>Jaccard</a:t>
            </a:r>
            <a:r>
              <a:rPr lang="en-US" sz="2000" dirty="0" smtClean="0"/>
              <a:t> Coefficients 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000" dirty="0" smtClean="0">
                <a:cs typeface="Times New Roman" pitchFamily="18" charset="0"/>
              </a:rPr>
              <a:t>	SMC 	=  number of matches / number of attributes 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000" dirty="0" smtClean="0">
                <a:cs typeface="Times New Roman" pitchFamily="18" charset="0"/>
              </a:rPr>
              <a:t>                 	=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/ 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000" dirty="0" smtClean="0">
                <a:cs typeface="Times New Roman" pitchFamily="18" charset="0"/>
              </a:rPr>
              <a:t>	J 	= number of 11 matches / number of non-zero attributes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000" dirty="0" smtClean="0">
                <a:cs typeface="Times New Roman" pitchFamily="18" charset="0"/>
              </a:rPr>
              <a:t>   	  	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/ 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149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mtClean="0"/>
              <a:t>SMC versus Jaccard: Example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275637" cy="5106988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 1 0 0 0 0 0 0 0 0 0    	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 0 0 0 0 0 0 1 0 0 1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endParaRPr lang="en-US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   (the number of attributes where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0 and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1)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   (the number of attributes where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1 and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0)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7   (the number of attributes where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0 and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0)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   (the number of attributes where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1 and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1)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None/>
              <a:tabLst>
                <a:tab pos="914400" algn="l"/>
                <a:tab pos="1371600" algn="l"/>
              </a:tabLs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SMC 	=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= (0+7) / (2+1+0+7) = 0.7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=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 / (2 + 1 + 0) = 0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endParaRPr lang="en-US" sz="2200" i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mtClean="0"/>
              <a:t>Cosine Similarity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Bef>
                <a:spcPts val="400"/>
              </a:spcBef>
            </a:pPr>
            <a:r>
              <a:rPr lang="en-US" sz="2400" dirty="0" smtClean="0">
                <a:cs typeface="Times New Roman" pitchFamily="18" charset="0"/>
              </a:rPr>
              <a:t> If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cs typeface="Times New Roman" pitchFamily="18" charset="0"/>
              </a:rPr>
              <a:t> and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i="1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 are two document vectors, then</a:t>
            </a:r>
          </a:p>
          <a:p>
            <a:pPr marL="0" indent="0" algn="just">
              <a:lnSpc>
                <a:spcPct val="90000"/>
              </a:lnSpc>
              <a:spcBef>
                <a:spcPts val="400"/>
              </a:spcBef>
              <a:buFont typeface="Monotype Sorts" charset="2"/>
              <a:buNone/>
            </a:pPr>
            <a:r>
              <a:rPr lang="en-US" sz="2400" dirty="0" smtClean="0">
                <a:cs typeface="Times New Roman" pitchFamily="18" charset="0"/>
              </a:rPr>
              <a:t>     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cos(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=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/ ||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|| ||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|| </a:t>
            </a:r>
            <a:r>
              <a:rPr lang="en-US" sz="2400" dirty="0" smtClean="0">
                <a:cs typeface="Times New Roman" pitchFamily="18" charset="0"/>
              </a:rPr>
              <a:t>, </a:t>
            </a:r>
          </a:p>
          <a:p>
            <a:pPr marL="0" indent="0" algn="just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2400" dirty="0" smtClean="0">
                <a:cs typeface="Times New Roman" pitchFamily="18" charset="0"/>
              </a:rPr>
              <a:t>where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400" dirty="0" smtClean="0">
                <a:cs typeface="Times New Roman" pitchFamily="18" charset="0"/>
              </a:rPr>
              <a:t> indicates inner product or vector dot product of vectors,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and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sz="2400" dirty="0" smtClean="0">
                <a:cs typeface="Times New Roman" pitchFamily="18" charset="0"/>
              </a:rPr>
              <a:t>  and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|| d ||</a:t>
            </a:r>
            <a:r>
              <a:rPr lang="en-US" sz="2400" dirty="0" smtClean="0">
                <a:cs typeface="Times New Roman" pitchFamily="18" charset="0"/>
              </a:rPr>
              <a:t> is the   length of vector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cs typeface="Times New Roman" pitchFamily="18" charset="0"/>
              </a:rPr>
              <a:t>.  </a:t>
            </a:r>
          </a:p>
          <a:p>
            <a:pPr marL="0" indent="0" algn="just">
              <a:spcBef>
                <a:spcPct val="20000"/>
              </a:spcBef>
            </a:pP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Example: </a:t>
            </a:r>
          </a:p>
          <a:p>
            <a:pPr marL="0" indent="0" algn="just">
              <a:spcBef>
                <a:spcPct val="20000"/>
              </a:spcBef>
              <a:buNone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3 2 0 5 0 0 0 2 0 0 	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 1 0 0 0 0 0 0 1 0 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&lt;d</a:t>
            </a:r>
            <a:r>
              <a:rPr lang="en-US" sz="1800" b="1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d2&gt;</a:t>
            </a:r>
            <a:r>
              <a:rPr lang="en-US" sz="1800" b="1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3*1 + 2*0 + 0*0 + 5*0 + 0*0 + 0*0 + 0*0 + 2*1 + 0*0 + 0*2 = 5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18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|| = (3*3+2*2+0*0+5*5+0*0+0*0+0*0+2*2+0*0+0*0)</a:t>
            </a:r>
            <a:r>
              <a:rPr lang="en-US" sz="1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 (42) </a:t>
            </a:r>
            <a:r>
              <a:rPr lang="en-US" sz="1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6.481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="1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|| = (1*1+0*0+0*0+0*0+0*0+0*0+0*0+1*1+0*0+2*2)</a:t>
            </a:r>
            <a:r>
              <a:rPr lang="en-US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(6) </a:t>
            </a:r>
            <a:r>
              <a:rPr lang="en-US" sz="1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2.449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cos(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="1" baseline="-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= 0.3150</a:t>
            </a:r>
          </a:p>
          <a:p>
            <a:pPr marL="0" indent="0">
              <a:spcBef>
                <a:spcPct val="20000"/>
              </a:spcBef>
              <a:buFont typeface="Monotype Sorts" charset="2"/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4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Attribute Values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80437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 smtClean="0">
                <a:solidFill>
                  <a:srgbClr val="CC6600"/>
                </a:solidFill>
              </a:rPr>
              <a:t>Attribute values</a:t>
            </a:r>
            <a:r>
              <a:rPr lang="en-US" b="1" i="1" dirty="0" smtClean="0"/>
              <a:t> </a:t>
            </a:r>
            <a:r>
              <a:rPr lang="en-US" dirty="0" smtClean="0"/>
              <a:t>are numbers or symbols assigned to an attribute for a particular object</a:t>
            </a:r>
          </a:p>
          <a:p>
            <a:pPr lvl="4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Distinction between attributes and attribute values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Same attribute can be mapped to different attribute values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sz="2200" dirty="0" smtClean="0"/>
              <a:t>Example: height can be measured in feet or meters</a:t>
            </a:r>
          </a:p>
          <a:p>
            <a:pPr lvl="4">
              <a:lnSpc>
                <a:spcPct val="90000"/>
              </a:lnSpc>
            </a:pPr>
            <a:endParaRPr lang="en-US" sz="22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Different attributes can be mapped to the same set of values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sz="2200" dirty="0" smtClean="0"/>
              <a:t>Example: Attribute values for ID and age are integers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/>
              <a:t> But properties of attribute values can be different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smtClean="0"/>
              <a:t>Extended Jaccard Coefficient (Tanimoto)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Variation of Jaccard for continuous or count attributes</a:t>
            </a:r>
          </a:p>
          <a:p>
            <a:pPr lvl="1"/>
            <a:r>
              <a:rPr lang="en-US" smtClean="0"/>
              <a:t>Reduces to Jaccard for binary attributes</a:t>
            </a:r>
          </a:p>
        </p:txBody>
      </p:sp>
      <p:pic>
        <p:nvPicPr>
          <p:cNvPr id="757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60975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9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8280400" cy="5334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Correlation measures </a:t>
            </a:r>
            <a:r>
              <a:rPr lang="en-US" sz="2800" dirty="0"/>
              <a:t>the linear relationship between objects</a:t>
            </a:r>
            <a:endParaRPr lang="en-US" sz="2800" dirty="0" smtClean="0"/>
          </a:p>
        </p:txBody>
      </p:sp>
      <p:pic>
        <p:nvPicPr>
          <p:cNvPr id="85160" name="Picture 1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7" y="990600"/>
            <a:ext cx="725199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9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 smtClean="0"/>
              <a:t>Visually Evaluating Correlation</a:t>
            </a:r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228600" y="990600"/>
          <a:ext cx="5915025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5" name="Bitmap Image" r:id="rId3" imgW="7542857" imgH="7228571" progId="Paint.Picture">
                  <p:embed/>
                </p:oleObj>
              </mc:Choice>
              <mc:Fallback>
                <p:oleObj name="Bitmap Image" r:id="rId3" imgW="7542857" imgH="72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243" t="1854" r="5334" b="10373"/>
                      <a:stretch>
                        <a:fillRect/>
                      </a:stretch>
                    </p:blipFill>
                    <p:spPr bwMode="auto">
                      <a:xfrm>
                        <a:off x="228600" y="990600"/>
                        <a:ext cx="5915025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6629400" y="2971800"/>
            <a:ext cx="2286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Scatter plots showing the similarity from –1 to 1.</a:t>
            </a:r>
          </a:p>
        </p:txBody>
      </p:sp>
      <p:grpSp>
        <p:nvGrpSpPr>
          <p:cNvPr id="77829" name="Group 5"/>
          <p:cNvGrpSpPr>
            <a:grpSpLocks/>
          </p:cNvGrpSpPr>
          <p:nvPr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77830" name="Rectangle 6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1" name="Rectangle 7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65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Drawback of Correlation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(-3, -2, -1, 0, 1, 2, 3)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(9, 4, 1, 0, 1, 4, 9)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0, mean(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4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2.16,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3.74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(-3)(5)+(-2)(0)+(-1)(-3)+(0)(-4)+(1)(-3)+(2)(0)+3(5) / ( 6 * 2.16 * 3.74 )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= 0</a:t>
            </a:r>
          </a:p>
        </p:txBody>
      </p:sp>
    </p:spTree>
    <p:extLst>
      <p:ext uri="{BB962C8B-B14F-4D97-AF65-F5344CB8AC3E}">
        <p14:creationId xmlns:p14="http://schemas.microsoft.com/office/powerpoint/2010/main" val="21088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Proximity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Domain of application</a:t>
            </a:r>
          </a:p>
          <a:p>
            <a:pPr lvl="1"/>
            <a:r>
              <a:rPr lang="en-US" dirty="0" smtClean="0"/>
              <a:t>Similarity measures tend to be specific to the type of attribute and data </a:t>
            </a:r>
          </a:p>
          <a:p>
            <a:pPr lvl="1"/>
            <a:r>
              <a:rPr lang="en-US" dirty="0" smtClean="0"/>
              <a:t>Record data, images, graphs, sequences, 3D-protein structure, etc. tend to have different measures</a:t>
            </a:r>
          </a:p>
          <a:p>
            <a:r>
              <a:rPr lang="en-US" dirty="0" smtClean="0"/>
              <a:t>However, one can talk about various properties that you would like a proximity measure to have</a:t>
            </a:r>
          </a:p>
          <a:p>
            <a:pPr lvl="1"/>
            <a:r>
              <a:rPr lang="en-US" dirty="0" smtClean="0"/>
              <a:t>Symmetry is a common one</a:t>
            </a:r>
          </a:p>
          <a:p>
            <a:pPr lvl="1"/>
            <a:r>
              <a:rPr lang="en-US" dirty="0" smtClean="0"/>
              <a:t>Tolerance to noise and outliers is another</a:t>
            </a:r>
          </a:p>
          <a:p>
            <a:pPr lvl="1"/>
            <a:r>
              <a:rPr lang="en-US" dirty="0" smtClean="0"/>
              <a:t>Ability to find more types of patterns? </a:t>
            </a:r>
          </a:p>
          <a:p>
            <a:pPr lvl="1"/>
            <a:r>
              <a:rPr lang="en-US" dirty="0" smtClean="0"/>
              <a:t>Many others possible</a:t>
            </a:r>
          </a:p>
          <a:p>
            <a:r>
              <a:rPr lang="en-US" dirty="0" smtClean="0"/>
              <a:t>The measure must be applicable to the data and produce results that agree with domain knowledge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310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Based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theory is a well-developed and fundamental disciple with broad applications</a:t>
            </a:r>
          </a:p>
          <a:p>
            <a:endParaRPr lang="en-US" dirty="0" smtClean="0"/>
          </a:p>
          <a:p>
            <a:r>
              <a:rPr lang="en-US" dirty="0" smtClean="0"/>
              <a:t>Some similarity measures are based on information theory </a:t>
            </a:r>
          </a:p>
          <a:p>
            <a:pPr lvl="1"/>
            <a:r>
              <a:rPr lang="en-US" dirty="0" smtClean="0"/>
              <a:t>Mutual information in various versions</a:t>
            </a:r>
          </a:p>
          <a:p>
            <a:pPr lvl="1"/>
            <a:r>
              <a:rPr lang="en-US" dirty="0" smtClean="0"/>
              <a:t>Maximal Information Coefficient (MIC) and related measures</a:t>
            </a:r>
          </a:p>
          <a:p>
            <a:pPr lvl="1"/>
            <a:r>
              <a:rPr lang="en-US" dirty="0" smtClean="0"/>
              <a:t>General and can handle non-linear relationships</a:t>
            </a:r>
          </a:p>
          <a:p>
            <a:pPr lvl="1"/>
            <a:r>
              <a:rPr lang="en-US" dirty="0" smtClean="0"/>
              <a:t>Can be complicated and time intensive to compute</a:t>
            </a:r>
          </a:p>
        </p:txBody>
      </p:sp>
    </p:spTree>
    <p:extLst>
      <p:ext uri="{BB962C8B-B14F-4D97-AF65-F5344CB8AC3E}">
        <p14:creationId xmlns:p14="http://schemas.microsoft.com/office/powerpoint/2010/main" val="40535393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and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Information relates to possible outcomes of an event </a:t>
            </a:r>
          </a:p>
          <a:p>
            <a:pPr lvl="1"/>
            <a:r>
              <a:rPr lang="en-US" dirty="0" smtClean="0"/>
              <a:t>transmission of a message, flip of a coin, or measurement of a piece of data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more certain an outcome, the less information that it contains and vice-versa</a:t>
            </a:r>
          </a:p>
          <a:p>
            <a:pPr lvl="1"/>
            <a:r>
              <a:rPr lang="en-US" dirty="0" smtClean="0"/>
              <a:t>For example, if a coin has two heads, then an outcome of heads provides no information</a:t>
            </a:r>
          </a:p>
          <a:p>
            <a:pPr lvl="1"/>
            <a:r>
              <a:rPr lang="en-US" dirty="0"/>
              <a:t>More quantitatively, the information is related the probability of an outcome</a:t>
            </a:r>
          </a:p>
          <a:p>
            <a:pPr marL="1147763" lvl="2" indent="-233363"/>
            <a:r>
              <a:rPr lang="en-US" dirty="0"/>
              <a:t>The smaller </a:t>
            </a:r>
            <a:r>
              <a:rPr lang="en-US" dirty="0" smtClean="0"/>
              <a:t>the probability </a:t>
            </a:r>
            <a:r>
              <a:rPr lang="en-US" dirty="0"/>
              <a:t>of an outcome, the more information it provides and vice-versa</a:t>
            </a:r>
          </a:p>
          <a:p>
            <a:pPr lvl="1"/>
            <a:r>
              <a:rPr lang="en-US" dirty="0" smtClean="0"/>
              <a:t>Entropy is the commonly used measure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934001" y="2133600"/>
            <a:ext cx="1371600" cy="685800"/>
            <a:chOff x="2514600" y="2895600"/>
            <a:chExt cx="3810000" cy="1905000"/>
          </a:xfrm>
        </p:grpSpPr>
        <p:pic>
          <p:nvPicPr>
            <p:cNvPr id="87044" name="Picture 4" descr="2012 Lincoln One-Cent Obvers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2895600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046" name="Picture 6" descr="2012 Lincoln One-Cent Revers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895600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020" y="2133600"/>
            <a:ext cx="91257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500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For </a:t>
                </a:r>
              </a:p>
              <a:p>
                <a:pPr lvl="1"/>
                <a:r>
                  <a:rPr lang="en-US" dirty="0" smtClean="0"/>
                  <a:t>a variable (event),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/>
                  <a:t>, </a:t>
                </a:r>
              </a:p>
              <a:p>
                <a:pPr lvl="1"/>
                <a:r>
                  <a:rPr lang="en-US" dirty="0" smtClean="0"/>
                  <a:t>with </a:t>
                </a:r>
                <a:r>
                  <a:rPr lang="en-US" i="1" dirty="0" smtClean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n</a:t>
                </a:r>
                <a:r>
                  <a:rPr lang="en-US" dirty="0"/>
                  <a:t> </a:t>
                </a:r>
                <a:r>
                  <a:rPr lang="en-US" dirty="0" smtClean="0"/>
                  <a:t>possible values (outcomes), </a:t>
                </a:r>
                <a:r>
                  <a:rPr lang="en-US" i="1" dirty="0" smtClean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x</a:t>
                </a:r>
                <a:r>
                  <a:rPr lang="en-US" i="1" baseline="-25000" dirty="0" smtClean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1</a:t>
                </a:r>
                <a:r>
                  <a:rPr lang="en-US" i="1" dirty="0" smtClean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, x</a:t>
                </a:r>
                <a:r>
                  <a:rPr lang="en-US" i="1" baseline="-25000" dirty="0" smtClean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2</a:t>
                </a:r>
                <a:r>
                  <a:rPr lang="en-US" i="1" dirty="0" smtClean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…, </a:t>
                </a:r>
                <a:r>
                  <a:rPr lang="en-US" i="1" dirty="0" err="1" smtClean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x</a:t>
                </a:r>
                <a:r>
                  <a:rPr lang="en-US" i="1" baseline="-25000" dirty="0" err="1" smtClean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n</a:t>
                </a:r>
                <a:r>
                  <a:rPr lang="en-US" i="1" baseline="-25000" dirty="0" smtClean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</a:p>
              <a:p>
                <a:pPr lvl="1"/>
                <a:r>
                  <a:rPr lang="en-US" dirty="0" smtClean="0"/>
                  <a:t>each outcome having probability, </a:t>
                </a:r>
                <a:r>
                  <a:rPr lang="en-US" i="1" dirty="0" smtClean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p</a:t>
                </a:r>
                <a:r>
                  <a:rPr lang="en-US" i="1" baseline="-25000" dirty="0" smtClean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1</a:t>
                </a:r>
                <a:r>
                  <a:rPr lang="en-US" i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, </a:t>
                </a:r>
                <a:r>
                  <a:rPr lang="en-US" i="1" dirty="0" smtClean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p</a:t>
                </a:r>
                <a:r>
                  <a:rPr lang="en-US" i="1" baseline="-25000" dirty="0" smtClean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2</a:t>
                </a:r>
                <a:r>
                  <a:rPr lang="en-US" i="1" dirty="0" smtClean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:r>
                  <a:rPr lang="en-US" i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…, </a:t>
                </a:r>
                <a:r>
                  <a:rPr lang="en-US" i="1" dirty="0" err="1" smtClean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p</a:t>
                </a:r>
                <a:r>
                  <a:rPr lang="en-US" i="1" baseline="-25000" dirty="0" err="1" smtClean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n</a:t>
                </a:r>
                <a:r>
                  <a:rPr lang="en-US" i="1" baseline="-25000" dirty="0" smtClean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/>
                  <a:t>  </a:t>
                </a:r>
              </a:p>
              <a:p>
                <a:pPr lvl="1"/>
                <a:r>
                  <a:rPr lang="en-US" dirty="0" smtClean="0"/>
                  <a:t>the entropy of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dirty="0" smtClean="0"/>
                  <a:t>,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H(X)</a:t>
                </a:r>
                <a:r>
                  <a:rPr lang="en-US" dirty="0" smtClean="0"/>
                  <a:t>, is given by</a:t>
                </a:r>
                <a:endParaRPr lang="en-US" i="1" baseline="-25000" dirty="0" smtClean="0">
                  <a:latin typeface="Times New Roman" pitchFamily="18" charset="0"/>
                  <a:ea typeface="Cambria Math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Entropy is between 0 and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log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dirty="0"/>
                  <a:t>and is </a:t>
                </a:r>
                <a:r>
                  <a:rPr lang="en-US" dirty="0" smtClean="0"/>
                  <a:t>measured in bits</a:t>
                </a:r>
              </a:p>
              <a:p>
                <a:pPr lvl="1"/>
                <a:r>
                  <a:rPr lang="en-US" dirty="0" smtClean="0"/>
                  <a:t>Thus, entropy is a measure of how many bits it takes to represent an observation of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/>
                  <a:t> on average</a:t>
                </a:r>
                <a:endParaRPr lang="en-US" dirty="0"/>
              </a:p>
              <a:p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i="1" dirty="0"/>
              </a:p>
              <a:p>
                <a:endParaRPr lang="en-US" i="1" dirty="0" smtClean="0"/>
              </a:p>
              <a:p>
                <a:endParaRPr lang="en-US" i="1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66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00715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For a coin with probability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dirty="0" smtClean="0"/>
                  <a:t> of heads and probability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q =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 – p </a:t>
                </a:r>
                <a:r>
                  <a:rPr lang="en-US" dirty="0" smtClean="0"/>
                  <a:t>of tails</a:t>
                </a:r>
              </a:p>
              <a:p>
                <a:endParaRPr lang="en-US" sz="1000" dirty="0" smtClean="0"/>
              </a:p>
              <a:p>
                <a:pPr marL="10287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func>
                        <m:func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func>
                        <m:funcPr>
                          <m:ctrlPr>
                            <a:rPr lang="en-US" i="1">
                              <a:latin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1028700" indent="0">
                  <a:buNone/>
                </a:pPr>
                <a:endParaRPr lang="en-US" sz="1000" dirty="0"/>
              </a:p>
              <a:p>
                <a:pPr lvl="1"/>
                <a:r>
                  <a:rPr lang="en-US" dirty="0" smtClean="0"/>
                  <a:t>For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0.5,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= 0.5 </a:t>
                </a:r>
                <a:r>
                  <a:rPr lang="en-US" dirty="0" smtClean="0"/>
                  <a:t>(fair coin)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1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For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= 1 or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= 1</a:t>
                </a:r>
                <a:r>
                  <a:rPr lang="en-US" dirty="0" smtClean="0"/>
                  <a:t>,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dirty="0" smtClean="0"/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dirty="0" smtClean="0"/>
                  <a:t> 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What is the entropy of a fair four-sided die? </a:t>
                </a:r>
              </a:p>
              <a:p>
                <a:pPr lvl="1"/>
                <a:endParaRPr lang="en-US" dirty="0" smtClean="0"/>
              </a:p>
              <a:p>
                <a:endParaRPr lang="en-US" i="1" dirty="0"/>
              </a:p>
              <a:p>
                <a:endParaRPr lang="en-US" i="1" dirty="0" smtClean="0"/>
              </a:p>
              <a:p>
                <a:endParaRPr lang="en-US" i="1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13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2547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</a:t>
            </a:r>
            <a:r>
              <a:rPr lang="en-US" dirty="0" smtClean="0"/>
              <a:t> for Sample Data: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 smtClean="0"/>
              <a:t>Maximum entropy is log</a:t>
            </a:r>
            <a:r>
              <a:rPr lang="en-US" baseline="-25000" dirty="0" smtClean="0"/>
              <a:t>2</a:t>
            </a:r>
            <a:r>
              <a:rPr lang="en-US" dirty="0" smtClean="0"/>
              <a:t>5 = 2.3219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944711"/>
              </p:ext>
            </p:extLst>
          </p:nvPr>
        </p:nvGraphicFramePr>
        <p:xfrm>
          <a:off x="762000" y="1295400"/>
          <a:ext cx="6096000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Hair 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-p</a:t>
                      </a:r>
                      <a:r>
                        <a:rPr lang="en-US" i="0" dirty="0" smtClean="0"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en-US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0.3113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0.4105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0.2161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0.2161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1.1540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6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 smtClean="0"/>
              <a:t>Measurement of Length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  <a:noFill/>
        </p:spPr>
        <p:txBody>
          <a:bodyPr/>
          <a:lstStyle/>
          <a:p>
            <a:pPr marL="285750" indent="-285750">
              <a:lnSpc>
                <a:spcPct val="95000"/>
              </a:lnSpc>
              <a:spcBef>
                <a:spcPct val="20000"/>
              </a:spcBef>
            </a:pPr>
            <a:r>
              <a:rPr lang="en-US" sz="2400" smtClean="0"/>
              <a:t>The way you measure an attribute may not match the attributes properties.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sz="2000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438275" y="1679575"/>
          <a:ext cx="6105525" cy="484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3" name="VISIO" r:id="rId4" imgW="5582412" imgH="4442460" progId="Visio.Drawing.6">
                  <p:embed/>
                </p:oleObj>
              </mc:Choice>
              <mc:Fallback>
                <p:oleObj name="VISIO" r:id="rId4" imgW="5582412" imgH="444246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1679575"/>
                        <a:ext cx="6105525" cy="484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6152" name="Rectangle 6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Rectangle 7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7543800" y="2984500"/>
            <a:ext cx="1600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This scale preserves  the ordering  and additvity properties of length.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0" y="2984500"/>
            <a:ext cx="1676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This scale preserves  only the ordering property of  length.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</a:t>
            </a:r>
            <a:r>
              <a:rPr lang="en-US" dirty="0" smtClean="0"/>
              <a:t> for Sample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Suppose we have </a:t>
                </a:r>
              </a:p>
              <a:p>
                <a:pPr lvl="1"/>
                <a:r>
                  <a:rPr lang="en-US" dirty="0" smtClean="0"/>
                  <a:t>a number of observations (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dirty="0" smtClean="0"/>
                  <a:t>) of some attribute,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/>
                  <a:t>, e.g., the hair color of students in the class, </a:t>
                </a:r>
              </a:p>
              <a:p>
                <a:pPr lvl="1"/>
                <a:r>
                  <a:rPr lang="en-US" dirty="0" smtClean="0"/>
                  <a:t>where there are </a:t>
                </a:r>
                <a:r>
                  <a:rPr lang="en-US" i="1" dirty="0">
                    <a:latin typeface="Cambria" pitchFamily="18" charset="0"/>
                  </a:rPr>
                  <a:t>n</a:t>
                </a:r>
                <a:r>
                  <a:rPr lang="en-US" dirty="0" smtClean="0"/>
                  <a:t> different possible values</a:t>
                </a:r>
              </a:p>
              <a:p>
                <a:pPr lvl="1"/>
                <a:r>
                  <a:rPr lang="en-US" dirty="0" smtClean="0"/>
                  <a:t>And the number of observation in the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aseline="30000" dirty="0" err="1" smtClean="0"/>
                  <a:t>th</a:t>
                </a:r>
                <a:r>
                  <a:rPr lang="en-US" dirty="0" smtClean="0"/>
                  <a:t> category is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i="1" baseline="-250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baseline="-25000" dirty="0" smtClean="0"/>
              </a:p>
              <a:p>
                <a:pPr lvl="1"/>
                <a:r>
                  <a:rPr lang="en-US" dirty="0" smtClean="0"/>
                  <a:t>Then, for this sample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func>
                        </m:e>
                      </m:nary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endParaRPr lang="en-US" i="1" dirty="0"/>
              </a:p>
              <a:p>
                <a:r>
                  <a:rPr lang="en-US" dirty="0" smtClean="0"/>
                  <a:t>For continuous data, the calculation is harder</a:t>
                </a:r>
              </a:p>
              <a:p>
                <a:endParaRPr lang="en-US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1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Information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Information one variable provides about another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Formally,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where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H(X,Y)</a:t>
                </a:r>
                <a:r>
                  <a:rPr lang="en-US" dirty="0" smtClean="0"/>
                  <a:t> </a:t>
                </a:r>
                <a:r>
                  <a:rPr lang="en-US" dirty="0"/>
                  <a:t>is the joint entropy of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Y,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i="1" baseline="-25000">
                                          <a:latin typeface="Cambria Math"/>
                                        </a:rPr>
                                        <m:t>𝑖𝑗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i="1" baseline="-25000">
                                      <a:latin typeface="Cambria Math"/>
                                    </a:rPr>
                                    <m:t>𝑖𝑗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2900" dirty="0"/>
                  <a:t>Where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i="1" baseline="-25000" dirty="0" err="1" smtClean="0">
                    <a:latin typeface="Times New Roman" pitchFamily="18" charset="0"/>
                    <a:cs typeface="Times New Roman" pitchFamily="18" charset="0"/>
                  </a:rPr>
                  <a:t>ij</a:t>
                </a:r>
                <a:r>
                  <a:rPr lang="en-US" dirty="0" smtClean="0"/>
                  <a:t> is the probability that the </a:t>
                </a:r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baseline="30000" dirty="0" err="1" smtClean="0"/>
                  <a:t>th</a:t>
                </a:r>
                <a:r>
                  <a:rPr lang="en-US" dirty="0" smtClean="0"/>
                  <a:t> value of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/>
                  <a:t> and the </a:t>
                </a:r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baseline="30000" dirty="0" err="1" smtClean="0"/>
                  <a:t>th</a:t>
                </a:r>
                <a:r>
                  <a:rPr lang="en-US" dirty="0" smtClean="0"/>
                  <a:t> value of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dirty="0" smtClean="0"/>
                  <a:t> occur together 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r>
                  <a:rPr lang="en-US" dirty="0" smtClean="0"/>
                  <a:t>For discrete variables, this is easy to compute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Maximum mutual information for discrete variables is </a:t>
                </a:r>
                <a:br>
                  <a:rPr lang="en-US" dirty="0" smtClean="0"/>
                </a:br>
                <a:r>
                  <a:rPr lang="en-US" dirty="0" smtClean="0"/>
                  <a:t>log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(min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/>
                  <a:t>), where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(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 smtClean="0"/>
                  <a:t>) is the number of values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(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 smtClean="0"/>
                  <a:t>)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33" t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0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Information Example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483945"/>
              </p:ext>
            </p:extLst>
          </p:nvPr>
        </p:nvGraphicFramePr>
        <p:xfrm>
          <a:off x="152400" y="1219200"/>
          <a:ext cx="3733800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06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Status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-p</a:t>
                      </a:r>
                      <a:r>
                        <a:rPr lang="en-US" i="0" dirty="0" smtClean="0"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en-US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Undergrad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0.5184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0.4744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0.9928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138903"/>
              </p:ext>
            </p:extLst>
          </p:nvPr>
        </p:nvGraphicFramePr>
        <p:xfrm>
          <a:off x="152400" y="3276600"/>
          <a:ext cx="3733800" cy="175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9556">
                <a:tc>
                  <a:txBody>
                    <a:bodyPr/>
                    <a:lstStyle/>
                    <a:p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-p</a:t>
                      </a:r>
                      <a:r>
                        <a:rPr lang="en-US" i="0" dirty="0" smtClean="0"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en-US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3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0.5301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3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0.5000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3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0.4105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74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1.4406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796470"/>
              </p:ext>
            </p:extLst>
          </p:nvPr>
        </p:nvGraphicFramePr>
        <p:xfrm>
          <a:off x="4267200" y="1219201"/>
          <a:ext cx="4724400" cy="35283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4557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Status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-p</a:t>
                      </a:r>
                      <a:r>
                        <a:rPr lang="en-US" i="0" dirty="0" smtClean="0"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en-US" i="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59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Undergrad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0.2161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4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Undergrad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0.5211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59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Undergrad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0.3322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10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0.5211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0.4644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50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0.2161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50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2.2710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5486400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Mutual information of Student </a:t>
            </a:r>
            <a:r>
              <a:rPr lang="en-US" dirty="0"/>
              <a:t>S</a:t>
            </a:r>
            <a:r>
              <a:rPr lang="en-US" dirty="0" smtClean="0"/>
              <a:t>tatus </a:t>
            </a:r>
            <a:r>
              <a:rPr lang="en-US" dirty="0"/>
              <a:t>and Grade =  0.9928 + 1.4406 - </a:t>
            </a:r>
            <a:r>
              <a:rPr lang="en-US" dirty="0" smtClean="0"/>
              <a:t>2.2710 = 0.1624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Maximal Information Coefficient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500" dirty="0" err="1"/>
              <a:t>Reshef</a:t>
            </a:r>
            <a:r>
              <a:rPr lang="en-US" sz="1500" dirty="0"/>
              <a:t>, David N., </a:t>
            </a:r>
            <a:r>
              <a:rPr lang="en-US" sz="1500" dirty="0" err="1"/>
              <a:t>Yakir</a:t>
            </a:r>
            <a:r>
              <a:rPr lang="en-US" sz="1500" dirty="0"/>
              <a:t> A. </a:t>
            </a:r>
            <a:r>
              <a:rPr lang="en-US" sz="1500" dirty="0" err="1"/>
              <a:t>Reshef</a:t>
            </a:r>
            <a:r>
              <a:rPr lang="en-US" sz="1500" dirty="0"/>
              <a:t>, Hilary K. </a:t>
            </a:r>
            <a:r>
              <a:rPr lang="en-US" sz="1500" dirty="0" err="1"/>
              <a:t>Finucane</a:t>
            </a:r>
            <a:r>
              <a:rPr lang="en-US" sz="1500" dirty="0"/>
              <a:t>, Sharon R. Grossman, </a:t>
            </a:r>
            <a:r>
              <a:rPr lang="en-US" sz="1500" dirty="0" err="1"/>
              <a:t>Gilean</a:t>
            </a:r>
            <a:r>
              <a:rPr lang="en-US" sz="1500" dirty="0"/>
              <a:t> </a:t>
            </a:r>
            <a:r>
              <a:rPr lang="en-US" sz="1500" dirty="0" err="1"/>
              <a:t>McVean</a:t>
            </a:r>
            <a:r>
              <a:rPr lang="en-US" sz="1500" dirty="0"/>
              <a:t>, Peter J. </a:t>
            </a:r>
            <a:r>
              <a:rPr lang="en-US" sz="1500" dirty="0" err="1"/>
              <a:t>Turnbaugh</a:t>
            </a:r>
            <a:r>
              <a:rPr lang="en-US" sz="1500" dirty="0"/>
              <a:t>, Eric S. Lander, Michael </a:t>
            </a:r>
            <a:r>
              <a:rPr lang="en-US" sz="1500" dirty="0" err="1"/>
              <a:t>Mitzenmacher</a:t>
            </a:r>
            <a:r>
              <a:rPr lang="en-US" sz="1500" dirty="0"/>
              <a:t>, and </a:t>
            </a:r>
            <a:r>
              <a:rPr lang="en-US" sz="1500" dirty="0" err="1"/>
              <a:t>Pardis</a:t>
            </a:r>
            <a:r>
              <a:rPr lang="en-US" sz="1500" dirty="0"/>
              <a:t> C. </a:t>
            </a:r>
            <a:r>
              <a:rPr lang="en-US" sz="1500" dirty="0" err="1"/>
              <a:t>Sabeti</a:t>
            </a:r>
            <a:r>
              <a:rPr lang="en-US" sz="1500" dirty="0"/>
              <a:t>. "Detecting novel associations in large data sets." </a:t>
            </a:r>
            <a:r>
              <a:rPr lang="en-US" sz="1500" i="1" dirty="0"/>
              <a:t>science</a:t>
            </a:r>
            <a:r>
              <a:rPr lang="en-US" sz="1500" dirty="0"/>
              <a:t> 334, no. 6062 (2011): 1518-1524</a:t>
            </a:r>
            <a:r>
              <a:rPr lang="en-US" sz="1500" dirty="0" smtClean="0"/>
              <a:t>.</a:t>
            </a:r>
          </a:p>
          <a:p>
            <a:r>
              <a:rPr lang="en-US" dirty="0" smtClean="0"/>
              <a:t>Applies mutual information to two continuous variables</a:t>
            </a:r>
          </a:p>
          <a:p>
            <a:r>
              <a:rPr lang="en-US" dirty="0" smtClean="0"/>
              <a:t>Consider the possible </a:t>
            </a:r>
            <a:r>
              <a:rPr lang="en-US" dirty="0" err="1" smtClean="0"/>
              <a:t>binnings</a:t>
            </a:r>
            <a:r>
              <a:rPr lang="en-US" dirty="0" smtClean="0"/>
              <a:t> of the variables into discrete categories</a:t>
            </a:r>
          </a:p>
          <a:p>
            <a:pPr lvl="1"/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≤  N</a:t>
            </a:r>
            <a:r>
              <a:rPr lang="en-US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ea typeface="+mn-ea"/>
                <a:cs typeface="+mn-cs"/>
              </a:rPr>
              <a:t>where </a:t>
            </a:r>
          </a:p>
          <a:p>
            <a:pPr lvl="2" indent="347663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number of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lvl="2" indent="347663"/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number of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lvl="2" indent="347663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samples (observations, data objects)</a:t>
            </a:r>
            <a:endParaRPr lang="en-US" dirty="0" smtClean="0"/>
          </a:p>
          <a:p>
            <a:r>
              <a:rPr lang="en-US" dirty="0" smtClean="0"/>
              <a:t>Compute the mutual information</a:t>
            </a:r>
          </a:p>
          <a:p>
            <a:pPr lvl="1"/>
            <a:r>
              <a:rPr lang="en-US" dirty="0" smtClean="0"/>
              <a:t>Normalized by </a:t>
            </a:r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>)</a:t>
            </a:r>
          </a:p>
          <a:p>
            <a:r>
              <a:rPr lang="en-US" dirty="0" smtClean="0"/>
              <a:t>Take the highest value</a:t>
            </a:r>
          </a:p>
        </p:txBody>
      </p:sp>
    </p:spTree>
    <p:extLst>
      <p:ext uri="{BB962C8B-B14F-4D97-AF65-F5344CB8AC3E}">
        <p14:creationId xmlns:p14="http://schemas.microsoft.com/office/powerpoint/2010/main" val="231727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4921250"/>
            <a:ext cx="55308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 smtClean="0"/>
              <a:t>General Approach for Combining Similarities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351837" cy="4800600"/>
          </a:xfrm>
        </p:spPr>
        <p:txBody>
          <a:bodyPr/>
          <a:lstStyle/>
          <a:p>
            <a:pPr marL="533400" indent="-533400">
              <a:spcBef>
                <a:spcPct val="20000"/>
              </a:spcBef>
              <a:buSzPct val="85000"/>
            </a:pPr>
            <a:r>
              <a:rPr lang="en-US" sz="2400" dirty="0" smtClean="0"/>
              <a:t>Sometimes attributes are of many different types, but an overall similarity is needed.</a:t>
            </a:r>
          </a:p>
          <a:p>
            <a:pPr marL="533400" indent="-533400">
              <a:spcBef>
                <a:spcPct val="20000"/>
              </a:spcBef>
              <a:buFont typeface="Monotype Sorts" charset="2"/>
              <a:buNone/>
            </a:pPr>
            <a:r>
              <a:rPr lang="en-US" sz="2400" dirty="0" smtClean="0"/>
              <a:t>1: For the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/>
              <a:t> attribute, compute a similarity, </a:t>
            </a:r>
            <a:r>
              <a:rPr lang="en-US" sz="2400" i="1" dirty="0" err="1" smtClean="0">
                <a:latin typeface="Times New Roman" pitchFamily="18" charset="0"/>
              </a:rPr>
              <a:t>s</a:t>
            </a:r>
            <a:r>
              <a:rPr lang="en-US" sz="2400" i="1" baseline="-25000" dirty="0" err="1" smtClean="0">
                <a:latin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</a:rPr>
              <a:t>(</a:t>
            </a:r>
            <a:r>
              <a:rPr lang="en-US" sz="2400" b="1" dirty="0" smtClean="0">
                <a:latin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b="1" dirty="0" smtClean="0">
                <a:latin typeface="Times New Roman" pitchFamily="18" charset="0"/>
              </a:rPr>
              <a:t>y</a:t>
            </a:r>
            <a:r>
              <a:rPr lang="en-US" sz="2400" dirty="0" smtClean="0">
                <a:latin typeface="Times New Roman" pitchFamily="18" charset="0"/>
              </a:rPr>
              <a:t>)</a:t>
            </a:r>
            <a:r>
              <a:rPr lang="en-US" sz="2400" dirty="0" smtClean="0"/>
              <a:t>, in the range [0, 1].</a:t>
            </a:r>
          </a:p>
          <a:p>
            <a:pPr marL="533400" indent="-533400">
              <a:spcBef>
                <a:spcPct val="20000"/>
              </a:spcBef>
              <a:buFont typeface="Monotype Sorts" charset="2"/>
              <a:buNone/>
            </a:pPr>
            <a:r>
              <a:rPr lang="en-US" sz="2400" dirty="0" smtClean="0"/>
              <a:t>2: Define an indicator variable, </a:t>
            </a:r>
            <a:r>
              <a:rPr lang="en-US" sz="2400" dirty="0" smtClean="0">
                <a:sym typeface="Symbol" pitchFamily="18" charset="2"/>
              </a:rPr>
              <a:t></a:t>
            </a:r>
            <a:r>
              <a:rPr lang="en-US" sz="2400" i="1" baseline="-25000" dirty="0" smtClean="0">
                <a:latin typeface="Times New Roman" pitchFamily="18" charset="0"/>
              </a:rPr>
              <a:t>k</a:t>
            </a:r>
            <a:r>
              <a:rPr lang="en-US" sz="2400" dirty="0" smtClean="0"/>
              <a:t>, for the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/>
              <a:t> attribute as follows:</a:t>
            </a:r>
          </a:p>
          <a:p>
            <a:pPr marL="990600" lvl="1" indent="-533400">
              <a:buNone/>
            </a:pPr>
            <a:r>
              <a:rPr lang="en-US" sz="2200" dirty="0" smtClean="0">
                <a:sym typeface="Symbol" pitchFamily="18" charset="2"/>
              </a:rPr>
              <a:t></a:t>
            </a:r>
            <a:r>
              <a:rPr lang="en-US" sz="2200" i="1" baseline="-25000" dirty="0" smtClean="0">
                <a:latin typeface="Times New Roman" pitchFamily="18" charset="0"/>
              </a:rPr>
              <a:t>k</a:t>
            </a:r>
            <a:r>
              <a:rPr lang="en-US" sz="2200" dirty="0" smtClean="0"/>
              <a:t> = 0 if the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/>
              <a:t> </a:t>
            </a:r>
            <a:r>
              <a:rPr lang="en-US" sz="2200" dirty="0" smtClean="0"/>
              <a:t>attribute is an asymmetric attribute and</a:t>
            </a:r>
          </a:p>
          <a:p>
            <a:pPr marL="990600" lvl="1" indent="-533400">
              <a:buFont typeface="Arial" pitchFamily="34" charset="0"/>
              <a:buNone/>
            </a:pPr>
            <a:r>
              <a:rPr lang="en-US" sz="2200" dirty="0" smtClean="0"/>
              <a:t>       both objects have a value of 0, or if one of the objects   has a missing value for the </a:t>
            </a:r>
            <a:r>
              <a:rPr lang="en-US" sz="2200" dirty="0" err="1" smtClean="0"/>
              <a:t>kth</a:t>
            </a:r>
            <a:r>
              <a:rPr lang="en-US" sz="2200" dirty="0" smtClean="0"/>
              <a:t> attribute</a:t>
            </a:r>
          </a:p>
          <a:p>
            <a:pPr marL="990600" lvl="1" indent="-533400">
              <a:buFont typeface="Arial" pitchFamily="34" charset="0"/>
              <a:buNone/>
            </a:pPr>
            <a:r>
              <a:rPr lang="en-US" sz="2200" dirty="0" smtClean="0">
                <a:sym typeface="Symbol" pitchFamily="18" charset="2"/>
              </a:rPr>
              <a:t></a:t>
            </a:r>
            <a:r>
              <a:rPr lang="en-US" sz="2200" i="1" baseline="-25000" dirty="0" smtClean="0">
                <a:latin typeface="Times New Roman" pitchFamily="18" charset="0"/>
              </a:rPr>
              <a:t>k</a:t>
            </a:r>
            <a:r>
              <a:rPr lang="en-US" sz="2200" dirty="0" smtClean="0"/>
              <a:t> = 1 otherwise</a:t>
            </a:r>
          </a:p>
          <a:p>
            <a:pPr marL="533400" indent="-533400">
              <a:buFont typeface="Monotype Sorts" charset="2"/>
              <a:buNone/>
            </a:pPr>
            <a:r>
              <a:rPr lang="en-US" sz="2400" dirty="0" smtClean="0"/>
              <a:t>3. Compute</a:t>
            </a:r>
          </a:p>
        </p:txBody>
      </p:sp>
    </p:spTree>
    <p:extLst>
      <p:ext uri="{BB962C8B-B14F-4D97-AF65-F5344CB8AC3E}">
        <p14:creationId xmlns:p14="http://schemas.microsoft.com/office/powerpoint/2010/main" val="9692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Weights to Combine Similarities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May not want to treat all attributes the same.</a:t>
                </a:r>
              </a:p>
              <a:p>
                <a:pPr lvl="1"/>
                <a:r>
                  <a:rPr lang="en-US" dirty="0" smtClean="0"/>
                  <a:t>Use non-negative weights </a:t>
                </a:r>
                <a:r>
                  <a:rPr lang="en-US" dirty="0" smtClean="0">
                    <a:sym typeface="Symbol"/>
                  </a:rPr>
                  <a:t>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𝑠𝑖𝑚𝑖𝑙𝑎𝑟𝑖𝑡𝑦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1">
                            <a:latin typeface="Cambria Math"/>
                          </a:rPr>
                          <m:t>𝐲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b="1">
                                <a:latin typeface="Cambria Math"/>
                              </a:rPr>
                              <m:t>𝐱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b="1">
                                <a:latin typeface="Cambria Math"/>
                              </a:rPr>
                              <m:t>𝐲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Can also define a weighted form of distance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8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659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90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5119688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1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Density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Measures the degree to which data objects are close to each other in a specified area</a:t>
            </a:r>
          </a:p>
          <a:p>
            <a:r>
              <a:rPr lang="en-US" sz="2400" dirty="0" smtClean="0"/>
              <a:t>The notion of density is closely related to that of proximity</a:t>
            </a:r>
          </a:p>
          <a:p>
            <a:r>
              <a:rPr lang="en-US" sz="2400" dirty="0" smtClean="0"/>
              <a:t>Concept of density is typically used for clustering and anomaly detection</a:t>
            </a:r>
          </a:p>
          <a:p>
            <a:r>
              <a:rPr lang="en-US" sz="2400" dirty="0" smtClean="0"/>
              <a:t>Examples:</a:t>
            </a:r>
          </a:p>
          <a:p>
            <a:pPr lvl="1"/>
            <a:r>
              <a:rPr lang="en-US" dirty="0" smtClean="0"/>
              <a:t>Euclidean density</a:t>
            </a:r>
          </a:p>
          <a:p>
            <a:pPr lvl="2"/>
            <a:r>
              <a:rPr lang="en-US" sz="2400" dirty="0" smtClean="0"/>
              <a:t> </a:t>
            </a:r>
            <a:r>
              <a:rPr lang="en-US" sz="2200" dirty="0" smtClean="0"/>
              <a:t>Euclidean density = number of points per unit volume</a:t>
            </a:r>
          </a:p>
          <a:p>
            <a:pPr lvl="1"/>
            <a:r>
              <a:rPr lang="en-US" dirty="0" smtClean="0"/>
              <a:t>Probability density</a:t>
            </a:r>
          </a:p>
          <a:p>
            <a:pPr lvl="2"/>
            <a:r>
              <a:rPr lang="en-US" sz="2400" dirty="0" smtClean="0"/>
              <a:t> </a:t>
            </a:r>
            <a:r>
              <a:rPr lang="en-US" sz="2200" dirty="0" smtClean="0"/>
              <a:t>Estimate what the distribution of the data looks like</a:t>
            </a:r>
          </a:p>
          <a:p>
            <a:pPr lvl="1"/>
            <a:r>
              <a:rPr lang="en-US" dirty="0" smtClean="0"/>
              <a:t>Graph-based density</a:t>
            </a:r>
          </a:p>
          <a:p>
            <a:pPr lvl="2"/>
            <a:r>
              <a:rPr lang="en-US" sz="2400" dirty="0" smtClean="0"/>
              <a:t> Connectivity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5972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smtClean="0"/>
              <a:t>Euclidean Density: Grid-based Approach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Simplest approach is to divide region into a number of rectangular cells of equal volume and define density as # of points the cell contains</a:t>
            </a:r>
          </a:p>
        </p:txBody>
      </p:sp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228600" y="59436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2400"/>
              <a:t>Grid-based density.		    Counts for each cell.</a:t>
            </a:r>
          </a:p>
        </p:txBody>
      </p:sp>
      <p:pic>
        <p:nvPicPr>
          <p:cNvPr id="82949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" t="3334" r="2870" b="11636"/>
          <a:stretch>
            <a:fillRect/>
          </a:stretch>
        </p:blipFill>
        <p:spPr>
          <a:xfrm>
            <a:off x="0" y="2590800"/>
            <a:ext cx="9144000" cy="3886200"/>
          </a:xfrm>
          <a:noFill/>
        </p:spPr>
      </p:pic>
    </p:spTree>
    <p:extLst>
      <p:ext uri="{BB962C8B-B14F-4D97-AF65-F5344CB8AC3E}">
        <p14:creationId xmlns:p14="http://schemas.microsoft.com/office/powerpoint/2010/main" val="4305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Euclidean Density: Center-Based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Euclidean density is the number of points within a specified radius of the point</a:t>
            </a:r>
          </a:p>
          <a:p>
            <a:endParaRPr lang="en-US" smtClean="0"/>
          </a:p>
        </p:txBody>
      </p:sp>
      <p:pic>
        <p:nvPicPr>
          <p:cNvPr id="8397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71"/>
          <a:stretch>
            <a:fillRect/>
          </a:stretch>
        </p:blipFill>
        <p:spPr>
          <a:xfrm>
            <a:off x="990600" y="2133600"/>
            <a:ext cx="6746875" cy="3652838"/>
          </a:xfrm>
          <a:noFill/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676400" y="57912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Illustration of center-based density.</a:t>
            </a:r>
          </a:p>
        </p:txBody>
      </p:sp>
    </p:spTree>
    <p:extLst>
      <p:ext uri="{BB962C8B-B14F-4D97-AF65-F5344CB8AC3E}">
        <p14:creationId xmlns:p14="http://schemas.microsoft.com/office/powerpoint/2010/main" val="24126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Preprocessing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mtClean="0"/>
              <a:t>Aggregation</a:t>
            </a:r>
          </a:p>
          <a:p>
            <a:pPr>
              <a:lnSpc>
                <a:spcPct val="120000"/>
              </a:lnSpc>
            </a:pPr>
            <a:r>
              <a:rPr lang="en-US" smtClean="0"/>
              <a:t>Sampling</a:t>
            </a:r>
          </a:p>
          <a:p>
            <a:pPr>
              <a:lnSpc>
                <a:spcPct val="120000"/>
              </a:lnSpc>
            </a:pPr>
            <a:r>
              <a:rPr lang="en-US" smtClean="0"/>
              <a:t>Dimensionality Reduction</a:t>
            </a:r>
          </a:p>
          <a:p>
            <a:pPr>
              <a:lnSpc>
                <a:spcPct val="120000"/>
              </a:lnSpc>
            </a:pPr>
            <a:r>
              <a:rPr lang="en-US" smtClean="0"/>
              <a:t>Feature subset selection</a:t>
            </a:r>
          </a:p>
          <a:p>
            <a:pPr>
              <a:lnSpc>
                <a:spcPct val="120000"/>
              </a:lnSpc>
            </a:pPr>
            <a:r>
              <a:rPr lang="en-US" smtClean="0"/>
              <a:t>Feature creation</a:t>
            </a:r>
          </a:p>
          <a:p>
            <a:pPr>
              <a:lnSpc>
                <a:spcPct val="120000"/>
              </a:lnSpc>
            </a:pPr>
            <a:r>
              <a:rPr lang="en-US" smtClean="0"/>
              <a:t>Discretization and Binarization</a:t>
            </a:r>
          </a:p>
          <a:p>
            <a:pPr>
              <a:lnSpc>
                <a:spcPct val="120000"/>
              </a:lnSpc>
            </a:pPr>
            <a:r>
              <a:rPr lang="en-US" smtClean="0"/>
              <a:t>Attribute Transformation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Attributes 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15400" cy="5181600"/>
          </a:xfrm>
        </p:spPr>
        <p:txBody>
          <a:bodyPr/>
          <a:lstStyle/>
          <a:p>
            <a:r>
              <a:rPr lang="en-US" dirty="0" smtClean="0"/>
              <a:t> There are different types of attributes</a:t>
            </a:r>
          </a:p>
          <a:p>
            <a:pPr marL="749300" lvl="1">
              <a:spcBef>
                <a:spcPts val="3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Nominal</a:t>
            </a:r>
            <a:endParaRPr lang="en-US" sz="2800" dirty="0" smtClean="0"/>
          </a:p>
          <a:p>
            <a:pPr marL="1257300" lvl="2" indent="-393700">
              <a:spcBef>
                <a:spcPts val="300"/>
              </a:spcBef>
            </a:pPr>
            <a:r>
              <a:rPr lang="en-US" sz="2400" dirty="0" smtClean="0"/>
              <a:t>Examples: ID numbers, eye color, zip codes</a:t>
            </a:r>
          </a:p>
          <a:p>
            <a:pPr marL="749300" lvl="1">
              <a:spcBef>
                <a:spcPts val="3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Ordinal</a:t>
            </a:r>
            <a:endParaRPr lang="en-US" sz="2800" dirty="0" smtClean="0"/>
          </a:p>
          <a:p>
            <a:pPr marL="1257300" lvl="2" indent="-393700">
              <a:spcBef>
                <a:spcPts val="300"/>
              </a:spcBef>
            </a:pPr>
            <a:r>
              <a:rPr lang="en-US" sz="2400" dirty="0" smtClean="0"/>
              <a:t>Examples: rankings (e.g., taste of potato chips on a scale from 1-10), grades, height {tall, medium, short}</a:t>
            </a:r>
          </a:p>
          <a:p>
            <a:pPr marL="749300" lvl="1">
              <a:spcBef>
                <a:spcPts val="3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Interval</a:t>
            </a:r>
            <a:endParaRPr lang="en-US" sz="2800" dirty="0" smtClean="0"/>
          </a:p>
          <a:p>
            <a:pPr marL="1257300" lvl="2" indent="-393700">
              <a:spcBef>
                <a:spcPts val="300"/>
              </a:spcBef>
            </a:pPr>
            <a:r>
              <a:rPr lang="en-US" sz="2400" dirty="0" smtClean="0"/>
              <a:t>Examples: calendar dates, temperatures in Celsius or Fahrenheit.</a:t>
            </a:r>
          </a:p>
          <a:p>
            <a:pPr marL="749300" lvl="1">
              <a:spcBef>
                <a:spcPts val="3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Ratio</a:t>
            </a:r>
            <a:endParaRPr lang="en-US" sz="2800" dirty="0" smtClean="0"/>
          </a:p>
          <a:p>
            <a:pPr marL="1257300" lvl="2" indent="-393700">
              <a:spcBef>
                <a:spcPts val="300"/>
              </a:spcBef>
            </a:pPr>
            <a:r>
              <a:rPr lang="en-US" sz="2400" dirty="0" smtClean="0"/>
              <a:t>Examples: temperature in Kelvin, length, time, counts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Aggregation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Combining two or more attributes (or objects) into a single attribute (or object)</a:t>
            </a:r>
          </a:p>
          <a:p>
            <a:endParaRPr lang="en-US" dirty="0" smtClean="0"/>
          </a:p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Data reduction</a:t>
            </a:r>
          </a:p>
          <a:p>
            <a:pPr lvl="2"/>
            <a:r>
              <a:rPr lang="en-US" sz="2200" dirty="0" smtClean="0"/>
              <a:t> Reduce the number of attributes or objects</a:t>
            </a:r>
          </a:p>
          <a:p>
            <a:pPr lvl="1"/>
            <a:r>
              <a:rPr lang="en-US" dirty="0" smtClean="0"/>
              <a:t>Change of scale</a:t>
            </a:r>
          </a:p>
          <a:p>
            <a:pPr lvl="2"/>
            <a:r>
              <a:rPr lang="en-US" sz="2200" dirty="0"/>
              <a:t> Cities aggregated into regions, states, countries, etc.</a:t>
            </a:r>
          </a:p>
          <a:p>
            <a:pPr lvl="2"/>
            <a:r>
              <a:rPr lang="en-US" sz="2200" dirty="0"/>
              <a:t> </a:t>
            </a:r>
            <a:r>
              <a:rPr lang="en-US" sz="2200" dirty="0" smtClean="0"/>
              <a:t>Days aggregated </a:t>
            </a:r>
            <a:r>
              <a:rPr lang="en-US" sz="2200" dirty="0"/>
              <a:t>into </a:t>
            </a:r>
            <a:r>
              <a:rPr lang="en-US" sz="2200" dirty="0" smtClean="0"/>
              <a:t>weeks, months, or years</a:t>
            </a:r>
            <a:endParaRPr lang="en-US" sz="2200" dirty="0"/>
          </a:p>
          <a:p>
            <a:pPr lvl="1"/>
            <a:r>
              <a:rPr lang="en-US" dirty="0" smtClean="0"/>
              <a:t>More “stable” data</a:t>
            </a:r>
          </a:p>
          <a:p>
            <a:pPr lvl="2"/>
            <a:r>
              <a:rPr lang="en-US" sz="2200" dirty="0" smtClean="0"/>
              <a:t> Aggregated data tends to have less variability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Precipitation in Australia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This example is based on precipitation in Australia from the period 1982 to 1993. </a:t>
            </a:r>
          </a:p>
          <a:p>
            <a:pPr lvl="1">
              <a:buFont typeface="Arial" pitchFamily="34" charset="0"/>
              <a:buNone/>
            </a:pPr>
            <a:r>
              <a:rPr lang="en-US" smtClean="0"/>
              <a:t>The next slide shows </a:t>
            </a:r>
          </a:p>
          <a:p>
            <a:pPr lvl="1"/>
            <a:r>
              <a:rPr lang="en-US" smtClean="0"/>
              <a:t>A histogram for the standard deviation of average monthly precipitation for 3,030 0.5◦ by 0.5◦ grid cells in Australia, and</a:t>
            </a:r>
          </a:p>
          <a:p>
            <a:pPr lvl="1"/>
            <a:r>
              <a:rPr lang="en-US" smtClean="0"/>
              <a:t>A histogram for the standard deviation of the average yearly precipitation for the same locations.</a:t>
            </a:r>
          </a:p>
          <a:p>
            <a:r>
              <a:rPr lang="en-US" smtClean="0"/>
              <a:t>The average yearly precipitation has less variability than the average monthly precipitation. </a:t>
            </a:r>
          </a:p>
          <a:p>
            <a:r>
              <a:rPr lang="en-US" smtClean="0"/>
              <a:t>All precipitation measurements (and their standard deviations) are in centimeters.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Precipitation in Australia …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676400" y="36576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381000" y="5654675"/>
            <a:ext cx="403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/>
              <a:t>Standard Deviation of Average Monthly Precipitation</a:t>
            </a: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1717675" y="598487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4876800" y="5654675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Standard Deviation of Average Yearly Precipitation</a:t>
            </a:r>
          </a:p>
        </p:txBody>
      </p:sp>
      <p:pic>
        <p:nvPicPr>
          <p:cNvPr id="33799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" r="18164" b="5911"/>
          <a:stretch/>
        </p:blipFill>
        <p:spPr bwMode="auto">
          <a:xfrm>
            <a:off x="152400" y="1768475"/>
            <a:ext cx="403860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r="5850" b="6668"/>
          <a:stretch/>
        </p:blipFill>
        <p:spPr bwMode="auto">
          <a:xfrm>
            <a:off x="4648200" y="1768476"/>
            <a:ext cx="4495800" cy="35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533400" y="11430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Variation of Precipitation in Australia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 smtClean="0"/>
              <a:t>Sampling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  <a:noFill/>
        </p:spPr>
        <p:txBody>
          <a:bodyPr>
            <a:normAutofit lnSpcReduction="10000"/>
          </a:bodyPr>
          <a:lstStyle/>
          <a:p>
            <a:pPr marL="285750" indent="-285750" algn="just">
              <a:lnSpc>
                <a:spcPct val="95000"/>
              </a:lnSpc>
              <a:spcBef>
                <a:spcPct val="20000"/>
              </a:spcBef>
            </a:pPr>
            <a:r>
              <a:rPr lang="en-US" dirty="0" smtClean="0">
                <a:ea typeface="MS Mincho" pitchFamily="49" charset="-128"/>
              </a:rPr>
              <a:t>Sampling is the main technique employed for data reduction.</a:t>
            </a:r>
          </a:p>
          <a:p>
            <a:pPr lvl="1" algn="just">
              <a:lnSpc>
                <a:spcPct val="95000"/>
              </a:lnSpc>
              <a:spcBef>
                <a:spcPct val="20000"/>
              </a:spcBef>
            </a:pPr>
            <a:r>
              <a:rPr lang="en-US" dirty="0" smtClean="0">
                <a:ea typeface="MS Mincho" pitchFamily="49" charset="-128"/>
              </a:rPr>
              <a:t>It is often used for both the preliminary investigation of the data and the final data analysis.</a:t>
            </a:r>
          </a:p>
          <a:p>
            <a:pPr lvl="1" algn="just">
              <a:lnSpc>
                <a:spcPct val="95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 smtClean="0">
                <a:ea typeface="MS Mincho" pitchFamily="49" charset="-128"/>
              </a:rPr>
              <a:t> </a:t>
            </a:r>
            <a:endParaRPr lang="en-US" sz="2000" dirty="0" smtClean="0">
              <a:cs typeface="Times New Roman" pitchFamily="18" charset="0"/>
            </a:endParaRPr>
          </a:p>
          <a:p>
            <a:pPr marL="285750" indent="-285750" algn="just">
              <a:lnSpc>
                <a:spcPct val="95000"/>
              </a:lnSpc>
              <a:spcBef>
                <a:spcPct val="20000"/>
              </a:spcBef>
            </a:pPr>
            <a:r>
              <a:rPr lang="en-US" dirty="0" smtClean="0">
                <a:cs typeface="Times New Roman" pitchFamily="18" charset="0"/>
              </a:rPr>
              <a:t>Statisticians often sample because </a:t>
            </a:r>
            <a:r>
              <a:rPr lang="en-US" dirty="0" smtClean="0">
                <a:solidFill>
                  <a:srgbClr val="CC6600"/>
                </a:solidFill>
                <a:cs typeface="Times New Roman" pitchFamily="18" charset="0"/>
              </a:rPr>
              <a:t>obtaining</a:t>
            </a:r>
            <a:r>
              <a:rPr lang="en-US" dirty="0" smtClean="0">
                <a:cs typeface="Times New Roman" pitchFamily="18" charset="0"/>
              </a:rPr>
              <a:t> the entire set of data of interest is too expensive or time consuming.</a:t>
            </a:r>
          </a:p>
          <a:p>
            <a:pPr marL="285750" indent="-285750" algn="just">
              <a:lnSpc>
                <a:spcPct val="95000"/>
              </a:lnSpc>
              <a:spcBef>
                <a:spcPct val="20000"/>
              </a:spcBef>
              <a:buFont typeface="Monotype Sorts" charset="2"/>
              <a:buNone/>
            </a:pPr>
            <a:r>
              <a:rPr lang="en-US" sz="2400" dirty="0" smtClean="0">
                <a:cs typeface="Times New Roman" pitchFamily="18" charset="0"/>
              </a:rPr>
              <a:t> </a:t>
            </a:r>
          </a:p>
          <a:p>
            <a:pPr marL="285750" indent="-285750" algn="just">
              <a:lnSpc>
                <a:spcPct val="95000"/>
              </a:lnSpc>
              <a:spcBef>
                <a:spcPct val="20000"/>
              </a:spcBef>
            </a:pPr>
            <a:r>
              <a:rPr lang="en-US" dirty="0" smtClean="0">
                <a:cs typeface="Times New Roman" pitchFamily="18" charset="0"/>
              </a:rPr>
              <a:t>Sampling is typically used in data mining because </a:t>
            </a:r>
            <a:r>
              <a:rPr lang="en-US" dirty="0" smtClean="0">
                <a:solidFill>
                  <a:srgbClr val="CC6600"/>
                </a:solidFill>
                <a:cs typeface="Times New Roman" pitchFamily="18" charset="0"/>
              </a:rPr>
              <a:t>processing</a:t>
            </a:r>
            <a:r>
              <a:rPr lang="en-US" dirty="0" smtClean="0">
                <a:cs typeface="Times New Roman" pitchFamily="18" charset="0"/>
              </a:rPr>
              <a:t> the entire set of data of interest is too expensive or time consuming.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Sampling … </a:t>
            </a:r>
          </a:p>
        </p:txBody>
      </p:sp>
      <p:sp>
        <p:nvSpPr>
          <p:cNvPr id="35843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key principle for effective sampling is the following: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Using a sample will work almost as well as using the entire data set, if the sample is </a:t>
            </a:r>
            <a:r>
              <a:rPr lang="en-US" dirty="0" smtClean="0">
                <a:solidFill>
                  <a:srgbClr val="CC6600"/>
                </a:solidFill>
              </a:rPr>
              <a:t>representative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A sample is </a:t>
            </a:r>
            <a:r>
              <a:rPr lang="en-US" dirty="0" smtClean="0">
                <a:solidFill>
                  <a:srgbClr val="CC6600"/>
                </a:solidFill>
              </a:rPr>
              <a:t>representative</a:t>
            </a:r>
            <a:r>
              <a:rPr lang="en-US" dirty="0" smtClean="0"/>
              <a:t> if it has approximately the same properties (of interest) as the original set of data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 smtClean="0"/>
              <a:t>Sample Size</a:t>
            </a:r>
          </a:p>
        </p:txBody>
      </p:sp>
      <p:sp>
        <p:nvSpPr>
          <p:cNvPr id="368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  <a:noFill/>
        </p:spPr>
        <p:txBody>
          <a:bodyPr/>
          <a:lstStyle/>
          <a:p>
            <a:pPr marL="285750" indent="-285750" algn="just">
              <a:lnSpc>
                <a:spcPct val="95000"/>
              </a:lnSpc>
              <a:spcBef>
                <a:spcPct val="20000"/>
              </a:spcBef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95000"/>
              </a:lnSpc>
              <a:spcBef>
                <a:spcPct val="20000"/>
              </a:spcBef>
              <a:buFont typeface="Monotype Sorts" charset="2"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6868" name="Picture 20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6" r="12498"/>
          <a:stretch>
            <a:fillRect/>
          </a:stretch>
        </p:blipFill>
        <p:spPr bwMode="auto">
          <a:xfrm>
            <a:off x="52388" y="1844675"/>
            <a:ext cx="319881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0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3811" r="14642" b="10954"/>
          <a:stretch>
            <a:fillRect/>
          </a:stretch>
        </p:blipFill>
        <p:spPr bwMode="auto">
          <a:xfrm>
            <a:off x="3048000" y="2206625"/>
            <a:ext cx="3198813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20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6" r="13213"/>
          <a:stretch>
            <a:fillRect/>
          </a:stretch>
        </p:blipFill>
        <p:spPr bwMode="auto">
          <a:xfrm>
            <a:off x="5943600" y="1828800"/>
            <a:ext cx="3198813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2055"/>
          <p:cNvSpPr txBox="1">
            <a:spLocks noChangeArrowheads="1"/>
          </p:cNvSpPr>
          <p:nvPr/>
        </p:nvSpPr>
        <p:spPr bwMode="auto">
          <a:xfrm>
            <a:off x="914400" y="4495800"/>
            <a:ext cx="807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8000 points		         2000 Points			500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Sampling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580437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Simple Random Sampling</a:t>
            </a:r>
          </a:p>
          <a:p>
            <a:pPr marL="749300" lvl="1">
              <a:lnSpc>
                <a:spcPct val="90000"/>
              </a:lnSpc>
            </a:pPr>
            <a:r>
              <a:rPr lang="en-US" dirty="0" smtClean="0"/>
              <a:t>There is an equal probability of selecting any particular item</a:t>
            </a:r>
          </a:p>
          <a:p>
            <a:pPr marL="749300" lvl="1">
              <a:lnSpc>
                <a:spcPct val="90000"/>
              </a:lnSpc>
            </a:pPr>
            <a:r>
              <a:rPr lang="en-US" dirty="0" smtClean="0"/>
              <a:t>Sampling without replacement</a:t>
            </a:r>
          </a:p>
          <a:p>
            <a:pPr marL="1147763" lvl="2" indent="-284163">
              <a:lnSpc>
                <a:spcPct val="90000"/>
              </a:lnSpc>
            </a:pPr>
            <a:r>
              <a:rPr lang="en-US" sz="2400" dirty="0" smtClean="0"/>
              <a:t>As each item is selected, it is removed from the population</a:t>
            </a:r>
          </a:p>
          <a:p>
            <a:pPr marL="749300" lvl="1">
              <a:lnSpc>
                <a:spcPct val="90000"/>
              </a:lnSpc>
            </a:pPr>
            <a:r>
              <a:rPr lang="en-US" dirty="0" smtClean="0"/>
              <a:t>Sampling with replacement</a:t>
            </a:r>
          </a:p>
          <a:p>
            <a:pPr marL="1147763" lvl="2" indent="-284163">
              <a:lnSpc>
                <a:spcPct val="90000"/>
              </a:lnSpc>
            </a:pPr>
            <a:r>
              <a:rPr lang="en-US" sz="2400" dirty="0" smtClean="0"/>
              <a:t>Objects are not removed from the population as they are selected for the sample.   </a:t>
            </a:r>
          </a:p>
          <a:p>
            <a:pPr marL="1147763" lvl="2" indent="-284163"/>
            <a:r>
              <a:rPr lang="en-US" sz="2400" dirty="0"/>
              <a:t>In sampling with replacement, the same object can be picked up more than once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Stratified sampling</a:t>
            </a:r>
          </a:p>
          <a:p>
            <a:pPr marL="749300" lvl="1">
              <a:lnSpc>
                <a:spcPct val="90000"/>
              </a:lnSpc>
            </a:pPr>
            <a:r>
              <a:rPr lang="en-US" dirty="0" smtClean="0"/>
              <a:t>Split the data into several partitions; then draw random samples from each partition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 smtClean="0"/>
              <a:t>Sample Size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  <a:noFill/>
        </p:spPr>
        <p:txBody>
          <a:bodyPr/>
          <a:lstStyle/>
          <a:p>
            <a:pPr marL="285750" indent="-285750" algn="just">
              <a:lnSpc>
                <a:spcPct val="95000"/>
              </a:lnSpc>
              <a:spcBef>
                <a:spcPct val="20000"/>
              </a:spcBef>
              <a:tabLst>
                <a:tab pos="1198563" algn="l"/>
              </a:tabLst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What sample size is necessary to get at least one object from each of 10 equal-sized groups.</a:t>
            </a:r>
          </a:p>
        </p:txBody>
      </p:sp>
      <p:pic>
        <p:nvPicPr>
          <p:cNvPr id="812037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786438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Curse of Dimensionality</a:t>
            </a:r>
          </a:p>
        </p:txBody>
      </p:sp>
      <p:sp>
        <p:nvSpPr>
          <p:cNvPr id="39939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143000"/>
            <a:ext cx="4083050" cy="5181600"/>
          </a:xfrm>
        </p:spPr>
        <p:txBody>
          <a:bodyPr/>
          <a:lstStyle/>
          <a:p>
            <a:r>
              <a:rPr lang="en-US" sz="2400" dirty="0" smtClean="0"/>
              <a:t>When dimensionality increases, data becomes increasingly sparse in the space that it occupies</a:t>
            </a:r>
          </a:p>
          <a:p>
            <a:endParaRPr lang="en-US" sz="2400" dirty="0" smtClean="0"/>
          </a:p>
          <a:p>
            <a:r>
              <a:rPr lang="en-US" sz="2400" dirty="0" smtClean="0"/>
              <a:t>Definitions of density and distance between points, which are critical for clustering and outlier detection, become less meaningful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676400" y="36576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717675" y="598487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9942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" r="8356"/>
          <a:stretch>
            <a:fillRect/>
          </a:stretch>
        </p:blipFill>
        <p:spPr>
          <a:xfrm>
            <a:off x="4114800" y="1066800"/>
            <a:ext cx="5029200" cy="3963988"/>
          </a:xfrm>
          <a:noFill/>
        </p:spPr>
      </p:pic>
      <p:sp>
        <p:nvSpPr>
          <p:cNvPr id="39943" name="Text Box 13"/>
          <p:cNvSpPr txBox="1">
            <a:spLocks noChangeArrowheads="1"/>
          </p:cNvSpPr>
          <p:nvPr/>
        </p:nvSpPr>
        <p:spPr bwMode="auto">
          <a:xfrm>
            <a:off x="3733800" y="5105400"/>
            <a:ext cx="5334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Randomly generate 500 points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/>
              <a:t>Compute difference between max and min distance between any pair of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Dimensionality Reduction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Purpose: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Avoid curse of dimensionality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Reduce amount of time and memory required by data mining algorithms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Allow data to be more easily visualized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May help to eliminate irrelevant features or reduce noise</a:t>
            </a:r>
          </a:p>
          <a:p>
            <a:pPr lvl="4"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Techniques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Principal Components Analysis (PCA)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Singular Value Decomposition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Others: supervised and non-linear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Attribute Values 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type of an attribute depends on which of the following properties/operations it possesses:</a:t>
            </a:r>
          </a:p>
          <a:p>
            <a:pPr lvl="1"/>
            <a:r>
              <a:rPr lang="en-US" dirty="0" smtClean="0"/>
              <a:t>Distinctness:  		</a:t>
            </a:r>
            <a:r>
              <a:rPr lang="en-US" sz="2800" dirty="0" smtClean="0"/>
              <a:t>=  </a:t>
            </a:r>
            <a:r>
              <a:rPr lang="en-US" sz="2800" dirty="0" smtClean="0">
                <a:sym typeface="Symbol" pitchFamily="18" charset="2"/>
              </a:rPr>
              <a:t></a:t>
            </a:r>
            <a:r>
              <a:rPr lang="en-US" dirty="0" smtClean="0">
                <a:sym typeface="Symbol" pitchFamily="18" charset="2"/>
              </a:rPr>
              <a:t>		</a:t>
            </a:r>
            <a:endParaRPr lang="en-US" dirty="0" smtClean="0"/>
          </a:p>
          <a:p>
            <a:pPr lvl="1"/>
            <a:r>
              <a:rPr lang="en-US" dirty="0" smtClean="0"/>
              <a:t>Order:  			</a:t>
            </a:r>
            <a:r>
              <a:rPr lang="en-US" sz="2800" dirty="0" smtClean="0"/>
              <a:t>&lt;  &gt;</a:t>
            </a:r>
            <a:r>
              <a:rPr lang="en-US" dirty="0" smtClean="0"/>
              <a:t>  		</a:t>
            </a:r>
          </a:p>
          <a:p>
            <a:pPr lvl="1"/>
            <a:r>
              <a:rPr lang="en-US" dirty="0" smtClean="0"/>
              <a:t>Differences are		</a:t>
            </a:r>
            <a:r>
              <a:rPr lang="en-US" sz="2800" dirty="0" smtClean="0"/>
              <a:t>+  -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meaningful : 		</a:t>
            </a:r>
          </a:p>
          <a:p>
            <a:pPr lvl="1"/>
            <a:r>
              <a:rPr lang="en-US" dirty="0" smtClean="0"/>
              <a:t>Ratios are  		 </a:t>
            </a:r>
            <a:r>
              <a:rPr lang="en-US" sz="2800" dirty="0" smtClean="0"/>
              <a:t>*  /</a:t>
            </a:r>
            <a:br>
              <a:rPr lang="en-US" sz="2800" dirty="0" smtClean="0"/>
            </a:br>
            <a:r>
              <a:rPr lang="en-US" dirty="0"/>
              <a:t>meaningful</a:t>
            </a:r>
          </a:p>
          <a:p>
            <a:pPr lvl="4"/>
            <a:endParaRPr lang="en-US" sz="1400" dirty="0" smtClean="0"/>
          </a:p>
          <a:p>
            <a:pPr lvl="1"/>
            <a:r>
              <a:rPr lang="en-US" dirty="0" smtClean="0"/>
              <a:t>Nominal attribute: distinctness</a:t>
            </a:r>
          </a:p>
          <a:p>
            <a:pPr lvl="1"/>
            <a:r>
              <a:rPr lang="en-US" dirty="0" smtClean="0"/>
              <a:t>Ordinal attribute: distinctness &amp; order</a:t>
            </a:r>
          </a:p>
          <a:p>
            <a:pPr lvl="1"/>
            <a:r>
              <a:rPr lang="en-US" dirty="0" smtClean="0"/>
              <a:t>Interval attribute: distinctness, order &amp; meaningful differences</a:t>
            </a:r>
          </a:p>
          <a:p>
            <a:pPr lvl="1"/>
            <a:r>
              <a:rPr lang="en-US" dirty="0" smtClean="0"/>
              <a:t>Ratio attribute: all 4 properties/operations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5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Dimensionality Reduction: PCA</a:t>
            </a:r>
          </a:p>
        </p:txBody>
      </p:sp>
      <p:sp>
        <p:nvSpPr>
          <p:cNvPr id="41987" name="Rectangle 105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Goal is to find a projection that captures the largest  amount of variation in data</a:t>
            </a:r>
          </a:p>
          <a:p>
            <a:endParaRPr lang="en-US" smtClean="0"/>
          </a:p>
        </p:txBody>
      </p:sp>
      <p:grpSp>
        <p:nvGrpSpPr>
          <p:cNvPr id="41988" name="Group 1088"/>
          <p:cNvGrpSpPr>
            <a:grpSpLocks/>
          </p:cNvGrpSpPr>
          <p:nvPr/>
        </p:nvGrpSpPr>
        <p:grpSpPr bwMode="auto">
          <a:xfrm>
            <a:off x="2057400" y="2286000"/>
            <a:ext cx="3546475" cy="4051300"/>
            <a:chOff x="1498" y="1664"/>
            <a:chExt cx="2234" cy="1950"/>
          </a:xfrm>
        </p:grpSpPr>
        <p:sp>
          <p:nvSpPr>
            <p:cNvPr id="41989" name="Line 1059"/>
            <p:cNvSpPr>
              <a:spLocks noChangeShapeType="1"/>
            </p:cNvSpPr>
            <p:nvPr/>
          </p:nvSpPr>
          <p:spPr bwMode="auto">
            <a:xfrm flipV="1">
              <a:off x="1820" y="1664"/>
              <a:ext cx="0" cy="16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0" name="Line 1060"/>
            <p:cNvSpPr>
              <a:spLocks noChangeShapeType="1"/>
            </p:cNvSpPr>
            <p:nvPr/>
          </p:nvSpPr>
          <p:spPr bwMode="auto">
            <a:xfrm>
              <a:off x="1820" y="3320"/>
              <a:ext cx="17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Line 1061"/>
            <p:cNvSpPr>
              <a:spLocks noChangeShapeType="1"/>
            </p:cNvSpPr>
            <p:nvPr/>
          </p:nvSpPr>
          <p:spPr bwMode="auto">
            <a:xfrm flipV="1">
              <a:off x="1828" y="2429"/>
              <a:ext cx="1632" cy="88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Oval 1063"/>
            <p:cNvSpPr>
              <a:spLocks noChangeArrowheads="1"/>
            </p:cNvSpPr>
            <p:nvPr/>
          </p:nvSpPr>
          <p:spPr bwMode="auto">
            <a:xfrm>
              <a:off x="2164" y="2946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Oval 1064"/>
            <p:cNvSpPr>
              <a:spLocks noChangeArrowheads="1"/>
            </p:cNvSpPr>
            <p:nvPr/>
          </p:nvSpPr>
          <p:spPr bwMode="auto">
            <a:xfrm>
              <a:off x="2340" y="2805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Oval 1065"/>
            <p:cNvSpPr>
              <a:spLocks noChangeArrowheads="1"/>
            </p:cNvSpPr>
            <p:nvPr/>
          </p:nvSpPr>
          <p:spPr bwMode="auto">
            <a:xfrm>
              <a:off x="2044" y="3129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Oval 1066"/>
            <p:cNvSpPr>
              <a:spLocks noChangeArrowheads="1"/>
            </p:cNvSpPr>
            <p:nvPr/>
          </p:nvSpPr>
          <p:spPr bwMode="auto">
            <a:xfrm>
              <a:off x="2428" y="2872"/>
              <a:ext cx="47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Oval 1067"/>
            <p:cNvSpPr>
              <a:spLocks noChangeArrowheads="1"/>
            </p:cNvSpPr>
            <p:nvPr/>
          </p:nvSpPr>
          <p:spPr bwMode="auto">
            <a:xfrm>
              <a:off x="2332" y="2938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Oval 1068"/>
            <p:cNvSpPr>
              <a:spLocks noChangeArrowheads="1"/>
            </p:cNvSpPr>
            <p:nvPr/>
          </p:nvSpPr>
          <p:spPr bwMode="auto">
            <a:xfrm>
              <a:off x="2692" y="2930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Oval 1069"/>
            <p:cNvSpPr>
              <a:spLocks noChangeArrowheads="1"/>
            </p:cNvSpPr>
            <p:nvPr/>
          </p:nvSpPr>
          <p:spPr bwMode="auto">
            <a:xfrm>
              <a:off x="2612" y="3138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Oval 1070"/>
            <p:cNvSpPr>
              <a:spLocks noChangeArrowheads="1"/>
            </p:cNvSpPr>
            <p:nvPr/>
          </p:nvSpPr>
          <p:spPr bwMode="auto">
            <a:xfrm>
              <a:off x="2468" y="3071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Oval 1071"/>
            <p:cNvSpPr>
              <a:spLocks noChangeArrowheads="1"/>
            </p:cNvSpPr>
            <p:nvPr/>
          </p:nvSpPr>
          <p:spPr bwMode="auto">
            <a:xfrm>
              <a:off x="2588" y="2730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Oval 1072"/>
            <p:cNvSpPr>
              <a:spLocks noChangeArrowheads="1"/>
            </p:cNvSpPr>
            <p:nvPr/>
          </p:nvSpPr>
          <p:spPr bwMode="auto">
            <a:xfrm>
              <a:off x="2964" y="2805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Oval 1073"/>
            <p:cNvSpPr>
              <a:spLocks noChangeArrowheads="1"/>
            </p:cNvSpPr>
            <p:nvPr/>
          </p:nvSpPr>
          <p:spPr bwMode="auto">
            <a:xfrm>
              <a:off x="3204" y="2480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3" name="Oval 1074"/>
            <p:cNvSpPr>
              <a:spLocks noChangeArrowheads="1"/>
            </p:cNvSpPr>
            <p:nvPr/>
          </p:nvSpPr>
          <p:spPr bwMode="auto">
            <a:xfrm>
              <a:off x="2236" y="3154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Oval 1075"/>
            <p:cNvSpPr>
              <a:spLocks noChangeArrowheads="1"/>
            </p:cNvSpPr>
            <p:nvPr/>
          </p:nvSpPr>
          <p:spPr bwMode="auto">
            <a:xfrm>
              <a:off x="2756" y="2713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Oval 1076"/>
            <p:cNvSpPr>
              <a:spLocks noChangeArrowheads="1"/>
            </p:cNvSpPr>
            <p:nvPr/>
          </p:nvSpPr>
          <p:spPr bwMode="auto">
            <a:xfrm>
              <a:off x="2932" y="2530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Oval 1077"/>
            <p:cNvSpPr>
              <a:spLocks noChangeArrowheads="1"/>
            </p:cNvSpPr>
            <p:nvPr/>
          </p:nvSpPr>
          <p:spPr bwMode="auto">
            <a:xfrm>
              <a:off x="2452" y="2738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Oval 1078"/>
            <p:cNvSpPr>
              <a:spLocks noChangeArrowheads="1"/>
            </p:cNvSpPr>
            <p:nvPr/>
          </p:nvSpPr>
          <p:spPr bwMode="auto">
            <a:xfrm>
              <a:off x="2836" y="2614"/>
              <a:ext cx="47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8" name="Oval 1079"/>
            <p:cNvSpPr>
              <a:spLocks noChangeArrowheads="1"/>
            </p:cNvSpPr>
            <p:nvPr/>
          </p:nvSpPr>
          <p:spPr bwMode="auto">
            <a:xfrm>
              <a:off x="2908" y="2955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Freeform 1080"/>
            <p:cNvSpPr>
              <a:spLocks/>
            </p:cNvSpPr>
            <p:nvPr/>
          </p:nvSpPr>
          <p:spPr bwMode="auto">
            <a:xfrm>
              <a:off x="1928" y="2409"/>
              <a:ext cx="1457" cy="1006"/>
            </a:xfrm>
            <a:custGeom>
              <a:avLst/>
              <a:gdLst>
                <a:gd name="T0" fmla="*/ 4 w 1457"/>
                <a:gd name="T1" fmla="*/ 1002 h 968"/>
                <a:gd name="T2" fmla="*/ 212 w 1457"/>
                <a:gd name="T3" fmla="*/ 488 h 968"/>
                <a:gd name="T4" fmla="*/ 716 w 1457"/>
                <a:gd name="T5" fmla="*/ 166 h 968"/>
                <a:gd name="T6" fmla="*/ 1356 w 1457"/>
                <a:gd name="T7" fmla="*/ 26 h 968"/>
                <a:gd name="T8" fmla="*/ 1324 w 1457"/>
                <a:gd name="T9" fmla="*/ 318 h 968"/>
                <a:gd name="T10" fmla="*/ 940 w 1457"/>
                <a:gd name="T11" fmla="*/ 882 h 968"/>
                <a:gd name="T12" fmla="*/ 188 w 1457"/>
                <a:gd name="T13" fmla="*/ 1194 h 968"/>
                <a:gd name="T14" fmla="*/ 4 w 1457"/>
                <a:gd name="T15" fmla="*/ 1002 h 9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7"/>
                <a:gd name="T25" fmla="*/ 0 h 968"/>
                <a:gd name="T26" fmla="*/ 1457 w 1457"/>
                <a:gd name="T27" fmla="*/ 968 h 9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7" h="968">
                  <a:moveTo>
                    <a:pt x="4" y="796"/>
                  </a:moveTo>
                  <a:cubicBezTo>
                    <a:pt x="8" y="703"/>
                    <a:pt x="93" y="499"/>
                    <a:pt x="212" y="388"/>
                  </a:cubicBezTo>
                  <a:cubicBezTo>
                    <a:pt x="331" y="277"/>
                    <a:pt x="525" y="193"/>
                    <a:pt x="716" y="132"/>
                  </a:cubicBezTo>
                  <a:cubicBezTo>
                    <a:pt x="907" y="71"/>
                    <a:pt x="1255" y="0"/>
                    <a:pt x="1356" y="20"/>
                  </a:cubicBezTo>
                  <a:cubicBezTo>
                    <a:pt x="1457" y="40"/>
                    <a:pt x="1393" y="139"/>
                    <a:pt x="1324" y="252"/>
                  </a:cubicBezTo>
                  <a:cubicBezTo>
                    <a:pt x="1255" y="365"/>
                    <a:pt x="1129" y="584"/>
                    <a:pt x="940" y="700"/>
                  </a:cubicBezTo>
                  <a:cubicBezTo>
                    <a:pt x="751" y="816"/>
                    <a:pt x="344" y="928"/>
                    <a:pt x="188" y="948"/>
                  </a:cubicBezTo>
                  <a:cubicBezTo>
                    <a:pt x="32" y="968"/>
                    <a:pt x="0" y="889"/>
                    <a:pt x="4" y="796"/>
                  </a:cubicBez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0" name="Oval 1081"/>
            <p:cNvSpPr>
              <a:spLocks noChangeArrowheads="1"/>
            </p:cNvSpPr>
            <p:nvPr/>
          </p:nvSpPr>
          <p:spPr bwMode="auto">
            <a:xfrm>
              <a:off x="2124" y="3271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1" name="Text Box 1085"/>
            <p:cNvSpPr txBox="1">
              <a:spLocks noChangeArrowheads="1"/>
            </p:cNvSpPr>
            <p:nvPr/>
          </p:nvSpPr>
          <p:spPr bwMode="auto">
            <a:xfrm>
              <a:off x="1498" y="1666"/>
              <a:ext cx="27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2400" b="0">
                  <a:latin typeface="Times New Roman" pitchFamily="18" charset="0"/>
                </a:rPr>
                <a:t>x</a:t>
              </a:r>
              <a:r>
                <a:rPr lang="en-US" sz="2400" b="0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2012" name="Text Box 1086"/>
            <p:cNvSpPr txBox="1">
              <a:spLocks noChangeArrowheads="1"/>
            </p:cNvSpPr>
            <p:nvPr/>
          </p:nvSpPr>
          <p:spPr bwMode="auto">
            <a:xfrm>
              <a:off x="3456" y="3394"/>
              <a:ext cx="27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2400" b="0">
                  <a:latin typeface="Times New Roman" pitchFamily="18" charset="0"/>
                </a:rPr>
                <a:t>x</a:t>
              </a:r>
              <a:r>
                <a:rPr lang="en-US" sz="2400" b="0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2013" name="Text Box 1087"/>
            <p:cNvSpPr txBox="1">
              <a:spLocks noChangeArrowheads="1"/>
            </p:cNvSpPr>
            <p:nvPr/>
          </p:nvSpPr>
          <p:spPr bwMode="auto">
            <a:xfrm>
              <a:off x="3504" y="2242"/>
              <a:ext cx="20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2400" b="0">
                  <a:latin typeface="Times New Roman" pitchFamily="18" charset="0"/>
                </a:rPr>
                <a:t>e</a:t>
              </a:r>
              <a:endParaRPr lang="en-US" sz="2400" b="0" baseline="-250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0975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6584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0975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6585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0975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6586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0975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6587" name="Picture 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0975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Dimensionality Reduction: PCA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Subset Selection</a:t>
            </a: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Another way to reduce dimensionality of data</a:t>
            </a:r>
          </a:p>
          <a:p>
            <a:pPr>
              <a:lnSpc>
                <a:spcPct val="90000"/>
              </a:lnSpc>
            </a:pPr>
            <a:r>
              <a:rPr lang="en-US" smtClean="0"/>
              <a:t>Redundant features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Duplicate much or all of the information contained in one or more other attributes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Example: purchase price of a product and the amount of sales tax paid</a:t>
            </a:r>
          </a:p>
          <a:p>
            <a:pPr>
              <a:lnSpc>
                <a:spcPct val="90000"/>
              </a:lnSpc>
            </a:pPr>
            <a:r>
              <a:rPr lang="en-US" smtClean="0"/>
              <a:t>Irrelevant features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Contain no information that is useful for the data mining task at hand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Example: students' ID is often irrelevant to the task of predicting students' GPA</a:t>
            </a:r>
          </a:p>
          <a:p>
            <a:pPr>
              <a:lnSpc>
                <a:spcPct val="90000"/>
              </a:lnSpc>
            </a:pPr>
            <a:r>
              <a:rPr lang="en-US" smtClean="0"/>
              <a:t>Many techniques developed, especially for classification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676400" y="36576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717675" y="598487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Creation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Create new attributes that can capture the important information in a data set much more efficiently than the original attributes</a:t>
            </a:r>
          </a:p>
          <a:p>
            <a:pPr lvl="4"/>
            <a:endParaRPr lang="en-US" smtClean="0"/>
          </a:p>
          <a:p>
            <a:r>
              <a:rPr lang="en-US" smtClean="0"/>
              <a:t>Three general methodologies:</a:t>
            </a:r>
          </a:p>
          <a:p>
            <a:pPr lvl="1"/>
            <a:r>
              <a:rPr lang="en-US" smtClean="0"/>
              <a:t>Feature extraction</a:t>
            </a:r>
          </a:p>
          <a:p>
            <a:pPr marL="1147763" lvl="2" indent="-233363"/>
            <a:r>
              <a:rPr lang="en-US" sz="2400" smtClean="0"/>
              <a:t> </a:t>
            </a:r>
            <a:r>
              <a:rPr lang="en-US" sz="2200" smtClean="0"/>
              <a:t>Example: extracting edges from images</a:t>
            </a:r>
          </a:p>
          <a:p>
            <a:pPr lvl="1"/>
            <a:r>
              <a:rPr lang="en-US" smtClean="0"/>
              <a:t>Feature construction</a:t>
            </a:r>
          </a:p>
          <a:p>
            <a:pPr marL="1147763" lvl="2" indent="-233363"/>
            <a:r>
              <a:rPr lang="en-US" sz="2200" smtClean="0"/>
              <a:t> Example: dividing mass by volume to get density</a:t>
            </a:r>
            <a:r>
              <a:rPr lang="en-US" sz="2400" smtClean="0"/>
              <a:t> </a:t>
            </a:r>
          </a:p>
          <a:p>
            <a:pPr lvl="1"/>
            <a:r>
              <a:rPr lang="en-US" smtClean="0"/>
              <a:t>Mapping data to new space</a:t>
            </a:r>
          </a:p>
          <a:p>
            <a:pPr marL="1147763" lvl="2" indent="-233363"/>
            <a:r>
              <a:rPr lang="en-US" sz="2200" smtClean="0"/>
              <a:t> Example: Fourier and wavelet analysis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 smtClean="0"/>
              <a:t>Mapping Data to a New Space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  <a:noFill/>
        </p:spPr>
        <p:txBody>
          <a:bodyPr/>
          <a:lstStyle/>
          <a:p>
            <a:pPr marL="285750" indent="-285750" algn="just">
              <a:lnSpc>
                <a:spcPct val="95000"/>
              </a:lnSpc>
              <a:spcBef>
                <a:spcPct val="20000"/>
              </a:spcBef>
              <a:tabLst>
                <a:tab pos="1198563" algn="l"/>
              </a:tabLst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95000"/>
              </a:lnSpc>
              <a:spcBef>
                <a:spcPct val="20000"/>
              </a:spcBef>
              <a:tabLst>
                <a:tab pos="1198563" algn="l"/>
              </a:tabLst>
            </a:pPr>
            <a:endParaRPr lang="en-US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676400" y="36576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717675" y="598487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4"/>
          <a:stretch>
            <a:fillRect/>
          </a:stretch>
        </p:blipFill>
        <p:spPr bwMode="auto">
          <a:xfrm>
            <a:off x="4419600" y="1524000"/>
            <a:ext cx="46990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r="6250"/>
          <a:stretch>
            <a:fillRect/>
          </a:stretch>
        </p:blipFill>
        <p:spPr bwMode="auto">
          <a:xfrm>
            <a:off x="76200" y="1366838"/>
            <a:ext cx="4689475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 Box 10"/>
          <p:cNvSpPr txBox="1">
            <a:spLocks noChangeArrowheads="1"/>
          </p:cNvSpPr>
          <p:nvPr/>
        </p:nvSpPr>
        <p:spPr bwMode="auto">
          <a:xfrm>
            <a:off x="914400" y="5715000"/>
            <a:ext cx="3886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Two Sine Waves + Noise</a:t>
            </a:r>
          </a:p>
        </p:txBody>
      </p:sp>
      <p:sp>
        <p:nvSpPr>
          <p:cNvPr id="46089" name="Text Box 11"/>
          <p:cNvSpPr txBox="1">
            <a:spLocks noChangeArrowheads="1"/>
          </p:cNvSpPr>
          <p:nvPr/>
        </p:nvSpPr>
        <p:spPr bwMode="auto">
          <a:xfrm>
            <a:off x="5867400" y="5715000"/>
            <a:ext cx="2514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Frequency</a:t>
            </a:r>
          </a:p>
        </p:txBody>
      </p:sp>
      <p:sp>
        <p:nvSpPr>
          <p:cNvPr id="46090" name="Rectangle 12"/>
          <p:cNvSpPr>
            <a:spLocks noChangeArrowheads="1"/>
          </p:cNvSpPr>
          <p:nvPr/>
        </p:nvSpPr>
        <p:spPr bwMode="auto">
          <a:xfrm>
            <a:off x="298450" y="1143000"/>
            <a:ext cx="83947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285750" indent="-285750" algn="just">
              <a:lnSpc>
                <a:spcPct val="95000"/>
              </a:lnSpc>
              <a:spcBef>
                <a:spcPct val="2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tabLst>
                <a:tab pos="1198563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Fourier and wavelet transform</a:t>
            </a:r>
          </a:p>
        </p:txBody>
      </p:sp>
      <p:sp>
        <p:nvSpPr>
          <p:cNvPr id="46091" name="Text Box 13"/>
          <p:cNvSpPr txBox="1">
            <a:spLocks noChangeArrowheads="1"/>
          </p:cNvSpPr>
          <p:nvPr/>
        </p:nvSpPr>
        <p:spPr bwMode="auto">
          <a:xfrm>
            <a:off x="5562600" y="5257800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0"/>
              <a:t>Frequency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Discretization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6600"/>
                </a:solidFill>
              </a:rPr>
              <a:t>Discretization</a:t>
            </a:r>
            <a:r>
              <a:rPr lang="en-US" dirty="0" smtClean="0"/>
              <a:t> is the process of converting a continuous attribute into an ordinal attribute</a:t>
            </a:r>
          </a:p>
          <a:p>
            <a:pPr lvl="1"/>
            <a:r>
              <a:rPr lang="en-US" dirty="0" smtClean="0"/>
              <a:t>A potentially infinite number of values are mapped into  a small number of categories</a:t>
            </a:r>
          </a:p>
          <a:p>
            <a:pPr lvl="1"/>
            <a:r>
              <a:rPr lang="en-US" dirty="0" smtClean="0"/>
              <a:t>Discretization is commonly used in classification</a:t>
            </a:r>
          </a:p>
          <a:p>
            <a:pPr lvl="1"/>
            <a:r>
              <a:rPr lang="en-US" sz="2600" dirty="0" smtClean="0"/>
              <a:t>Many classification algorithms work best if both the independent and dependent variables have only a few values</a:t>
            </a:r>
          </a:p>
          <a:p>
            <a:pPr lvl="1"/>
            <a:r>
              <a:rPr lang="en-US" sz="2600" dirty="0" smtClean="0"/>
              <a:t>We give an illustration of the usefulness of discretization using the Iris data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Iris Sample Data Set 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219200"/>
            <a:ext cx="8351837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Iris Plant data set.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Can be obtained from the UCI Machine Learning Repository </a:t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http://www.ics.uci.edu/~mlearn/MLRepository.html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From the statistician Douglas Fisher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Three flower types (classes):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 err="1" smtClean="0"/>
              <a:t>Setosa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 err="1"/>
              <a:t>Versicolour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 err="1" smtClean="0"/>
              <a:t>Virginica</a:t>
            </a:r>
            <a:r>
              <a:rPr lang="en-US" sz="24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Four (non-class) attributes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 Sepal width and length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 Petal width and length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032125" y="2906713"/>
            <a:ext cx="2073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5334000" y="5257800"/>
            <a:ext cx="3733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0">
                <a:latin typeface="Times New Roman" pitchFamily="18" charset="0"/>
              </a:rPr>
              <a:t>Virginica. Robert H. Mohlenbrock. USDA NRCS. 1995. Northeast wetland flora: Field office guide to plant species. Northeast National Technical Center, Chester, PA. Courtesy of USDA NRCS Wetland Science Institute. </a:t>
            </a: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0"/>
            <a:ext cx="3427413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Discretization: Iris Example</a:t>
            </a: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41375"/>
            <a:ext cx="6700838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685800" y="5562600"/>
            <a:ext cx="8077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0"/>
              <a:t>Petal width low or petal length low implies Setosa.</a:t>
            </a:r>
          </a:p>
          <a:p>
            <a:r>
              <a:rPr lang="en-US" sz="2000" b="0"/>
              <a:t>Petal width medium or petal length medium implies Versicolour.</a:t>
            </a:r>
          </a:p>
          <a:p>
            <a:r>
              <a:rPr lang="en-US" sz="2000" b="0"/>
              <a:t>Petal width high or petal length high implies Virginica.</a:t>
            </a:r>
          </a:p>
        </p:txBody>
      </p:sp>
      <p:grpSp>
        <p:nvGrpSpPr>
          <p:cNvPr id="49157" name="Group 6"/>
          <p:cNvGrpSpPr>
            <a:grpSpLocks/>
          </p:cNvGrpSpPr>
          <p:nvPr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49158" name="Rectangle 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9" name="Rectangle 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Discretization: Iris Example …</a:t>
            </a:r>
          </a:p>
        </p:txBody>
      </p:sp>
      <p:grpSp>
        <p:nvGrpSpPr>
          <p:cNvPr id="50179" name="Group 5"/>
          <p:cNvGrpSpPr>
            <a:grpSpLocks/>
          </p:cNvGrpSpPr>
          <p:nvPr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50182" name="Rectangle 6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3" name="Rectangle 7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80" name="Rectangle 8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How can we tell what the best discretization is?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CC6600"/>
                </a:solidFill>
              </a:rPr>
              <a:t>Unsupervised discretization:</a:t>
            </a:r>
            <a:r>
              <a:rPr lang="en-US" smtClean="0"/>
              <a:t> find breaks in the data values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sz="2200" smtClean="0"/>
              <a:t>Example:</a:t>
            </a:r>
            <a:br>
              <a:rPr lang="en-US" sz="2200" smtClean="0"/>
            </a:br>
            <a:r>
              <a:rPr lang="en-US" sz="2200" smtClean="0"/>
              <a:t>Petal Length </a:t>
            </a:r>
            <a:br>
              <a:rPr lang="en-US" sz="22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>	</a:t>
            </a:r>
          </a:p>
          <a:p>
            <a:pPr lvl="1">
              <a:lnSpc>
                <a:spcPct val="90000"/>
              </a:lnSpc>
            </a:pPr>
            <a:endParaRPr lang="en-US" sz="2000" smtClean="0">
              <a:solidFill>
                <a:srgbClr val="CC6600"/>
              </a:solidFill>
            </a:endParaRPr>
          </a:p>
          <a:p>
            <a:pPr lvl="1">
              <a:lnSpc>
                <a:spcPct val="90000"/>
              </a:lnSpc>
            </a:pPr>
            <a:endParaRPr lang="en-US" sz="2000" smtClean="0">
              <a:solidFill>
                <a:srgbClr val="CC66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rgbClr val="CC6600"/>
                </a:solidFill>
              </a:rPr>
              <a:t>Supervised discretization:</a:t>
            </a:r>
            <a:r>
              <a:rPr lang="en-US" smtClean="0"/>
              <a:t> Use class labels to find breaks </a:t>
            </a:r>
            <a:endParaRPr lang="en-US" sz="2800" smtClean="0"/>
          </a:p>
        </p:txBody>
      </p:sp>
      <p:pic>
        <p:nvPicPr>
          <p:cNvPr id="5018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2057400"/>
            <a:ext cx="4251325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413"/>
            <a:ext cx="914400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685800"/>
          </a:xfrm>
        </p:spPr>
        <p:txBody>
          <a:bodyPr/>
          <a:lstStyle/>
          <a:p>
            <a:r>
              <a:rPr lang="en-US" smtClean="0"/>
              <a:t>Discretization Without Using Class Labels </a:t>
            </a:r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228600" y="5470525"/>
            <a:ext cx="861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Data consists of four groups of points and two outliers. Data is one-dimensional, but a random y component is added to reduce overlap.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Difference Between Ratio and Interval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318500" cy="5181600"/>
          </a:xfrm>
        </p:spPr>
        <p:txBody>
          <a:bodyPr/>
          <a:lstStyle/>
          <a:p>
            <a:r>
              <a:rPr lang="en-US" dirty="0" smtClean="0"/>
              <a:t>Is it physically meaningful to say that a temperature of 10 </a:t>
            </a:r>
            <a:r>
              <a:rPr lang="en-US" dirty="0" smtClean="0">
                <a:latin typeface="Sylfaen" pitchFamily="18" charset="0"/>
              </a:rPr>
              <a:t>°</a:t>
            </a:r>
            <a:r>
              <a:rPr lang="en-US" dirty="0" smtClean="0"/>
              <a:t> is twice that of 5</a:t>
            </a:r>
            <a:r>
              <a:rPr lang="en-US" dirty="0" smtClean="0">
                <a:latin typeface="Sylfaen" pitchFamily="18" charset="0"/>
              </a:rPr>
              <a:t>° </a:t>
            </a:r>
            <a:r>
              <a:rPr lang="en-US" dirty="0" smtClean="0"/>
              <a:t>on </a:t>
            </a:r>
          </a:p>
          <a:p>
            <a:pPr lvl="1"/>
            <a:r>
              <a:rPr lang="en-US" dirty="0" smtClean="0"/>
              <a:t>the Celsius scale?</a:t>
            </a:r>
          </a:p>
          <a:p>
            <a:pPr lvl="1"/>
            <a:r>
              <a:rPr lang="en-US" dirty="0" smtClean="0"/>
              <a:t>the Fahrenheit scale?</a:t>
            </a:r>
          </a:p>
          <a:p>
            <a:pPr lvl="1"/>
            <a:r>
              <a:rPr lang="en-US" dirty="0" smtClean="0"/>
              <a:t>the Kelvin scale?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Consider measuring the height above average</a:t>
            </a:r>
          </a:p>
          <a:p>
            <a:pPr lvl="1"/>
            <a:r>
              <a:rPr lang="en-US" dirty="0" smtClean="0"/>
              <a:t>If Bill’s height is three inches above average and Bob’s height is six inches above average, then would we say that Bob is twice as tall as Bill?</a:t>
            </a:r>
          </a:p>
          <a:p>
            <a:pPr lvl="1"/>
            <a:r>
              <a:rPr lang="en-US" dirty="0" smtClean="0"/>
              <a:t>Is this situation analogous to that of temperature?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685800"/>
          </a:xfrm>
        </p:spPr>
        <p:txBody>
          <a:bodyPr/>
          <a:lstStyle/>
          <a:p>
            <a:r>
              <a:rPr lang="en-US" smtClean="0"/>
              <a:t>Discretization Without Using Class Labels </a:t>
            </a:r>
          </a:p>
        </p:txBody>
      </p:sp>
      <p:pic>
        <p:nvPicPr>
          <p:cNvPr id="522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313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9"/>
          <p:cNvSpPr txBox="1">
            <a:spLocks noChangeArrowheads="1"/>
          </p:cNvSpPr>
          <p:nvPr/>
        </p:nvSpPr>
        <p:spPr bwMode="auto">
          <a:xfrm>
            <a:off x="609600" y="56388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CC6600"/>
                </a:solidFill>
              </a:rPr>
              <a:t>Equal interval width</a:t>
            </a:r>
            <a:r>
              <a:rPr lang="en-US" sz="2400"/>
              <a:t> approach used to obtain 4 values.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685800"/>
          </a:xfrm>
        </p:spPr>
        <p:txBody>
          <a:bodyPr/>
          <a:lstStyle/>
          <a:p>
            <a:r>
              <a:rPr lang="en-US" smtClean="0"/>
              <a:t>Discretization Without Using Class Labels </a:t>
            </a:r>
          </a:p>
        </p:txBody>
      </p:sp>
      <p:sp>
        <p:nvSpPr>
          <p:cNvPr id="53251" name="Text Box 8"/>
          <p:cNvSpPr txBox="1">
            <a:spLocks noChangeArrowheads="1"/>
          </p:cNvSpPr>
          <p:nvPr/>
        </p:nvSpPr>
        <p:spPr bwMode="auto">
          <a:xfrm>
            <a:off x="611188" y="56388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CC6600"/>
                </a:solidFill>
              </a:rPr>
              <a:t>Equal frequency</a:t>
            </a:r>
            <a:r>
              <a:rPr lang="en-US" sz="2400"/>
              <a:t> approach used to obtain 4 values.</a:t>
            </a:r>
          </a:p>
        </p:txBody>
      </p:sp>
      <p:pic>
        <p:nvPicPr>
          <p:cNvPr id="5325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413"/>
            <a:ext cx="908685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685800"/>
          </a:xfrm>
        </p:spPr>
        <p:txBody>
          <a:bodyPr/>
          <a:lstStyle/>
          <a:p>
            <a:r>
              <a:rPr lang="en-US" smtClean="0"/>
              <a:t>Discretization Without Using Class Labels </a:t>
            </a:r>
          </a:p>
        </p:txBody>
      </p:sp>
      <p:sp>
        <p:nvSpPr>
          <p:cNvPr id="54275" name="Text Box 9"/>
          <p:cNvSpPr txBox="1">
            <a:spLocks noChangeArrowheads="1"/>
          </p:cNvSpPr>
          <p:nvPr/>
        </p:nvSpPr>
        <p:spPr bwMode="auto">
          <a:xfrm>
            <a:off x="611188" y="56388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CC6600"/>
                </a:solidFill>
              </a:rPr>
              <a:t>K-means</a:t>
            </a:r>
            <a:r>
              <a:rPr lang="en-US" sz="2400"/>
              <a:t> approach to obtain 4 values.</a:t>
            </a:r>
          </a:p>
        </p:txBody>
      </p:sp>
      <p:pic>
        <p:nvPicPr>
          <p:cNvPr id="5427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413"/>
            <a:ext cx="91440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Binarization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Binarization maps a continuous or categorical attribute into one or more binary variables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Typically used for association analysis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Often convert a continuous attribute to a categorical attribute and then convert a categorical attribute to a set of binary attributes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Association analysis needs asymmetric binary attributes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Examples: eye color and height measured as </a:t>
            </a:r>
            <a:br>
              <a:rPr lang="en-US" smtClean="0"/>
            </a:br>
            <a:r>
              <a:rPr lang="en-US" smtClean="0"/>
              <a:t>{low, medium, high}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Attribute Transformation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3185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CC6600"/>
                </a:solidFill>
              </a:rPr>
              <a:t>attribute transform</a:t>
            </a:r>
            <a:r>
              <a:rPr lang="en-US" dirty="0" smtClean="0"/>
              <a:t> is a function that maps the entire set of values of a given attribute to a new set of replacement values such that each old value can be identified with one of the new values</a:t>
            </a:r>
          </a:p>
          <a:p>
            <a:pPr lvl="1"/>
            <a:r>
              <a:rPr lang="en-US" sz="2600" dirty="0" smtClean="0"/>
              <a:t>Simple functions: x</a:t>
            </a:r>
            <a:r>
              <a:rPr lang="en-US" sz="2600" baseline="30000" dirty="0" smtClean="0"/>
              <a:t>k</a:t>
            </a:r>
            <a:r>
              <a:rPr lang="en-US" sz="2600" dirty="0" smtClean="0"/>
              <a:t>, log(x), e</a:t>
            </a:r>
            <a:r>
              <a:rPr lang="en-US" sz="2600" baseline="30000" dirty="0" smtClean="0"/>
              <a:t>x</a:t>
            </a:r>
            <a:r>
              <a:rPr lang="en-US" sz="2600" dirty="0" smtClean="0"/>
              <a:t>, |x|</a:t>
            </a:r>
          </a:p>
          <a:p>
            <a:pPr lvl="1"/>
            <a:r>
              <a:rPr lang="en-US" sz="2600" dirty="0" smtClean="0">
                <a:solidFill>
                  <a:srgbClr val="CC6600"/>
                </a:solidFill>
              </a:rPr>
              <a:t>Normalization</a:t>
            </a:r>
          </a:p>
          <a:p>
            <a:pPr marL="1257300" lvl="2" indent="-279400"/>
            <a:r>
              <a:rPr lang="en-US" sz="2400" dirty="0" smtClean="0"/>
              <a:t>Refers to various techniques to adjust to differences among attributes in terms of frequency of occurrence, mean, variance, range</a:t>
            </a:r>
          </a:p>
          <a:p>
            <a:pPr marL="1257300" lvl="2" indent="-279400"/>
            <a:r>
              <a:rPr lang="en-US" sz="2400" dirty="0" smtClean="0"/>
              <a:t>Take out unwanted, common signal, e.g., seasonality  </a:t>
            </a:r>
          </a:p>
          <a:p>
            <a:pPr lvl="1"/>
            <a:r>
              <a:rPr lang="en-US" dirty="0" smtClean="0"/>
              <a:t>In statistics, </a:t>
            </a:r>
            <a:r>
              <a:rPr lang="en-US" dirty="0" smtClean="0">
                <a:solidFill>
                  <a:srgbClr val="CC6600"/>
                </a:solidFill>
              </a:rPr>
              <a:t>standardization</a:t>
            </a:r>
            <a:r>
              <a:rPr lang="en-US" dirty="0" smtClean="0"/>
              <a:t> refers to subtracting off the means and dividing by the standard deviation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Tahoma" pitchFamily="34" charset="0"/>
              </a:rPr>
              <a:t>Example: Sample Time Series of Plant Growth</a:t>
            </a:r>
          </a:p>
        </p:txBody>
      </p:sp>
      <p:sp>
        <p:nvSpPr>
          <p:cNvPr id="57347" name="Text Box 54"/>
          <p:cNvSpPr txBox="1">
            <a:spLocks noChangeArrowheads="1"/>
          </p:cNvSpPr>
          <p:nvPr/>
        </p:nvSpPr>
        <p:spPr bwMode="auto">
          <a:xfrm>
            <a:off x="3200400" y="4572000"/>
            <a:ext cx="266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0">
                <a:latin typeface="Times New Roman" pitchFamily="18" charset="0"/>
              </a:rPr>
              <a:t>Correlations between time series</a:t>
            </a:r>
          </a:p>
        </p:txBody>
      </p:sp>
      <p:grpSp>
        <p:nvGrpSpPr>
          <p:cNvPr id="57348" name="Group 55"/>
          <p:cNvGrpSpPr>
            <a:grpSpLocks/>
          </p:cNvGrpSpPr>
          <p:nvPr/>
        </p:nvGrpSpPr>
        <p:grpSpPr bwMode="auto">
          <a:xfrm>
            <a:off x="0" y="990600"/>
            <a:ext cx="7011988" cy="3654425"/>
            <a:chOff x="624" y="624"/>
            <a:chExt cx="4417" cy="2302"/>
          </a:xfrm>
        </p:grpSpPr>
        <p:pic>
          <p:nvPicPr>
            <p:cNvPr id="57352" name="Picture 56" descr="npp_seri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32" b="23555"/>
            <a:stretch>
              <a:fillRect/>
            </a:stretch>
          </p:blipFill>
          <p:spPr bwMode="auto">
            <a:xfrm>
              <a:off x="624" y="816"/>
              <a:ext cx="4417" cy="2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3" name="Text Box 57"/>
            <p:cNvSpPr txBox="1">
              <a:spLocks noChangeArrowheads="1"/>
            </p:cNvSpPr>
            <p:nvPr/>
          </p:nvSpPr>
          <p:spPr bwMode="auto">
            <a:xfrm>
              <a:off x="2592" y="624"/>
              <a:ext cx="8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Minneapolis</a:t>
              </a:r>
            </a:p>
          </p:txBody>
        </p:sp>
      </p:grpSp>
      <p:graphicFrame>
        <p:nvGraphicFramePr>
          <p:cNvPr id="57349" name="Object 265"/>
          <p:cNvGraphicFramePr>
            <a:graphicFrameLocks noChangeAspect="1"/>
          </p:cNvGraphicFramePr>
          <p:nvPr/>
        </p:nvGraphicFramePr>
        <p:xfrm>
          <a:off x="1066800" y="5118100"/>
          <a:ext cx="56134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3" name="Document" r:id="rId4" imgW="5617358" imgH="1290648" progId="Word.Document.8">
                  <p:embed/>
                </p:oleObj>
              </mc:Choice>
              <mc:Fallback>
                <p:oleObj name="Document" r:id="rId4" imgW="5617358" imgH="1290648" progId="Word.Document.8">
                  <p:embed/>
                  <p:pic>
                    <p:nvPicPr>
                      <p:cNvPr id="0" name="Object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118100"/>
                        <a:ext cx="5613400" cy="1282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0" name="Rectangle 266"/>
          <p:cNvSpPr>
            <a:spLocks noChangeArrowheads="1"/>
          </p:cNvSpPr>
          <p:nvPr/>
        </p:nvSpPr>
        <p:spPr bwMode="auto">
          <a:xfrm>
            <a:off x="914400" y="4648200"/>
            <a:ext cx="5486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Correlations between time series</a:t>
            </a:r>
          </a:p>
        </p:txBody>
      </p:sp>
      <p:sp>
        <p:nvSpPr>
          <p:cNvPr id="57351" name="Text Box 267"/>
          <p:cNvSpPr txBox="1">
            <a:spLocks noChangeArrowheads="1"/>
          </p:cNvSpPr>
          <p:nvPr/>
        </p:nvSpPr>
        <p:spPr bwMode="auto">
          <a:xfrm>
            <a:off x="6553200" y="1371600"/>
            <a:ext cx="2438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Net Primary Production (NPP) is a measure of plant growth used by ecosystem scientists.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Tahoma" pitchFamily="34" charset="0"/>
              </a:rPr>
              <a:t>Seasonality Accounts for Much Correlation</a:t>
            </a:r>
          </a:p>
        </p:txBody>
      </p:sp>
      <p:sp>
        <p:nvSpPr>
          <p:cNvPr id="58371" name="Text Box 54"/>
          <p:cNvSpPr txBox="1">
            <a:spLocks noChangeArrowheads="1"/>
          </p:cNvSpPr>
          <p:nvPr/>
        </p:nvSpPr>
        <p:spPr bwMode="auto">
          <a:xfrm>
            <a:off x="3200400" y="4572000"/>
            <a:ext cx="266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0">
                <a:latin typeface="Times New Roman" pitchFamily="18" charset="0"/>
              </a:rPr>
              <a:t>Correlations between time series</a:t>
            </a:r>
          </a:p>
        </p:txBody>
      </p:sp>
      <p:grpSp>
        <p:nvGrpSpPr>
          <p:cNvPr id="58372" name="Group 55"/>
          <p:cNvGrpSpPr>
            <a:grpSpLocks/>
          </p:cNvGrpSpPr>
          <p:nvPr/>
        </p:nvGrpSpPr>
        <p:grpSpPr bwMode="auto">
          <a:xfrm>
            <a:off x="0" y="990600"/>
            <a:ext cx="7011988" cy="3654425"/>
            <a:chOff x="576" y="624"/>
            <a:chExt cx="4417" cy="2302"/>
          </a:xfrm>
        </p:grpSpPr>
        <p:pic>
          <p:nvPicPr>
            <p:cNvPr id="58376" name="Picture 56" descr="npp_ano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32" b="23555"/>
            <a:stretch>
              <a:fillRect/>
            </a:stretch>
          </p:blipFill>
          <p:spPr bwMode="auto">
            <a:xfrm>
              <a:off x="576" y="816"/>
              <a:ext cx="4417" cy="2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77" name="Text Box 57"/>
            <p:cNvSpPr txBox="1">
              <a:spLocks noChangeArrowheads="1"/>
            </p:cNvSpPr>
            <p:nvPr/>
          </p:nvSpPr>
          <p:spPr bwMode="auto">
            <a:xfrm>
              <a:off x="2592" y="624"/>
              <a:ext cx="8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Minneapolis</a:t>
              </a:r>
            </a:p>
          </p:txBody>
        </p:sp>
      </p:grpSp>
      <p:sp>
        <p:nvSpPr>
          <p:cNvPr id="58373" name="Rectangle 58"/>
          <p:cNvSpPr>
            <a:spLocks noChangeArrowheads="1"/>
          </p:cNvSpPr>
          <p:nvPr/>
        </p:nvSpPr>
        <p:spPr bwMode="auto">
          <a:xfrm>
            <a:off x="6553200" y="1295400"/>
            <a:ext cx="259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119063" lvl="1" indent="-4763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rgbClr val="0C7B9C"/>
              </a:buClr>
              <a:buFont typeface="Arial" pitchFamily="34" charset="0"/>
              <a:buNone/>
            </a:pPr>
            <a:r>
              <a:rPr lang="en-US" sz="2000" b="0"/>
              <a:t>Normalized using monthly Z Score:</a:t>
            </a:r>
          </a:p>
          <a:p>
            <a:pPr marL="119063" lvl="1" indent="-4763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rgbClr val="0C7B9C"/>
              </a:buClr>
              <a:buFont typeface="Arial" pitchFamily="34" charset="0"/>
              <a:buNone/>
            </a:pPr>
            <a:r>
              <a:rPr lang="en-US" sz="2000" b="0"/>
              <a:t>Subtract off monthly mean and divide by monthly standard deviation</a:t>
            </a:r>
          </a:p>
        </p:txBody>
      </p:sp>
      <p:graphicFrame>
        <p:nvGraphicFramePr>
          <p:cNvPr id="58374" name="Object 59"/>
          <p:cNvGraphicFramePr>
            <a:graphicFrameLocks noChangeAspect="1"/>
          </p:cNvGraphicFramePr>
          <p:nvPr/>
        </p:nvGraphicFramePr>
        <p:xfrm>
          <a:off x="1077913" y="5111750"/>
          <a:ext cx="5627687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7" name="Document" r:id="rId4" imgW="5627074" imgH="1289206" progId="Word.Document.8">
                  <p:embed/>
                </p:oleObj>
              </mc:Choice>
              <mc:Fallback>
                <p:oleObj name="Document" r:id="rId4" imgW="5627074" imgH="1289206" progId="Word.Document.8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5111750"/>
                        <a:ext cx="5627687" cy="128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Rectangle 60"/>
          <p:cNvSpPr>
            <a:spLocks noChangeArrowheads="1"/>
          </p:cNvSpPr>
          <p:nvPr/>
        </p:nvSpPr>
        <p:spPr bwMode="auto">
          <a:xfrm>
            <a:off x="914400" y="4648200"/>
            <a:ext cx="5486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Correlations between time series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146480848</TotalTime>
  <Pages>3</Pages>
  <Words>4036</Words>
  <Application>Microsoft Macintosh PowerPoint</Application>
  <PresentationFormat>On-screen Show (4:3)</PresentationFormat>
  <Paragraphs>821</Paragraphs>
  <Slides>96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96</vt:i4>
      </vt:variant>
    </vt:vector>
  </HeadingPairs>
  <TitlesOfParts>
    <vt:vector size="114" baseType="lpstr">
      <vt:lpstr>Cambria</vt:lpstr>
      <vt:lpstr>Cambria Math</vt:lpstr>
      <vt:lpstr>cmmi10</vt:lpstr>
      <vt:lpstr>Monotype Sorts</vt:lpstr>
      <vt:lpstr>MS Mincho</vt:lpstr>
      <vt:lpstr>Sylfaen</vt:lpstr>
      <vt:lpstr>Symbol</vt:lpstr>
      <vt:lpstr>Tahoma</vt:lpstr>
      <vt:lpstr>Times New Roman</vt:lpstr>
      <vt:lpstr>Wingdings</vt:lpstr>
      <vt:lpstr>Arial</vt:lpstr>
      <vt:lpstr>LC.BRev.FY97</vt:lpstr>
      <vt:lpstr>Document</vt:lpstr>
      <vt:lpstr>VISIO</vt:lpstr>
      <vt:lpstr>Visio</vt:lpstr>
      <vt:lpstr>Worksheet</vt:lpstr>
      <vt:lpstr>Equation</vt:lpstr>
      <vt:lpstr>Bitmap Image</vt:lpstr>
      <vt:lpstr>Data Mining: Data</vt:lpstr>
      <vt:lpstr>Outline</vt:lpstr>
      <vt:lpstr>What is Data?</vt:lpstr>
      <vt:lpstr>A More Complete View of Data</vt:lpstr>
      <vt:lpstr>Attribute Values</vt:lpstr>
      <vt:lpstr>Measurement of Length </vt:lpstr>
      <vt:lpstr>Types of Attributes </vt:lpstr>
      <vt:lpstr>Properties of Attribute Values </vt:lpstr>
      <vt:lpstr>Difference Between Ratio and Interval </vt:lpstr>
      <vt:lpstr>PowerPoint Presentation</vt:lpstr>
      <vt:lpstr>PowerPoint Presentation</vt:lpstr>
      <vt:lpstr>Discrete and Continuous Attributes </vt:lpstr>
      <vt:lpstr>Asymmetric Attributes</vt:lpstr>
      <vt:lpstr>Some Extensions and Critiques</vt:lpstr>
      <vt:lpstr>Critiques</vt:lpstr>
      <vt:lpstr>Critiques  …</vt:lpstr>
      <vt:lpstr>More Complicated Examples</vt:lpstr>
      <vt:lpstr>Key Messages for Attribute Types</vt:lpstr>
      <vt:lpstr>Types of data sets </vt:lpstr>
      <vt:lpstr>Important Characteristics of Data</vt:lpstr>
      <vt:lpstr>Record Data </vt:lpstr>
      <vt:lpstr>Data Matrix </vt:lpstr>
      <vt:lpstr>Document Data</vt:lpstr>
      <vt:lpstr>Transaction Data</vt:lpstr>
      <vt:lpstr>Graph Data </vt:lpstr>
      <vt:lpstr>Ordered Data </vt:lpstr>
      <vt:lpstr>Ordered Data </vt:lpstr>
      <vt:lpstr>Ordered Data</vt:lpstr>
      <vt:lpstr>Data Quality </vt:lpstr>
      <vt:lpstr>Data Quality …</vt:lpstr>
      <vt:lpstr>Noise</vt:lpstr>
      <vt:lpstr>Outliers</vt:lpstr>
      <vt:lpstr>Missing Values</vt:lpstr>
      <vt:lpstr>Missing Values …</vt:lpstr>
      <vt:lpstr>Duplicate Data</vt:lpstr>
      <vt:lpstr>Similarity and Dissimilarity Measures</vt:lpstr>
      <vt:lpstr>Similarity/Dissimilarity for Simple Attributes</vt:lpstr>
      <vt:lpstr>Euclidean Distance</vt:lpstr>
      <vt:lpstr>Euclidean Distance</vt:lpstr>
      <vt:lpstr>Minkowski Distance</vt:lpstr>
      <vt:lpstr>Minkowski Distance: Examples</vt:lpstr>
      <vt:lpstr>Minkowski Distance</vt:lpstr>
      <vt:lpstr>Mahalanobis Distance</vt:lpstr>
      <vt:lpstr>Mahalanobis Distance</vt:lpstr>
      <vt:lpstr>Common Properties of a Distance</vt:lpstr>
      <vt:lpstr>Common Properties of a Similarity</vt:lpstr>
      <vt:lpstr>Similarity Between Binary Vectors</vt:lpstr>
      <vt:lpstr>SMC versus Jaccard: Example</vt:lpstr>
      <vt:lpstr>Cosine Similarity</vt:lpstr>
      <vt:lpstr>Extended Jaccard Coefficient (Tanimoto)</vt:lpstr>
      <vt:lpstr>Correlation measures the linear relationship between objects</vt:lpstr>
      <vt:lpstr>Visually Evaluating Correlation</vt:lpstr>
      <vt:lpstr>Drawback of Correlation</vt:lpstr>
      <vt:lpstr>Comparison of Proximity Measures</vt:lpstr>
      <vt:lpstr>Information Based Measures</vt:lpstr>
      <vt:lpstr>Information and Probability</vt:lpstr>
      <vt:lpstr>Entropy</vt:lpstr>
      <vt:lpstr>Entropy Examples</vt:lpstr>
      <vt:lpstr>Entropy for Sample Data: Example</vt:lpstr>
      <vt:lpstr>Entropy for Sample Data</vt:lpstr>
      <vt:lpstr>Mutual Information</vt:lpstr>
      <vt:lpstr>Mutual Information Example</vt:lpstr>
      <vt:lpstr>Maximal Information Coefficient</vt:lpstr>
      <vt:lpstr>General Approach for Combining Similarities</vt:lpstr>
      <vt:lpstr>Using Weights to Combine Similarities</vt:lpstr>
      <vt:lpstr>Density</vt:lpstr>
      <vt:lpstr>Euclidean Density: Grid-based Approach</vt:lpstr>
      <vt:lpstr>Euclidean Density: Center-Based</vt:lpstr>
      <vt:lpstr>Data Preprocessing</vt:lpstr>
      <vt:lpstr>Aggregation</vt:lpstr>
      <vt:lpstr>Example: Precipitation in Australia</vt:lpstr>
      <vt:lpstr>Example: Precipitation in Australia …</vt:lpstr>
      <vt:lpstr>Sampling </vt:lpstr>
      <vt:lpstr>Sampling … </vt:lpstr>
      <vt:lpstr>Sample Size</vt:lpstr>
      <vt:lpstr>Types of Sampling</vt:lpstr>
      <vt:lpstr>Sample Size</vt:lpstr>
      <vt:lpstr>Curse of Dimensionality</vt:lpstr>
      <vt:lpstr>Dimensionality Reduction</vt:lpstr>
      <vt:lpstr>Dimensionality Reduction: PCA</vt:lpstr>
      <vt:lpstr>Dimensionality Reduction: PCA</vt:lpstr>
      <vt:lpstr>Feature Subset Selection</vt:lpstr>
      <vt:lpstr>Feature Creation</vt:lpstr>
      <vt:lpstr>Mapping Data to a New Space</vt:lpstr>
      <vt:lpstr>Discretization</vt:lpstr>
      <vt:lpstr>Iris Sample Data Set  </vt:lpstr>
      <vt:lpstr>Discretization: Iris Example</vt:lpstr>
      <vt:lpstr>Discretization: Iris Example …</vt:lpstr>
      <vt:lpstr>Discretization Without Using Class Labels </vt:lpstr>
      <vt:lpstr>Discretization Without Using Class Labels </vt:lpstr>
      <vt:lpstr>Discretization Without Using Class Labels </vt:lpstr>
      <vt:lpstr>Discretization Without Using Class Labels </vt:lpstr>
      <vt:lpstr>Binarization</vt:lpstr>
      <vt:lpstr>Attribute Transformation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anujkarpatne@gmail.com</cp:lastModifiedBy>
  <cp:revision>557</cp:revision>
  <cp:lastPrinted>2018-02-04T02:00:28Z</cp:lastPrinted>
  <dcterms:created xsi:type="dcterms:W3CDTF">1998-03-18T13:44:31Z</dcterms:created>
  <dcterms:modified xsi:type="dcterms:W3CDTF">2018-02-14T20:29:42Z</dcterms:modified>
</cp:coreProperties>
</file>