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Oswald" panose="00000500000000000000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2452A3-0AA0-4095-9977-27CE069FA35C}">
  <a:tblStyle styleId="{D62452A3-0AA0-4095-9977-27CE069FA3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f820812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ef820812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0f7697c0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10f7697c0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def00a4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edef00a4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10460215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110460215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def00a40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edef00a40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def00a40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edef00a4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def00a4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edef00a4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524000" y="1198577"/>
            <a:ext cx="91440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swald"/>
              <a:buNone/>
            </a:pPr>
            <a:r>
              <a:rPr lang="en-US"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Example of </a:t>
            </a:r>
            <a:endParaRPr sz="8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swald"/>
              <a:buNone/>
            </a:pPr>
            <a:r>
              <a:rPr lang="en-US"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Market Basket Analysis </a:t>
            </a:r>
            <a:endParaRPr sz="8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swald"/>
              <a:buNone/>
            </a:pPr>
            <a:r>
              <a:rPr lang="en-US"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(Association Rule Mining) 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1524000" y="413991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2958350" y="1314825"/>
            <a:ext cx="690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5882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92929"/>
                </a:solidFill>
              </a:rPr>
              <a:t>Introduction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3122700" y="2286000"/>
            <a:ext cx="86511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05882"/>
              </a:lnSpc>
              <a:spcBef>
                <a:spcPts val="4000"/>
              </a:spcBef>
              <a:spcAft>
                <a:spcPts val="0"/>
              </a:spcAft>
              <a:buClr>
                <a:srgbClr val="292929"/>
              </a:buClr>
              <a:buSzPts val="2000"/>
              <a:buChar char="●"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Market Basket Analysis is one of the key techniques used by large retailers to uncover associations between items.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74650" algn="l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eorgia"/>
              <a:buChar char="●"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It works by looking for combinations of items that occur together frequently in transactions.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74650" algn="l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eorgia"/>
              <a:buChar char="●"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What relationships there are between items is the target of the analysis. 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74650" algn="l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eorgia"/>
              <a:buChar char="●"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Knowing what your customers tend to buy together can help with marketing efforts and store/website layout.</a:t>
            </a:r>
            <a:endParaRPr sz="1500">
              <a:solidFill>
                <a:schemeClr val="dk1"/>
              </a:solidFill>
              <a:highlight>
                <a:srgbClr val="E9F2FD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2883650" y="298825"/>
            <a:ext cx="690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5882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92929"/>
                </a:solidFill>
              </a:rPr>
              <a:t>Example: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3048000" y="1143568"/>
            <a:ext cx="8651100" cy="4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05882"/>
              </a:lnSpc>
              <a:spcBef>
                <a:spcPts val="4000"/>
              </a:spcBef>
              <a:spcAft>
                <a:spcPts val="0"/>
              </a:spcAft>
              <a:buClr>
                <a:srgbClr val="292929"/>
              </a:buClr>
              <a:buSzPts val="2000"/>
              <a:buChar char="●"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Market basket analysis isn’t limited to shopping carts.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74650" algn="l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eorgia"/>
              <a:buChar char="●"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Other areas where the technique is used include: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74650" algn="l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eorgia"/>
              <a:buAutoNum type="alphaLcPeriod"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Analysis of fraudulent insurance claims 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74650" algn="l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eorgia"/>
              <a:buAutoNum type="alphaLcPeriod"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Credit card purchases.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74650" algn="l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eorgia"/>
              <a:buChar char="●"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Market basket analysis can also be used to cross-sell products.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74650" algn="l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Georgia"/>
              <a:buChar char="●"/>
            </a:pPr>
            <a:r>
              <a:rPr lang="en-US" sz="23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Example: Amazon famously uses an algorithm to suggest items that you might be interested in, based on your browsing history or what other people have purchased.</a:t>
            </a:r>
            <a:endParaRPr sz="23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5882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rgbClr val="E9F2FD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775" y="2120563"/>
            <a:ext cx="1308450" cy="261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3687" y="2876970"/>
            <a:ext cx="1939651" cy="138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8212" y="3010675"/>
            <a:ext cx="2407898" cy="83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60939" y="2009201"/>
            <a:ext cx="2839574" cy="283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3001250" y="3302050"/>
            <a:ext cx="896400" cy="53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5707575" y="3302050"/>
            <a:ext cx="896400" cy="53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9296450" y="3302050"/>
            <a:ext cx="896400" cy="53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4153650" y="4337225"/>
            <a:ext cx="130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Mobile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0551475" y="4848775"/>
            <a:ext cx="130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Mobile Cover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2116850" y="5335600"/>
            <a:ext cx="8786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Amazon uses past transactions of similar customers and thereby suggest best product to cross sell with current Product.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2883625" y="582700"/>
            <a:ext cx="690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5882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92929"/>
                </a:solidFill>
              </a:rPr>
              <a:t>Three important terms: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3003150" y="1344700"/>
            <a:ext cx="8651100" cy="14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lnSpc>
                <a:spcPct val="105882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AutoNum type="arabicPeriod"/>
            </a:pPr>
            <a:r>
              <a:rPr lang="en-US" sz="27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Support</a:t>
            </a:r>
            <a:endParaRPr sz="27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0050" algn="l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AutoNum type="arabicPeriod"/>
            </a:pPr>
            <a:r>
              <a:rPr lang="en-US" sz="27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Confidence</a:t>
            </a:r>
            <a:endParaRPr sz="27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0050" algn="l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Georgia"/>
              <a:buAutoNum type="arabicPeriod"/>
            </a:pPr>
            <a:r>
              <a:rPr lang="en-US" sz="2700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Lift</a:t>
            </a:r>
            <a:endParaRPr sz="2700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2375650" y="2973300"/>
            <a:ext cx="87705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We will take classic example of beer and diaper; it was found in study that whenever customer purchased beer they purchased diaper as well in same transaction.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7150" y="4906725"/>
            <a:ext cx="1703327" cy="170332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5632825" y="5498350"/>
            <a:ext cx="1613700" cy="55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2425" y="4906737"/>
            <a:ext cx="1703325" cy="170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2286000" y="149425"/>
            <a:ext cx="8725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In a Supermarket there are 5 transactions done: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7" name="Google Shape;127;p18"/>
          <p:cNvGraphicFramePr/>
          <p:nvPr/>
        </p:nvGraphicFramePr>
        <p:xfrm>
          <a:off x="2528800" y="99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{D62452A3-0AA0-4095-9977-27CE069FA35C}</a:tableStyleId>
              </a:tblPr>
              <a:tblGrid>
                <a:gridCol w="163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sng"/>
                        <a:t>Transaction ID:</a:t>
                      </a:r>
                      <a:endParaRPr b="1" u="sng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u="sng"/>
                        <a:t>Products Purchased</a:t>
                      </a:r>
                      <a:endParaRPr b="1" u="sng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Oil, Bread, Beer, Diaper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Ice cream, Beer, Diaper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Beer, Wafer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Butter, Bread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Beer, Diaper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8" name="Google Shape;128;p18"/>
          <p:cNvSpPr txBox="1"/>
          <p:nvPr/>
        </p:nvSpPr>
        <p:spPr>
          <a:xfrm>
            <a:off x="2443025" y="3563450"/>
            <a:ext cx="88899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Let Beer -&gt; X and Diaper -&gt; 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Aim: To find how many time X was purchased with Y (X -&gt; Y)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Support 	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=  Number of Transactions with Beer and Diaper /Total Number of Transactions.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= ⅗ = 60%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Confidence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	= No. of transactions with Beer and Diaper / No. of transactions with Beer.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=¾= 75 %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Lift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		= Confidence of buying both beer and diaper / Probability of buying beer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= 75%/80% =0.93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2345775" y="1479150"/>
            <a:ext cx="82326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-US" sz="2200" b="1" u="sng">
                <a:latin typeface="Calibri"/>
                <a:ea typeface="Calibri"/>
                <a:cs typeface="Calibri"/>
                <a:sym typeface="Calibri"/>
              </a:rPr>
              <a:t>Store layout:</a:t>
            </a:r>
            <a:endParaRPr sz="22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Outlets will place products that co-occur together in the analysis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 close proximity on the store floor to improve the shopping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experience of the customer.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-US" sz="2200" b="1" u="sng">
                <a:latin typeface="Calibri"/>
                <a:ea typeface="Calibri"/>
                <a:cs typeface="Calibri"/>
                <a:sym typeface="Calibri"/>
              </a:rPr>
              <a:t>Cross-selling or Up-selling:</a:t>
            </a:r>
            <a:endParaRPr sz="22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Outlets will market extra products to the customer based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on prior purchase behavior patterns or what is currently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 their cart.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3.	</a:t>
            </a:r>
            <a:r>
              <a:rPr lang="en-US" sz="2200" b="1" u="sng">
                <a:latin typeface="Calibri"/>
                <a:ea typeface="Calibri"/>
                <a:cs typeface="Calibri"/>
                <a:sym typeface="Calibri"/>
              </a:rPr>
              <a:t>Placement of items on a website or products in Catalogs.</a:t>
            </a:r>
            <a:endParaRPr sz="22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2480225" y="373525"/>
            <a:ext cx="8232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u="sng">
                <a:latin typeface="Calibri"/>
                <a:ea typeface="Calibri"/>
                <a:cs typeface="Calibri"/>
                <a:sym typeface="Calibri"/>
              </a:rPr>
              <a:t>Applications:</a:t>
            </a:r>
            <a:endParaRPr sz="2700" b="1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/>
        </p:nvSpPr>
        <p:spPr>
          <a:xfrm>
            <a:off x="4676575" y="2988250"/>
            <a:ext cx="9069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Oswald</vt:lpstr>
      <vt:lpstr>Georgia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avyay rao</cp:lastModifiedBy>
  <cp:revision>1</cp:revision>
  <dcterms:modified xsi:type="dcterms:W3CDTF">2022-01-31T04:56:19Z</dcterms:modified>
</cp:coreProperties>
</file>