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186E4C6-AE03-42A9-9186-2F306B14880B}">
  <a:tblStyle styleId="{4186E4C6-AE03-42A9-9186-2F306B1488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10a762e12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10a762e1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10a762e12e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10a762e12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10a762e12e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10a762e12e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10a762e12e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10a762e12e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10a762e12e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10a762e12e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analyticsvidhya.com/blog/2021/10/a-comprehensive-guide-on-market-basket-analysi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B3B3B3"/>
            </a:gs>
          </a:gsLst>
          <a:path path="circle">
            <a:fillToRect l="50000" t="50000" r="50000" b="50000"/>
          </a:path>
          <a:tileRect/>
        </a:gra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Market Basket Analysis - 2</a:t>
            </a:r>
            <a:endParaRPr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dirty="0"/>
          </a:p>
        </p:txBody>
      </p:sp>
      <p:sp>
        <p:nvSpPr>
          <p:cNvPr id="56" name="Google Shape;56;p13"/>
          <p:cNvSpPr txBox="1"/>
          <p:nvPr/>
        </p:nvSpPr>
        <p:spPr>
          <a:xfrm>
            <a:off x="3817575" y="4209125"/>
            <a:ext cx="5125800" cy="400079"/>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B3B3B3"/>
            </a:gs>
          </a:gsLst>
          <a:path path="circle">
            <a:fillToRect l="50000" t="50000" r="50000" b="50000"/>
          </a:path>
          <a:tileRect/>
        </a:gra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Advantages</a:t>
            </a:r>
            <a:endParaRPr/>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lnSpc>
                <a:spcPct val="183333"/>
              </a:lnSpc>
              <a:spcBef>
                <a:spcPts val="0"/>
              </a:spcBef>
              <a:spcAft>
                <a:spcPts val="0"/>
              </a:spcAft>
              <a:buClr>
                <a:schemeClr val="dk1"/>
              </a:buClr>
              <a:buSzPts val="1100"/>
              <a:buFont typeface="Arial"/>
              <a:buNone/>
            </a:pPr>
            <a:r>
              <a:rPr lang="en" sz="1500">
                <a:solidFill>
                  <a:schemeClr val="dk1"/>
                </a:solidFill>
              </a:rPr>
              <a:t>Market basket Analysis(MBA)  is helpful for marketing team of the organisation for taking the better decision on sales. This analysis is applied on the sales data of the customers and will help in below things</a:t>
            </a:r>
            <a:endParaRPr sz="1500">
              <a:solidFill>
                <a:schemeClr val="dk1"/>
              </a:solidFill>
            </a:endParaRPr>
          </a:p>
          <a:p>
            <a:pPr marL="457200" lvl="0" indent="-323850" algn="l" rtl="0">
              <a:spcBef>
                <a:spcPts val="1000"/>
              </a:spcBef>
              <a:spcAft>
                <a:spcPts val="0"/>
              </a:spcAft>
              <a:buClr>
                <a:schemeClr val="dk1"/>
              </a:buClr>
              <a:buSzPts val="1500"/>
              <a:buChar char="●"/>
            </a:pPr>
            <a:r>
              <a:rPr lang="en" sz="1500">
                <a:solidFill>
                  <a:schemeClr val="dk1"/>
                </a:solidFill>
              </a:rPr>
              <a:t>Understand customer interests and achieve better engagement.</a:t>
            </a:r>
            <a:endParaRPr sz="1500">
              <a:solidFill>
                <a:schemeClr val="dk1"/>
              </a:solidFill>
            </a:endParaRPr>
          </a:p>
          <a:p>
            <a:pPr marL="457200" lvl="0" indent="-323850" algn="l" rtl="0">
              <a:spcBef>
                <a:spcPts val="1000"/>
              </a:spcBef>
              <a:spcAft>
                <a:spcPts val="0"/>
              </a:spcAft>
              <a:buClr>
                <a:schemeClr val="dk1"/>
              </a:buClr>
              <a:buSzPts val="1500"/>
              <a:buChar char="●"/>
            </a:pPr>
            <a:r>
              <a:rPr lang="en" sz="1500">
                <a:solidFill>
                  <a:schemeClr val="dk1"/>
                </a:solidFill>
              </a:rPr>
              <a:t>Estimating the demand of particular products(High and low in demand)</a:t>
            </a:r>
            <a:endParaRPr sz="1500">
              <a:solidFill>
                <a:schemeClr val="dk1"/>
              </a:solidFill>
            </a:endParaRPr>
          </a:p>
          <a:p>
            <a:pPr marL="457200" lvl="0" indent="-323850" algn="l" rtl="0">
              <a:spcBef>
                <a:spcPts val="1000"/>
              </a:spcBef>
              <a:spcAft>
                <a:spcPts val="0"/>
              </a:spcAft>
              <a:buClr>
                <a:schemeClr val="dk1"/>
              </a:buClr>
              <a:buSzPts val="1500"/>
              <a:buChar char="●"/>
            </a:pPr>
            <a:r>
              <a:rPr lang="en" sz="1500">
                <a:solidFill>
                  <a:schemeClr val="dk1"/>
                </a:solidFill>
              </a:rPr>
              <a:t>Prioritise marketing strategies/plans.</a:t>
            </a:r>
            <a:endParaRPr sz="1500">
              <a:solidFill>
                <a:schemeClr val="dk1"/>
              </a:solidFill>
            </a:endParaRPr>
          </a:p>
          <a:p>
            <a:pPr marL="457200" lvl="0" indent="-323850" algn="l" rtl="0">
              <a:spcBef>
                <a:spcPts val="1000"/>
              </a:spcBef>
              <a:spcAft>
                <a:spcPts val="0"/>
              </a:spcAft>
              <a:buClr>
                <a:schemeClr val="dk1"/>
              </a:buClr>
              <a:buSzPts val="1500"/>
              <a:buChar char="●"/>
            </a:pPr>
            <a:r>
              <a:rPr lang="en" sz="1500">
                <a:solidFill>
                  <a:schemeClr val="dk1"/>
                </a:solidFill>
              </a:rPr>
              <a:t>To boost the sales in turn increasing the profits.</a:t>
            </a:r>
            <a:endParaRPr sz="1500">
              <a:solidFill>
                <a:schemeClr val="dk1"/>
              </a:solidFill>
            </a:endParaRPr>
          </a:p>
          <a:p>
            <a:pPr marL="457200" lvl="0" indent="0" algn="l" rtl="0">
              <a:spcBef>
                <a:spcPts val="1000"/>
              </a:spcBef>
              <a:spcAft>
                <a:spcPts val="0"/>
              </a:spcAft>
              <a:buNone/>
            </a:pPr>
            <a:endParaRPr sz="1350">
              <a:solidFill>
                <a:srgbClr val="222222"/>
              </a:solidFill>
            </a:endParaRPr>
          </a:p>
          <a:p>
            <a:pPr marL="0" lvl="0" indent="0" algn="l" rtl="0">
              <a:spcBef>
                <a:spcPts val="0"/>
              </a:spcBef>
              <a:spcAft>
                <a:spcPts val="1200"/>
              </a:spcAft>
              <a:buNone/>
            </a:pPr>
            <a:endParaRPr/>
          </a:p>
        </p:txBody>
      </p:sp>
      <p:pic>
        <p:nvPicPr>
          <p:cNvPr id="63" name="Google Shape;63;p14"/>
          <p:cNvPicPr preferRelativeResize="0"/>
          <p:nvPr/>
        </p:nvPicPr>
        <p:blipFill>
          <a:blip r:embed="rId3">
            <a:alphaModFix/>
          </a:blip>
          <a:stretch>
            <a:fillRect/>
          </a:stretch>
        </p:blipFill>
        <p:spPr>
          <a:xfrm>
            <a:off x="7101225" y="2634900"/>
            <a:ext cx="1474826" cy="1158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B3B3B3"/>
            </a:gs>
          </a:gsLst>
          <a:path path="circle">
            <a:fillToRect l="50000" t="50000" r="50000" b="50000"/>
          </a:path>
          <a:tileRect/>
        </a:gradFill>
        <a:effectLst/>
      </p:bgPr>
    </p:bg>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Customers perspective</a:t>
            </a:r>
            <a:endParaRPr/>
          </a:p>
        </p:txBody>
      </p:sp>
      <p:sp>
        <p:nvSpPr>
          <p:cNvPr id="69" name="Google Shape;69;p15"/>
          <p:cNvSpPr txBox="1">
            <a:spLocks noGrp="1"/>
          </p:cNvSpPr>
          <p:nvPr>
            <p:ph type="body" idx="1"/>
          </p:nvPr>
        </p:nvSpPr>
        <p:spPr>
          <a:xfrm>
            <a:off x="374000" y="1143575"/>
            <a:ext cx="8520600" cy="3416400"/>
          </a:xfrm>
          <a:prstGeom prst="rect">
            <a:avLst/>
          </a:prstGeom>
        </p:spPr>
        <p:txBody>
          <a:bodyPr spcFirstLastPara="1" wrap="square" lIns="91425" tIns="91425" rIns="91425" bIns="91425" anchor="t" anchorCtr="0">
            <a:normAutofit/>
          </a:bodyPr>
          <a:lstStyle/>
          <a:p>
            <a:pPr marL="457200" lvl="0" indent="-323850" algn="l" rtl="0">
              <a:spcBef>
                <a:spcPts val="1000"/>
              </a:spcBef>
              <a:spcAft>
                <a:spcPts val="0"/>
              </a:spcAft>
              <a:buClr>
                <a:schemeClr val="dk1"/>
              </a:buClr>
              <a:buSzPts val="1500"/>
              <a:buChar char="●"/>
            </a:pPr>
            <a:r>
              <a:rPr lang="en" sz="1500">
                <a:solidFill>
                  <a:schemeClr val="dk1"/>
                </a:solidFill>
              </a:rPr>
              <a:t>MBA helps in identifying the related products, so that they can be grouped together.</a:t>
            </a:r>
            <a:endParaRPr sz="1500">
              <a:solidFill>
                <a:schemeClr val="dk1"/>
              </a:solidFill>
            </a:endParaRPr>
          </a:p>
          <a:p>
            <a:pPr marL="457200" lvl="0" indent="-323850" algn="l" rtl="0">
              <a:spcBef>
                <a:spcPts val="1200"/>
              </a:spcBef>
              <a:spcAft>
                <a:spcPts val="0"/>
              </a:spcAft>
              <a:buClr>
                <a:schemeClr val="dk1"/>
              </a:buClr>
              <a:buSzPts val="1500"/>
              <a:buChar char="●"/>
            </a:pPr>
            <a:r>
              <a:rPr lang="en" sz="1500">
                <a:solidFill>
                  <a:schemeClr val="dk1"/>
                </a:solidFill>
              </a:rPr>
              <a:t>When an organization arranges the products with relevant items as together then customer finds easy to shop.</a:t>
            </a:r>
            <a:endParaRPr sz="1500">
              <a:solidFill>
                <a:schemeClr val="dk1"/>
              </a:solidFill>
            </a:endParaRPr>
          </a:p>
          <a:p>
            <a:pPr marL="457200" lvl="0" indent="-323850" algn="l" rtl="0">
              <a:spcBef>
                <a:spcPts val="1000"/>
              </a:spcBef>
              <a:spcAft>
                <a:spcPts val="0"/>
              </a:spcAft>
              <a:buClr>
                <a:schemeClr val="dk1"/>
              </a:buClr>
              <a:buSzPts val="1500"/>
              <a:buChar char="●"/>
            </a:pPr>
            <a:r>
              <a:rPr lang="en" sz="1500">
                <a:solidFill>
                  <a:schemeClr val="dk1"/>
                </a:solidFill>
              </a:rPr>
              <a:t>Since the suggestions to the customers are helpful especially on online ordering then they are likely to come back again in future.</a:t>
            </a:r>
            <a:endParaRPr sz="1500">
              <a:solidFill>
                <a:schemeClr val="dk1"/>
              </a:solidFill>
            </a:endParaRPr>
          </a:p>
          <a:p>
            <a:pPr marL="457200" lvl="0" indent="-323850" algn="l" rtl="0">
              <a:spcBef>
                <a:spcPts val="1000"/>
              </a:spcBef>
              <a:spcAft>
                <a:spcPts val="1200"/>
              </a:spcAft>
              <a:buClr>
                <a:schemeClr val="dk1"/>
              </a:buClr>
              <a:buSzPts val="1500"/>
              <a:buChar char="●"/>
            </a:pPr>
            <a:r>
              <a:rPr lang="en" sz="1500">
                <a:solidFill>
                  <a:schemeClr val="dk1"/>
                </a:solidFill>
              </a:rPr>
              <a:t>Customers are more satisfied when they find their interested products together.</a:t>
            </a:r>
            <a:endParaRPr sz="1500">
              <a:solidFill>
                <a:schemeClr val="dk1"/>
              </a:solidFill>
            </a:endParaRPr>
          </a:p>
        </p:txBody>
      </p:sp>
      <p:pic>
        <p:nvPicPr>
          <p:cNvPr id="70" name="Google Shape;70;p15"/>
          <p:cNvPicPr preferRelativeResize="0"/>
          <p:nvPr/>
        </p:nvPicPr>
        <p:blipFill>
          <a:blip r:embed="rId3">
            <a:alphaModFix/>
          </a:blip>
          <a:stretch>
            <a:fillRect/>
          </a:stretch>
        </p:blipFill>
        <p:spPr>
          <a:xfrm>
            <a:off x="2313700" y="3343600"/>
            <a:ext cx="3874925" cy="1595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B3B3B3"/>
            </a:gs>
          </a:gsLst>
          <a:path path="circle">
            <a:fillToRect l="50000" t="50000" r="50000" b="50000"/>
          </a:path>
          <a:tileRect/>
        </a:gradFill>
        <a:effectLst/>
      </p:bgPr>
    </p:bg>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Market basket analysis example</a:t>
            </a:r>
            <a:endParaRPr/>
          </a:p>
        </p:txBody>
      </p:sp>
      <p:sp>
        <p:nvSpPr>
          <p:cNvPr id="76" name="Google Shape;76;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Clr>
                <a:schemeClr val="dk1"/>
              </a:buClr>
              <a:buSzPts val="1600"/>
              <a:buChar char="●"/>
            </a:pPr>
            <a:r>
              <a:rPr lang="en" sz="1600">
                <a:solidFill>
                  <a:schemeClr val="dk1"/>
                </a:solidFill>
              </a:rPr>
              <a:t>Consider we have a website for customers who want to buy the products online.</a:t>
            </a:r>
            <a:endParaRPr sz="1600">
              <a:solidFill>
                <a:schemeClr val="dk1"/>
              </a:solidFill>
            </a:endParaRPr>
          </a:p>
          <a:p>
            <a:pPr marL="0" lvl="0" indent="0" algn="ctr" rtl="0">
              <a:spcBef>
                <a:spcPts val="1200"/>
              </a:spcBef>
              <a:spcAft>
                <a:spcPts val="0"/>
              </a:spcAft>
              <a:buNone/>
            </a:pPr>
            <a:r>
              <a:rPr lang="en" sz="1600">
                <a:solidFill>
                  <a:schemeClr val="dk1"/>
                </a:solidFill>
              </a:rPr>
              <a:t>Raw market basket transactions</a:t>
            </a:r>
            <a:endParaRPr sz="1600">
              <a:solidFill>
                <a:schemeClr val="dk1"/>
              </a:solidFill>
            </a:endParaRPr>
          </a:p>
          <a:p>
            <a:pPr marL="0" lvl="0" indent="0" algn="l" rtl="0">
              <a:spcBef>
                <a:spcPts val="1200"/>
              </a:spcBef>
              <a:spcAft>
                <a:spcPts val="1200"/>
              </a:spcAft>
              <a:buNone/>
            </a:pPr>
            <a:endParaRPr/>
          </a:p>
        </p:txBody>
      </p:sp>
      <p:graphicFrame>
        <p:nvGraphicFramePr>
          <p:cNvPr id="77" name="Google Shape;77;p16"/>
          <p:cNvGraphicFramePr/>
          <p:nvPr/>
        </p:nvGraphicFramePr>
        <p:xfrm>
          <a:off x="952500" y="2191625"/>
          <a:ext cx="3000000" cy="3000000"/>
        </p:xfrm>
        <a:graphic>
          <a:graphicData uri="http://schemas.openxmlformats.org/drawingml/2006/table">
            <a:tbl>
              <a:tblPr>
                <a:noFill/>
                <a:tableStyleId>{4186E4C6-AE03-42A9-9186-2F306B14880B}</a:tableStyleId>
              </a:tblPr>
              <a:tblGrid>
                <a:gridCol w="3708500">
                  <a:extLst>
                    <a:ext uri="{9D8B030D-6E8A-4147-A177-3AD203B41FA5}">
                      <a16:colId xmlns:a16="http://schemas.microsoft.com/office/drawing/2014/main" val="20000"/>
                    </a:ext>
                  </a:extLst>
                </a:gridCol>
                <a:gridCol w="3530500">
                  <a:extLst>
                    <a:ext uri="{9D8B030D-6E8A-4147-A177-3AD203B41FA5}">
                      <a16:colId xmlns:a16="http://schemas.microsoft.com/office/drawing/2014/main" val="20001"/>
                    </a:ext>
                  </a:extLst>
                </a:gridCol>
              </a:tblGrid>
              <a:tr h="367300">
                <a:tc>
                  <a:txBody>
                    <a:bodyPr/>
                    <a:lstStyle/>
                    <a:p>
                      <a:pPr marL="0" lvl="0" indent="0" algn="l" rtl="0">
                        <a:spcBef>
                          <a:spcPts val="0"/>
                        </a:spcBef>
                        <a:spcAft>
                          <a:spcPts val="0"/>
                        </a:spcAft>
                        <a:buNone/>
                      </a:pPr>
                      <a:r>
                        <a:rPr lang="en"/>
                        <a:t>Transaction Id</a:t>
                      </a:r>
                      <a:endParaRPr/>
                    </a:p>
                  </a:txBody>
                  <a:tcPr marL="91425" marR="91425" marT="91425" marB="91425"/>
                </a:tc>
                <a:tc>
                  <a:txBody>
                    <a:bodyPr/>
                    <a:lstStyle/>
                    <a:p>
                      <a:pPr marL="0" lvl="0" indent="0" algn="l" rtl="0">
                        <a:spcBef>
                          <a:spcPts val="0"/>
                        </a:spcBef>
                        <a:spcAft>
                          <a:spcPts val="0"/>
                        </a:spcAft>
                        <a:buNone/>
                      </a:pPr>
                      <a:r>
                        <a:rPr lang="en"/>
                        <a:t>Items bought</a:t>
                      </a:r>
                      <a:endParaRPr/>
                    </a:p>
                  </a:txBody>
                  <a:tcPr marL="91425" marR="91425" marT="91425" marB="91425"/>
                </a:tc>
                <a:extLst>
                  <a:ext uri="{0D108BD9-81ED-4DB2-BD59-A6C34878D82A}">
                    <a16:rowId xmlns:a16="http://schemas.microsoft.com/office/drawing/2014/main" val="10000"/>
                  </a:ext>
                </a:extLst>
              </a:tr>
              <a:tr h="367300">
                <a:tc>
                  <a:txBody>
                    <a:bodyPr/>
                    <a:lstStyle/>
                    <a:p>
                      <a:pPr marL="0" lvl="0" indent="0" algn="l" rtl="0">
                        <a:spcBef>
                          <a:spcPts val="0"/>
                        </a:spcBef>
                        <a:spcAft>
                          <a:spcPts val="0"/>
                        </a:spcAft>
                        <a:buNone/>
                      </a:pPr>
                      <a:r>
                        <a:rPr lang="en"/>
                        <a:t>1</a:t>
                      </a:r>
                      <a:endParaRPr/>
                    </a:p>
                  </a:txBody>
                  <a:tcPr marL="91425" marR="91425" marT="91425" marB="91425"/>
                </a:tc>
                <a:tc>
                  <a:txBody>
                    <a:bodyPr/>
                    <a:lstStyle/>
                    <a:p>
                      <a:pPr marL="0" lvl="0" indent="0" algn="l" rtl="0">
                        <a:spcBef>
                          <a:spcPts val="0"/>
                        </a:spcBef>
                        <a:spcAft>
                          <a:spcPts val="0"/>
                        </a:spcAft>
                        <a:buNone/>
                      </a:pPr>
                      <a:r>
                        <a:rPr lang="en"/>
                        <a:t>a,b,c,d</a:t>
                      </a:r>
                      <a:endParaRPr/>
                    </a:p>
                  </a:txBody>
                  <a:tcPr marL="91425" marR="91425" marT="91425" marB="91425"/>
                </a:tc>
                <a:extLst>
                  <a:ext uri="{0D108BD9-81ED-4DB2-BD59-A6C34878D82A}">
                    <a16:rowId xmlns:a16="http://schemas.microsoft.com/office/drawing/2014/main" val="10001"/>
                  </a:ext>
                </a:extLst>
              </a:tr>
              <a:tr h="367300">
                <a:tc>
                  <a:txBody>
                    <a:bodyPr/>
                    <a:lstStyle/>
                    <a:p>
                      <a:pPr marL="0" lvl="0" indent="0" algn="l" rtl="0">
                        <a:spcBef>
                          <a:spcPts val="0"/>
                        </a:spcBef>
                        <a:spcAft>
                          <a:spcPts val="0"/>
                        </a:spcAft>
                        <a:buNone/>
                      </a:pPr>
                      <a:r>
                        <a:rPr lang="en"/>
                        <a:t>2</a:t>
                      </a:r>
                      <a:endParaRPr/>
                    </a:p>
                  </a:txBody>
                  <a:tcPr marL="91425" marR="91425" marT="91425" marB="91425"/>
                </a:tc>
                <a:tc>
                  <a:txBody>
                    <a:bodyPr/>
                    <a:lstStyle/>
                    <a:p>
                      <a:pPr marL="0" lvl="0" indent="0" algn="l" rtl="0">
                        <a:spcBef>
                          <a:spcPts val="0"/>
                        </a:spcBef>
                        <a:spcAft>
                          <a:spcPts val="0"/>
                        </a:spcAft>
                        <a:buNone/>
                      </a:pPr>
                      <a:r>
                        <a:rPr lang="en"/>
                        <a:t>b,c,e</a:t>
                      </a:r>
                      <a:endParaRPr/>
                    </a:p>
                  </a:txBody>
                  <a:tcPr marL="91425" marR="91425" marT="91425" marB="91425"/>
                </a:tc>
                <a:extLst>
                  <a:ext uri="{0D108BD9-81ED-4DB2-BD59-A6C34878D82A}">
                    <a16:rowId xmlns:a16="http://schemas.microsoft.com/office/drawing/2014/main" val="10002"/>
                  </a:ext>
                </a:extLst>
              </a:tr>
              <a:tr h="367300">
                <a:tc>
                  <a:txBody>
                    <a:bodyPr/>
                    <a:lstStyle/>
                    <a:p>
                      <a:pPr marL="0" lvl="0" indent="0" algn="l" rtl="0">
                        <a:spcBef>
                          <a:spcPts val="0"/>
                        </a:spcBef>
                        <a:spcAft>
                          <a:spcPts val="0"/>
                        </a:spcAft>
                        <a:buNone/>
                      </a:pPr>
                      <a:r>
                        <a:rPr lang="en"/>
                        <a:t>3</a:t>
                      </a:r>
                      <a:endParaRPr/>
                    </a:p>
                  </a:txBody>
                  <a:tcPr marL="91425" marR="91425" marT="91425" marB="91425"/>
                </a:tc>
                <a:tc>
                  <a:txBody>
                    <a:bodyPr/>
                    <a:lstStyle/>
                    <a:p>
                      <a:pPr marL="0" lvl="0" indent="0" algn="l" rtl="0">
                        <a:spcBef>
                          <a:spcPts val="0"/>
                        </a:spcBef>
                        <a:spcAft>
                          <a:spcPts val="0"/>
                        </a:spcAft>
                        <a:buNone/>
                      </a:pPr>
                      <a:r>
                        <a:rPr lang="en"/>
                        <a:t>a,b,c</a:t>
                      </a:r>
                      <a:endParaRPr/>
                    </a:p>
                  </a:txBody>
                  <a:tcPr marL="91425" marR="91425" marT="91425" marB="91425"/>
                </a:tc>
                <a:extLst>
                  <a:ext uri="{0D108BD9-81ED-4DB2-BD59-A6C34878D82A}">
                    <a16:rowId xmlns:a16="http://schemas.microsoft.com/office/drawing/2014/main" val="10003"/>
                  </a:ext>
                </a:extLst>
              </a:tr>
              <a:tr h="367300">
                <a:tc>
                  <a:txBody>
                    <a:bodyPr/>
                    <a:lstStyle/>
                    <a:p>
                      <a:pPr marL="0" lvl="0" indent="0" algn="l" rtl="0">
                        <a:spcBef>
                          <a:spcPts val="0"/>
                        </a:spcBef>
                        <a:spcAft>
                          <a:spcPts val="0"/>
                        </a:spcAft>
                        <a:buNone/>
                      </a:pPr>
                      <a:r>
                        <a:rPr lang="en"/>
                        <a:t>4</a:t>
                      </a:r>
                      <a:endParaRPr/>
                    </a:p>
                  </a:txBody>
                  <a:tcPr marL="91425" marR="91425" marT="91425" marB="91425"/>
                </a:tc>
                <a:tc>
                  <a:txBody>
                    <a:bodyPr/>
                    <a:lstStyle/>
                    <a:p>
                      <a:pPr marL="0" lvl="0" indent="0" algn="l" rtl="0">
                        <a:spcBef>
                          <a:spcPts val="0"/>
                        </a:spcBef>
                        <a:spcAft>
                          <a:spcPts val="0"/>
                        </a:spcAft>
                        <a:buNone/>
                      </a:pPr>
                      <a:r>
                        <a:rPr lang="en"/>
                        <a:t>c,d,e</a:t>
                      </a:r>
                      <a:endParaRPr/>
                    </a:p>
                  </a:txBody>
                  <a:tcPr marL="91425" marR="91425" marT="91425" marB="91425"/>
                </a:tc>
                <a:extLst>
                  <a:ext uri="{0D108BD9-81ED-4DB2-BD59-A6C34878D82A}">
                    <a16:rowId xmlns:a16="http://schemas.microsoft.com/office/drawing/2014/main" val="10004"/>
                  </a:ext>
                </a:extLst>
              </a:tr>
              <a:tr h="367300">
                <a:tc>
                  <a:txBody>
                    <a:bodyPr/>
                    <a:lstStyle/>
                    <a:p>
                      <a:pPr marL="0" lvl="0" indent="0" algn="l" rtl="0">
                        <a:spcBef>
                          <a:spcPts val="0"/>
                        </a:spcBef>
                        <a:spcAft>
                          <a:spcPts val="0"/>
                        </a:spcAft>
                        <a:buNone/>
                      </a:pPr>
                      <a:r>
                        <a:rPr lang="en"/>
                        <a:t>5</a:t>
                      </a:r>
                      <a:endParaRPr/>
                    </a:p>
                  </a:txBody>
                  <a:tcPr marL="91425" marR="91425" marT="91425" marB="91425"/>
                </a:tc>
                <a:tc>
                  <a:txBody>
                    <a:bodyPr/>
                    <a:lstStyle/>
                    <a:p>
                      <a:pPr marL="0" lvl="0" indent="0" algn="l" rtl="0">
                        <a:spcBef>
                          <a:spcPts val="0"/>
                        </a:spcBef>
                        <a:spcAft>
                          <a:spcPts val="0"/>
                        </a:spcAft>
                        <a:buNone/>
                      </a:pPr>
                      <a:r>
                        <a:rPr lang="en"/>
                        <a:t>a,b,e</a:t>
                      </a:r>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B3B3B3"/>
            </a:gs>
          </a:gsLst>
          <a:path path="circle">
            <a:fillToRect l="50000" t="50000" r="50000" b="50000"/>
          </a:path>
          <a:tileRect/>
        </a:gradFill>
        <a:effectLst/>
      </p:bgPr>
    </p:bg>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Market basket analysis example</a:t>
            </a:r>
            <a:endParaRPr/>
          </a:p>
          <a:p>
            <a:pPr marL="0" lvl="0" indent="0" algn="l" rtl="0">
              <a:spcBef>
                <a:spcPts val="0"/>
              </a:spcBef>
              <a:spcAft>
                <a:spcPts val="0"/>
              </a:spcAft>
              <a:buNone/>
            </a:pPr>
            <a:endParaRPr/>
          </a:p>
        </p:txBody>
      </p:sp>
      <p:sp>
        <p:nvSpPr>
          <p:cNvPr id="83" name="Google Shape;83;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Char char="●"/>
            </a:pPr>
            <a:r>
              <a:rPr lang="en">
                <a:solidFill>
                  <a:schemeClr val="dk1"/>
                </a:solidFill>
              </a:rPr>
              <a:t>After MBA patterns identified are </a:t>
            </a:r>
            <a:endParaRPr>
              <a:solidFill>
                <a:schemeClr val="dk1"/>
              </a:solidFill>
            </a:endParaRPr>
          </a:p>
          <a:p>
            <a:pPr marL="0" lvl="0" indent="0" algn="ctr" rtl="0">
              <a:spcBef>
                <a:spcPts val="1200"/>
              </a:spcBef>
              <a:spcAft>
                <a:spcPts val="0"/>
              </a:spcAft>
              <a:buNone/>
            </a:pPr>
            <a:r>
              <a:rPr lang="en">
                <a:solidFill>
                  <a:schemeClr val="dk1"/>
                </a:solidFill>
              </a:rPr>
              <a:t>{b,c} and {a,e}</a:t>
            </a:r>
            <a:endParaRPr>
              <a:solidFill>
                <a:schemeClr val="dk1"/>
              </a:solidFill>
            </a:endParaRPr>
          </a:p>
          <a:p>
            <a:pPr marL="457200" lvl="0" indent="-342900" algn="l" rtl="0">
              <a:spcBef>
                <a:spcPts val="1200"/>
              </a:spcBef>
              <a:spcAft>
                <a:spcPts val="0"/>
              </a:spcAft>
              <a:buClr>
                <a:schemeClr val="dk1"/>
              </a:buClr>
              <a:buSzPts val="1800"/>
              <a:buChar char="●"/>
            </a:pPr>
            <a:r>
              <a:rPr lang="en">
                <a:solidFill>
                  <a:schemeClr val="dk1"/>
                </a:solidFill>
              </a:rPr>
              <a:t>Based on the results the customers who are interested to buy product b, if our website can suggest product c along with b then customer is more prone to buy b,c together(like phone and cable).</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Also the customers find easy shopping in the website as they get what they want at single place.</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B3B3B3"/>
            </a:gs>
          </a:gsLst>
          <a:path path="circle">
            <a:fillToRect l="50000" t="50000" r="50000" b="50000"/>
          </a:path>
          <a:tileRect/>
        </a:gradFill>
        <a:effectLst/>
      </p:bgPr>
    </p:bg>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References</a:t>
            </a:r>
            <a:endParaRPr/>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1000"/>
              </a:spcBef>
              <a:spcAft>
                <a:spcPts val="0"/>
              </a:spcAft>
              <a:buClr>
                <a:schemeClr val="dk1"/>
              </a:buClr>
              <a:buSzPts val="1800"/>
              <a:buChar char="●"/>
            </a:pPr>
            <a:r>
              <a:rPr lang="en">
                <a:solidFill>
                  <a:schemeClr val="dk1"/>
                </a:solidFill>
                <a:uFill>
                  <a:noFill/>
                </a:uFill>
                <a:hlinkClick r:id="rId3">
                  <a:extLst>
                    <a:ext uri="{A12FA001-AC4F-418D-AE19-62706E023703}">
                      <ahyp:hlinkClr xmlns:ahyp="http://schemas.microsoft.com/office/drawing/2018/hyperlinkcolor" val="tx"/>
                    </a:ext>
                  </a:extLst>
                </a:hlinkClick>
              </a:rPr>
              <a:t>https://www.analyticsvidhya.com/blog/2021/10/a-comprehensive-guide-on-market-basket-analysis/</a:t>
            </a:r>
            <a:endParaRPr>
              <a:solidFill>
                <a:schemeClr val="dk1"/>
              </a:solidFill>
            </a:endParaRPr>
          </a:p>
          <a:p>
            <a:pPr marL="457200" lvl="0" indent="-342900" algn="l" rtl="0">
              <a:spcBef>
                <a:spcPts val="1200"/>
              </a:spcBef>
              <a:spcAft>
                <a:spcPts val="1200"/>
              </a:spcAft>
              <a:buClr>
                <a:schemeClr val="dk1"/>
              </a:buClr>
              <a:buSzPts val="1800"/>
              <a:buChar char="●"/>
            </a:pPr>
            <a:r>
              <a:rPr lang="en">
                <a:solidFill>
                  <a:schemeClr val="dk1"/>
                </a:solidFill>
              </a:rPr>
              <a:t>https://towardsdatascience.com/a-gentle-introduction-on-market-basket-analysis-association-rules-fa4b986a40ce</a:t>
            </a:r>
            <a:endParaRPr>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Words>
  <Application>Microsoft Office PowerPoint</Application>
  <PresentationFormat>On-screen Show (16:9)</PresentationFormat>
  <Paragraphs>35</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Simple Light</vt:lpstr>
      <vt:lpstr>Market Basket Analysis - 2</vt:lpstr>
      <vt:lpstr>Advantages</vt:lpstr>
      <vt:lpstr>Customers perspective</vt:lpstr>
      <vt:lpstr>Market basket analysis example</vt:lpstr>
      <vt:lpstr>Market basket analysis example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Basket Analysis - 2</dc:title>
  <cp:lastModifiedBy>avyay rao</cp:lastModifiedBy>
  <cp:revision>1</cp:revision>
  <dcterms:modified xsi:type="dcterms:W3CDTF">2022-01-31T04:56:46Z</dcterms:modified>
</cp:coreProperties>
</file>