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12192000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Oswald" panose="00000500000000000000" pitchFamily="2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def00a4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edef00a4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def00a40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edef00a40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def00a40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edef00a40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def00a40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edef00a40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046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def00a40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edef00a40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907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8000" dirty="0">
                <a:solidFill>
                  <a:schemeClr val="lt1"/>
                </a:solidFill>
                <a:latin typeface="Oswald"/>
                <a:sym typeface="Oswald"/>
              </a:rPr>
              <a:t>Action Rule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F2D5-3FB7-0C48-B72E-A3882268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898" y="365125"/>
            <a:ext cx="9035902" cy="1325700"/>
          </a:xfrm>
        </p:spPr>
        <p:txBody>
          <a:bodyPr/>
          <a:lstStyle/>
          <a:p>
            <a:r>
              <a:rPr lang="en-US" dirty="0"/>
              <a:t>Action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56910-9374-DE4C-B711-7118BD83F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895" y="2240295"/>
            <a:ext cx="9035903" cy="3817605"/>
          </a:xfrm>
        </p:spPr>
        <p:txBody>
          <a:bodyPr/>
          <a:lstStyle/>
          <a:p>
            <a:r>
              <a:rPr lang="en-US" dirty="0"/>
              <a:t>Action rules allow us to discover actionable knowledge for the data.</a:t>
            </a:r>
          </a:p>
          <a:p>
            <a:r>
              <a:rPr lang="en-US" dirty="0"/>
              <a:t>Action rules are constructed from classification rules to suggest a way to re-classify objects.</a:t>
            </a:r>
          </a:p>
          <a:p>
            <a:r>
              <a:rPr lang="en-US" dirty="0" err="1"/>
              <a:t>Eg</a:t>
            </a:r>
            <a:r>
              <a:rPr lang="en-US" dirty="0"/>
              <a:t>: customers or patients into desired state.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16ECE93-D099-1341-AF74-EFEAEE23D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2492" y="1379058"/>
            <a:ext cx="9210675" cy="4351200"/>
          </a:xfrm>
        </p:spPr>
        <p:txBody>
          <a:bodyPr/>
          <a:lstStyle/>
          <a:p>
            <a:r>
              <a:rPr lang="en-US" dirty="0"/>
              <a:t>During the data mining process, many patterns from data are derived and these patterns must be turned into a proper understandable, Interesting and actionable knowledge.</a:t>
            </a:r>
          </a:p>
          <a:p>
            <a:r>
              <a:rPr lang="en-US" dirty="0"/>
              <a:t>The use of action rules plays a major role in this</a:t>
            </a:r>
          </a:p>
          <a:p>
            <a:r>
              <a:rPr lang="en-US" dirty="0"/>
              <a:t>E = [condition1 -&gt; condition2]</a:t>
            </a:r>
          </a:p>
          <a:p>
            <a:r>
              <a:rPr lang="en-US" dirty="0"/>
              <a:t>Where E is the action rule</a:t>
            </a:r>
          </a:p>
          <a:p>
            <a:pPr lvl="2"/>
            <a:r>
              <a:rPr lang="en-US" dirty="0"/>
              <a:t>Condition 1 is presumption</a:t>
            </a:r>
          </a:p>
          <a:p>
            <a:pPr lvl="2"/>
            <a:r>
              <a:rPr lang="en-US" dirty="0"/>
              <a:t>Condition 2 is objective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51028-5895-CA45-8CAF-17B3FD13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1712" y="1471613"/>
            <a:ext cx="9082087" cy="4705212"/>
          </a:xfrm>
        </p:spPr>
        <p:txBody>
          <a:bodyPr/>
          <a:lstStyle/>
          <a:p>
            <a:r>
              <a:rPr lang="en-US" dirty="0"/>
              <a:t>The pattern which is derived after data mining is interesting when it is unexpected.</a:t>
            </a:r>
          </a:p>
          <a:p>
            <a:endParaRPr lang="en-US" dirty="0"/>
          </a:p>
          <a:p>
            <a:r>
              <a:rPr lang="en-US" dirty="0"/>
              <a:t>There are two ways of interesting rules from data mining literature:</a:t>
            </a:r>
          </a:p>
          <a:p>
            <a:r>
              <a:rPr lang="en-US" b="1" dirty="0"/>
              <a:t>Objective and Subjective measures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51028-5895-CA45-8CAF-17B3FD13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1712" y="942975"/>
            <a:ext cx="9082087" cy="5233850"/>
          </a:xfrm>
        </p:spPr>
        <p:txBody>
          <a:bodyPr/>
          <a:lstStyle/>
          <a:p>
            <a:r>
              <a:rPr lang="en-US" b="1" dirty="0"/>
              <a:t>Objective measure </a:t>
            </a:r>
            <a:r>
              <a:rPr lang="en-US" dirty="0"/>
              <a:t>is the data driven and domain independent. </a:t>
            </a:r>
          </a:p>
          <a:p>
            <a:r>
              <a:rPr lang="en-US" dirty="0"/>
              <a:t>This measure focuses on the quality and similarity to evaluate the rules.</a:t>
            </a:r>
          </a:p>
          <a:p>
            <a:r>
              <a:rPr lang="en-US" dirty="0"/>
              <a:t>Ex: financial data, medical data.</a:t>
            </a:r>
          </a:p>
          <a:p>
            <a:endParaRPr lang="en-US" dirty="0"/>
          </a:p>
          <a:p>
            <a:r>
              <a:rPr lang="en-US" b="1" dirty="0"/>
              <a:t>Subjective measure </a:t>
            </a:r>
            <a:r>
              <a:rPr lang="en-US" dirty="0"/>
              <a:t>is the use of actionability to manage the unexpected, novel and actionable of rules.</a:t>
            </a:r>
          </a:p>
          <a:p>
            <a:r>
              <a:rPr lang="en-US" dirty="0" err="1"/>
              <a:t>Eg</a:t>
            </a:r>
            <a:r>
              <a:rPr lang="en-US" dirty="0"/>
              <a:t>: overcome the unexpected domain for the 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6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6FF69A-BB73-FE48-8A71-CD034BE9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4562" y="1825625"/>
            <a:ext cx="9139237" cy="43512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sz="3200" dirty="0"/>
              <a:t>[(b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1</a:t>
            </a:r>
            <a:r>
              <a:rPr lang="en-US" sz="3200" dirty="0"/>
              <a:t>-&gt;w</a:t>
            </a:r>
            <a:r>
              <a:rPr lang="en-US" sz="3200" baseline="-25000" dirty="0"/>
              <a:t>1</a:t>
            </a:r>
            <a:r>
              <a:rPr lang="en-US" sz="3200" dirty="0"/>
              <a:t>) ∧ (b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-&gt;w</a:t>
            </a:r>
            <a:r>
              <a:rPr lang="en-US" sz="3200" baseline="-25000" dirty="0"/>
              <a:t>2</a:t>
            </a:r>
            <a:r>
              <a:rPr lang="en-US" sz="3200" dirty="0"/>
              <a:t>) ∧ …. (b</a:t>
            </a:r>
            <a:r>
              <a:rPr lang="en-US" sz="3200" baseline="-25000" dirty="0"/>
              <a:t>n</a:t>
            </a:r>
            <a:r>
              <a:rPr lang="en-US" sz="3200" dirty="0"/>
              <a:t>, </a:t>
            </a:r>
            <a:r>
              <a:rPr lang="en-US" sz="3200" dirty="0" err="1"/>
              <a:t>v</a:t>
            </a:r>
            <a:r>
              <a:rPr lang="en-US" sz="3200" baseline="-25000" dirty="0" err="1"/>
              <a:t>n</a:t>
            </a:r>
            <a:r>
              <a:rPr lang="en-US" sz="3200" dirty="0"/>
              <a:t>-&gt;</a:t>
            </a:r>
            <a:r>
              <a:rPr lang="en-US" sz="3200" dirty="0" err="1"/>
              <a:t>w</a:t>
            </a:r>
            <a:r>
              <a:rPr lang="en-US" sz="3200" baseline="-25000" dirty="0" err="1"/>
              <a:t>n</a:t>
            </a:r>
            <a:r>
              <a:rPr lang="en-US" sz="3200" dirty="0"/>
              <a:t>)](x)</a:t>
            </a:r>
          </a:p>
          <a:p>
            <a:pPr marL="3771900" lvl="8" indent="0">
              <a:buNone/>
            </a:pPr>
            <a:endParaRPr lang="en-US" sz="3200" dirty="0"/>
          </a:p>
          <a:p>
            <a:pPr marL="3771900" lvl="8" indent="0">
              <a:buNone/>
            </a:pPr>
            <a:r>
              <a:rPr lang="en-US" sz="3200" dirty="0"/>
              <a:t>=&gt; [(d, k</a:t>
            </a:r>
            <a:r>
              <a:rPr lang="en-US" sz="3200" baseline="-25000" dirty="0"/>
              <a:t>1</a:t>
            </a:r>
            <a:r>
              <a:rPr lang="en-US" sz="3200" dirty="0"/>
              <a:t>-&gt;k</a:t>
            </a:r>
            <a:r>
              <a:rPr lang="en-US" sz="3200" baseline="-25000" dirty="0"/>
              <a:t>2</a:t>
            </a:r>
            <a:r>
              <a:rPr lang="en-US" sz="3200" dirty="0"/>
              <a:t>)](x)</a:t>
            </a:r>
          </a:p>
        </p:txBody>
      </p:sp>
    </p:spTree>
    <p:extLst>
      <p:ext uri="{BB962C8B-B14F-4D97-AF65-F5344CB8AC3E}">
        <p14:creationId xmlns:p14="http://schemas.microsoft.com/office/powerpoint/2010/main" val="322027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6FF69A-BB73-FE48-8A71-CD034BE9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3678" y="2715962"/>
            <a:ext cx="4318585" cy="16033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6100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230</Words>
  <Application>Microsoft Office PowerPoint</Application>
  <PresentationFormat>Widescreen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Oswald</vt:lpstr>
      <vt:lpstr>Calibri</vt:lpstr>
      <vt:lpstr>Office Theme</vt:lpstr>
      <vt:lpstr>PowerPoint Presentation</vt:lpstr>
      <vt:lpstr>Action Rules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avyay rao</cp:lastModifiedBy>
  <cp:revision>6</cp:revision>
  <dcterms:modified xsi:type="dcterms:W3CDTF">2022-02-13T04:05:57Z</dcterms:modified>
</cp:coreProperties>
</file>