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swald" panose="00000500000000000000" pitchFamily="2" charset="0"/>
      <p:regular r:id="rId13"/>
      <p:bold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>
      <p:cViewPr varScale="1">
        <p:scale>
          <a:sx n="68" d="100"/>
          <a:sy n="68" d="100"/>
        </p:scale>
        <p:origin x="93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820812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820812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ef00a4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def00a4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def00a40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edef00a40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ef00a40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edef00a40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ef00a4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edef00a4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swald"/>
              <a:buNone/>
            </a:pPr>
            <a:r>
              <a:rPr lang="en-US" sz="8000" dirty="0">
                <a:solidFill>
                  <a:schemeClr val="lt1"/>
                </a:solidFill>
                <a:latin typeface="Oswald"/>
                <a:sym typeface="Oswald"/>
              </a:rPr>
              <a:t>Action Rules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5874CA-D5D4-4222-A46F-B052DEF93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233431"/>
              </p:ext>
            </p:extLst>
          </p:nvPr>
        </p:nvGraphicFramePr>
        <p:xfrm>
          <a:off x="2261419" y="39356"/>
          <a:ext cx="9694607" cy="6779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4607">
                  <a:extLst>
                    <a:ext uri="{9D8B030D-6E8A-4147-A177-3AD203B41FA5}">
                      <a16:colId xmlns:a16="http://schemas.microsoft.com/office/drawing/2014/main" val="2305553032"/>
                    </a:ext>
                  </a:extLst>
                </a:gridCol>
              </a:tblGrid>
              <a:tr h="6779287">
                <a:tc>
                  <a:txBody>
                    <a:bodyPr/>
                    <a:lstStyle/>
                    <a:p>
                      <a:pPr marL="57150" indent="0" eaLnBrk="1" hangingPunct="1">
                        <a:buNone/>
                      </a:pPr>
                      <a:r>
                        <a:rPr lang="en-US" alt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Methods for Action Rules Extraction:</a:t>
                      </a:r>
                    </a:p>
                    <a:p>
                      <a:pPr eaLnBrk="1" hangingPunct="1"/>
                      <a:endParaRPr lang="en-US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Font typeface="Times New Roman" panose="02020603050405020304" pitchFamily="18" charset="0"/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US" altLang="en-US" sz="28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action rule </a:t>
                      </a: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 rule extracted from an information system that </a:t>
                      </a:r>
                      <a:r>
                        <a:rPr lang="en-US" altLang="en-US" sz="2800" b="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describes a possible transition of objects from one state to another  </a:t>
                      </a: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 respect to a distinguished attribute called a decision attribute</a:t>
                      </a:r>
                    </a:p>
                    <a:p>
                      <a:pPr eaLnBrk="1" hangingPunct="1"/>
                      <a:endParaRPr lang="en-US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1]  Rule-based</a:t>
                      </a: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Prior extraction of classification rules is needed</a:t>
                      </a: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Example – tree-based strategy</a:t>
                      </a:r>
                    </a:p>
                    <a:p>
                      <a:pPr eaLnBrk="1" hangingPunct="1"/>
                      <a:endParaRPr lang="en-US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2]  Object-based </a:t>
                      </a: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Action rules are extracted directly from DB </a:t>
                      </a:r>
                    </a:p>
                    <a:p>
                      <a:pPr marL="57150" indent="0" eaLnBrk="1" hangingPunct="1">
                        <a:buNone/>
                      </a:pPr>
                      <a:r>
                        <a:rPr lang="en-US" alt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Example – similar to </a:t>
                      </a:r>
                      <a:r>
                        <a:rPr lang="en-US" altLang="en-US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Apriori</a:t>
                      </a:r>
                      <a:endParaRPr lang="en-US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/>
                      <a:endParaRPr lang="en-US" alt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639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069971C-B44B-4C02-9327-E9191250F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704480"/>
              </p:ext>
            </p:extLst>
          </p:nvPr>
        </p:nvGraphicFramePr>
        <p:xfrm>
          <a:off x="2192594" y="117852"/>
          <a:ext cx="9871588" cy="666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588">
                  <a:extLst>
                    <a:ext uri="{9D8B030D-6E8A-4147-A177-3AD203B41FA5}">
                      <a16:colId xmlns:a16="http://schemas.microsoft.com/office/drawing/2014/main" val="4117421190"/>
                    </a:ext>
                  </a:extLst>
                </a:gridCol>
              </a:tblGrid>
              <a:tr h="63431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en-US" altLang="en-US" sz="3200" dirty="0">
                          <a:latin typeface="Trebuchet MS" panose="020B0603020202020204" pitchFamily="34" charset="0"/>
                        </a:rPr>
                        <a:t> Action Rules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rgbClr val="FFCC00"/>
                          </a:solidFill>
                        </a:rPr>
                        <a:t>Atomic Action Terms:</a:t>
                      </a:r>
                      <a:endParaRPr lang="en-US" altLang="en-US" sz="3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rebuchet MS" panose="020B0603020202020204" pitchFamily="34" charset="0"/>
                        </a:rPr>
                        <a:t>1. 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→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ea typeface="Arial Unicode MS" pitchFamily="34" charset="-128"/>
                        </a:rPr>
                        <a:t>2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where  a  is symbolic attribute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rebuchet MS" panose="020B0603020202020204" pitchFamily="34" charset="0"/>
                        </a:rPr>
                        <a:t>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                                                                                               </a:t>
                      </a:r>
                      <a:r>
                        <a:rPr lang="en-US" altLang="en-US" sz="1800" b="0" i="1" dirty="0"/>
                        <a:t>if </a:t>
                      </a:r>
                      <a:r>
                        <a:rPr lang="en-US" altLang="en-US" sz="1800" b="0" i="1" dirty="0">
                          <a:solidFill>
                            <a:srgbClr val="FF3300"/>
                          </a:solidFill>
                        </a:rPr>
                        <a:t>a</a:t>
                      </a:r>
                      <a:r>
                        <a:rPr lang="en-US" altLang="en-US" sz="1800" b="0" i="1" baseline="-25000" dirty="0">
                          <a:solidFill>
                            <a:srgbClr val="FF3300"/>
                          </a:solidFill>
                        </a:rPr>
                        <a:t>1</a:t>
                      </a:r>
                      <a:r>
                        <a:rPr lang="en-US" altLang="en-US" sz="1800" b="0" i="1" dirty="0">
                          <a:solidFill>
                            <a:srgbClr val="FF3300"/>
                          </a:solidFill>
                        </a:rPr>
                        <a:t> = a</a:t>
                      </a:r>
                      <a:r>
                        <a:rPr lang="en-US" altLang="en-US" sz="1800" b="0" i="1" baseline="-25000" dirty="0">
                          <a:solidFill>
                            <a:srgbClr val="FF3300"/>
                          </a:solidFill>
                        </a:rPr>
                        <a:t>2</a:t>
                      </a:r>
                      <a:r>
                        <a:rPr lang="en-US" altLang="en-US" sz="1800" b="0" dirty="0"/>
                        <a:t> then </a:t>
                      </a:r>
                      <a:r>
                        <a:rPr lang="en-US" altLang="en-US" sz="1800" b="0" i="1" dirty="0"/>
                        <a:t> </a:t>
                      </a:r>
                      <a:r>
                        <a:rPr lang="en-US" altLang="en-US" sz="1800" b="0" i="1" dirty="0">
                          <a:solidFill>
                            <a:srgbClr val="FF3300"/>
                          </a:solidFill>
                        </a:rPr>
                        <a:t>a</a:t>
                      </a:r>
                      <a:r>
                        <a:rPr lang="en-US" altLang="en-US" sz="1800" b="0" dirty="0">
                          <a:solidFill>
                            <a:srgbClr val="FF3300"/>
                          </a:solidFill>
                        </a:rPr>
                        <a:t> – stable on</a:t>
                      </a:r>
                      <a:r>
                        <a:rPr lang="en-US" altLang="en-US" sz="1800" b="0" i="1" dirty="0">
                          <a:solidFill>
                            <a:srgbClr val="FF3300"/>
                          </a:solidFill>
                        </a:rPr>
                        <a:t> a</a:t>
                      </a:r>
                      <a:r>
                        <a:rPr lang="en-US" altLang="en-US" sz="1800" b="0" i="1" baseline="-25000" dirty="0">
                          <a:solidFill>
                            <a:srgbClr val="FF3300"/>
                          </a:solidFill>
                        </a:rPr>
                        <a:t>1</a:t>
                      </a:r>
                    </a:p>
                    <a:p>
                      <a:r>
                        <a:rPr lang="en-US" dirty="0"/>
                        <a:t>                                         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(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[a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altLang="en-US" sz="20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]), where  a  is numerical,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en-US" sz="2000" b="0" i="1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en-US" sz="2000" b="0" i="1" baseline="-250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0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 startAt="2"/>
                        <a:tabLst/>
                        <a:defRPr/>
                      </a:pPr>
                      <a:endParaRPr lang="en-US" altLang="en-US" sz="20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 startAt="2"/>
                        <a:tabLst/>
                        <a:defRPr/>
                      </a:pPr>
                      <a:endParaRPr lang="en-US" altLang="en-US" sz="20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0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(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a, [a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altLang="en-US" sz="20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]), where  a  is numerical,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and a</a:t>
                      </a:r>
                      <a:r>
                        <a:rPr lang="en-US" altLang="en-US" sz="20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en-US" altLang="en-US" sz="2000" b="0" i="1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en-US" sz="2000" b="0" i="1" baseline="-250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altLang="en-US" sz="20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20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dirty="0"/>
                        <a:t>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000" b="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  - value is increased ;       - value is decreased</a:t>
                      </a:r>
                      <a:r>
                        <a:rPr lang="en-US" altLang="en-US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</a:t>
                      </a:r>
                      <a:endParaRPr lang="en-US" altLang="en-US" dirty="0"/>
                    </a:p>
                    <a:p>
                      <a:r>
                        <a:rPr lang="en-US" dirty="0"/>
                        <a:t>                     </a:t>
                      </a:r>
                    </a:p>
                    <a:p>
                      <a:r>
                        <a:rPr lang="en-US" dirty="0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60462"/>
                  </a:ext>
                </a:extLst>
              </a:tr>
              <a:tr h="3232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01491"/>
                  </a:ext>
                </a:extLst>
              </a:tr>
            </a:tbl>
          </a:graphicData>
        </a:graphic>
      </p:graphicFrame>
      <p:sp>
        <p:nvSpPr>
          <p:cNvPr id="3" name="AutoShape 156">
            <a:extLst>
              <a:ext uri="{FF2B5EF4-FFF2-40B4-BE49-F238E27FC236}">
                <a16:creationId xmlns:a16="http://schemas.microsoft.com/office/drawing/2014/main" id="{E6ECD895-6CBF-4A81-BB10-E27DF1AF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593" y="3328218"/>
            <a:ext cx="1029929" cy="394723"/>
          </a:xfrm>
          <a:prstGeom prst="wedgeRectCallout">
            <a:avLst>
              <a:gd name="adj1" fmla="val 15760"/>
              <a:gd name="adj2" fmla="val -28042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</a:rPr>
              <a:t>attribute</a:t>
            </a:r>
          </a:p>
        </p:txBody>
      </p:sp>
      <p:sp>
        <p:nvSpPr>
          <p:cNvPr id="6" name="AutoShape 157">
            <a:extLst>
              <a:ext uri="{FF2B5EF4-FFF2-40B4-BE49-F238E27FC236}">
                <a16:creationId xmlns:a16="http://schemas.microsoft.com/office/drawing/2014/main" id="{4C4A8DB5-9D64-4282-B605-9B05D530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452" y="3231638"/>
            <a:ext cx="1524000" cy="394723"/>
          </a:xfrm>
          <a:prstGeom prst="wedgeRectCallout">
            <a:avLst>
              <a:gd name="adj1" fmla="val -94516"/>
              <a:gd name="adj2" fmla="val -2303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0" i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</a:rPr>
              <a:t>a</a:t>
            </a:r>
            <a:r>
              <a:rPr lang="en-US" altLang="en-US" b="0" i="1" baseline="-250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</a:rPr>
              <a:t>1</a:t>
            </a:r>
            <a:r>
              <a:rPr lang="en-US" altLang="en-US" b="0" i="1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</a:rPr>
              <a:t>, a</a:t>
            </a:r>
            <a:r>
              <a:rPr lang="en-US" altLang="en-US" b="0" i="1" baseline="-250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</a:rPr>
              <a:t>2 </a:t>
            </a:r>
            <a:r>
              <a:rPr lang="en-US" altLang="en-US" b="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  <a:latin typeface="Arial Unicode MS" pitchFamily="34" charset="-128"/>
                <a:ea typeface="Arial Unicode MS" pitchFamily="34" charset="-128"/>
              </a:rPr>
              <a:t>∈ </a:t>
            </a:r>
            <a:r>
              <a:rPr lang="en-US" altLang="en-US" sz="2400" b="0" i="1" dirty="0" err="1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Arial Unicode MS" pitchFamily="34" charset="-128"/>
              </a:rPr>
              <a:t>V</a:t>
            </a:r>
            <a:r>
              <a:rPr lang="en-US" altLang="en-US" sz="2400" b="0" i="1" baseline="-25000" dirty="0" err="1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Arial Unicode MS" pitchFamily="34" charset="-128"/>
              </a:rPr>
              <a:t>a</a:t>
            </a:r>
            <a:endParaRPr lang="en-US" altLang="en-US" sz="2400" b="0" i="1" baseline="-25000" dirty="0">
              <a:solidFill>
                <a:schemeClr val="accent1">
                  <a:lumMod val="20000"/>
                  <a:lumOff val="80000"/>
                </a:schemeClr>
              </a:solidFill>
              <a:highlight>
                <a:srgbClr val="FF00FF"/>
              </a:highlight>
              <a:latin typeface="Times New Roman" panose="02020603050405020304" pitchFamily="18" charset="0"/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A3707B4-F520-43C2-ACA0-A09ACF973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27848"/>
              </p:ext>
            </p:extLst>
          </p:nvPr>
        </p:nvGraphicFramePr>
        <p:xfrm>
          <a:off x="2238476" y="304799"/>
          <a:ext cx="9727382" cy="641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7382">
                  <a:extLst>
                    <a:ext uri="{9D8B030D-6E8A-4147-A177-3AD203B41FA5}">
                      <a16:colId xmlns:a16="http://schemas.microsoft.com/office/drawing/2014/main" val="242545382"/>
                    </a:ext>
                  </a:extLst>
                </a:gridCol>
              </a:tblGrid>
              <a:tr h="6410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Action Rules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Candidate action set 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any collection of atomic actions</a:t>
                      </a:r>
                      <a:endParaRPr lang="en-US" altLang="en-US" sz="3200" dirty="0">
                        <a:latin typeface="Trebuchet MS" panose="020B0603020202020204" pitchFamily="34" charset="0"/>
                      </a:endParaRPr>
                    </a:p>
                    <a:p>
                      <a:pPr eaLnBrk="1" hangingPunct="1"/>
                      <a:r>
                        <a:rPr lang="en-US" altLang="en-US" sz="3200" b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set  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candidate action set which does not contain two atomic actions referring to the same attribute</a:t>
                      </a:r>
                    </a:p>
                    <a:p>
                      <a:pPr eaLnBrk="1" hangingPunct="1"/>
                      <a:r>
                        <a:rPr lang="en-US" altLang="en-US" sz="3200" b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{(b, 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(b, [b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])} 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candidate action set but not action set.</a:t>
                      </a:r>
                    </a:p>
                    <a:p>
                      <a:pPr eaLnBrk="1" hangingPunct="1"/>
                      <a:r>
                        <a:rPr lang="en-US" altLang="en-US" sz="3200" b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 term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conjunction of atomic actions forming an action set.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(a, a</a:t>
                      </a:r>
                      <a:r>
                        <a:rPr lang="pt-BR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(c, c</a:t>
                      </a:r>
                      <a:r>
                        <a:rPr lang="pt-BR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pt-BR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pt-BR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(b, [b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b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])</a:t>
                      </a:r>
                      <a:endParaRPr lang="en-US" altLang="en-US" sz="3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rebuchet MS" panose="020B0603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6101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ADA42EC-ABD0-49B7-B337-89E0A0921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562957"/>
              </p:ext>
            </p:extLst>
          </p:nvPr>
        </p:nvGraphicFramePr>
        <p:xfrm>
          <a:off x="2340077" y="216310"/>
          <a:ext cx="9625781" cy="6430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5781">
                  <a:extLst>
                    <a:ext uri="{9D8B030D-6E8A-4147-A177-3AD203B41FA5}">
                      <a16:colId xmlns:a16="http://schemas.microsoft.com/office/drawing/2014/main" val="3895065154"/>
                    </a:ext>
                  </a:extLst>
                </a:gridCol>
              </a:tblGrid>
              <a:tr h="6430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Action Rules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rgbClr val="FFC000"/>
                          </a:solidFill>
                        </a:rPr>
                        <a:t>Interpretation  N</a:t>
                      </a:r>
                      <a:r>
                        <a:rPr lang="en-US" altLang="en-US" sz="2800" b="0" baseline="-25000" dirty="0">
                          <a:solidFill>
                            <a:srgbClr val="FFC000"/>
                          </a:solidFill>
                        </a:rPr>
                        <a:t>S</a:t>
                      </a:r>
                      <a:r>
                        <a:rPr lang="en-US" altLang="en-US" sz="2800" b="0" dirty="0">
                          <a:solidFill>
                            <a:srgbClr val="FFC000"/>
                          </a:solidFill>
                        </a:rPr>
                        <a:t>  of action terms </a:t>
                      </a:r>
                      <a:r>
                        <a:rPr lang="en-US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in S=(X,A,V):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((a, </a:t>
                      </a:r>
                      <a:r>
                        <a:rPr lang="en-US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a</a:t>
                      </a:r>
                      <a:r>
                        <a:rPr lang="en-US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en-US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en-US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)) = [{x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a(x) =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}, 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X : a(x) =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}].</a:t>
                      </a:r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((a,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 </a:t>
                      </a:r>
                      <a:r>
                        <a:rPr lang="pt-BR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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])) = </a:t>
                      </a: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        [{x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}, 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}]</a:t>
                      </a:r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((a,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 </a:t>
                      </a:r>
                      <a:r>
                        <a:rPr lang="pt-BR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])) = </a:t>
                      </a: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        [{x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1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2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}, 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}]</a:t>
                      </a: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((a, </a:t>
                      </a:r>
                      <a:r>
                        <a:rPr lang="pt-BR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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])) = </a:t>
                      </a: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        [{x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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}, 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}]</a:t>
                      </a:r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N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S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((a, [a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,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]</a:t>
                      </a:r>
                      <a:r>
                        <a:rPr lang="pt-BR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 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)) = </a:t>
                      </a:r>
                    </a:p>
                    <a:p>
                      <a:pPr eaLnBrk="1" hangingPunct="1"/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       [{x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3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}, {x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X : a</a:t>
                      </a:r>
                      <a:r>
                        <a:rPr lang="pt-BR" altLang="en-US" sz="28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4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sym typeface="Symbol" panose="05050102010706020507" pitchFamily="18" charset="2"/>
                        </a:rPr>
                        <a:t> </a:t>
                      </a:r>
                      <a:r>
                        <a:rPr lang="pt-BR" altLang="en-US" sz="28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a(x)}]</a:t>
                      </a:r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eaLnBrk="1" hangingPunct="1"/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28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959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C5BA35-CA70-4140-9186-85B18CE4B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8898"/>
              </p:ext>
            </p:extLst>
          </p:nvPr>
        </p:nvGraphicFramePr>
        <p:xfrm>
          <a:off x="2320413" y="275303"/>
          <a:ext cx="9655277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5277">
                  <a:extLst>
                    <a:ext uri="{9D8B030D-6E8A-4147-A177-3AD203B41FA5}">
                      <a16:colId xmlns:a16="http://schemas.microsoft.com/office/drawing/2014/main" val="919193686"/>
                    </a:ext>
                  </a:extLst>
                </a:gridCol>
              </a:tblGrid>
              <a:tr h="6312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Action Rules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cs typeface="Arial" charset="0"/>
                        </a:rPr>
                        <a:t>Information System  </a:t>
                      </a:r>
                      <a:r>
                        <a:rPr 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cs typeface="Arial" charset="0"/>
                        </a:rPr>
                        <a:t>S=(X, A, V)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28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rebuchet MS" panose="020B0603020202020204" pitchFamily="34" charset="0"/>
                        </a:rPr>
                        <a:t>Action Rule:	</a:t>
                      </a:r>
                      <a:r>
                        <a:rPr lang="en-US" altLang="en-US" sz="3200" b="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 = [t → t’]       t = t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 </a:t>
                      </a:r>
                      <a:r>
                        <a:rPr lang="en-US" altLang="en-US" sz="3200" b="0" i="1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en-US" sz="3200" b="0" i="1" baseline="-25000" dirty="0" err="1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en-US" altLang="en-US" sz="32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(t)=[Y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Y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     N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(t’)=[Z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Z</a:t>
                      </a:r>
                      <a:r>
                        <a:rPr lang="en-US" altLang="en-US" sz="3200" b="0" i="1" baseline="-25000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3200" b="0" i="1" dirty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en-US" sz="3200" b="0" i="1" baseline="-250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b="0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rgbClr val="FFCC00"/>
                          </a:solidFill>
                          <a:latin typeface="Trebuchet MS" panose="020B0603020202020204" pitchFamily="34" charset="0"/>
                        </a:rPr>
                        <a:t>Support: 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b="0" dirty="0">
                        <a:solidFill>
                          <a:srgbClr val="FFCC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en-US" sz="3200" b="0" dirty="0">
                          <a:solidFill>
                            <a:srgbClr val="FFCC00"/>
                          </a:solidFill>
                          <a:latin typeface="Trebuchet MS" panose="020B0603020202020204" pitchFamily="34" charset="0"/>
                        </a:rPr>
                        <a:t>Confidence: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alt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10686"/>
                  </a:ext>
                </a:extLst>
              </a:tr>
            </a:tbl>
          </a:graphicData>
        </a:graphic>
      </p:graphicFrame>
      <p:sp>
        <p:nvSpPr>
          <p:cNvPr id="3" name="AutoShape 157">
            <a:extLst>
              <a:ext uri="{FF2B5EF4-FFF2-40B4-BE49-F238E27FC236}">
                <a16:creationId xmlns:a16="http://schemas.microsoft.com/office/drawing/2014/main" id="{8BF24B4E-1444-4873-88E7-6137826F1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2529" y="3500284"/>
            <a:ext cx="1187246" cy="685800"/>
          </a:xfrm>
          <a:prstGeom prst="wedgeRectCallout">
            <a:avLst>
              <a:gd name="adj1" fmla="val -170000"/>
              <a:gd name="adj2" fmla="val -15937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Atomic actions</a:t>
            </a:r>
            <a:endParaRPr lang="en-US" altLang="en-US" sz="2400" b="0" i="1" baseline="-25000" dirty="0">
              <a:solidFill>
                <a:schemeClr val="accent1">
                  <a:lumMod val="20000"/>
                  <a:lumOff val="80000"/>
                </a:schemeClr>
              </a:solidFill>
              <a:highlight>
                <a:srgbClr val="FF00FF"/>
              </a:highlight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F1081F98-3355-4ED5-B613-03FC7ABA3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236462"/>
              </p:ext>
            </p:extLst>
          </p:nvPr>
        </p:nvGraphicFramePr>
        <p:xfrm>
          <a:off x="4353232" y="4281949"/>
          <a:ext cx="51117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2286000" imgH="190500" progId="Equation.3">
                  <p:embed/>
                </p:oleObj>
              </mc:Choice>
              <mc:Fallback>
                <p:oleObj name="Equation" r:id="rId5" imgW="2286000" imgH="190500" progId="Equation.3">
                  <p:embed/>
                  <p:pic>
                    <p:nvPicPr>
                      <p:cNvPr id="36877" name="Object 14">
                        <a:extLst>
                          <a:ext uri="{FF2B5EF4-FFF2-40B4-BE49-F238E27FC236}">
                            <a16:creationId xmlns:a16="http://schemas.microsoft.com/office/drawing/2014/main" id="{202AB444-A5E9-4B8B-B178-45159ADBC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232" y="4281949"/>
                        <a:ext cx="51117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>
            <a:extLst>
              <a:ext uri="{FF2B5EF4-FFF2-40B4-BE49-F238E27FC236}">
                <a16:creationId xmlns:a16="http://schemas.microsoft.com/office/drawing/2014/main" id="{6BA07E0E-5085-40A6-A836-884C66FE4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91109"/>
              </p:ext>
            </p:extLst>
          </p:nvPr>
        </p:nvGraphicFramePr>
        <p:xfrm>
          <a:off x="4846075" y="4894677"/>
          <a:ext cx="62484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7" imgW="2730500" imgH="482600" progId="Equation.3">
                  <p:embed/>
                </p:oleObj>
              </mc:Choice>
              <mc:Fallback>
                <p:oleObj name="Equation" r:id="rId7" imgW="2730500" imgH="482600" progId="Equation.3">
                  <p:embed/>
                  <p:pic>
                    <p:nvPicPr>
                      <p:cNvPr id="36876" name="Object 12">
                        <a:extLst>
                          <a:ext uri="{FF2B5EF4-FFF2-40B4-BE49-F238E27FC236}">
                            <a16:creationId xmlns:a16="http://schemas.microsoft.com/office/drawing/2014/main" id="{4A1D2D86-A4A3-492D-A3B9-C6C6BCBF9D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075" y="4894677"/>
                        <a:ext cx="62484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570</Words>
  <Application>Microsoft Office PowerPoint</Application>
  <PresentationFormat>Widescreen</PresentationFormat>
  <Paragraphs>66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Trebuchet MS</vt:lpstr>
      <vt:lpstr>Arial Unicode MS</vt:lpstr>
      <vt:lpstr>Arial</vt:lpstr>
      <vt:lpstr>Oswald</vt:lpstr>
      <vt:lpstr>Calibri</vt:lpstr>
      <vt:lpstr>Times New Roman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 NAIDU</dc:creator>
  <cp:lastModifiedBy>avyay rao</cp:lastModifiedBy>
  <cp:revision>4</cp:revision>
  <dcterms:modified xsi:type="dcterms:W3CDTF">2022-02-13T04:03:51Z</dcterms:modified>
</cp:coreProperties>
</file>