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xOqds/+xDG55II8IrWHANLYjRE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9" name="Google Shape;109;p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7"/>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8"/>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8"/>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20"/>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0"/>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2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1"/>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1"/>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2"/>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2"/>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3"/>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3"/>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3"/>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3"/>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3"/>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5"/>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5"/>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5"/>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6"/>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6"/>
          <p:cNvSpPr>
            <a:spLocks noGrp="1"/>
          </p:cNvSpPr>
          <p:nvPr>
            <p:ph type="pic" idx="2"/>
          </p:nvPr>
        </p:nvSpPr>
        <p:spPr>
          <a:xfrm>
            <a:off x="5183188" y="987425"/>
            <a:ext cx="6172200" cy="4873500"/>
          </a:xfrm>
          <a:prstGeom prst="rect">
            <a:avLst/>
          </a:prstGeom>
          <a:noFill/>
          <a:ln>
            <a:noFill/>
          </a:ln>
        </p:spPr>
      </p:sp>
      <p:sp>
        <p:nvSpPr>
          <p:cNvPr id="64" name="Google Shape;64;p26"/>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1524000" y="1122363"/>
            <a:ext cx="9144000" cy="23877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lt1"/>
              </a:buClr>
              <a:buSzPts val="8000"/>
              <a:buFont typeface="Oswald"/>
              <a:buNone/>
            </a:pPr>
            <a:r>
              <a:rPr lang="en-US" sz="3600">
                <a:solidFill>
                  <a:schemeClr val="lt1"/>
                </a:solidFill>
              </a:rPr>
              <a:t>Summary of Action Rules</a:t>
            </a:r>
            <a:endParaRPr sz="3600" b="0" i="0" u="none" strike="noStrike" cap="non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Google Shape;90;p2"/>
          <p:cNvSpPr txBox="1"/>
          <p:nvPr/>
        </p:nvSpPr>
        <p:spPr>
          <a:xfrm>
            <a:off x="2552400" y="1470800"/>
            <a:ext cx="8360100" cy="1600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lt1"/>
              </a:buClr>
              <a:buSzPts val="2400"/>
              <a:buFont typeface="Times New Roman"/>
              <a:buNone/>
            </a:pPr>
            <a:r>
              <a:rPr lang="en-US" sz="2300" b="1">
                <a:solidFill>
                  <a:schemeClr val="dk1"/>
                </a:solidFill>
              </a:rPr>
              <a:t>Action Rules</a:t>
            </a:r>
            <a:r>
              <a:rPr lang="en-US" sz="2300">
                <a:solidFill>
                  <a:schemeClr val="dk1"/>
                </a:solidFill>
              </a:rPr>
              <a:t> - rules extracted from an information system that describes a possible transition of objects from one state to another  with respect to a distinguished attribute called a decision attribute</a:t>
            </a:r>
            <a:endParaRPr sz="2300">
              <a:solidFill>
                <a:schemeClr val="dk1"/>
              </a:solidFill>
            </a:endParaRPr>
          </a:p>
        </p:txBody>
      </p:sp>
      <p:sp>
        <p:nvSpPr>
          <p:cNvPr id="91" name="Google Shape;91;p2"/>
          <p:cNvSpPr txBox="1"/>
          <p:nvPr/>
        </p:nvSpPr>
        <p:spPr>
          <a:xfrm>
            <a:off x="2552400" y="3468575"/>
            <a:ext cx="9723300" cy="178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300" b="1">
                <a:solidFill>
                  <a:schemeClr val="dk1"/>
                </a:solidFill>
              </a:rPr>
              <a:t>Stable Attribute</a:t>
            </a:r>
            <a:r>
              <a:rPr lang="en-US" sz="2300">
                <a:solidFill>
                  <a:schemeClr val="dk1"/>
                </a:solidFill>
              </a:rPr>
              <a:t>: unchanging attributes: dates, product purchased</a:t>
            </a:r>
            <a:endParaRPr sz="2300">
              <a:solidFill>
                <a:schemeClr val="dk1"/>
              </a:solidFill>
            </a:endParaRPr>
          </a:p>
          <a:p>
            <a:pPr marL="0" lvl="0" indent="0" algn="l" rtl="0">
              <a:spcBef>
                <a:spcPts val="700"/>
              </a:spcBef>
              <a:spcAft>
                <a:spcPts val="0"/>
              </a:spcAft>
              <a:buNone/>
            </a:pPr>
            <a:r>
              <a:rPr lang="en-US" sz="2300" b="1">
                <a:solidFill>
                  <a:schemeClr val="dk1"/>
                </a:solidFill>
              </a:rPr>
              <a:t>Flexible Attribute</a:t>
            </a:r>
            <a:r>
              <a:rPr lang="en-US" sz="2300">
                <a:solidFill>
                  <a:schemeClr val="dk1"/>
                </a:solidFill>
              </a:rPr>
              <a:t>: attributes that may change over time: e.g. income, address</a:t>
            </a:r>
            <a:endParaRPr sz="2300">
              <a:solidFill>
                <a:schemeClr val="dk1"/>
              </a:solidFill>
            </a:endParaRPr>
          </a:p>
          <a:p>
            <a:pPr marL="0" lvl="0" indent="0" algn="l" rtl="0">
              <a:spcBef>
                <a:spcPts val="700"/>
              </a:spcBef>
              <a:spcAft>
                <a:spcPts val="0"/>
              </a:spcAft>
              <a:buNone/>
            </a:pPr>
            <a:r>
              <a:rPr lang="en-US" sz="2300" b="1">
                <a:solidFill>
                  <a:schemeClr val="dk1"/>
                </a:solidFill>
              </a:rPr>
              <a:t>Decision Attribute</a:t>
            </a:r>
            <a:r>
              <a:rPr lang="en-US" sz="2300">
                <a:solidFill>
                  <a:schemeClr val="dk1"/>
                </a:solidFill>
              </a:rPr>
              <a:t>:  Flexible Attribute</a:t>
            </a:r>
            <a:endParaRPr sz="23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5"/>
        <p:cNvGrpSpPr/>
        <p:nvPr/>
      </p:nvGrpSpPr>
      <p:grpSpPr>
        <a:xfrm>
          <a:off x="0" y="0"/>
          <a:ext cx="0" cy="0"/>
          <a:chOff x="0" y="0"/>
          <a:chExt cx="0" cy="0"/>
        </a:xfrm>
      </p:grpSpPr>
      <p:sp>
        <p:nvSpPr>
          <p:cNvPr id="96" name="Google Shape;96;p3"/>
          <p:cNvSpPr txBox="1"/>
          <p:nvPr/>
        </p:nvSpPr>
        <p:spPr>
          <a:xfrm>
            <a:off x="2627300" y="617150"/>
            <a:ext cx="8694000" cy="4691700"/>
          </a:xfrm>
          <a:prstGeom prst="rect">
            <a:avLst/>
          </a:prstGeom>
          <a:noFill/>
          <a:ln>
            <a:noFill/>
          </a:ln>
        </p:spPr>
        <p:txBody>
          <a:bodyPr spcFirstLastPara="1" wrap="square" lIns="91425" tIns="91425" rIns="91425" bIns="91425" anchor="t" anchorCtr="0">
            <a:spAutoFit/>
          </a:bodyPr>
          <a:lstStyle/>
          <a:p>
            <a:pPr marL="0" lvl="0" indent="0" algn="l" rtl="0">
              <a:lnSpc>
                <a:spcPct val="80000"/>
              </a:lnSpc>
              <a:spcBef>
                <a:spcPts val="0"/>
              </a:spcBef>
              <a:spcAft>
                <a:spcPts val="0"/>
              </a:spcAft>
              <a:buNone/>
            </a:pPr>
            <a:r>
              <a:rPr lang="en-US" sz="2400" b="1">
                <a:solidFill>
                  <a:schemeClr val="dk1"/>
                </a:solidFill>
                <a:latin typeface="Times New Roman"/>
                <a:ea typeface="Times New Roman"/>
                <a:cs typeface="Times New Roman"/>
                <a:sym typeface="Times New Roman"/>
              </a:rPr>
              <a:t>Actionability</a:t>
            </a:r>
            <a:endParaRPr sz="2400" b="1">
              <a:solidFill>
                <a:schemeClr val="dk1"/>
              </a:solidFill>
              <a:latin typeface="Times New Roman"/>
              <a:ea typeface="Times New Roman"/>
              <a:cs typeface="Times New Roman"/>
              <a:sym typeface="Times New Roman"/>
            </a:endParaRPr>
          </a:p>
          <a:p>
            <a:pPr marL="342900" lvl="0" indent="0" algn="l" rtl="0">
              <a:lnSpc>
                <a:spcPct val="8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342900" lvl="0" indent="0" algn="l" rtl="0">
              <a:lnSpc>
                <a:spcPct val="8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l" rtl="0">
              <a:lnSpc>
                <a:spcPct val="80000"/>
              </a:lnSpc>
              <a:spcBef>
                <a:spcPts val="0"/>
              </a:spcBef>
              <a:spcAft>
                <a:spcPts val="0"/>
              </a:spcAft>
              <a:buNone/>
            </a:pPr>
            <a:r>
              <a:rPr lang="en-US" sz="2400">
                <a:solidFill>
                  <a:schemeClr val="dk1"/>
                </a:solidFill>
                <a:latin typeface="Times New Roman"/>
                <a:ea typeface="Times New Roman"/>
                <a:cs typeface="Times New Roman"/>
                <a:sym typeface="Times New Roman"/>
              </a:rPr>
              <a:t>The actionability measure is based on the rules’ benefit to the user, that is, the user can do something to his/her interest with the rule. </a:t>
            </a:r>
            <a:endParaRPr sz="3200">
              <a:solidFill>
                <a:schemeClr val="dk1"/>
              </a:solidFill>
              <a:latin typeface="Times New Roman"/>
              <a:ea typeface="Times New Roman"/>
              <a:cs typeface="Times New Roman"/>
              <a:sym typeface="Times New Roman"/>
            </a:endParaRPr>
          </a:p>
          <a:p>
            <a:pPr marL="0" lvl="0" indent="0" algn="l" rtl="0">
              <a:lnSpc>
                <a:spcPct val="80000"/>
              </a:lnSpc>
              <a:spcBef>
                <a:spcPts val="480"/>
              </a:spcBef>
              <a:spcAft>
                <a:spcPts val="0"/>
              </a:spcAft>
              <a:buClr>
                <a:srgbClr val="00FFFF"/>
              </a:buClr>
              <a:buSzPts val="1800"/>
              <a:buFont typeface="Noto Sans Symbols"/>
              <a:buNone/>
            </a:pPr>
            <a:endParaRPr sz="2400">
              <a:solidFill>
                <a:schemeClr val="dk1"/>
              </a:solidFill>
              <a:latin typeface="Times New Roman"/>
              <a:ea typeface="Times New Roman"/>
              <a:cs typeface="Times New Roman"/>
              <a:sym typeface="Times New Roman"/>
            </a:endParaRPr>
          </a:p>
          <a:p>
            <a:pPr marL="0" lvl="0" indent="0" algn="l" rtl="0">
              <a:lnSpc>
                <a:spcPct val="80000"/>
              </a:lnSpc>
              <a:spcBef>
                <a:spcPts val="480"/>
              </a:spcBef>
              <a:spcAft>
                <a:spcPts val="0"/>
              </a:spcAft>
              <a:buNone/>
            </a:pPr>
            <a:r>
              <a:rPr lang="en-US" sz="2400">
                <a:solidFill>
                  <a:schemeClr val="dk1"/>
                </a:solidFill>
                <a:latin typeface="Times New Roman"/>
                <a:ea typeface="Times New Roman"/>
                <a:cs typeface="Times New Roman"/>
                <a:sym typeface="Times New Roman"/>
              </a:rPr>
              <a:t>The practical implication of getting information is to improve the business, that is, the information must ensure the success of business for decision-making. Actions can be performed to make the business succeed. </a:t>
            </a:r>
            <a:endParaRPr sz="2400">
              <a:solidFill>
                <a:schemeClr val="dk1"/>
              </a:solidFill>
              <a:latin typeface="Times New Roman"/>
              <a:ea typeface="Times New Roman"/>
              <a:cs typeface="Times New Roman"/>
              <a:sym typeface="Times New Roman"/>
            </a:endParaRPr>
          </a:p>
          <a:p>
            <a:pPr marL="0" lvl="0" indent="0" algn="l" rtl="0">
              <a:lnSpc>
                <a:spcPct val="80000"/>
              </a:lnSpc>
              <a:spcBef>
                <a:spcPts val="480"/>
              </a:spcBef>
              <a:spcAft>
                <a:spcPts val="0"/>
              </a:spcAft>
              <a:buNone/>
            </a:pPr>
            <a:endParaRPr sz="2400">
              <a:solidFill>
                <a:schemeClr val="dk1"/>
              </a:solidFill>
              <a:latin typeface="Times New Roman"/>
              <a:ea typeface="Times New Roman"/>
              <a:cs typeface="Times New Roman"/>
              <a:sym typeface="Times New Roman"/>
            </a:endParaRPr>
          </a:p>
          <a:p>
            <a:pPr marL="0" lvl="0" indent="0" algn="l" rtl="0">
              <a:lnSpc>
                <a:spcPct val="80000"/>
              </a:lnSpc>
              <a:spcBef>
                <a:spcPts val="480"/>
              </a:spcBef>
              <a:spcAft>
                <a:spcPts val="0"/>
              </a:spcAft>
              <a:buNone/>
            </a:pPr>
            <a:r>
              <a:rPr lang="en-US" sz="2400">
                <a:solidFill>
                  <a:schemeClr val="dk1"/>
                </a:solidFill>
                <a:latin typeface="Times New Roman"/>
                <a:ea typeface="Times New Roman"/>
                <a:cs typeface="Times New Roman"/>
                <a:sym typeface="Times New Roman"/>
              </a:rPr>
              <a:t>Action Rules are actionable rules</a:t>
            </a:r>
            <a:endParaRPr sz="2400">
              <a:solidFill>
                <a:schemeClr val="dk1"/>
              </a:solidFill>
              <a:latin typeface="Times New Roman"/>
              <a:ea typeface="Times New Roman"/>
              <a:cs typeface="Times New Roman"/>
              <a:sym typeface="Times New Roman"/>
            </a:endParaRPr>
          </a:p>
          <a:p>
            <a:pPr marL="0" lvl="0" indent="0" algn="l" rtl="0">
              <a:lnSpc>
                <a:spcPct val="80000"/>
              </a:lnSpc>
              <a:spcBef>
                <a:spcPts val="480"/>
              </a:spcBef>
              <a:spcAft>
                <a:spcPts val="0"/>
              </a:spcAft>
              <a:buNone/>
            </a:pPr>
            <a:endParaRPr sz="2400">
              <a:solidFill>
                <a:schemeClr val="dk1"/>
              </a:solidFill>
              <a:latin typeface="Times New Roman"/>
              <a:ea typeface="Times New Roman"/>
              <a:cs typeface="Times New Roman"/>
              <a:sym typeface="Times New Roman"/>
            </a:endParaRPr>
          </a:p>
          <a:p>
            <a:pPr marL="0" lvl="0" indent="0" algn="l" rtl="0">
              <a:lnSpc>
                <a:spcPct val="80000"/>
              </a:lnSpc>
              <a:spcBef>
                <a:spcPts val="480"/>
              </a:spcBef>
              <a:spcAft>
                <a:spcPts val="0"/>
              </a:spcAft>
              <a:buNone/>
            </a:pPr>
            <a:r>
              <a:rPr lang="en-US" sz="2400" b="1">
                <a:solidFill>
                  <a:schemeClr val="dk1"/>
                </a:solidFill>
                <a:latin typeface="Times New Roman"/>
                <a:ea typeface="Times New Roman"/>
                <a:cs typeface="Times New Roman"/>
                <a:sym typeface="Times New Roman"/>
              </a:rPr>
              <a:t>Used Knowledge is power!</a:t>
            </a:r>
            <a:endParaRPr sz="2400" b="1">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0"/>
        <p:cNvGrpSpPr/>
        <p:nvPr/>
      </p:nvGrpSpPr>
      <p:grpSpPr>
        <a:xfrm>
          <a:off x="0" y="0"/>
          <a:ext cx="0" cy="0"/>
          <a:chOff x="0" y="0"/>
          <a:chExt cx="0" cy="0"/>
        </a:xfrm>
      </p:grpSpPr>
      <p:sp>
        <p:nvSpPr>
          <p:cNvPr id="101" name="Google Shape;101;p5"/>
          <p:cNvSpPr txBox="1"/>
          <p:nvPr/>
        </p:nvSpPr>
        <p:spPr>
          <a:xfrm>
            <a:off x="2735325" y="1321850"/>
            <a:ext cx="8266800" cy="2300700"/>
          </a:xfrm>
          <a:prstGeom prst="rect">
            <a:avLst/>
          </a:prstGeom>
          <a:noFill/>
          <a:ln>
            <a:noFill/>
          </a:ln>
        </p:spPr>
        <p:txBody>
          <a:bodyPr spcFirstLastPara="1" wrap="square" lIns="91425" tIns="91425" rIns="91425" bIns="91425" anchor="t" anchorCtr="0">
            <a:spAutoFit/>
          </a:bodyPr>
          <a:lstStyle/>
          <a:p>
            <a:pPr marL="0" lvl="1" indent="0" algn="l" rtl="0">
              <a:lnSpc>
                <a:spcPct val="80000"/>
              </a:lnSpc>
              <a:spcBef>
                <a:spcPts val="400"/>
              </a:spcBef>
              <a:spcAft>
                <a:spcPts val="0"/>
              </a:spcAft>
              <a:buNone/>
            </a:pPr>
            <a:r>
              <a:rPr lang="en-US" sz="2300" b="1">
                <a:solidFill>
                  <a:schemeClr val="dk1"/>
                </a:solidFill>
              </a:rPr>
              <a:t>Example of action rule:</a:t>
            </a:r>
            <a:endParaRPr sz="2300" b="1">
              <a:solidFill>
                <a:schemeClr val="dk1"/>
              </a:solidFill>
            </a:endParaRPr>
          </a:p>
          <a:p>
            <a:pPr marL="342900" lvl="0" indent="-342900" algn="l" rtl="0">
              <a:lnSpc>
                <a:spcPct val="80000"/>
              </a:lnSpc>
              <a:spcBef>
                <a:spcPts val="640"/>
              </a:spcBef>
              <a:spcAft>
                <a:spcPts val="0"/>
              </a:spcAft>
              <a:buNone/>
            </a:pPr>
            <a:r>
              <a:rPr lang="en-US" sz="2300">
                <a:solidFill>
                  <a:schemeClr val="dk1"/>
                </a:solidFill>
              </a:rPr>
              <a:t>	 [ (a</a:t>
            </a:r>
            <a:r>
              <a:rPr lang="en-US" sz="2300" baseline="-25000">
                <a:solidFill>
                  <a:schemeClr val="dk1"/>
                </a:solidFill>
              </a:rPr>
              <a:t>1</a:t>
            </a:r>
            <a:r>
              <a:rPr lang="en-US" sz="2300">
                <a:solidFill>
                  <a:schemeClr val="dk1"/>
                </a:solidFill>
              </a:rPr>
              <a:t>, v</a:t>
            </a:r>
            <a:r>
              <a:rPr lang="en-US" sz="2300" baseline="-25000">
                <a:solidFill>
                  <a:schemeClr val="dk1"/>
                </a:solidFill>
              </a:rPr>
              <a:t>1</a:t>
            </a:r>
            <a:r>
              <a:rPr lang="en-US" sz="2300">
                <a:solidFill>
                  <a:schemeClr val="dk1"/>
                </a:solidFill>
              </a:rPr>
              <a:t>→ c</a:t>
            </a:r>
            <a:r>
              <a:rPr lang="en-US" sz="2300" baseline="-25000">
                <a:solidFill>
                  <a:schemeClr val="dk1"/>
                </a:solidFill>
              </a:rPr>
              <a:t>1</a:t>
            </a:r>
            <a:r>
              <a:rPr lang="en-US" sz="2300">
                <a:solidFill>
                  <a:schemeClr val="dk1"/>
                </a:solidFill>
              </a:rPr>
              <a:t>) ∧ (a</a:t>
            </a:r>
            <a:r>
              <a:rPr lang="en-US" sz="2300" baseline="-25000">
                <a:solidFill>
                  <a:schemeClr val="dk1"/>
                </a:solidFill>
              </a:rPr>
              <a:t>2</a:t>
            </a:r>
            <a:r>
              <a:rPr lang="en-US" sz="2300">
                <a:solidFill>
                  <a:schemeClr val="dk1"/>
                </a:solidFill>
              </a:rPr>
              <a:t>, v</a:t>
            </a:r>
            <a:r>
              <a:rPr lang="en-US" sz="2300" baseline="-25000">
                <a:solidFill>
                  <a:schemeClr val="dk1"/>
                </a:solidFill>
              </a:rPr>
              <a:t>2</a:t>
            </a:r>
            <a:r>
              <a:rPr lang="en-US" sz="2300">
                <a:solidFill>
                  <a:schemeClr val="dk1"/>
                </a:solidFill>
              </a:rPr>
              <a:t> → c</a:t>
            </a:r>
            <a:r>
              <a:rPr lang="en-US" sz="2300" baseline="-25000">
                <a:solidFill>
                  <a:schemeClr val="dk1"/>
                </a:solidFill>
              </a:rPr>
              <a:t>2</a:t>
            </a:r>
            <a:r>
              <a:rPr lang="en-US" sz="2300">
                <a:solidFill>
                  <a:schemeClr val="dk1"/>
                </a:solidFill>
              </a:rPr>
              <a:t>)](x) ⇒ [(g, f</a:t>
            </a:r>
            <a:r>
              <a:rPr lang="en-US" sz="2300" baseline="-25000">
                <a:solidFill>
                  <a:schemeClr val="dk1"/>
                </a:solidFill>
              </a:rPr>
              <a:t>1</a:t>
            </a:r>
            <a:r>
              <a:rPr lang="en-US" sz="2300">
                <a:solidFill>
                  <a:schemeClr val="dk1"/>
                </a:solidFill>
              </a:rPr>
              <a:t> → f</a:t>
            </a:r>
            <a:r>
              <a:rPr lang="en-US" sz="2300" baseline="-25000">
                <a:solidFill>
                  <a:schemeClr val="dk1"/>
                </a:solidFill>
              </a:rPr>
              <a:t>2</a:t>
            </a:r>
            <a:r>
              <a:rPr lang="en-US" sz="2300">
                <a:solidFill>
                  <a:schemeClr val="dk1"/>
                </a:solidFill>
              </a:rPr>
              <a:t>)](x) </a:t>
            </a:r>
            <a:br>
              <a:rPr lang="en-US" sz="2300">
                <a:solidFill>
                  <a:schemeClr val="dk1"/>
                </a:solidFill>
              </a:rPr>
            </a:br>
            <a:endParaRPr sz="2300">
              <a:solidFill>
                <a:schemeClr val="dk1"/>
              </a:solidFill>
            </a:endParaRPr>
          </a:p>
          <a:p>
            <a:pPr marL="342900" lvl="0" indent="-342900" algn="l" rtl="0">
              <a:lnSpc>
                <a:spcPct val="80000"/>
              </a:lnSpc>
              <a:spcBef>
                <a:spcPts val="400"/>
              </a:spcBef>
              <a:spcAft>
                <a:spcPts val="0"/>
              </a:spcAft>
              <a:buNone/>
            </a:pPr>
            <a:r>
              <a:rPr lang="en-US" sz="2300">
                <a:solidFill>
                  <a:schemeClr val="dk1"/>
                </a:solidFill>
              </a:rPr>
              <a:t>   This means that, if we change the value of attribute a</a:t>
            </a:r>
            <a:r>
              <a:rPr lang="en-US" sz="2300" baseline="-25000">
                <a:solidFill>
                  <a:schemeClr val="dk1"/>
                </a:solidFill>
              </a:rPr>
              <a:t>1  </a:t>
            </a:r>
            <a:r>
              <a:rPr lang="en-US" sz="2300">
                <a:solidFill>
                  <a:schemeClr val="dk1"/>
                </a:solidFill>
              </a:rPr>
              <a:t>from v</a:t>
            </a:r>
            <a:r>
              <a:rPr lang="en-US" sz="2300" baseline="-25000">
                <a:solidFill>
                  <a:schemeClr val="dk1"/>
                </a:solidFill>
              </a:rPr>
              <a:t>1 </a:t>
            </a:r>
            <a:r>
              <a:rPr lang="en-US" sz="2300">
                <a:solidFill>
                  <a:schemeClr val="dk1"/>
                </a:solidFill>
              </a:rPr>
              <a:t>to → c</a:t>
            </a:r>
            <a:r>
              <a:rPr lang="en-US" sz="2300" baseline="-25000">
                <a:solidFill>
                  <a:schemeClr val="dk1"/>
                </a:solidFill>
              </a:rPr>
              <a:t>1  </a:t>
            </a:r>
            <a:r>
              <a:rPr lang="en-US" sz="2300">
                <a:solidFill>
                  <a:schemeClr val="dk1"/>
                </a:solidFill>
              </a:rPr>
              <a:t>,and the value of attribute a</a:t>
            </a:r>
            <a:r>
              <a:rPr lang="en-US" sz="2300" baseline="-25000">
                <a:solidFill>
                  <a:schemeClr val="dk1"/>
                </a:solidFill>
              </a:rPr>
              <a:t>2  </a:t>
            </a:r>
            <a:r>
              <a:rPr lang="en-US" sz="2300">
                <a:solidFill>
                  <a:schemeClr val="dk1"/>
                </a:solidFill>
              </a:rPr>
              <a:t>from v</a:t>
            </a:r>
            <a:r>
              <a:rPr lang="en-US" sz="2300" baseline="-25000">
                <a:solidFill>
                  <a:schemeClr val="dk1"/>
                </a:solidFill>
              </a:rPr>
              <a:t>2 </a:t>
            </a:r>
            <a:r>
              <a:rPr lang="en-US" sz="2300">
                <a:solidFill>
                  <a:schemeClr val="dk1"/>
                </a:solidFill>
              </a:rPr>
              <a:t>to → c</a:t>
            </a:r>
            <a:r>
              <a:rPr lang="en-US" sz="2300" baseline="-25000">
                <a:solidFill>
                  <a:schemeClr val="dk1"/>
                </a:solidFill>
              </a:rPr>
              <a:t>2 </a:t>
            </a:r>
            <a:r>
              <a:rPr lang="en-US" sz="2300">
                <a:solidFill>
                  <a:schemeClr val="dk1"/>
                </a:solidFill>
              </a:rPr>
              <a:t>, then the value of the decision attribute g, will change from   f</a:t>
            </a:r>
            <a:r>
              <a:rPr lang="en-US" sz="2300" baseline="-25000">
                <a:solidFill>
                  <a:schemeClr val="dk1"/>
                </a:solidFill>
              </a:rPr>
              <a:t>1</a:t>
            </a:r>
            <a:r>
              <a:rPr lang="en-US" sz="2300">
                <a:solidFill>
                  <a:schemeClr val="dk1"/>
                </a:solidFill>
              </a:rPr>
              <a:t> → to the desired value f</a:t>
            </a:r>
            <a:r>
              <a:rPr lang="en-US" sz="2300" baseline="-25000">
                <a:solidFill>
                  <a:schemeClr val="dk1"/>
                </a:solidFill>
              </a:rPr>
              <a:t>2 .</a:t>
            </a:r>
            <a:endParaRPr sz="23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5"/>
        <p:cNvGrpSpPr/>
        <p:nvPr/>
      </p:nvGrpSpPr>
      <p:grpSpPr>
        <a:xfrm>
          <a:off x="0" y="0"/>
          <a:ext cx="0" cy="0"/>
          <a:chOff x="0" y="0"/>
          <a:chExt cx="0" cy="0"/>
        </a:xfrm>
      </p:grpSpPr>
      <p:sp>
        <p:nvSpPr>
          <p:cNvPr id="106" name="Google Shape;106;p4"/>
          <p:cNvSpPr txBox="1"/>
          <p:nvPr/>
        </p:nvSpPr>
        <p:spPr>
          <a:xfrm>
            <a:off x="2714375" y="1147650"/>
            <a:ext cx="7323900" cy="429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300" b="1"/>
              <a:t>Action Rules Domain Example:</a:t>
            </a:r>
            <a:endParaRPr sz="2300" b="1"/>
          </a:p>
          <a:p>
            <a:pPr marL="0" lvl="0" indent="0" algn="l" rtl="0">
              <a:spcBef>
                <a:spcPts val="0"/>
              </a:spcBef>
              <a:spcAft>
                <a:spcPts val="0"/>
              </a:spcAft>
              <a:buNone/>
            </a:pPr>
            <a:endParaRPr sz="2300"/>
          </a:p>
          <a:p>
            <a:pPr marL="0" lvl="0" indent="0" algn="l" rtl="0">
              <a:spcBef>
                <a:spcPts val="0"/>
              </a:spcBef>
              <a:spcAft>
                <a:spcPts val="0"/>
              </a:spcAft>
              <a:buNone/>
            </a:pPr>
            <a:r>
              <a:rPr lang="en-US" sz="2300"/>
              <a:t>A dentist’s office where the decision attribute is cavities (whether any are found on that visit)</a:t>
            </a:r>
            <a:endParaRPr sz="2300"/>
          </a:p>
          <a:p>
            <a:pPr marL="0" lvl="0" indent="0" algn="l" rtl="0">
              <a:spcBef>
                <a:spcPts val="0"/>
              </a:spcBef>
              <a:spcAft>
                <a:spcPts val="0"/>
              </a:spcAft>
              <a:buNone/>
            </a:pPr>
            <a:endParaRPr sz="2300"/>
          </a:p>
          <a:p>
            <a:pPr marL="0" lvl="0" indent="0" algn="l" rtl="0">
              <a:spcBef>
                <a:spcPts val="0"/>
              </a:spcBef>
              <a:spcAft>
                <a:spcPts val="0"/>
              </a:spcAft>
              <a:buNone/>
            </a:pPr>
            <a:r>
              <a:rPr lang="en-US" sz="2300"/>
              <a:t>Action rules could be discovered to find actionable ways to prevent patients from having cavities.</a:t>
            </a:r>
            <a:br>
              <a:rPr lang="en-US" sz="2300"/>
            </a:br>
            <a:br>
              <a:rPr lang="en-US" sz="2300"/>
            </a:br>
            <a:r>
              <a:rPr lang="en-US" sz="2300"/>
              <a:t>By changing variables like: flossing_regularly to True, or avg_brushes_per_day from 1 -&gt; 2. We may find that patients are much more likely to have cavities = False.</a:t>
            </a:r>
            <a:br>
              <a:rPr lang="en-US">
                <a:latin typeface="Calibri"/>
                <a:ea typeface="Calibri"/>
                <a:cs typeface="Calibri"/>
                <a:sym typeface="Calibri"/>
              </a:rPr>
            </a:b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0"/>
        <p:cNvGrpSpPr/>
        <p:nvPr/>
      </p:nvGrpSpPr>
      <p:grpSpPr>
        <a:xfrm>
          <a:off x="0" y="0"/>
          <a:ext cx="0" cy="0"/>
          <a:chOff x="0" y="0"/>
          <a:chExt cx="0" cy="0"/>
        </a:xfrm>
      </p:grpSpPr>
      <p:sp>
        <p:nvSpPr>
          <p:cNvPr id="111" name="Google Shape;111;p6"/>
          <p:cNvSpPr txBox="1"/>
          <p:nvPr/>
        </p:nvSpPr>
        <p:spPr>
          <a:xfrm>
            <a:off x="2073575" y="508800"/>
            <a:ext cx="9810900" cy="5750700"/>
          </a:xfrm>
          <a:prstGeom prst="rect">
            <a:avLst/>
          </a:prstGeom>
          <a:noFill/>
          <a:ln>
            <a:noFill/>
          </a:ln>
        </p:spPr>
        <p:txBody>
          <a:bodyPr spcFirstLastPara="1" wrap="square" lIns="91425" tIns="91425" rIns="91425" bIns="91425" anchor="t" anchorCtr="0">
            <a:spAutoFit/>
          </a:bodyPr>
          <a:lstStyle/>
          <a:p>
            <a:pPr marL="0" lvl="0" indent="0" algn="l" rtl="0">
              <a:lnSpc>
                <a:spcPct val="80000"/>
              </a:lnSpc>
              <a:spcBef>
                <a:spcPts val="0"/>
              </a:spcBef>
              <a:spcAft>
                <a:spcPts val="0"/>
              </a:spcAft>
              <a:buNone/>
            </a:pPr>
            <a:r>
              <a:rPr lang="en-US" sz="2300" b="1">
                <a:solidFill>
                  <a:schemeClr val="dk1"/>
                </a:solidFill>
              </a:rPr>
              <a:t>Cost Of Action Rules</a:t>
            </a:r>
            <a:endParaRPr sz="2300" b="1">
              <a:solidFill>
                <a:schemeClr val="dk1"/>
              </a:solidFill>
            </a:endParaRPr>
          </a:p>
          <a:p>
            <a:pPr marL="342900" lvl="0" indent="0" algn="l" rtl="0">
              <a:lnSpc>
                <a:spcPct val="80000"/>
              </a:lnSpc>
              <a:spcBef>
                <a:spcPts val="0"/>
              </a:spcBef>
              <a:spcAft>
                <a:spcPts val="0"/>
              </a:spcAft>
              <a:buNone/>
            </a:pPr>
            <a:endParaRPr sz="2300">
              <a:solidFill>
                <a:schemeClr val="dk1"/>
              </a:solidFill>
            </a:endParaRPr>
          </a:p>
          <a:p>
            <a:pPr marL="342900" lvl="0" indent="0" algn="l" rtl="0">
              <a:lnSpc>
                <a:spcPct val="80000"/>
              </a:lnSpc>
              <a:spcBef>
                <a:spcPts val="0"/>
              </a:spcBef>
              <a:spcAft>
                <a:spcPts val="0"/>
              </a:spcAft>
              <a:buNone/>
            </a:pPr>
            <a:endParaRPr sz="2300">
              <a:solidFill>
                <a:schemeClr val="dk1"/>
              </a:solidFill>
            </a:endParaRPr>
          </a:p>
          <a:p>
            <a:pPr marL="0" lvl="0" indent="0" algn="l" rtl="0">
              <a:lnSpc>
                <a:spcPct val="80000"/>
              </a:lnSpc>
              <a:spcBef>
                <a:spcPts val="0"/>
              </a:spcBef>
              <a:spcAft>
                <a:spcPts val="0"/>
              </a:spcAft>
              <a:buNone/>
            </a:pPr>
            <a:r>
              <a:rPr lang="en-US" sz="2300">
                <a:solidFill>
                  <a:schemeClr val="dk1"/>
                </a:solidFill>
              </a:rPr>
              <a:t>Frequently, there is a cost (monetary or moral) associated with undertaking some kind of an action. </a:t>
            </a:r>
            <a:endParaRPr sz="2300">
              <a:solidFill>
                <a:schemeClr val="dk1"/>
              </a:solidFill>
            </a:endParaRPr>
          </a:p>
          <a:p>
            <a:pPr marL="0" lvl="0" indent="0" algn="l" rtl="0">
              <a:lnSpc>
                <a:spcPct val="80000"/>
              </a:lnSpc>
              <a:spcBef>
                <a:spcPts val="0"/>
              </a:spcBef>
              <a:spcAft>
                <a:spcPts val="0"/>
              </a:spcAft>
              <a:buNone/>
            </a:pPr>
            <a:endParaRPr sz="2300">
              <a:solidFill>
                <a:schemeClr val="dk1"/>
              </a:solidFill>
            </a:endParaRPr>
          </a:p>
          <a:p>
            <a:pPr marL="0" lvl="0" indent="0" algn="l" rtl="0">
              <a:lnSpc>
                <a:spcPct val="80000"/>
              </a:lnSpc>
              <a:spcBef>
                <a:spcPts val="0"/>
              </a:spcBef>
              <a:spcAft>
                <a:spcPts val="0"/>
              </a:spcAft>
              <a:buNone/>
            </a:pPr>
            <a:r>
              <a:rPr lang="en-US" sz="2300">
                <a:solidFill>
                  <a:schemeClr val="dk1"/>
                </a:solidFill>
              </a:rPr>
              <a:t>Moving an employee from one department to another may cost moral from that employee as well as them possibly needing to relocate and any financial costs associated with the move would be considered.</a:t>
            </a:r>
            <a:endParaRPr sz="2300">
              <a:solidFill>
                <a:schemeClr val="dk1"/>
              </a:solidFill>
            </a:endParaRPr>
          </a:p>
          <a:p>
            <a:pPr marL="342900" lvl="0" indent="-257175" algn="l" rtl="0">
              <a:lnSpc>
                <a:spcPct val="80000"/>
              </a:lnSpc>
              <a:spcBef>
                <a:spcPts val="360"/>
              </a:spcBef>
              <a:spcAft>
                <a:spcPts val="0"/>
              </a:spcAft>
              <a:buNone/>
            </a:pPr>
            <a:endParaRPr sz="2300">
              <a:solidFill>
                <a:schemeClr val="dk1"/>
              </a:solidFill>
            </a:endParaRPr>
          </a:p>
          <a:p>
            <a:pPr marL="0" lvl="1" indent="0" algn="l" rtl="0">
              <a:lnSpc>
                <a:spcPct val="80000"/>
              </a:lnSpc>
              <a:spcBef>
                <a:spcPts val="360"/>
              </a:spcBef>
              <a:spcAft>
                <a:spcPts val="0"/>
              </a:spcAft>
              <a:buNone/>
            </a:pPr>
            <a:r>
              <a:rPr lang="en-US" sz="2300">
                <a:solidFill>
                  <a:schemeClr val="dk1"/>
                </a:solidFill>
              </a:rPr>
              <a:t>An action could be to perform a number of surgeries on a patient would increase the likelihood of them beating a disease. The cost of that could be how whether those surgeries could negatively effect the patient’s health, as well as the expense of all those surgeries.</a:t>
            </a:r>
            <a:endParaRPr sz="2300">
              <a:solidFill>
                <a:schemeClr val="dk1"/>
              </a:solidFill>
            </a:endParaRPr>
          </a:p>
          <a:p>
            <a:pPr marL="742950" lvl="1" indent="-217169" algn="l" rtl="0">
              <a:lnSpc>
                <a:spcPct val="80000"/>
              </a:lnSpc>
              <a:spcBef>
                <a:spcPts val="360"/>
              </a:spcBef>
              <a:spcAft>
                <a:spcPts val="0"/>
              </a:spcAft>
              <a:buNone/>
            </a:pPr>
            <a:endParaRPr sz="2300">
              <a:solidFill>
                <a:schemeClr val="dk1"/>
              </a:solidFill>
            </a:endParaRPr>
          </a:p>
          <a:p>
            <a:pPr marL="0" lvl="0" indent="0" algn="l" rtl="0">
              <a:lnSpc>
                <a:spcPct val="80000"/>
              </a:lnSpc>
              <a:spcBef>
                <a:spcPts val="360"/>
              </a:spcBef>
              <a:spcAft>
                <a:spcPts val="0"/>
              </a:spcAft>
              <a:buNone/>
            </a:pPr>
            <a:r>
              <a:rPr lang="en-US" sz="2300">
                <a:solidFill>
                  <a:schemeClr val="dk1"/>
                </a:solidFill>
              </a:rPr>
              <a:t>The cost is denoted with a number from  0 to +∞ . The cost will be close to  0  if the action is trivial (very easy to accomplish) and the cost will be close to  plus infinity  +∞  if the action is very difficult(almost impossible) to accomplish.</a:t>
            </a:r>
            <a:endParaRPr sz="230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Widescreen</PresentationFormat>
  <Paragraphs>33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Noto Sans Symbols</vt:lpstr>
      <vt:lpstr>Oswald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avyay rao</cp:lastModifiedBy>
  <cp:revision>1</cp:revision>
  <dcterms:modified xsi:type="dcterms:W3CDTF">2022-02-13T04:09:36Z</dcterms:modified>
</cp:coreProperties>
</file>