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8FC5-B318-4E7A-A57D-A19E60B1A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97CF0-DED6-4170-AF69-84D859A06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48D1-045B-4D56-BC76-2D8A6718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2D0B-3D7F-4E7D-9C73-75B099ED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3620-73FB-4E4C-9ECD-1CE1E758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059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B7F6-17BD-431D-B8A6-95C30212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86256-C9D4-40DB-B446-971741DE3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A090C-B8F1-40FB-8156-9B2ED562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CCE68-1227-446C-A4D0-2CF129C0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6633B-1E51-4E43-BD68-7319C02A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798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1CA80-ADC1-4AF4-8FC2-C70037C8A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8DDEC-D8EB-46F0-AD7B-7D7652465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19683-2936-413F-ACC8-5EE21973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D5C58-4A61-480B-B058-5AC71933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D1600-3D25-4B90-B5E8-CD7B47B0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490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D589-8A34-452D-8764-1E9F360D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8EFCC-8ED4-4DC8-86C6-C0806A711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E73B8-3DB1-4DB6-A972-E84C68F1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AC33E-7EAD-4C3C-AE93-B5DA3744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FD40F-BD6F-497D-8083-CD4648A0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87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8C41-0BDF-40A7-9819-557BDC7E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76256-5A1F-49A5-A7AD-CE64EE9AA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1303B-1BF2-463D-823A-C2B26264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DA441-DF80-4B01-84B0-33EE8326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FAC47-F851-4A53-981F-8AC24B0D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17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D3D7-45A2-40FA-87E3-DE44E8A9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D46DE-BA87-4B7B-9CC4-5E949E983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24660-CDB7-448F-A8A5-8132EE45E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A1541-5821-4657-933A-C046EB28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4FDFA-F62E-4EFA-AF7C-402440BD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3A45A-4076-419D-97FE-4F6CFB99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01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C0B0-0472-4E0B-934B-1C129B8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A8E22-4549-4A29-80CC-79BE11CC2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09DC4-0D55-46E3-9094-E47A09AF1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451D4-9E0E-47E5-9DE1-200C60D27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14890-2AA7-4E22-80DC-982682900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C3506-543D-48F0-9CC7-22F1D227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2856B-FE70-4735-9464-2CBFCBB1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C6215-5109-444F-8220-2EEFB42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53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4480-FE86-4279-996E-2DDF8194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8A829-2C69-4249-9971-DB00DE26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29257-8588-47E1-8572-2F468379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697D7-925F-4623-94EA-ED99268B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941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C6B08-FDA9-4382-891B-D45BEE54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E0E98-73B7-4563-99B0-C2FB9FEC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2EA3D-F25C-4FF8-A8D6-03872784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191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1552-CB51-488D-986D-E564B2BD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B092-B9F6-4A21-B96C-7F6CC73A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E7C8F-43B5-43D5-ACB4-8845ECCE1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06459-9581-413D-A9A6-F22D59ED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AA313-53D1-4E4A-A454-CB11E33C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FF63B-D063-4D5D-9F7E-4229752E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57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8BD4-3167-4FFE-AD3E-A23435FE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B985BB-54DC-4AA5-8CA3-035FFA18A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7FAF0-39C8-460A-8C29-F1CB2BCBC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A1DE0-5CD9-40AD-AE24-F39CE9CC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13C66-13EE-44BC-A0AB-8D4BB75B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35779-27C1-4820-8271-FB27C53B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05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5CD88-AC53-46BF-BB6B-66D7E9AF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95C56-E477-469F-B9D6-EB807182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DED32-DA06-4D33-AB97-58CDA4EB4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C7EE3-A472-4A1D-BDD1-F9613CCD4999}" type="datetimeFigureOut">
              <a:rPr lang="en-IN" smtClean="0"/>
              <a:t>27-03-2022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4D14F-BB09-41E6-85C5-37D61AA4A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DAD14-F335-40EC-A029-1F82B05F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005AB-33FA-46A0-9824-F66C5FDEB5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5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scikit-learn.org/stable/modules/feature_selection.html#feature-selection" TargetMode="External"/><Relationship Id="rId5" Type="http://schemas.openxmlformats.org/officeDocument/2006/relationships/hyperlink" Target="https://scikit-learn.org/stable/modules/decomposition.html#ica" TargetMode="External"/><Relationship Id="rId4" Type="http://schemas.openxmlformats.org/officeDocument/2006/relationships/hyperlink" Target="https://scikit-learn.org/stable/modules/decomposition.html#p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B0B8-DE20-4CDF-8CF1-26E618644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962" y="567965"/>
            <a:ext cx="9070109" cy="2701492"/>
          </a:xfrm>
        </p:spPr>
        <p:txBody>
          <a:bodyPr/>
          <a:lstStyle/>
          <a:p>
            <a:r>
              <a:rPr lang="en-IN" dirty="0"/>
              <a:t>DECISION TREE TIPS FOR PRACTICAL USE</a:t>
            </a:r>
          </a:p>
        </p:txBody>
      </p:sp>
    </p:spTree>
    <p:extLst>
      <p:ext uri="{BB962C8B-B14F-4D97-AF65-F5344CB8AC3E}">
        <p14:creationId xmlns:p14="http://schemas.microsoft.com/office/powerpoint/2010/main" val="316711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BCDC-F0F4-4E52-B72F-835B14E5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644092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+mn-lt"/>
              </a:rPr>
              <a:t>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343C8-A2E7-42A2-86D8-27256B062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9" y="18625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Decision trees tend to overfit on data with a large number of features.</a:t>
            </a:r>
            <a:endParaRPr lang="en-US" sz="2400" i="0" dirty="0">
              <a:solidFill>
                <a:srgbClr val="202124"/>
              </a:solidFill>
              <a:effectLst/>
            </a:endParaRPr>
          </a:p>
          <a:p>
            <a:r>
              <a:rPr lang="en-US" dirty="0"/>
              <a:t>Getting the right ratio of samples to number of features is important, since a tree with few samples in high dimensional space is very likely to overfit.</a:t>
            </a:r>
          </a:p>
          <a:p>
            <a:r>
              <a:rPr lang="en-US" dirty="0"/>
              <a:t>Consider performing dimensionality reduction (</a:t>
            </a:r>
            <a:r>
              <a:rPr lang="en-US" dirty="0">
                <a:hlinkClick r:id="rId4"/>
              </a:rPr>
              <a:t>PCA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ICA</a:t>
            </a:r>
            <a:r>
              <a:rPr lang="en-US" dirty="0"/>
              <a:t>, or </a:t>
            </a:r>
            <a:r>
              <a:rPr lang="en-US" dirty="0">
                <a:hlinkClick r:id="rId6"/>
              </a:rPr>
              <a:t>Feature selection</a:t>
            </a:r>
            <a:r>
              <a:rPr lang="en-US" dirty="0"/>
              <a:t>) beforehand to give your tree a better chance of finding features that are discriminative.</a:t>
            </a:r>
          </a:p>
          <a:p>
            <a:endParaRPr lang="en-US" sz="2400" i="0" dirty="0">
              <a:solidFill>
                <a:srgbClr val="202124"/>
              </a:solidFill>
              <a:effectLst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EF03F0B-FB4B-6340-8E1A-9BCB8AA8C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7"/>
    </mc:Choice>
    <mc:Fallback xmlns="">
      <p:transition spd="slow" advTm="30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6B8D46-5FDD-497D-B09F-57E17BC16941}"/>
              </a:ext>
            </a:extLst>
          </p:cNvPr>
          <p:cNvSpPr txBox="1"/>
          <p:nvPr/>
        </p:nvSpPr>
        <p:spPr>
          <a:xfrm>
            <a:off x="914400" y="979055"/>
            <a:ext cx="9882909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Understanding the decision tree structure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 It will help in gaining more insights about how the decision tree makes predictions, which is important for understanding the important features in the data.</a:t>
            </a: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Visualise</a:t>
            </a:r>
            <a:r>
              <a:rPr lang="en-US" sz="2800" dirty="0"/>
              <a:t> your tree as you are training by using the 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export </a:t>
            </a:r>
            <a:r>
              <a:rPr lang="en-US" sz="2800" dirty="0"/>
              <a:t>function. Use 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max_depth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=3 </a:t>
            </a:r>
            <a:r>
              <a:rPr lang="en-US" sz="2800" dirty="0"/>
              <a:t>as an initial tree depth to get a feel for how the tree is fitting to your data, and then increase the depth.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7479E0E-CB58-7141-B21B-54DE435F4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6"/>
    </mc:Choice>
    <mc:Fallback xmlns="">
      <p:transition spd="slow" advTm="20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5A37-FB60-0141-930D-63ACA7A66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the number of samples required to populate the tree doubles for each additional level the tree grows to. Use 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max_depth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dirty="0"/>
              <a:t>to control the size of the tree to prevent overfitting.</a:t>
            </a:r>
          </a:p>
          <a:p>
            <a:r>
              <a:rPr lang="en-US" dirty="0"/>
              <a:t>Use 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min_samples_split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dirty="0"/>
              <a:t>or 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min_samples_leaf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dirty="0"/>
              <a:t>to ensure that multiple samples inform every decision in the tree, by controlling which splits will be considered. A very small number will usually mean the tree will overfit, whereas a large number will prevent the tree from learning the data. 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23AFAF9-AF86-C242-8267-A5C13C2944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7"/>
    </mc:Choice>
    <mc:Fallback xmlns="">
      <p:transition spd="slow" advTm="28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85A5-41D1-4821-AF42-DA5F9FC8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3E09-BE3D-4A0F-8776-5F5338C69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Try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min_samples_leaf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=5 </a:t>
            </a:r>
            <a:r>
              <a:rPr lang="en-US" sz="2400" dirty="0"/>
              <a:t>as an initial value. If the sample size varies greatly, a float number can be used as percentage in these two parameters. While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min_samples_split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400" dirty="0"/>
              <a:t>can create arbitrarily small leaves,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min_samples_leaf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400" dirty="0"/>
              <a:t>guarantees that each leaf has a minimum size, avoiding low-variance, over-fit leaf nodes in regression problems. For classification with few classes,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min_samples_leaf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=1 </a:t>
            </a:r>
            <a:r>
              <a:rPr lang="en-US" sz="2400" dirty="0"/>
              <a:t>is often the best choice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Note </a:t>
            </a:r>
            <a:r>
              <a:rPr lang="en-US" sz="2400" dirty="0"/>
              <a:t>that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min_samples_split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400" dirty="0"/>
              <a:t>considers samples directly and independent of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sample_weight</a:t>
            </a:r>
            <a:r>
              <a:rPr lang="en-US" sz="2400" dirty="0"/>
              <a:t>, if provided (e.g. a node with m weighted samples is still treated as having exactly m samples). Consider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min_weight_fraction_leaf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400" dirty="0"/>
              <a:t>or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min_impurity_decrease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400" dirty="0"/>
              <a:t>if accounting for sample weights is required at splits.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IN" sz="2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DB491F1-9C62-6A4B-8489-CB53FD955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12"/>
    </mc:Choice>
    <mc:Fallback xmlns="">
      <p:transition spd="slow" advTm="52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1EE3-A0AA-D44A-BB94-55DBE6E5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BALANCE YOUR 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C6505-FC7F-534B-80AB-9EFAB5FAF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Note that weight-based pre-pruning criteria, such as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min_weight_fraction_leaf</a:t>
            </a:r>
            <a:r>
              <a:rPr lang="en-US" sz="2400" dirty="0"/>
              <a:t>, will then be less biased toward dominant classes than criteria that are not aware of the sample weights, like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min_samples_leaf</a:t>
            </a:r>
            <a:r>
              <a:rPr lang="en-US" sz="2400" dirty="0"/>
              <a:t>.</a:t>
            </a:r>
          </a:p>
          <a:p>
            <a:r>
              <a:rPr lang="en-US" sz="2400" dirty="0"/>
              <a:t>If the samples are weighted, it will be easier to optimize the tree structure using weight-based pre-pruning criterion such as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min_weight_fraction_leaf</a:t>
            </a:r>
            <a:r>
              <a:rPr lang="en-US" sz="2400" dirty="0"/>
              <a:t>, which ensure that leaf nodes contain at least a fraction of the overall sum of the sample weights.</a:t>
            </a:r>
          </a:p>
          <a:p>
            <a:r>
              <a:rPr lang="en-US" sz="2400" dirty="0"/>
              <a:t>All decision trees use 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np.float32 </a:t>
            </a:r>
            <a:r>
              <a:rPr lang="en-US" sz="2400" dirty="0"/>
              <a:t>arrays internally. If training data is not in this format, a copy of the dataset will be made.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4E57681-879C-684C-B1E6-9A4EA05D6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19"/>
    </mc:Choice>
    <mc:Fallback xmlns="">
      <p:transition spd="slow" advTm="38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38FE-04F5-6E4C-9BA7-F7DCB5A7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FFC00-68B0-B44C-B5D3-02DF7C664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the input matrix X is very sparse, it is recommended to convert to sparse </a:t>
            </a:r>
            <a:r>
              <a:rPr lang="en-US" sz="2400" dirty="0" err="1"/>
              <a:t>csc_matrix</a:t>
            </a:r>
            <a:r>
              <a:rPr lang="en-US" sz="2400" dirty="0"/>
              <a:t> before calling fit and sparse </a:t>
            </a:r>
            <a:r>
              <a:rPr lang="en-US" sz="2400" dirty="0" err="1"/>
              <a:t>csr_matrix</a:t>
            </a:r>
            <a:r>
              <a:rPr lang="en-US" sz="2400" dirty="0"/>
              <a:t> before calling predict. Training time can be orders of magnitude faster for a sparse matrix input compared to a dense matrix when features have zero values in most of the samples.</a:t>
            </a: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2A981D6-D4AB-9246-BEF1-9D7A27E23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03"/>
    </mc:Choice>
    <mc:Fallback xmlns="">
      <p:transition spd="slow" advTm="25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582</Words>
  <Application>Microsoft Office PowerPoint</Application>
  <PresentationFormat>Widescreen</PresentationFormat>
  <Paragraphs>20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DECISION TREE TIPS FOR PRACTICAL USE</vt:lpstr>
      <vt:lpstr>DECISION TREES</vt:lpstr>
      <vt:lpstr>PowerPoint Presentation</vt:lpstr>
      <vt:lpstr>PowerPoint Presentation</vt:lpstr>
      <vt:lpstr>PowerPoint Presentation</vt:lpstr>
      <vt:lpstr>BALANCE YOUR DATA SET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 USE CASES</dc:title>
  <dc:creator>Roshini Drakshapally</dc:creator>
  <cp:lastModifiedBy>avyay rao</cp:lastModifiedBy>
  <cp:revision>4</cp:revision>
  <dcterms:created xsi:type="dcterms:W3CDTF">2022-02-21T05:04:33Z</dcterms:created>
  <dcterms:modified xsi:type="dcterms:W3CDTF">2022-03-27T16:32:54Z</dcterms:modified>
</cp:coreProperties>
</file>