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65" r:id="rId3"/>
    <p:sldId id="266" r:id="rId4"/>
    <p:sldId id="267" r:id="rId5"/>
    <p:sldId id="268" r:id="rId6"/>
    <p:sldId id="269" r:id="rId7"/>
    <p:sldId id="270" r:id="rId8"/>
    <p:sldId id="271" r:id="rId9"/>
    <p:sldId id="312"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1668a634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1668a6341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346563ad6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346563ad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0f4fe3287_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0f4fe3287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good to go..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0f4fe3287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0f4fe3287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is good to go..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0f4fe328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0f4fe328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two more methods discussed…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30f40608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30f40608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abd5244a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abd5244a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0f4fe3287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0f4fe3287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is good to go..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1abd5244a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1abd5244a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1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Data Discretization</a:t>
            </a:r>
            <a:endParaRPr/>
          </a:p>
          <a:p>
            <a:pPr marL="0" lvl="0" indent="0" algn="ctr" rtl="0">
              <a:spcBef>
                <a:spcPts val="0"/>
              </a:spcBef>
              <a:spcAft>
                <a:spcPts val="0"/>
              </a:spcAft>
              <a:buNone/>
            </a:pPr>
            <a:r>
              <a:rPr lang="en" sz="2000">
                <a:solidFill>
                  <a:srgbClr val="FF0000"/>
                </a:solidFill>
                <a:latin typeface="Roboto"/>
                <a:ea typeface="Roboto"/>
                <a:cs typeface="Roboto"/>
                <a:sym typeface="Roboto"/>
              </a:rPr>
              <a:t>GROUP-8</a:t>
            </a:r>
            <a:endParaRPr/>
          </a:p>
        </p:txBody>
      </p:sp>
      <p:sp>
        <p:nvSpPr>
          <p:cNvPr id="3" name="Subtitle 2">
            <a:extLst>
              <a:ext uri="{FF2B5EF4-FFF2-40B4-BE49-F238E27FC236}">
                <a16:creationId xmlns:a16="http://schemas.microsoft.com/office/drawing/2014/main" id="{9DC8228F-442C-4DE7-BA2C-E7825CCA51A4}"/>
              </a:ext>
            </a:extLst>
          </p:cNvPr>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None/>
            </a:pPr>
            <a:r>
              <a:rPr lang="en" sz="2000">
                <a:latin typeface="Arial"/>
                <a:ea typeface="Arial"/>
                <a:cs typeface="Arial"/>
                <a:sym typeface="Arial"/>
              </a:rPr>
              <a:t>What are the steps involved in Data Discretization.?</a:t>
            </a:r>
            <a:endParaRPr sz="2000">
              <a:latin typeface="Arial"/>
              <a:ea typeface="Arial"/>
              <a:cs typeface="Arial"/>
              <a:sym typeface="Arial"/>
            </a:endParaRPr>
          </a:p>
          <a:p>
            <a:pPr marL="0" lvl="0" indent="0" algn="l" rtl="0">
              <a:spcBef>
                <a:spcPts val="800"/>
              </a:spcBef>
              <a:spcAft>
                <a:spcPts val="0"/>
              </a:spcAft>
              <a:buNone/>
            </a:pPr>
            <a:endParaRPr sz="2000">
              <a:latin typeface="Arial"/>
              <a:ea typeface="Arial"/>
              <a:cs typeface="Arial"/>
              <a:sym typeface="Arial"/>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82600" lvl="0" indent="0" algn="l" rtl="0">
              <a:lnSpc>
                <a:spcPct val="106999"/>
              </a:lnSpc>
              <a:spcBef>
                <a:spcPts val="0"/>
              </a:spcBef>
              <a:spcAft>
                <a:spcPts val="0"/>
              </a:spcAft>
              <a:buNone/>
            </a:pPr>
            <a:r>
              <a:rPr lang="en" sz="2000">
                <a:latin typeface="Arial"/>
                <a:ea typeface="Arial"/>
                <a:cs typeface="Arial"/>
                <a:sym typeface="Arial"/>
              </a:rPr>
              <a:t>Steps involved in discretization are –</a:t>
            </a:r>
            <a:endParaRPr sz="2000">
              <a:latin typeface="Arial"/>
              <a:ea typeface="Arial"/>
              <a:cs typeface="Arial"/>
              <a:sym typeface="Arial"/>
            </a:endParaRPr>
          </a:p>
          <a:p>
            <a:pPr marL="482600" lvl="0" indent="0" algn="l" rtl="0">
              <a:lnSpc>
                <a:spcPct val="106999"/>
              </a:lnSpc>
              <a:spcBef>
                <a:spcPts val="0"/>
              </a:spcBef>
              <a:spcAft>
                <a:spcPts val="0"/>
              </a:spcAft>
              <a:buNone/>
            </a:pPr>
            <a:r>
              <a:rPr lang="en" sz="2000">
                <a:latin typeface="Arial"/>
                <a:ea typeface="Arial"/>
                <a:cs typeface="Arial"/>
                <a:sym typeface="Arial"/>
              </a:rPr>
              <a:t> </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Binning</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Histogram Analysis</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Entropy Based Discretization</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Interval Merging by chi square analysis</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Cluster Analysis</a:t>
            </a:r>
            <a:endParaRPr sz="2000">
              <a:latin typeface="Arial"/>
              <a:ea typeface="Arial"/>
              <a:cs typeface="Arial"/>
              <a:sym typeface="Arial"/>
            </a:endParaRPr>
          </a:p>
          <a:p>
            <a:pPr marL="939800" lvl="0" indent="0" algn="l" rtl="0">
              <a:lnSpc>
                <a:spcPct val="106999"/>
              </a:lnSpc>
              <a:spcBef>
                <a:spcPts val="0"/>
              </a:spcBef>
              <a:spcAft>
                <a:spcPts val="0"/>
              </a:spcAft>
              <a:buNone/>
            </a:pPr>
            <a:r>
              <a:rPr lang="en" sz="2000">
                <a:latin typeface="Arial"/>
                <a:ea typeface="Arial"/>
                <a:cs typeface="Arial"/>
                <a:sym typeface="Arial"/>
              </a:rPr>
              <a:t>·   	Discretization by Intuitive Partitioning</a:t>
            </a:r>
            <a:endParaRPr sz="2000">
              <a:latin typeface="Arial"/>
              <a:ea typeface="Arial"/>
              <a:cs typeface="Arial"/>
              <a:sym typeface="Arial"/>
            </a:endParaRPr>
          </a:p>
          <a:p>
            <a:pPr marL="0" lvl="0" indent="0" algn="l" rtl="0">
              <a:spcBef>
                <a:spcPts val="8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Data Discretization</a:t>
            </a:r>
            <a:endParaRPr/>
          </a:p>
        </p:txBody>
      </p:sp>
      <p:sp>
        <p:nvSpPr>
          <p:cNvPr id="115" name="Google Shape;115;p23"/>
          <p:cNvSpPr txBox="1">
            <a:spLocks noGrp="1"/>
          </p:cNvSpPr>
          <p:nvPr>
            <p:ph type="body" idx="1"/>
          </p:nvPr>
        </p:nvSpPr>
        <p:spPr>
          <a:xfrm>
            <a:off x="311700" y="9022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Times New Roman"/>
                <a:ea typeface="Times New Roman"/>
                <a:cs typeface="Times New Roman"/>
                <a:sym typeface="Times New Roman"/>
              </a:rPr>
              <a:t>Data discretization can be classified into two types: supervised discretization and unsupervised discretization. The term "supervised discretization" refers to a method that makes use of class data. Unsupervised discretization is a method that is based on how an operation is carried out.</a:t>
            </a:r>
            <a:endParaRPr sz="1600">
              <a:latin typeface="Times New Roman"/>
              <a:ea typeface="Times New Roman"/>
              <a:cs typeface="Times New Roman"/>
              <a:sym typeface="Times New Roman"/>
            </a:endParaRPr>
          </a:p>
          <a:p>
            <a:pPr marL="0" lvl="0" indent="0" algn="l" rtl="0">
              <a:spcBef>
                <a:spcPts val="1200"/>
              </a:spcBef>
              <a:spcAft>
                <a:spcPts val="0"/>
              </a:spcAft>
              <a:buNone/>
            </a:pPr>
            <a:r>
              <a:rPr lang="en" sz="1600">
                <a:latin typeface="Times New Roman"/>
                <a:ea typeface="Times New Roman"/>
                <a:cs typeface="Times New Roman"/>
                <a:sym typeface="Times New Roman"/>
              </a:rPr>
              <a:t>Various methods/features for the discretization of data:</a:t>
            </a:r>
            <a:endParaRPr sz="1600">
              <a:latin typeface="Times New Roman"/>
              <a:ea typeface="Times New Roman"/>
              <a:cs typeface="Times New Roman"/>
              <a:sym typeface="Times New Roman"/>
            </a:endParaRPr>
          </a:p>
          <a:p>
            <a:pPr marL="0" lvl="0" indent="0" algn="l" rtl="0">
              <a:spcBef>
                <a:spcPts val="1200"/>
              </a:spcBef>
              <a:spcAft>
                <a:spcPts val="0"/>
              </a:spcAft>
              <a:buNone/>
            </a:pPr>
            <a:r>
              <a:rPr lang="en" sz="1600" b="1">
                <a:latin typeface="Arial"/>
                <a:ea typeface="Arial"/>
                <a:cs typeface="Arial"/>
                <a:sym typeface="Arial"/>
              </a:rPr>
              <a:t>Histogram analysis</a:t>
            </a:r>
            <a:endParaRPr sz="1600" b="1">
              <a:latin typeface="Arial"/>
              <a:ea typeface="Arial"/>
              <a:cs typeface="Arial"/>
              <a:sym typeface="Arial"/>
            </a:endParaRPr>
          </a:p>
          <a:p>
            <a:pPr marL="0" lvl="0" indent="0" algn="l" rtl="0">
              <a:spcBef>
                <a:spcPts val="1200"/>
              </a:spcBef>
              <a:spcAft>
                <a:spcPts val="0"/>
              </a:spcAft>
              <a:buNone/>
            </a:pPr>
            <a:r>
              <a:rPr lang="en" sz="1600" b="1">
                <a:latin typeface="Arial"/>
                <a:ea typeface="Arial"/>
                <a:cs typeface="Arial"/>
                <a:sym typeface="Arial"/>
              </a:rPr>
              <a:t>Binning</a:t>
            </a:r>
            <a:endParaRPr sz="1600" b="1">
              <a:latin typeface="Arial"/>
              <a:ea typeface="Arial"/>
              <a:cs typeface="Arial"/>
              <a:sym typeface="Arial"/>
            </a:endParaRPr>
          </a:p>
          <a:p>
            <a:pPr marL="0" lvl="0" indent="0" algn="l" rtl="0">
              <a:spcBef>
                <a:spcPts val="1200"/>
              </a:spcBef>
              <a:spcAft>
                <a:spcPts val="0"/>
              </a:spcAft>
              <a:buNone/>
            </a:pPr>
            <a:r>
              <a:rPr lang="en" sz="1600" b="1">
                <a:latin typeface="Arial"/>
                <a:ea typeface="Arial"/>
                <a:cs typeface="Arial"/>
                <a:sym typeface="Arial"/>
              </a:rPr>
              <a:t>Cluster Analysis</a:t>
            </a:r>
            <a:endParaRPr sz="1600" b="1">
              <a:latin typeface="Arial"/>
              <a:ea typeface="Arial"/>
              <a:cs typeface="Arial"/>
              <a:sym typeface="Arial"/>
            </a:endParaRPr>
          </a:p>
          <a:p>
            <a:pPr marL="0" lvl="0" indent="0" algn="l" rtl="0">
              <a:spcBef>
                <a:spcPts val="1200"/>
              </a:spcBef>
              <a:spcAft>
                <a:spcPts val="0"/>
              </a:spcAft>
              <a:buNone/>
            </a:pPr>
            <a:r>
              <a:rPr lang="en" sz="1600" b="1">
                <a:latin typeface="Arial"/>
                <a:ea typeface="Arial"/>
                <a:cs typeface="Arial"/>
                <a:sym typeface="Arial"/>
              </a:rPr>
              <a:t>Data discretization using decision tree analysis</a:t>
            </a:r>
            <a:endParaRPr sz="1600" b="1">
              <a:latin typeface="Arial"/>
              <a:ea typeface="Arial"/>
              <a:cs typeface="Arial"/>
              <a:sym typeface="Arial"/>
            </a:endParaRPr>
          </a:p>
          <a:p>
            <a:pPr marL="0" lvl="0" indent="0" algn="l" rtl="0">
              <a:spcBef>
                <a:spcPts val="1200"/>
              </a:spcBef>
              <a:spcAft>
                <a:spcPts val="1200"/>
              </a:spcAft>
              <a:buNone/>
            </a:pPr>
            <a:r>
              <a:rPr lang="en" sz="1600" b="1">
                <a:latin typeface="Arial"/>
                <a:ea typeface="Arial"/>
                <a:cs typeface="Arial"/>
                <a:sym typeface="Arial"/>
              </a:rPr>
              <a:t>Data discretization using correlation analysis</a:t>
            </a:r>
            <a:endParaRPr sz="1600" b="1">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data discretization</a:t>
            </a:r>
            <a:endParaRPr/>
          </a:p>
        </p:txBody>
      </p:sp>
      <p:sp>
        <p:nvSpPr>
          <p:cNvPr id="121" name="Google Shape;121;p24"/>
          <p:cNvSpPr txBox="1">
            <a:spLocks noGrp="1"/>
          </p:cNvSpPr>
          <p:nvPr>
            <p:ph type="body" idx="1"/>
          </p:nvPr>
        </p:nvSpPr>
        <p:spPr>
          <a:xfrm>
            <a:off x="311700" y="1169925"/>
            <a:ext cx="8520600" cy="33390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600" b="1"/>
              <a:t>Histogram analysis:</a:t>
            </a:r>
            <a:r>
              <a:rPr lang="en" sz="1600">
                <a:latin typeface="Times New Roman"/>
                <a:ea typeface="Times New Roman"/>
                <a:cs typeface="Times New Roman"/>
                <a:sym typeface="Times New Roman"/>
              </a:rPr>
              <a:t>A histogram is a graph that depicts a continuous data set's underlying frequency distribution. The histogram is useful for data distribution inspection. Outliers, skewness representation, normal distribution representation.</a:t>
            </a:r>
            <a:endParaRPr sz="1600">
              <a:latin typeface="Times New Roman"/>
              <a:ea typeface="Times New Roman"/>
              <a:cs typeface="Times New Roman"/>
              <a:sym typeface="Times New Roman"/>
            </a:endParaRPr>
          </a:p>
          <a:p>
            <a:pPr marL="0" lvl="0" indent="0" algn="just" rtl="0">
              <a:spcBef>
                <a:spcPts val="1200"/>
              </a:spcBef>
              <a:spcAft>
                <a:spcPts val="0"/>
              </a:spcAft>
              <a:buNone/>
            </a:pPr>
            <a:r>
              <a:rPr lang="en" sz="1600" b="1"/>
              <a:t>Binning:</a:t>
            </a:r>
            <a:r>
              <a:rPr lang="en" sz="1600"/>
              <a:t>Binning is a data smoothing technique for grouping a large number of continuous values into smaller ones. This technique can also be utilized for data discretization and the formation of idea hierarchy.</a:t>
            </a:r>
            <a:endParaRPr sz="1600" b="1"/>
          </a:p>
          <a:p>
            <a:pPr marL="0" lvl="0" indent="0" algn="just" rtl="0">
              <a:spcBef>
                <a:spcPts val="1200"/>
              </a:spcBef>
              <a:spcAft>
                <a:spcPts val="0"/>
              </a:spcAft>
              <a:buNone/>
            </a:pPr>
            <a:r>
              <a:rPr lang="en" sz="1600" b="1"/>
              <a:t>Cluster Analysis: </a:t>
            </a:r>
            <a:r>
              <a:rPr lang="en" sz="1600"/>
              <a:t>Data discretization is a type of cluster analysis. To isolate a computational feature of x, a clustering algorithm divides the values of x numbers into clusters.</a:t>
            </a:r>
            <a:endParaRPr sz="1600" b="1"/>
          </a:p>
          <a:p>
            <a:pPr marL="0" lvl="0" indent="0" algn="just" rtl="0">
              <a:spcBef>
                <a:spcPts val="1200"/>
              </a:spcBef>
              <a:spcAft>
                <a:spcPts val="1200"/>
              </a:spcAft>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of types of data discretization</a:t>
            </a:r>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b="1">
                <a:highlight>
                  <a:schemeClr val="lt1"/>
                </a:highlight>
              </a:rPr>
              <a:t>Data discretization using decision tree analysis: </a:t>
            </a:r>
            <a:r>
              <a:rPr lang="en" sz="1600">
                <a:highlight>
                  <a:schemeClr val="lt1"/>
                </a:highlight>
              </a:rPr>
              <a:t>A top-down slicing technique is employed in a decision tree analysis called data discretization. It is carried out under the supervision of a medical professional. In a numeric attribute discretization, you must first choose the attribute with the lowest entropy, and then you must run it using a recursive process. Using the same splitting criterion, the recursive procedure divides it into distinct discretized disjoint intervals from top to bottom.</a:t>
            </a:r>
            <a:endParaRPr sz="1600" b="1">
              <a:highlight>
                <a:schemeClr val="lt1"/>
              </a:highlight>
            </a:endParaRPr>
          </a:p>
          <a:p>
            <a:pPr marL="0" lvl="0" indent="0" algn="just" rtl="0">
              <a:spcBef>
                <a:spcPts val="1200"/>
              </a:spcBef>
              <a:spcAft>
                <a:spcPts val="0"/>
              </a:spcAft>
              <a:buNone/>
            </a:pPr>
            <a:r>
              <a:rPr lang="en" sz="1600" b="1">
                <a:highlight>
                  <a:schemeClr val="lt1"/>
                </a:highlight>
              </a:rPr>
              <a:t>Data discretization using correlation analysis: </a:t>
            </a:r>
            <a:r>
              <a:rPr lang="en" sz="1600">
                <a:highlight>
                  <a:schemeClr val="lt1"/>
                </a:highlight>
              </a:rPr>
              <a:t>You can get the best surrounding interval by discretizing data using a linear regression technique, and then the large intervals are joined to produce a larger overlap, resulting in the final 20 overlapping intervals. It is a technique that is overseen.</a:t>
            </a:r>
            <a:endParaRPr sz="1600">
              <a:highlight>
                <a:schemeClr val="lt1"/>
              </a:highlight>
            </a:endParaRPr>
          </a:p>
          <a:p>
            <a:pPr marL="0" lvl="0" indent="0" algn="l" rtl="0">
              <a:spcBef>
                <a:spcPts val="1200"/>
              </a:spcBef>
              <a:spcAft>
                <a:spcPts val="120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of types of data discretization</a:t>
            </a:r>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latin typeface="Arial"/>
                <a:ea typeface="Arial"/>
                <a:cs typeface="Arial"/>
                <a:sym typeface="Arial"/>
              </a:rPr>
              <a:t>Generation Concept Hierarchy for Nominal Data</a:t>
            </a:r>
            <a:r>
              <a:rPr lang="en" sz="1600">
                <a:latin typeface="Arial"/>
                <a:ea typeface="Arial"/>
                <a:cs typeface="Arial"/>
                <a:sym typeface="Arial"/>
              </a:rPr>
              <a:t> :Concept hierarchy transforms the data into many layers. By adding partial or absolute ordering between the attributes, the definition hierarchy can be generated and this can be achieved at the level of the schema.</a:t>
            </a:r>
            <a:endParaRPr sz="1600">
              <a:latin typeface="Arial"/>
              <a:ea typeface="Arial"/>
              <a:cs typeface="Arial"/>
              <a:sym typeface="Arial"/>
            </a:endParaRPr>
          </a:p>
          <a:p>
            <a:pPr marL="0" lvl="0" indent="0" algn="l" rtl="0">
              <a:spcBef>
                <a:spcPts val="1200"/>
              </a:spcBef>
              <a:spcAft>
                <a:spcPts val="0"/>
              </a:spcAft>
              <a:buNone/>
            </a:pPr>
            <a:r>
              <a:rPr lang="en" sz="1600" b="1">
                <a:latin typeface="Arial"/>
                <a:ea typeface="Arial"/>
                <a:cs typeface="Arial"/>
                <a:sym typeface="Arial"/>
              </a:rPr>
              <a:t>Entropy Based Discretization:</a:t>
            </a:r>
            <a:r>
              <a:rPr lang="en" sz="1600">
                <a:latin typeface="Arial"/>
                <a:ea typeface="Arial"/>
                <a:cs typeface="Arial"/>
                <a:sym typeface="Arial"/>
              </a:rPr>
              <a:t>An effective technique in handling continuous attributes for data mining, especially for classification problems.</a:t>
            </a:r>
            <a:endParaRPr sz="1750" b="1">
              <a:latin typeface="Arial"/>
              <a:ea typeface="Arial"/>
              <a:cs typeface="Arial"/>
              <a:sym typeface="Arial"/>
            </a:endParaRPr>
          </a:p>
          <a:p>
            <a:pPr marL="0" lvl="0" indent="0" algn="l" rtl="0">
              <a:spcBef>
                <a:spcPts val="1200"/>
              </a:spcBef>
              <a:spcAft>
                <a:spcPts val="1200"/>
              </a:spcAft>
              <a:buNone/>
            </a:pPr>
            <a:endParaRPr sz="16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a:t>Data discretization and concept hierarchy generation</a:t>
            </a:r>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39" name="Google Shape;13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Arial"/>
                <a:ea typeface="Arial"/>
                <a:cs typeface="Arial"/>
                <a:sym typeface="Arial"/>
              </a:rPr>
              <a:t>The term hierarchy represents an organizational structure or mapping in which items are ranked according to their levels of importance. In other words, we can say that a hierarchy concept refers to a sequence of mappings with a set of more general concepts to complex concepts. It means mapping is done from low-level concepts to high-level concepts. For example, in computer science, there are different types of hierarchical systems. A document is placed in a folder in windows at a specific place in the tree structure is the best example of a computer hierarchical tree model. There are two types of hierarchy: top-down mapping and the second one is bottom-up mapping.</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Mapping Approach of data discretization</a:t>
            </a:r>
            <a:endParaRPr/>
          </a:p>
        </p:txBody>
      </p:sp>
      <p:sp>
        <p:nvSpPr>
          <p:cNvPr id="145" name="Google Shape;145;p28"/>
          <p:cNvSpPr txBox="1">
            <a:spLocks noGrp="1"/>
          </p:cNvSpPr>
          <p:nvPr>
            <p:ph type="body" idx="1"/>
          </p:nvPr>
        </p:nvSpPr>
        <p:spPr>
          <a:xfrm>
            <a:off x="311700" y="1017800"/>
            <a:ext cx="4436100" cy="3551100"/>
          </a:xfrm>
          <a:prstGeom prst="rect">
            <a:avLst/>
          </a:prstGeom>
        </p:spPr>
        <p:txBody>
          <a:bodyPr spcFirstLastPara="1" wrap="square" lIns="91425" tIns="91425" rIns="91425" bIns="91425" anchor="t" anchorCtr="0">
            <a:noAutofit/>
          </a:bodyPr>
          <a:lstStyle/>
          <a:p>
            <a:pPr marL="0" lvl="0" indent="0" algn="just" rtl="0">
              <a:lnSpc>
                <a:spcPct val="130000"/>
              </a:lnSpc>
              <a:spcBef>
                <a:spcPts val="1800"/>
              </a:spcBef>
              <a:spcAft>
                <a:spcPts val="0"/>
              </a:spcAft>
              <a:buNone/>
            </a:pPr>
            <a:r>
              <a:rPr lang="en" sz="1600">
                <a:solidFill>
                  <a:schemeClr val="dk1"/>
                </a:solidFill>
                <a:latin typeface="Arial"/>
                <a:ea typeface="Arial"/>
                <a:cs typeface="Arial"/>
                <a:sym typeface="Arial"/>
              </a:rPr>
              <a:t>Data discretization and concept hierarchy generation:</a:t>
            </a:r>
            <a:endParaRPr sz="1600">
              <a:solidFill>
                <a:schemeClr val="dk1"/>
              </a:solidFill>
              <a:latin typeface="Arial"/>
              <a:ea typeface="Arial"/>
              <a:cs typeface="Arial"/>
              <a:sym typeface="Arial"/>
            </a:endParaRPr>
          </a:p>
          <a:p>
            <a:pPr marL="0" lvl="0" indent="0" algn="just" rtl="0">
              <a:spcBef>
                <a:spcPts val="1200"/>
              </a:spcBef>
              <a:spcAft>
                <a:spcPts val="0"/>
              </a:spcAft>
              <a:buNone/>
            </a:pPr>
            <a:r>
              <a:rPr lang="en" sz="1600" b="1">
                <a:solidFill>
                  <a:schemeClr val="dk1"/>
                </a:solidFill>
              </a:rPr>
              <a:t>Top-down mapping</a:t>
            </a:r>
            <a:endParaRPr sz="1600" b="1">
              <a:solidFill>
                <a:schemeClr val="dk1"/>
              </a:solidFill>
            </a:endParaRPr>
          </a:p>
          <a:p>
            <a:pPr marL="0" lvl="0" indent="0" algn="just" rtl="0">
              <a:spcBef>
                <a:spcPts val="1200"/>
              </a:spcBef>
              <a:spcAft>
                <a:spcPts val="0"/>
              </a:spcAft>
              <a:buNone/>
            </a:pPr>
            <a:r>
              <a:rPr lang="en" sz="1600">
                <a:solidFill>
                  <a:schemeClr val="dk1"/>
                </a:solidFill>
              </a:rPr>
              <a:t>Top-down mapping often begins with basic information at the top and concludes with specialized information at the bottom.</a:t>
            </a:r>
            <a:endParaRPr sz="1600">
              <a:solidFill>
                <a:schemeClr val="dk1"/>
              </a:solidFill>
            </a:endParaRPr>
          </a:p>
          <a:p>
            <a:pPr marL="0" lvl="0" indent="0" algn="just" rtl="0">
              <a:spcBef>
                <a:spcPts val="1200"/>
              </a:spcBef>
              <a:spcAft>
                <a:spcPts val="0"/>
              </a:spcAft>
              <a:buNone/>
            </a:pPr>
            <a:r>
              <a:rPr lang="en" sz="1600" b="1">
                <a:solidFill>
                  <a:schemeClr val="dk1"/>
                </a:solidFill>
              </a:rPr>
              <a:t>Bottom-up mapping</a:t>
            </a:r>
            <a:endParaRPr sz="1600" b="1">
              <a:solidFill>
                <a:schemeClr val="dk1"/>
              </a:solidFill>
            </a:endParaRPr>
          </a:p>
          <a:p>
            <a:pPr marL="0" lvl="0" indent="0" algn="just" rtl="0">
              <a:spcBef>
                <a:spcPts val="1200"/>
              </a:spcBef>
              <a:spcAft>
                <a:spcPts val="0"/>
              </a:spcAft>
              <a:buNone/>
            </a:pPr>
            <a:r>
              <a:rPr lang="en" sz="1600">
                <a:solidFill>
                  <a:schemeClr val="dk1"/>
                </a:solidFill>
              </a:rPr>
              <a:t>Bottom-up mapping often begins at the bottom with specialized data and finishes at the top with more generalist data.</a:t>
            </a:r>
            <a:endParaRPr sz="1600">
              <a:solidFill>
                <a:schemeClr val="dk1"/>
              </a:solidFill>
              <a:latin typeface="Arial"/>
              <a:ea typeface="Arial"/>
              <a:cs typeface="Arial"/>
              <a:sym typeface="Arial"/>
            </a:endParaRPr>
          </a:p>
          <a:p>
            <a:pPr marL="0" lvl="0" indent="0" algn="just" rtl="0">
              <a:spcBef>
                <a:spcPts val="1200"/>
              </a:spcBef>
              <a:spcAft>
                <a:spcPts val="1200"/>
              </a:spcAft>
              <a:buNone/>
            </a:pPr>
            <a:endParaRPr sz="1600" b="1">
              <a:solidFill>
                <a:schemeClr val="dk1"/>
              </a:solidFill>
            </a:endParaRPr>
          </a:p>
        </p:txBody>
      </p:sp>
      <p:pic>
        <p:nvPicPr>
          <p:cNvPr id="146" name="Google Shape;146;p28"/>
          <p:cNvPicPr preferRelativeResize="0"/>
          <p:nvPr/>
        </p:nvPicPr>
        <p:blipFill>
          <a:blip r:embed="rId3">
            <a:alphaModFix/>
          </a:blip>
          <a:stretch>
            <a:fillRect/>
          </a:stretch>
        </p:blipFill>
        <p:spPr>
          <a:xfrm>
            <a:off x="5020125" y="661300"/>
            <a:ext cx="3892541" cy="382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5" name="Google Shape;385;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6" name="Google Shape;386;p6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Times New Roman</vt:lpstr>
      <vt:lpstr>Arial</vt:lpstr>
      <vt:lpstr>Roboto</vt:lpstr>
      <vt:lpstr>Simple Dark</vt:lpstr>
      <vt:lpstr>Data Discretization GROUP-8</vt:lpstr>
      <vt:lpstr>What are the steps involved in Data Discretization.? </vt:lpstr>
      <vt:lpstr>Types of Data Discretization</vt:lpstr>
      <vt:lpstr>Types of data discretization</vt:lpstr>
      <vt:lpstr>Cont.. of types of data discretization</vt:lpstr>
      <vt:lpstr>Cont.. of types of data discretization</vt:lpstr>
      <vt:lpstr>Data discretization and concept hierarchy generation  </vt:lpstr>
      <vt:lpstr>Mapping Approach of data discretization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Discretization GROUP-8</dc:title>
  <cp:lastModifiedBy>avyay rao</cp:lastModifiedBy>
  <cp:revision>3</cp:revision>
  <dcterms:modified xsi:type="dcterms:W3CDTF">2022-04-17T20:30:49Z</dcterms:modified>
</cp:coreProperties>
</file>