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72" r:id="rId3"/>
    <p:sldId id="273" r:id="rId4"/>
    <p:sldId id="274" r:id="rId5"/>
    <p:sldId id="275" r:id="rId6"/>
    <p:sldId id="276" r:id="rId7"/>
    <p:sldId id="312" r:id="rId8"/>
  </p:sldIdLst>
  <p:sldSz cx="9144000" cy="5143500" type="screen16x9"/>
  <p:notesSz cx="6858000" cy="9144000"/>
  <p:embeddedFontLst>
    <p:embeddedFont>
      <p:font typeface="Roboto" panose="02000000000000000000" pitchFamily="2"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990"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1668a6341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21668a6341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230f406080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230f406080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230f406080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230f40608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0f4fe3287_6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20f4fe3287_6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21640ef92d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21640ef92d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230f406080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230f40608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1abd5244af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1abd5244a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44575"/>
            <a:ext cx="8520600" cy="1014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Data Discretization</a:t>
            </a:r>
            <a:endParaRPr/>
          </a:p>
          <a:p>
            <a:pPr marL="0" lvl="0" indent="0" algn="ctr" rtl="0">
              <a:spcBef>
                <a:spcPts val="0"/>
              </a:spcBef>
              <a:spcAft>
                <a:spcPts val="0"/>
              </a:spcAft>
              <a:buNone/>
            </a:pPr>
            <a:r>
              <a:rPr lang="en" sz="2000">
                <a:solidFill>
                  <a:srgbClr val="FF0000"/>
                </a:solidFill>
                <a:latin typeface="Roboto"/>
                <a:ea typeface="Roboto"/>
                <a:cs typeface="Roboto"/>
                <a:sym typeface="Roboto"/>
              </a:rPr>
              <a:t>GROUP-8</a:t>
            </a:r>
            <a:endParaRPr/>
          </a:p>
        </p:txBody>
      </p:sp>
      <p:sp>
        <p:nvSpPr>
          <p:cNvPr id="3" name="Subtitle 2">
            <a:extLst>
              <a:ext uri="{FF2B5EF4-FFF2-40B4-BE49-F238E27FC236}">
                <a16:creationId xmlns:a16="http://schemas.microsoft.com/office/drawing/2014/main" id="{D21831A3-250A-4D6B-82CB-CAB4CAB78472}"/>
              </a:ext>
            </a:extLst>
          </p:cNvPr>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n"/>
              <a:t>Top</a:t>
            </a:r>
            <a:r>
              <a:rPr lang="en" sz="1800">
                <a:solidFill>
                  <a:schemeClr val="dk2"/>
                </a:solidFill>
              </a:rPr>
              <a:t> </a:t>
            </a:r>
            <a:r>
              <a:rPr lang="en"/>
              <a:t>Down</a:t>
            </a:r>
            <a:r>
              <a:rPr lang="en" sz="1800">
                <a:solidFill>
                  <a:schemeClr val="dk2"/>
                </a:solidFill>
              </a:rPr>
              <a:t> </a:t>
            </a:r>
            <a:r>
              <a:rPr lang="en"/>
              <a:t>Mapping</a:t>
            </a:r>
            <a:endParaRPr/>
          </a:p>
        </p:txBody>
      </p:sp>
      <p:sp>
        <p:nvSpPr>
          <p:cNvPr id="152" name="Google Shape;152;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600">
                <a:latin typeface="Arial"/>
                <a:ea typeface="Arial"/>
                <a:cs typeface="Arial"/>
                <a:sym typeface="Arial"/>
              </a:rPr>
              <a:t>In the top-down mapping discretization starts with a single interval. In each step, one boundary is chosen (the number of intervals is incremented by one) so as to maximize the quality </a:t>
            </a:r>
            <a:r>
              <a:rPr lang="en" sz="1600" i="1">
                <a:latin typeface="Arial"/>
                <a:ea typeface="Arial"/>
                <a:cs typeface="Arial"/>
                <a:sym typeface="Arial"/>
              </a:rPr>
              <a:t>q</a:t>
            </a:r>
            <a:r>
              <a:rPr lang="en" sz="1600">
                <a:latin typeface="Arial"/>
                <a:ea typeface="Arial"/>
                <a:cs typeface="Arial"/>
                <a:sym typeface="Arial"/>
              </a:rPr>
              <a:t>(</a:t>
            </a:r>
            <a:r>
              <a:rPr lang="en" sz="1600" i="1">
                <a:latin typeface="Arial"/>
                <a:ea typeface="Arial"/>
                <a:cs typeface="Arial"/>
                <a:sym typeface="Arial"/>
              </a:rPr>
              <a:t>A</a:t>
            </a:r>
            <a:r>
              <a:rPr lang="en" sz="1600">
                <a:latin typeface="Arial"/>
                <a:ea typeface="Arial"/>
                <a:cs typeface="Arial"/>
                <a:sym typeface="Arial"/>
              </a:rPr>
              <a:t>) of the discretized attribute </a:t>
            </a:r>
            <a:r>
              <a:rPr lang="en" sz="1600" i="1">
                <a:latin typeface="Arial"/>
                <a:ea typeface="Arial"/>
                <a:cs typeface="Arial"/>
                <a:sym typeface="Arial"/>
              </a:rPr>
              <a:t>A</a:t>
            </a:r>
            <a:r>
              <a:rPr lang="en" sz="1600">
                <a:latin typeface="Arial"/>
                <a:ea typeface="Arial"/>
                <a:cs typeface="Arial"/>
                <a:sym typeface="Arial"/>
              </a:rPr>
              <a:t>. The process is repeated, until the quality </a:t>
            </a:r>
            <a:r>
              <a:rPr lang="en" sz="1600" i="1">
                <a:latin typeface="Arial"/>
                <a:ea typeface="Arial"/>
                <a:cs typeface="Arial"/>
                <a:sym typeface="Arial"/>
              </a:rPr>
              <a:t>q</a:t>
            </a:r>
            <a:r>
              <a:rPr lang="en" sz="1600">
                <a:latin typeface="Arial"/>
                <a:ea typeface="Arial"/>
                <a:cs typeface="Arial"/>
                <a:sym typeface="Arial"/>
              </a:rPr>
              <a:t>(</a:t>
            </a:r>
            <a:r>
              <a:rPr lang="en" sz="1600" i="1">
                <a:latin typeface="Arial"/>
                <a:ea typeface="Arial"/>
                <a:cs typeface="Arial"/>
                <a:sym typeface="Arial"/>
              </a:rPr>
              <a:t>A</a:t>
            </a:r>
            <a:r>
              <a:rPr lang="en" sz="1600">
                <a:latin typeface="Arial"/>
                <a:ea typeface="Arial"/>
                <a:cs typeface="Arial"/>
                <a:sym typeface="Arial"/>
              </a:rPr>
              <a:t>) of a discretized attribute stops increasing. The time complexity of the top-down approach is in the worst case also </a:t>
            </a:r>
            <a:r>
              <a:rPr lang="en" sz="1600" i="1">
                <a:latin typeface="Arial"/>
                <a:ea typeface="Arial"/>
                <a:cs typeface="Arial"/>
                <a:sym typeface="Arial"/>
              </a:rPr>
              <a:t>O</a:t>
            </a:r>
            <a:r>
              <a:rPr lang="en" sz="1600">
                <a:latin typeface="Arial"/>
                <a:ea typeface="Arial"/>
                <a:cs typeface="Arial"/>
                <a:sym typeface="Arial"/>
              </a:rPr>
              <a:t>(</a:t>
            </a:r>
            <a:r>
              <a:rPr lang="en" sz="1600" i="1">
                <a:latin typeface="Arial"/>
                <a:ea typeface="Arial"/>
                <a:cs typeface="Arial"/>
                <a:sym typeface="Arial"/>
              </a:rPr>
              <a:t>n</a:t>
            </a:r>
            <a:r>
              <a:rPr lang="en" sz="1600">
                <a:latin typeface="Arial"/>
                <a:ea typeface="Arial"/>
                <a:cs typeface="Arial"/>
                <a:sym typeface="Arial"/>
              </a:rPr>
              <a:t>2). However, since the number of intervals </a:t>
            </a:r>
            <a:r>
              <a:rPr lang="en" sz="1600" i="1">
                <a:latin typeface="Arial"/>
                <a:ea typeface="Arial"/>
                <a:cs typeface="Arial"/>
                <a:sym typeface="Arial"/>
              </a:rPr>
              <a:t>k</a:t>
            </a:r>
            <a:r>
              <a:rPr lang="en" sz="1600">
                <a:latin typeface="Arial"/>
                <a:ea typeface="Arial"/>
                <a:cs typeface="Arial"/>
                <a:sym typeface="Arial"/>
              </a:rPr>
              <a:t> is typically </a:t>
            </a:r>
            <a:r>
              <a:rPr lang="en" sz="1600" i="1">
                <a:latin typeface="Arial"/>
                <a:ea typeface="Arial"/>
                <a:cs typeface="Arial"/>
                <a:sym typeface="Arial"/>
              </a:rPr>
              <a:t>k</a:t>
            </a:r>
            <a:r>
              <a:rPr lang="en" sz="1600">
                <a:latin typeface="Arial"/>
                <a:ea typeface="Arial"/>
                <a:cs typeface="Arial"/>
                <a:sym typeface="Arial"/>
              </a:rPr>
              <a:t> ≪ </a:t>
            </a:r>
            <a:r>
              <a:rPr lang="en" sz="1600" i="1">
                <a:latin typeface="Arial"/>
                <a:ea typeface="Arial"/>
                <a:cs typeface="Arial"/>
                <a:sym typeface="Arial"/>
              </a:rPr>
              <a:t>n</a:t>
            </a:r>
            <a:r>
              <a:rPr lang="en" sz="1600">
                <a:latin typeface="Arial"/>
                <a:ea typeface="Arial"/>
                <a:cs typeface="Arial"/>
                <a:sym typeface="Arial"/>
              </a:rPr>
              <a:t>, the time complexity is usually in the range of </a:t>
            </a:r>
            <a:r>
              <a:rPr lang="en" sz="1600" i="1">
                <a:latin typeface="Arial"/>
                <a:ea typeface="Arial"/>
                <a:cs typeface="Arial"/>
                <a:sym typeface="Arial"/>
              </a:rPr>
              <a:t>O</a:t>
            </a:r>
            <a:r>
              <a:rPr lang="en" sz="1600">
                <a:latin typeface="Arial"/>
                <a:ea typeface="Arial"/>
                <a:cs typeface="Arial"/>
                <a:sym typeface="Arial"/>
              </a:rPr>
              <a:t>(</a:t>
            </a:r>
            <a:r>
              <a:rPr lang="en" sz="1600" i="1">
                <a:latin typeface="Arial"/>
                <a:ea typeface="Arial"/>
                <a:cs typeface="Arial"/>
                <a:sym typeface="Arial"/>
              </a:rPr>
              <a:t>kn</a:t>
            </a:r>
            <a:r>
              <a:rPr lang="en" sz="1600">
                <a:latin typeface="Arial"/>
                <a:ea typeface="Arial"/>
                <a:cs typeface="Arial"/>
                <a:sym typeface="Arial"/>
              </a:rPr>
              <a:t>).</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t>Bottom</a:t>
            </a:r>
            <a:r>
              <a:rPr lang="en" sz="2700">
                <a:solidFill>
                  <a:schemeClr val="dk2"/>
                </a:solidFill>
              </a:rPr>
              <a:t> </a:t>
            </a:r>
            <a:r>
              <a:rPr lang="en" sz="2700"/>
              <a:t>Up</a:t>
            </a:r>
            <a:r>
              <a:rPr lang="en" sz="2700">
                <a:solidFill>
                  <a:schemeClr val="dk2"/>
                </a:solidFill>
              </a:rPr>
              <a:t> </a:t>
            </a:r>
            <a:r>
              <a:rPr lang="en" sz="2700"/>
              <a:t>Mapping</a:t>
            </a:r>
            <a:endParaRPr sz="2700"/>
          </a:p>
          <a:p>
            <a:pPr marL="0" lvl="0" indent="0" algn="l" rtl="0">
              <a:spcBef>
                <a:spcPts val="0"/>
              </a:spcBef>
              <a:spcAft>
                <a:spcPts val="0"/>
              </a:spcAft>
              <a:buNone/>
            </a:pPr>
            <a:endParaRPr sz="2700"/>
          </a:p>
        </p:txBody>
      </p:sp>
      <p:sp>
        <p:nvSpPr>
          <p:cNvPr id="158" name="Google Shape;158;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600">
                <a:latin typeface="Arial"/>
                <a:ea typeface="Arial"/>
                <a:cs typeface="Arial"/>
                <a:sym typeface="Arial"/>
              </a:rPr>
              <a:t>In the bottom-up mapping discretization starts with as many intervals as there are learning examples. Subsequently, two adjacent intervals, most similar with respect to class probability distributions, are joined. The process is repeated until the quality </a:t>
            </a:r>
            <a:r>
              <a:rPr lang="en" sz="1600" i="1">
                <a:latin typeface="Arial"/>
                <a:ea typeface="Arial"/>
                <a:cs typeface="Arial"/>
                <a:sym typeface="Arial"/>
              </a:rPr>
              <a:t>q</a:t>
            </a:r>
            <a:r>
              <a:rPr lang="en" sz="1600">
                <a:latin typeface="Arial"/>
                <a:ea typeface="Arial"/>
                <a:cs typeface="Arial"/>
                <a:sym typeface="Arial"/>
              </a:rPr>
              <a:t>(</a:t>
            </a:r>
            <a:r>
              <a:rPr lang="en" sz="1600" i="1">
                <a:latin typeface="Arial"/>
                <a:ea typeface="Arial"/>
                <a:cs typeface="Arial"/>
                <a:sym typeface="Arial"/>
              </a:rPr>
              <a:t>A</a:t>
            </a:r>
            <a:r>
              <a:rPr lang="en" sz="1600">
                <a:latin typeface="Arial"/>
                <a:ea typeface="Arial"/>
                <a:cs typeface="Arial"/>
                <a:sym typeface="Arial"/>
              </a:rPr>
              <a:t>) of the discretized attribute </a:t>
            </a:r>
            <a:r>
              <a:rPr lang="en" sz="1600" i="1">
                <a:latin typeface="Arial"/>
                <a:ea typeface="Arial"/>
                <a:cs typeface="Arial"/>
                <a:sym typeface="Arial"/>
              </a:rPr>
              <a:t>A</a:t>
            </a:r>
            <a:r>
              <a:rPr lang="en" sz="1600">
                <a:latin typeface="Arial"/>
                <a:ea typeface="Arial"/>
                <a:cs typeface="Arial"/>
                <a:sym typeface="Arial"/>
              </a:rPr>
              <a:t> stops increasing, or there are only two intervals left. The time complexity of the bottom-up approach is </a:t>
            </a:r>
            <a:r>
              <a:rPr lang="en" sz="1600" i="1">
                <a:latin typeface="Arial"/>
                <a:ea typeface="Arial"/>
                <a:cs typeface="Arial"/>
                <a:sym typeface="Arial"/>
              </a:rPr>
              <a:t>O</a:t>
            </a:r>
            <a:r>
              <a:rPr lang="en" sz="1600">
                <a:latin typeface="Arial"/>
                <a:ea typeface="Arial"/>
                <a:cs typeface="Arial"/>
                <a:sym typeface="Arial"/>
              </a:rPr>
              <a:t>(</a:t>
            </a:r>
            <a:r>
              <a:rPr lang="en" sz="1600" i="1">
                <a:latin typeface="Arial"/>
                <a:ea typeface="Arial"/>
                <a:cs typeface="Arial"/>
                <a:sym typeface="Arial"/>
              </a:rPr>
              <a:t>n</a:t>
            </a:r>
            <a:r>
              <a:rPr lang="en" sz="1600">
                <a:latin typeface="Arial"/>
                <a:ea typeface="Arial"/>
                <a:cs typeface="Arial"/>
                <a:sym typeface="Arial"/>
              </a:rPr>
              <a:t>2), </a:t>
            </a:r>
            <a:r>
              <a:rPr lang="en" sz="1600" i="1">
                <a:latin typeface="Arial"/>
                <a:ea typeface="Arial"/>
                <a:cs typeface="Arial"/>
                <a:sym typeface="Arial"/>
              </a:rPr>
              <a:t>n</a:t>
            </a:r>
            <a:r>
              <a:rPr lang="en" sz="1600">
                <a:latin typeface="Arial"/>
                <a:ea typeface="Arial"/>
                <a:cs typeface="Arial"/>
                <a:sym typeface="Arial"/>
              </a:rPr>
              <a:t> being the number of learning examples.</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Histogram Analysis</a:t>
            </a:r>
            <a:endParaRPr/>
          </a:p>
        </p:txBody>
      </p:sp>
      <p:sp>
        <p:nvSpPr>
          <p:cNvPr id="164" name="Google Shape;164;p31"/>
          <p:cNvSpPr txBox="1">
            <a:spLocks noGrp="1"/>
          </p:cNvSpPr>
          <p:nvPr>
            <p:ph type="body" idx="1"/>
          </p:nvPr>
        </p:nvSpPr>
        <p:spPr>
          <a:xfrm>
            <a:off x="311700" y="1143425"/>
            <a:ext cx="4421100" cy="27141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en" sz="1600"/>
              <a:t>A histogram is a graphical representation that divides a set of data points into ranges defined by the user. The histogram, which resembles a bar graph in appearance, condenses a data series into an easily understandable visual by grouping many data points into logical ranges or bins.</a:t>
            </a:r>
            <a:endParaRPr sz="1600"/>
          </a:p>
        </p:txBody>
      </p:sp>
      <p:pic>
        <p:nvPicPr>
          <p:cNvPr id="165" name="Google Shape;165;p31"/>
          <p:cNvPicPr preferRelativeResize="0"/>
          <p:nvPr/>
        </p:nvPicPr>
        <p:blipFill>
          <a:blip r:embed="rId3">
            <a:alphaModFix/>
          </a:blip>
          <a:stretch>
            <a:fillRect/>
          </a:stretch>
        </p:blipFill>
        <p:spPr>
          <a:xfrm>
            <a:off x="4974600" y="796000"/>
            <a:ext cx="3857700" cy="2571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 for histogram analysis</a:t>
            </a:r>
            <a:endParaRPr/>
          </a:p>
        </p:txBody>
      </p:sp>
      <p:sp>
        <p:nvSpPr>
          <p:cNvPr id="171" name="Google Shape;171;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Arial"/>
                <a:ea typeface="Arial"/>
                <a:cs typeface="Arial"/>
                <a:sym typeface="Arial"/>
              </a:rPr>
              <a:t>Histogram analysis is an unsupervised discretization technique because it does not use class information.Various partitioning rules can be used to define histograms. In an equal-width histogram, the values are partitioned into equal sized partitions or ranges.With an equal-frequency histogram, the values are partitioned so that, ideally, each partition contains the same number of data tuples.</a:t>
            </a:r>
            <a:endParaRPr>
              <a:latin typeface="Arial"/>
              <a:ea typeface="Arial"/>
              <a:cs typeface="Arial"/>
              <a:sym typeface="Arial"/>
            </a:endParaRPr>
          </a:p>
          <a:p>
            <a:pPr marL="0" lvl="0" indent="0" algn="l" rtl="0">
              <a:spcBef>
                <a:spcPts val="1200"/>
              </a:spcBef>
              <a:spcAft>
                <a:spcPts val="0"/>
              </a:spcAft>
              <a:buNone/>
            </a:pPr>
            <a:endParaRPr>
              <a:latin typeface="Arial"/>
              <a:ea typeface="Arial"/>
              <a:cs typeface="Arial"/>
              <a:sym typeface="Arial"/>
            </a:endParaRPr>
          </a:p>
          <a:p>
            <a:pPr marL="0" lvl="0" indent="0" algn="l" rtl="0">
              <a:spcBef>
                <a:spcPts val="1200"/>
              </a:spcBef>
              <a:spcAft>
                <a:spcPts val="1200"/>
              </a:spcAft>
              <a:buNone/>
            </a:pPr>
            <a:endParaRPr>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 for histogram analysis</a:t>
            </a:r>
            <a:endParaRPr/>
          </a:p>
        </p:txBody>
      </p:sp>
      <p:sp>
        <p:nvSpPr>
          <p:cNvPr id="177" name="Google Shape;177;p33"/>
          <p:cNvSpPr txBox="1">
            <a:spLocks noGrp="1"/>
          </p:cNvSpPr>
          <p:nvPr>
            <p:ph type="body" idx="1"/>
          </p:nvPr>
        </p:nvSpPr>
        <p:spPr>
          <a:xfrm>
            <a:off x="311700" y="1229875"/>
            <a:ext cx="5111700" cy="33390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endParaRPr>
              <a:solidFill>
                <a:srgbClr val="333333"/>
              </a:solidFill>
              <a:highlight>
                <a:schemeClr val="lt2"/>
              </a:highlight>
              <a:latin typeface="Arial"/>
              <a:ea typeface="Arial"/>
              <a:cs typeface="Arial"/>
              <a:sym typeface="Arial"/>
            </a:endParaRPr>
          </a:p>
          <a:p>
            <a:pPr marL="0" lvl="0" indent="0" algn="just" rtl="0">
              <a:spcBef>
                <a:spcPts val="1200"/>
              </a:spcBef>
              <a:spcAft>
                <a:spcPts val="1200"/>
              </a:spcAft>
              <a:buNone/>
            </a:pPr>
            <a:r>
              <a:rPr lang="en">
                <a:latin typeface="Arial"/>
                <a:ea typeface="Arial"/>
                <a:cs typeface="Arial"/>
                <a:sym typeface="Arial"/>
              </a:rPr>
              <a:t>To perform data discretization by histogram analysis, we will use the </a:t>
            </a:r>
            <a:r>
              <a:rPr lang="en">
                <a:latin typeface="Courier New"/>
                <a:ea typeface="Courier New"/>
                <a:cs typeface="Courier New"/>
                <a:sym typeface="Courier New"/>
              </a:rPr>
              <a:t>hist()</a:t>
            </a:r>
            <a:r>
              <a:rPr lang="en">
                <a:latin typeface="Arial"/>
                <a:ea typeface="Arial"/>
                <a:cs typeface="Arial"/>
                <a:sym typeface="Arial"/>
              </a:rPr>
              <a:t> function that computes a histogram of the given data values. The function provides a number of arguments.</a:t>
            </a:r>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85" name="Google Shape;385;p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86" name="Google Shape;386;p6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359</Words>
  <Application>Microsoft Office PowerPoint</Application>
  <PresentationFormat>On-screen Show (16:9)</PresentationFormat>
  <Paragraphs>13</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Courier New</vt:lpstr>
      <vt:lpstr>Roboto</vt:lpstr>
      <vt:lpstr>Simple Dark</vt:lpstr>
      <vt:lpstr>Data Discretization GROUP-8</vt:lpstr>
      <vt:lpstr>Top Down Mapping</vt:lpstr>
      <vt:lpstr>Bottom Up Mapping </vt:lpstr>
      <vt:lpstr>Histogram Analysis</vt:lpstr>
      <vt:lpstr>Cont.. for histogram analysis</vt:lpstr>
      <vt:lpstr>Cont.. for histogram analysis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Discretization GROUP-8</dc:title>
  <cp:lastModifiedBy>avyay rao</cp:lastModifiedBy>
  <cp:revision>2</cp:revision>
  <dcterms:modified xsi:type="dcterms:W3CDTF">2022-04-17T20:35:54Z</dcterms:modified>
</cp:coreProperties>
</file>