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Roboto"/>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17" roundtripDataSignature="AMtx7mjMXYZSHlsi4qgJTt4eAycRoiqdr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Roboto-regular.fntdata"/><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italic.fntdata"/><Relationship Id="rId14" Type="http://schemas.openxmlformats.org/officeDocument/2006/relationships/font" Target="fonts/Roboto-bold.fntdata"/><Relationship Id="rId17" Type="http://customschemas.google.com/relationships/presentationmetadata" Target="metadata"/><Relationship Id="rId16"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 name="Google Shape;57;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 name="Google Shape;64;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 name="Google Shape;88;p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65"/>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65"/>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6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74"/>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74"/>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7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7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6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6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 name="Google Shape;16;p6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67"/>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6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6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68"/>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68"/>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6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6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0"/>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70"/>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7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71"/>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7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72"/>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72"/>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72"/>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72"/>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dk1"/>
              </a:buClr>
              <a:buSzPts val="1800"/>
              <a:buChar char="●"/>
              <a:defRPr>
                <a:solidFill>
                  <a:schemeClr val="dk1"/>
                </a:solidFill>
              </a:defRPr>
            </a:lvl1pPr>
            <a:lvl2pPr indent="-317500" lvl="1" marL="914400" algn="l">
              <a:lnSpc>
                <a:spcPct val="115000"/>
              </a:lnSpc>
              <a:spcBef>
                <a:spcPts val="0"/>
              </a:spcBef>
              <a:spcAft>
                <a:spcPts val="0"/>
              </a:spcAft>
              <a:buClr>
                <a:schemeClr val="dk1"/>
              </a:buClr>
              <a:buSzPts val="1400"/>
              <a:buChar char="○"/>
              <a:defRPr>
                <a:solidFill>
                  <a:schemeClr val="dk1"/>
                </a:solidFill>
              </a:defRPr>
            </a:lvl2pPr>
            <a:lvl3pPr indent="-317500" lvl="2" marL="1371600" algn="l">
              <a:lnSpc>
                <a:spcPct val="115000"/>
              </a:lnSpc>
              <a:spcBef>
                <a:spcPts val="0"/>
              </a:spcBef>
              <a:spcAft>
                <a:spcPts val="0"/>
              </a:spcAft>
              <a:buClr>
                <a:schemeClr val="dk1"/>
              </a:buClr>
              <a:buSzPts val="1400"/>
              <a:buChar char="■"/>
              <a:defRPr>
                <a:solidFill>
                  <a:schemeClr val="dk1"/>
                </a:solidFill>
              </a:defRPr>
            </a:lvl3pPr>
            <a:lvl4pPr indent="-317500" lvl="3" marL="1828800" algn="l">
              <a:lnSpc>
                <a:spcPct val="115000"/>
              </a:lnSpc>
              <a:spcBef>
                <a:spcPts val="0"/>
              </a:spcBef>
              <a:spcAft>
                <a:spcPts val="0"/>
              </a:spcAft>
              <a:buClr>
                <a:schemeClr val="dk1"/>
              </a:buClr>
              <a:buSzPts val="1400"/>
              <a:buChar char="●"/>
              <a:defRPr>
                <a:solidFill>
                  <a:schemeClr val="dk1"/>
                </a:solidFill>
              </a:defRPr>
            </a:lvl4pPr>
            <a:lvl5pPr indent="-317500" lvl="4" marL="2286000" algn="l">
              <a:lnSpc>
                <a:spcPct val="115000"/>
              </a:lnSpc>
              <a:spcBef>
                <a:spcPts val="0"/>
              </a:spcBef>
              <a:spcAft>
                <a:spcPts val="0"/>
              </a:spcAft>
              <a:buClr>
                <a:schemeClr val="dk1"/>
              </a:buClr>
              <a:buSzPts val="1400"/>
              <a:buChar char="○"/>
              <a:defRPr>
                <a:solidFill>
                  <a:schemeClr val="dk1"/>
                </a:solidFill>
              </a:defRPr>
            </a:lvl5pPr>
            <a:lvl6pPr indent="-317500" lvl="5" marL="2743200" algn="l">
              <a:lnSpc>
                <a:spcPct val="115000"/>
              </a:lnSpc>
              <a:spcBef>
                <a:spcPts val="0"/>
              </a:spcBef>
              <a:spcAft>
                <a:spcPts val="0"/>
              </a:spcAft>
              <a:buClr>
                <a:schemeClr val="dk1"/>
              </a:buClr>
              <a:buSzPts val="1400"/>
              <a:buChar char="■"/>
              <a:defRPr>
                <a:solidFill>
                  <a:schemeClr val="dk1"/>
                </a:solidFill>
              </a:defRPr>
            </a:lvl6pPr>
            <a:lvl7pPr indent="-317500" lvl="6" marL="3200400" algn="l">
              <a:lnSpc>
                <a:spcPct val="115000"/>
              </a:lnSpc>
              <a:spcBef>
                <a:spcPts val="0"/>
              </a:spcBef>
              <a:spcAft>
                <a:spcPts val="0"/>
              </a:spcAft>
              <a:buClr>
                <a:schemeClr val="dk1"/>
              </a:buClr>
              <a:buSzPts val="1400"/>
              <a:buChar char="●"/>
              <a:defRPr>
                <a:solidFill>
                  <a:schemeClr val="dk1"/>
                </a:solidFill>
              </a:defRPr>
            </a:lvl7pPr>
            <a:lvl8pPr indent="-317500" lvl="7" marL="3657600" algn="l">
              <a:lnSpc>
                <a:spcPct val="115000"/>
              </a:lnSpc>
              <a:spcBef>
                <a:spcPts val="0"/>
              </a:spcBef>
              <a:spcAft>
                <a:spcPts val="0"/>
              </a:spcAft>
              <a:buClr>
                <a:schemeClr val="dk1"/>
              </a:buClr>
              <a:buSzPts val="1400"/>
              <a:buChar char="○"/>
              <a:defRPr>
                <a:solidFill>
                  <a:schemeClr val="dk1"/>
                </a:solidFill>
              </a:defRPr>
            </a:lvl8pPr>
            <a:lvl9pPr indent="-317500" lvl="8" marL="4114800" algn="l">
              <a:lnSpc>
                <a:spcPct val="115000"/>
              </a:lnSpc>
              <a:spcBef>
                <a:spcPts val="0"/>
              </a:spcBef>
              <a:spcAft>
                <a:spcPts val="0"/>
              </a:spcAft>
              <a:buClr>
                <a:schemeClr val="dk1"/>
              </a:buClr>
              <a:buSzPts val="1400"/>
              <a:buChar char="■"/>
              <a:defRPr>
                <a:solidFill>
                  <a:schemeClr val="dk1"/>
                </a:solidFill>
              </a:defRPr>
            </a:lvl9pPr>
          </a:lstStyle>
          <a:p/>
        </p:txBody>
      </p:sp>
      <p:sp>
        <p:nvSpPr>
          <p:cNvPr id="40" name="Google Shape;40;p7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73"/>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7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6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6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lt2"/>
              </a:buClr>
              <a:buSzPts val="1800"/>
              <a:buFont typeface="Arial"/>
              <a:buChar char="●"/>
              <a:defRPr b="0" i="0" sz="1800" u="none" cap="none" strike="noStrike">
                <a:solidFill>
                  <a:schemeClr val="lt2"/>
                </a:solidFill>
                <a:latin typeface="Arial"/>
                <a:ea typeface="Arial"/>
                <a:cs typeface="Arial"/>
                <a:sym typeface="Arial"/>
              </a:defRPr>
            </a:lvl1pPr>
            <a:lvl2pPr indent="-317500" lvl="1" marL="914400" marR="0" rtl="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2pPr>
            <a:lvl3pPr indent="-317500" lvl="2" marL="1371600" marR="0" rtl="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3pPr>
            <a:lvl4pPr indent="-317500" lvl="3" marL="1828800" marR="0" rtl="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4pPr>
            <a:lvl5pPr indent="-317500" lvl="4" marL="2286000" marR="0" rtl="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5pPr>
            <a:lvl6pPr indent="-317500" lvl="5" marL="2743200" marR="0" rtl="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6pPr>
            <a:lvl7pPr indent="-317500" lvl="6" marL="3200400" marR="0" rtl="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7pPr>
            <a:lvl8pPr indent="-317500" lvl="7" marL="3657600" marR="0" rtl="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8pPr>
            <a:lvl9pPr indent="-317500" lvl="8" marL="4114800" marR="0" rtl="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9pPr>
          </a:lstStyle>
          <a:p/>
        </p:txBody>
      </p:sp>
      <p:sp>
        <p:nvSpPr>
          <p:cNvPr id="8" name="Google Shape;8;p6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www.qualtrics.com/experience-management/research/survey-analysis-types/" TargetMode="Externa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
          <p:cNvSpPr txBox="1"/>
          <p:nvPr>
            <p:ph type="ctrTitle"/>
          </p:nvPr>
        </p:nvSpPr>
        <p:spPr>
          <a:xfrm>
            <a:off x="311700" y="1783925"/>
            <a:ext cx="8520600" cy="1014600"/>
          </a:xfrm>
          <a:prstGeom prst="rect">
            <a:avLst/>
          </a:prstGeom>
          <a:noFill/>
          <a:ln>
            <a:noFill/>
          </a:ln>
        </p:spPr>
        <p:txBody>
          <a:bodyPr anchorCtr="0" anchor="b"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en"/>
              <a:t>Data Discretization</a:t>
            </a:r>
            <a:endParaRPr/>
          </a:p>
          <a:p>
            <a:pPr indent="0" lvl="0" marL="0" rtl="0" algn="ctr">
              <a:lnSpc>
                <a:spcPct val="100000"/>
              </a:lnSpc>
              <a:spcBef>
                <a:spcPts val="0"/>
              </a:spcBef>
              <a:spcAft>
                <a:spcPts val="0"/>
              </a:spcAft>
              <a:buSzPct val="288889"/>
              <a:buNone/>
            </a:pPr>
            <a:r>
              <a:t/>
            </a:r>
            <a:endParaRPr sz="2000">
              <a:solidFill>
                <a:srgbClr val="FF0000"/>
              </a:solidFill>
              <a:latin typeface="Roboto"/>
              <a:ea typeface="Roboto"/>
              <a:cs typeface="Roboto"/>
              <a:sym typeface="Roboto"/>
            </a:endParaRPr>
          </a:p>
          <a:p>
            <a:pPr indent="0" lvl="0" marL="0" rtl="0" algn="ctr">
              <a:lnSpc>
                <a:spcPct val="100000"/>
              </a:lnSpc>
              <a:spcBef>
                <a:spcPts val="0"/>
              </a:spcBef>
              <a:spcAft>
                <a:spcPts val="0"/>
              </a:spcAft>
              <a:buSzPct val="288889"/>
              <a:buNone/>
            </a:pPr>
            <a:r>
              <a:t/>
            </a:r>
            <a:endParaRPr sz="2000">
              <a:solidFill>
                <a:srgbClr val="FF0000"/>
              </a:solidFill>
              <a:latin typeface="Roboto"/>
              <a:ea typeface="Roboto"/>
              <a:cs typeface="Roboto"/>
              <a:sym typeface="Roboto"/>
            </a:endParaRPr>
          </a:p>
          <a:p>
            <a:pPr indent="0" lvl="0" marL="457200" rtl="0" algn="ctr">
              <a:lnSpc>
                <a:spcPct val="95000"/>
              </a:lnSpc>
              <a:spcBef>
                <a:spcPts val="0"/>
              </a:spcBef>
              <a:spcAft>
                <a:spcPts val="0"/>
              </a:spcAft>
              <a:buNone/>
            </a:pPr>
            <a:r>
              <a:rPr lang="en" sz="3300"/>
              <a:t>Cluster Analysis</a:t>
            </a:r>
            <a:endParaRPr sz="3300">
              <a:solidFill>
                <a:srgbClr val="FF0000"/>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2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Cluster Analysis</a:t>
            </a:r>
            <a:endParaRPr/>
          </a:p>
        </p:txBody>
      </p:sp>
      <p:sp>
        <p:nvSpPr>
          <p:cNvPr id="60" name="Google Shape;60;p22"/>
          <p:cNvSpPr txBox="1"/>
          <p:nvPr>
            <p:ph idx="1" type="body"/>
          </p:nvPr>
        </p:nvSpPr>
        <p:spPr>
          <a:xfrm>
            <a:off x="311700" y="969125"/>
            <a:ext cx="5705100" cy="33390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SzPts val="1800"/>
              <a:buNone/>
            </a:pPr>
            <a:r>
              <a:rPr lang="en" sz="1600"/>
              <a:t>Cluster analysis is a </a:t>
            </a:r>
            <a:r>
              <a:rPr lang="en" sz="1600">
                <a:solidFill>
                  <a:schemeClr val="hlink"/>
                </a:solidFill>
                <a:uFill>
                  <a:noFill/>
                </a:uFill>
                <a:hlinkClick r:id="rId3"/>
              </a:rPr>
              <a:t>statistical method</a:t>
            </a:r>
            <a:r>
              <a:rPr lang="en" sz="1600"/>
              <a:t> for processing data. It works by organizing items into groups, or clusters, on the basis of how closely associated they are.The objective of cluster analysis is to find similar groups of subjects, where “similarity” between each pair of subjects means some global measure over the whole set of characteristics.</a:t>
            </a:r>
            <a:endParaRPr sz="1600"/>
          </a:p>
          <a:p>
            <a:pPr indent="0" lvl="0" marL="0" rtl="0" algn="just">
              <a:lnSpc>
                <a:spcPct val="115000"/>
              </a:lnSpc>
              <a:spcBef>
                <a:spcPts val="1200"/>
              </a:spcBef>
              <a:spcAft>
                <a:spcPts val="1500"/>
              </a:spcAft>
              <a:buSzPts val="1800"/>
              <a:buNone/>
            </a:pPr>
            <a:r>
              <a:rPr lang="en" sz="1600"/>
              <a:t>Cluster analysis is an unsupervised learning algorithm, meaning that you don’t know how many clusters exist in the data before running the model. Unlike many other statistical methods, cluster analysis is typically used when there is no assumption made about the likely relationships within the data. It provides information about where associations and patterns in data exist, but not what those might be or what they mean.</a:t>
            </a:r>
            <a:endParaRPr sz="1600"/>
          </a:p>
        </p:txBody>
      </p:sp>
      <p:pic>
        <p:nvPicPr>
          <p:cNvPr id="61" name="Google Shape;61;p22"/>
          <p:cNvPicPr preferRelativeResize="0"/>
          <p:nvPr/>
        </p:nvPicPr>
        <p:blipFill rotWithShape="1">
          <a:blip r:embed="rId4">
            <a:alphaModFix/>
          </a:blip>
          <a:srcRect b="0" l="0" r="0" t="0"/>
          <a:stretch/>
        </p:blipFill>
        <p:spPr>
          <a:xfrm>
            <a:off x="6236600" y="1079000"/>
            <a:ext cx="2850800" cy="24713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2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Cont to… Cluster Analysis</a:t>
            </a:r>
            <a:endParaRPr/>
          </a:p>
          <a:p>
            <a:pPr indent="0" lvl="0" marL="0" rtl="0" algn="l">
              <a:lnSpc>
                <a:spcPct val="100000"/>
              </a:lnSpc>
              <a:spcBef>
                <a:spcPts val="0"/>
              </a:spcBef>
              <a:spcAft>
                <a:spcPts val="0"/>
              </a:spcAft>
              <a:buSzPct val="111111"/>
              <a:buNone/>
            </a:pPr>
            <a:r>
              <a:t/>
            </a:r>
            <a:endParaRPr/>
          </a:p>
        </p:txBody>
      </p:sp>
      <p:sp>
        <p:nvSpPr>
          <p:cNvPr id="67" name="Google Shape;67;p2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05000"/>
              </a:lnSpc>
              <a:spcBef>
                <a:spcPts val="0"/>
              </a:spcBef>
              <a:spcAft>
                <a:spcPts val="0"/>
              </a:spcAft>
              <a:buSzPts val="935"/>
              <a:buNone/>
            </a:pPr>
            <a:r>
              <a:rPr lang="en" sz="2000"/>
              <a:t>Clustering procedures can be viewed as “pre-classificatory” in the sense that the researcher has not used prior judgment to partition the subjects (rows of the data matrix). However, it is assumed that some of the objectives are heterogeneous; that is, that “clusters” exist.</a:t>
            </a:r>
            <a:endParaRPr sz="2000"/>
          </a:p>
          <a:p>
            <a:pPr indent="0" lvl="0" marL="0" rtl="0" algn="l">
              <a:lnSpc>
                <a:spcPct val="115000"/>
              </a:lnSpc>
              <a:spcBef>
                <a:spcPts val="1200"/>
              </a:spcBef>
              <a:spcAft>
                <a:spcPts val="0"/>
              </a:spcAft>
              <a:buSzPts val="1800"/>
              <a:buNone/>
            </a:pPr>
            <a:r>
              <a:rPr lang="en" sz="2000"/>
              <a:t>This presupposition of different groups is based on commonalities within the set of inputs into the algorithm, or clustering variables. This assumption is different from the one made in the case of discriminant analysis or automatic interaction detection, where the dependent variable is used to formally define groups of objects and the distinction is not made on the basis of profile resemblance in the data matrix itself.</a:t>
            </a:r>
            <a:endParaRPr sz="2000"/>
          </a:p>
          <a:p>
            <a:pPr indent="0" lvl="0" marL="0" rtl="0" algn="l">
              <a:lnSpc>
                <a:spcPct val="105000"/>
              </a:lnSpc>
              <a:spcBef>
                <a:spcPts val="1500"/>
              </a:spcBef>
              <a:spcAft>
                <a:spcPts val="0"/>
              </a:spcAft>
              <a:buSzPts val="935"/>
              <a:buNone/>
            </a:pPr>
            <a:r>
              <a:t/>
            </a:r>
            <a:endParaRPr sz="2000">
              <a:solidFill>
                <a:srgbClr val="273239"/>
              </a:solidFill>
              <a:highlight>
                <a:srgbClr val="FFFFFF"/>
              </a:highlight>
              <a:latin typeface="Arial"/>
              <a:ea typeface="Arial"/>
              <a:cs typeface="Arial"/>
              <a:sym typeface="Arial"/>
            </a:endParaRPr>
          </a:p>
          <a:p>
            <a:pPr indent="0" lvl="0" marL="0" rtl="0" algn="l">
              <a:lnSpc>
                <a:spcPct val="105000"/>
              </a:lnSpc>
              <a:spcBef>
                <a:spcPts val="1200"/>
              </a:spcBef>
              <a:spcAft>
                <a:spcPts val="0"/>
              </a:spcAft>
              <a:buSzPts val="935"/>
              <a:buNone/>
            </a:pPr>
            <a:r>
              <a:t/>
            </a:r>
            <a:endParaRPr sz="2000">
              <a:solidFill>
                <a:srgbClr val="273239"/>
              </a:solidFill>
              <a:highlight>
                <a:srgbClr val="FFFFFF"/>
              </a:highlight>
              <a:latin typeface="Arial"/>
              <a:ea typeface="Arial"/>
              <a:cs typeface="Arial"/>
              <a:sym typeface="Arial"/>
            </a:endParaRPr>
          </a:p>
          <a:p>
            <a:pPr indent="0" lvl="0" marL="0" rtl="0" algn="l">
              <a:lnSpc>
                <a:spcPct val="105000"/>
              </a:lnSpc>
              <a:spcBef>
                <a:spcPts val="1200"/>
              </a:spcBef>
              <a:spcAft>
                <a:spcPts val="1200"/>
              </a:spcAft>
              <a:buSzPts val="935"/>
              <a:buNone/>
            </a:pPr>
            <a:r>
              <a:t/>
            </a:r>
            <a:endParaRPr sz="2000">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2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Cont to… Cluster Analysis</a:t>
            </a:r>
            <a:endParaRPr/>
          </a:p>
        </p:txBody>
      </p:sp>
      <p:sp>
        <p:nvSpPr>
          <p:cNvPr id="73" name="Google Shape;73;p2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ctr">
              <a:lnSpc>
                <a:spcPct val="105000"/>
              </a:lnSpc>
              <a:spcBef>
                <a:spcPts val="0"/>
              </a:spcBef>
              <a:spcAft>
                <a:spcPts val="0"/>
              </a:spcAft>
              <a:buSzPts val="1800"/>
              <a:buNone/>
            </a:pPr>
            <a:r>
              <a:rPr b="1" lang="en">
                <a:solidFill>
                  <a:srgbClr val="273239"/>
                </a:solidFill>
                <a:highlight>
                  <a:srgbClr val="FFFFFF"/>
                </a:highlight>
                <a:latin typeface="Arial"/>
                <a:ea typeface="Arial"/>
                <a:cs typeface="Arial"/>
                <a:sym typeface="Arial"/>
              </a:rPr>
              <a:t>Properties of Clustering </a:t>
            </a:r>
            <a:endParaRPr b="1">
              <a:solidFill>
                <a:srgbClr val="273239"/>
              </a:solidFill>
              <a:highlight>
                <a:srgbClr val="FFFFFF"/>
              </a:highlight>
              <a:latin typeface="Arial"/>
              <a:ea typeface="Arial"/>
              <a:cs typeface="Arial"/>
              <a:sym typeface="Arial"/>
            </a:endParaRPr>
          </a:p>
          <a:p>
            <a:pPr indent="-336550" lvl="0" marL="457200" marR="0" rtl="0" algn="just">
              <a:lnSpc>
                <a:spcPct val="115000"/>
              </a:lnSpc>
              <a:spcBef>
                <a:spcPts val="0"/>
              </a:spcBef>
              <a:spcAft>
                <a:spcPts val="0"/>
              </a:spcAft>
              <a:buSzPts val="1700"/>
              <a:buAutoNum type="arabicPeriod"/>
            </a:pPr>
            <a:r>
              <a:rPr lang="en" sz="1700"/>
              <a:t>Clustering Scalability: There is a massive amount of data nowadays, and large databases need be dealt with. The clustering technique should be scalable if it is to handle large databases. If the data isn't scalable, we won't be able to achieve the right result, which will lead to incorrect outcomes.</a:t>
            </a:r>
            <a:endParaRPr sz="1700"/>
          </a:p>
          <a:p>
            <a:pPr indent="-336550" lvl="0" marL="457200" marR="0" rtl="0" algn="just">
              <a:lnSpc>
                <a:spcPct val="115000"/>
              </a:lnSpc>
              <a:spcBef>
                <a:spcPts val="0"/>
              </a:spcBef>
              <a:spcAft>
                <a:spcPts val="0"/>
              </a:spcAft>
              <a:buSzPts val="1700"/>
              <a:buAutoNum type="arabicPeriod"/>
            </a:pPr>
            <a:r>
              <a:rPr lang="en" sz="1700"/>
              <a:t>High Dimensionality: The method should be able to handle both large and small data sets in a high-dimensional space.</a:t>
            </a:r>
            <a:endParaRPr sz="1700"/>
          </a:p>
          <a:p>
            <a:pPr indent="-336550" lvl="0" marL="457200" marR="0" rtl="0" algn="just">
              <a:lnSpc>
                <a:spcPct val="115000"/>
              </a:lnSpc>
              <a:spcBef>
                <a:spcPts val="0"/>
              </a:spcBef>
              <a:spcAft>
                <a:spcPts val="0"/>
              </a:spcAft>
              <a:buSzPts val="1700"/>
              <a:buAutoNum type="arabicPeriod"/>
            </a:pPr>
            <a:r>
              <a:rPr lang="en" sz="1700"/>
              <a:t>Algorithm Usability with multiple data kinds: Different kinds of data can be used with algorithms of clustering. It should be capable of dealing with different types of data like discrete, categorical and interval-based data, binary data etc</a:t>
            </a:r>
            <a:r>
              <a:rPr lang="en">
                <a:solidFill>
                  <a:srgbClr val="273239"/>
                </a:solidFill>
                <a:highlight>
                  <a:srgbClr val="FFFFFF"/>
                </a:highlight>
                <a:latin typeface="Arial"/>
                <a:ea typeface="Arial"/>
                <a:cs typeface="Arial"/>
                <a:sym typeface="Arial"/>
              </a:rPr>
              <a:t>.</a:t>
            </a:r>
            <a:endParaRPr sz="2800">
              <a:solidFill>
                <a:srgbClr val="273239"/>
              </a:solidFill>
              <a:highlight>
                <a:srgbClr val="FFFFFF"/>
              </a:highlight>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Cont to… Cluster Analysis</a:t>
            </a:r>
            <a:endParaRPr/>
          </a:p>
          <a:p>
            <a:pPr indent="0" lvl="0" marL="0" rtl="0" algn="l">
              <a:lnSpc>
                <a:spcPct val="100000"/>
              </a:lnSpc>
              <a:spcBef>
                <a:spcPts val="0"/>
              </a:spcBef>
              <a:spcAft>
                <a:spcPts val="0"/>
              </a:spcAft>
              <a:buSzPct val="111111"/>
              <a:buNone/>
            </a:pPr>
            <a:r>
              <a:t/>
            </a:r>
            <a:endParaRPr/>
          </a:p>
        </p:txBody>
      </p:sp>
      <p:sp>
        <p:nvSpPr>
          <p:cNvPr id="79" name="Google Shape;79;p2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336550" lvl="0" marL="457200" marR="0" rtl="0" algn="just">
              <a:lnSpc>
                <a:spcPct val="115000"/>
              </a:lnSpc>
              <a:spcBef>
                <a:spcPts val="0"/>
              </a:spcBef>
              <a:spcAft>
                <a:spcPts val="0"/>
              </a:spcAft>
              <a:buSzPts val="1700"/>
              <a:buAutoNum type="arabicPeriod"/>
            </a:pPr>
            <a:r>
              <a:rPr lang="en" sz="1700"/>
              <a:t>Dealing with unstructured data: These would be some databases that contain missing values, noisy or erroneous data. If the algorithms are sensitive to such data then it may lead to poor quality clusters. So it should be able to handle unstructured data give it some structure to the data by organizing it into groups of similar data objects. This makes the job of the data expert easier in order to process the data and discover new patterns.</a:t>
            </a:r>
            <a:endParaRPr sz="1700"/>
          </a:p>
          <a:p>
            <a:pPr indent="-336550" lvl="0" marL="457200" marR="0" rtl="0" algn="just">
              <a:lnSpc>
                <a:spcPct val="115000"/>
              </a:lnSpc>
              <a:spcBef>
                <a:spcPts val="0"/>
              </a:spcBef>
              <a:spcAft>
                <a:spcPts val="0"/>
              </a:spcAft>
              <a:buSzPts val="1700"/>
              <a:buAutoNum type="arabicPeriod"/>
            </a:pPr>
            <a:r>
              <a:rPr lang="en" sz="1700"/>
              <a:t>Interpretability:The outcomes of clustering should be interpretable, comprehensible, and usable. The interpretability reflects how easily the data is understood.</a:t>
            </a:r>
            <a:endParaRPr sz="1900">
              <a:solidFill>
                <a:srgbClr val="273239"/>
              </a:solidFill>
              <a:highlight>
                <a:srgbClr val="FFFFFF"/>
              </a:highlight>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2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Types of Clustering Algorithms</a:t>
            </a:r>
            <a:endParaRPr/>
          </a:p>
        </p:txBody>
      </p:sp>
      <p:sp>
        <p:nvSpPr>
          <p:cNvPr id="85" name="Google Shape;85;p2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just">
              <a:lnSpc>
                <a:spcPct val="115000"/>
              </a:lnSpc>
              <a:spcBef>
                <a:spcPts val="0"/>
              </a:spcBef>
              <a:spcAft>
                <a:spcPts val="0"/>
              </a:spcAft>
              <a:buSzPts val="1800"/>
              <a:buNone/>
            </a:pPr>
            <a:r>
              <a:rPr lang="en" sz="1600"/>
              <a:t>There are Various types of clustering algorithms present for example:</a:t>
            </a:r>
            <a:endParaRPr sz="1600"/>
          </a:p>
          <a:p>
            <a:pPr indent="-330200" lvl="0" marL="457200" rtl="0" algn="just">
              <a:lnSpc>
                <a:spcPct val="115000"/>
              </a:lnSpc>
              <a:spcBef>
                <a:spcPts val="1200"/>
              </a:spcBef>
              <a:spcAft>
                <a:spcPts val="0"/>
              </a:spcAft>
              <a:buSzPts val="1600"/>
              <a:buAutoNum type="arabicPeriod"/>
            </a:pPr>
            <a:r>
              <a:rPr lang="en" sz="1600"/>
              <a:t>KNN</a:t>
            </a:r>
            <a:endParaRPr sz="1600"/>
          </a:p>
          <a:p>
            <a:pPr indent="-330200" lvl="0" marL="457200" rtl="0" algn="just">
              <a:lnSpc>
                <a:spcPct val="115000"/>
              </a:lnSpc>
              <a:spcBef>
                <a:spcPts val="0"/>
              </a:spcBef>
              <a:spcAft>
                <a:spcPts val="0"/>
              </a:spcAft>
              <a:buSzPts val="1600"/>
              <a:buAutoNum type="arabicPeriod"/>
            </a:pPr>
            <a:r>
              <a:rPr lang="en" sz="1600"/>
              <a:t>K-Means</a:t>
            </a:r>
            <a:endParaRPr sz="1600"/>
          </a:p>
          <a:p>
            <a:pPr indent="-330200" lvl="0" marL="457200" rtl="0" algn="just">
              <a:lnSpc>
                <a:spcPct val="115000"/>
              </a:lnSpc>
              <a:spcBef>
                <a:spcPts val="0"/>
              </a:spcBef>
              <a:spcAft>
                <a:spcPts val="0"/>
              </a:spcAft>
              <a:buSzPts val="1600"/>
              <a:buAutoNum type="arabicPeriod"/>
            </a:pPr>
            <a:r>
              <a:rPr lang="en" sz="1600"/>
              <a:t>Expectation-Maximization(EM) clustering</a:t>
            </a:r>
            <a:endParaRPr sz="1600"/>
          </a:p>
          <a:p>
            <a:pPr indent="-330200" lvl="0" marL="457200" rtl="0" algn="just">
              <a:lnSpc>
                <a:spcPct val="115000"/>
              </a:lnSpc>
              <a:spcBef>
                <a:spcPts val="0"/>
              </a:spcBef>
              <a:spcAft>
                <a:spcPts val="0"/>
              </a:spcAft>
              <a:buSzPts val="1600"/>
              <a:buAutoNum type="arabicPeriod"/>
            </a:pPr>
            <a:r>
              <a:rPr lang="en" sz="1600"/>
              <a:t>Density based Spatial Clustering of Application with Noise (DBSCAN)</a:t>
            </a:r>
            <a:endParaRPr sz="1600"/>
          </a:p>
          <a:p>
            <a:pPr indent="0" lvl="0" marL="0" rtl="0" algn="l">
              <a:lnSpc>
                <a:spcPct val="115000"/>
              </a:lnSpc>
              <a:spcBef>
                <a:spcPts val="1200"/>
              </a:spcBef>
              <a:spcAft>
                <a:spcPts val="1200"/>
              </a:spcAft>
              <a:buSzPts val="18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6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sp>
        <p:nvSpPr>
          <p:cNvPr id="91" name="Google Shape;91;p6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t/>
            </a:r>
            <a:endParaRPr/>
          </a:p>
        </p:txBody>
      </p:sp>
      <p:pic>
        <p:nvPicPr>
          <p:cNvPr id="92" name="Google Shape;92;p63"/>
          <p:cNvPicPr preferRelativeResize="0"/>
          <p:nvPr/>
        </p:nvPicPr>
        <p:blipFill rotWithShape="1">
          <a:blip r:embed="rId3">
            <a:alphaModFix/>
          </a:blip>
          <a:srcRect b="0" l="0" r="0" t="0"/>
          <a:stretch/>
        </p:blipFill>
        <p:spPr>
          <a:xfrm>
            <a:off x="0" y="0"/>
            <a:ext cx="9144000" cy="5143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