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jMJs04GMX5XFLhsBztPsDA2/PT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A1B"/>
    <a:srgbClr val="178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3"/>
    <p:restoredTop sz="94719"/>
  </p:normalViewPr>
  <p:slideViewPr>
    <p:cSldViewPr snapToGrid="0" snapToObjects="1">
      <p:cViewPr varScale="1">
        <p:scale>
          <a:sx n="68" d="100"/>
          <a:sy n="68" d="100"/>
        </p:scale>
        <p:origin x="11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055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3986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77054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64575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/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17647"/>
              <a:buFont typeface="Arial"/>
              <a:buNone/>
            </a:pPr>
            <a:r>
              <a:rPr lang="en-US" sz="8000" dirty="0">
                <a:solidFill>
                  <a:srgbClr val="FFFFFF"/>
                </a:solidFill>
              </a:rPr>
              <a:t>Cluster Analysis, Preprocessing and characteristics of Data</a:t>
            </a: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4226016" y="619862"/>
            <a:ext cx="41859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Cluster Analysis</a:t>
            </a:r>
            <a:endParaRPr sz="4000" b="1" i="0" u="none" strike="noStrike" cap="none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230905" y="1855558"/>
            <a:ext cx="9864296" cy="1631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Cluster analysis 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  <a:r>
              <a:rPr lang="en-US"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Clustering</a:t>
            </a:r>
            <a:r>
              <a:rPr lang="en-US"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the task of grouping a set of objects in such a way that objects in the same group (called a cluster) are more similar to each other than to those in other groups (clusters).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" name="Group 40">
            <a:extLst>
              <a:ext uri="{FF2B5EF4-FFF2-40B4-BE49-F238E27FC236}">
                <a16:creationId xmlns:a16="http://schemas.microsoft.com/office/drawing/2014/main" id="{A53DF3C5-BBF1-0243-9074-AEF9F8CCD139}"/>
              </a:ext>
            </a:extLst>
          </p:cNvPr>
          <p:cNvGrpSpPr>
            <a:grpSpLocks/>
          </p:cNvGrpSpPr>
          <p:nvPr/>
        </p:nvGrpSpPr>
        <p:grpSpPr bwMode="auto">
          <a:xfrm>
            <a:off x="3346624" y="3310323"/>
            <a:ext cx="2286000" cy="1676400"/>
            <a:chOff x="816" y="1776"/>
            <a:chExt cx="1440" cy="1056"/>
          </a:xfrm>
        </p:grpSpPr>
        <p:sp>
          <p:nvSpPr>
            <p:cNvPr id="5" name="Line 41">
              <a:extLst>
                <a:ext uri="{FF2B5EF4-FFF2-40B4-BE49-F238E27FC236}">
                  <a16:creationId xmlns:a16="http://schemas.microsoft.com/office/drawing/2014/main" id="{2EB0C163-3E8A-9D42-9EB3-5D7C09AC82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64" y="2736"/>
              <a:ext cx="192" cy="96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2">
              <a:extLst>
                <a:ext uri="{FF2B5EF4-FFF2-40B4-BE49-F238E27FC236}">
                  <a16:creationId xmlns:a16="http://schemas.microsoft.com/office/drawing/2014/main" id="{0EA5CF74-A11B-544C-AF6D-2A3677CEC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776"/>
              <a:ext cx="1248" cy="672"/>
            </a:xfrm>
            <a:prstGeom prst="wedgeRectCallout">
              <a:avLst>
                <a:gd name="adj1" fmla="val 56250"/>
                <a:gd name="adj2" fmla="val 92856"/>
              </a:avLst>
            </a:prstGeom>
            <a:solidFill>
              <a:srgbClr val="155A1B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solidFill>
                    <a:schemeClr val="bg1"/>
                  </a:solidFill>
                  <a:latin typeface="Tahoma" panose="020B0604030504040204" pitchFamily="34" charset="0"/>
                </a:rPr>
                <a:t>Intra-cluster distances are minimized</a:t>
              </a:r>
            </a:p>
          </p:txBody>
        </p:sp>
      </p:grpSp>
      <p:grpSp>
        <p:nvGrpSpPr>
          <p:cNvPr id="7" name="Group 33">
            <a:extLst>
              <a:ext uri="{FF2B5EF4-FFF2-40B4-BE49-F238E27FC236}">
                <a16:creationId xmlns:a16="http://schemas.microsoft.com/office/drawing/2014/main" id="{E4F48D36-42A2-C245-8D87-8B14F0F87583}"/>
              </a:ext>
            </a:extLst>
          </p:cNvPr>
          <p:cNvGrpSpPr>
            <a:grpSpLocks/>
          </p:cNvGrpSpPr>
          <p:nvPr/>
        </p:nvGrpSpPr>
        <p:grpSpPr bwMode="auto">
          <a:xfrm>
            <a:off x="7730123" y="2864559"/>
            <a:ext cx="3048000" cy="2514600"/>
            <a:chOff x="3312" y="1584"/>
            <a:chExt cx="1920" cy="1584"/>
          </a:xfrm>
        </p:grpSpPr>
        <p:sp>
          <p:nvSpPr>
            <p:cNvPr id="8" name="Line 34">
              <a:extLst>
                <a:ext uri="{FF2B5EF4-FFF2-40B4-BE49-F238E27FC236}">
                  <a16:creationId xmlns:a16="http://schemas.microsoft.com/office/drawing/2014/main" id="{D3D9D880-D365-9C45-B3E0-4D8A94FA55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" y="2736"/>
              <a:ext cx="144" cy="432"/>
            </a:xfrm>
            <a:prstGeom prst="line">
              <a:avLst/>
            </a:prstGeom>
            <a:noFill/>
            <a:ln w="25400">
              <a:solidFill>
                <a:srgbClr val="CC66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AutoShape 35">
              <a:extLst>
                <a:ext uri="{FF2B5EF4-FFF2-40B4-BE49-F238E27FC236}">
                  <a16:creationId xmlns:a16="http://schemas.microsoft.com/office/drawing/2014/main" id="{95E8E044-2E12-6B4A-8161-EA8FDB35A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584"/>
              <a:ext cx="1248" cy="672"/>
            </a:xfrm>
            <a:prstGeom prst="wedgeRectCallout">
              <a:avLst>
                <a:gd name="adj1" fmla="val -93509"/>
                <a:gd name="adj2" fmla="val 150894"/>
              </a:avLst>
            </a:prstGeom>
            <a:solidFill>
              <a:srgbClr val="155A1B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0" dirty="0">
                  <a:solidFill>
                    <a:schemeClr val="bg1"/>
                  </a:solidFill>
                  <a:latin typeface="Tahoma" panose="020B0604030504040204" pitchFamily="34" charset="0"/>
                </a:rPr>
                <a:t>Inter-cluster distances are maximized</a:t>
              </a:r>
            </a:p>
          </p:txBody>
        </p:sp>
      </p:grpSp>
      <p:grpSp>
        <p:nvGrpSpPr>
          <p:cNvPr id="10" name="Group 6">
            <a:extLst>
              <a:ext uri="{FF2B5EF4-FFF2-40B4-BE49-F238E27FC236}">
                <a16:creationId xmlns:a16="http://schemas.microsoft.com/office/drawing/2014/main" id="{BF584A55-1E9F-3D48-AD90-965FD2CAA437}"/>
              </a:ext>
            </a:extLst>
          </p:cNvPr>
          <p:cNvGrpSpPr>
            <a:grpSpLocks/>
          </p:cNvGrpSpPr>
          <p:nvPr/>
        </p:nvGrpSpPr>
        <p:grpSpPr bwMode="auto">
          <a:xfrm>
            <a:off x="5327824" y="3915558"/>
            <a:ext cx="3048000" cy="2678112"/>
            <a:chOff x="2160" y="2544"/>
            <a:chExt cx="1920" cy="1687"/>
          </a:xfrm>
        </p:grpSpPr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6112B6CE-B3F9-F449-B224-837C14806F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626CB9BE-30CD-2A47-92A6-E5C19E8F9A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F0DA487B-FB78-844B-B52A-1FB48EA89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AutoShape 10">
              <a:extLst>
                <a:ext uri="{FF2B5EF4-FFF2-40B4-BE49-F238E27FC236}">
                  <a16:creationId xmlns:a16="http://schemas.microsoft.com/office/drawing/2014/main" id="{0D995436-D0B9-6244-835F-036FD26276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AutoShape 11">
              <a:extLst>
                <a:ext uri="{FF2B5EF4-FFF2-40B4-BE49-F238E27FC236}">
                  <a16:creationId xmlns:a16="http://schemas.microsoft.com/office/drawing/2014/main" id="{0960AF8C-C7EB-9F48-8AFD-03006DB040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AutoShape 12">
              <a:extLst>
                <a:ext uri="{FF2B5EF4-FFF2-40B4-BE49-F238E27FC236}">
                  <a16:creationId xmlns:a16="http://schemas.microsoft.com/office/drawing/2014/main" id="{E5DEACEB-82C4-2B4F-8F46-100CE5C9E3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" name="AutoShape 13">
              <a:extLst>
                <a:ext uri="{FF2B5EF4-FFF2-40B4-BE49-F238E27FC236}">
                  <a16:creationId xmlns:a16="http://schemas.microsoft.com/office/drawing/2014/main" id="{ED4D752E-15C8-E347-A357-1AA689481E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" name="AutoShape 14">
              <a:extLst>
                <a:ext uri="{FF2B5EF4-FFF2-40B4-BE49-F238E27FC236}">
                  <a16:creationId xmlns:a16="http://schemas.microsoft.com/office/drawing/2014/main" id="{D774C604-E1FC-D640-A3DE-81A6A689E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9" name="AutoShape 15">
              <a:extLst>
                <a:ext uri="{FF2B5EF4-FFF2-40B4-BE49-F238E27FC236}">
                  <a16:creationId xmlns:a16="http://schemas.microsoft.com/office/drawing/2014/main" id="{502BEEA3-1167-8347-8F47-A38F4E3C4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" name="AutoShape 16">
              <a:extLst>
                <a:ext uri="{FF2B5EF4-FFF2-40B4-BE49-F238E27FC236}">
                  <a16:creationId xmlns:a16="http://schemas.microsoft.com/office/drawing/2014/main" id="{C8A6B31A-99C9-6649-9BAC-62EDE9C700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" name="AutoShape 17">
              <a:extLst>
                <a:ext uri="{FF2B5EF4-FFF2-40B4-BE49-F238E27FC236}">
                  <a16:creationId xmlns:a16="http://schemas.microsoft.com/office/drawing/2014/main" id="{E949FFC5-B9E7-CD4E-9B42-6DEE2C71E6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" name="AutoShape 18">
              <a:extLst>
                <a:ext uri="{FF2B5EF4-FFF2-40B4-BE49-F238E27FC236}">
                  <a16:creationId xmlns:a16="http://schemas.microsoft.com/office/drawing/2014/main" id="{785D59DA-89DE-8546-BBCE-12A1B57051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" name="AutoShape 19">
              <a:extLst>
                <a:ext uri="{FF2B5EF4-FFF2-40B4-BE49-F238E27FC236}">
                  <a16:creationId xmlns:a16="http://schemas.microsoft.com/office/drawing/2014/main" id="{9082D161-8AF1-4D49-A91B-B0B599C3D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" name="AutoShape 20">
              <a:extLst>
                <a:ext uri="{FF2B5EF4-FFF2-40B4-BE49-F238E27FC236}">
                  <a16:creationId xmlns:a16="http://schemas.microsoft.com/office/drawing/2014/main" id="{045724CF-4564-2B44-B340-6B07F14267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5" name="AutoShape 21">
              <a:extLst>
                <a:ext uri="{FF2B5EF4-FFF2-40B4-BE49-F238E27FC236}">
                  <a16:creationId xmlns:a16="http://schemas.microsoft.com/office/drawing/2014/main" id="{3A968C54-32EC-4543-AF2B-28D2140347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AutoShape 22">
              <a:extLst>
                <a:ext uri="{FF2B5EF4-FFF2-40B4-BE49-F238E27FC236}">
                  <a16:creationId xmlns:a16="http://schemas.microsoft.com/office/drawing/2014/main" id="{519CFDFF-3C05-7E41-9654-4F4343D52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AutoShape 23">
              <a:extLst>
                <a:ext uri="{FF2B5EF4-FFF2-40B4-BE49-F238E27FC236}">
                  <a16:creationId xmlns:a16="http://schemas.microsoft.com/office/drawing/2014/main" id="{05B1202D-AD8A-914B-8F7A-6953F5AFA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D6E76944-F61F-EB46-9ECE-4B5A6483F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AutoShape 25">
              <a:extLst>
                <a:ext uri="{FF2B5EF4-FFF2-40B4-BE49-F238E27FC236}">
                  <a16:creationId xmlns:a16="http://schemas.microsoft.com/office/drawing/2014/main" id="{86F70945-BF26-2D4D-8FB6-966DB086D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AutoShape 26">
              <a:extLst>
                <a:ext uri="{FF2B5EF4-FFF2-40B4-BE49-F238E27FC236}">
                  <a16:creationId xmlns:a16="http://schemas.microsoft.com/office/drawing/2014/main" id="{A3AE9484-D813-F24F-96F7-F129952B0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AutoShape 27">
              <a:extLst>
                <a:ext uri="{FF2B5EF4-FFF2-40B4-BE49-F238E27FC236}">
                  <a16:creationId xmlns:a16="http://schemas.microsoft.com/office/drawing/2014/main" id="{F0BA4DE9-C9CD-A74A-83D5-A88AEF552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AutoShape 28">
              <a:extLst>
                <a:ext uri="{FF2B5EF4-FFF2-40B4-BE49-F238E27FC236}">
                  <a16:creationId xmlns:a16="http://schemas.microsoft.com/office/drawing/2014/main" id="{AF5528AF-4DE8-C04D-BE03-C8A3DF1C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AutoShape 29">
              <a:extLst>
                <a:ext uri="{FF2B5EF4-FFF2-40B4-BE49-F238E27FC236}">
                  <a16:creationId xmlns:a16="http://schemas.microsoft.com/office/drawing/2014/main" id="{5E012F3C-CA4A-C240-BD85-FF03D6A95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" name="AutoShape 30">
              <a:extLst>
                <a:ext uri="{FF2B5EF4-FFF2-40B4-BE49-F238E27FC236}">
                  <a16:creationId xmlns:a16="http://schemas.microsoft.com/office/drawing/2014/main" id="{0665FA9A-4CA8-864E-B595-A7C88ED5BD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AutoShape 31">
              <a:extLst>
                <a:ext uri="{FF2B5EF4-FFF2-40B4-BE49-F238E27FC236}">
                  <a16:creationId xmlns:a16="http://schemas.microsoft.com/office/drawing/2014/main" id="{8201A92A-26B5-1948-ADFA-FD15608754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AutoShape 32">
              <a:extLst>
                <a:ext uri="{FF2B5EF4-FFF2-40B4-BE49-F238E27FC236}">
                  <a16:creationId xmlns:a16="http://schemas.microsoft.com/office/drawing/2014/main" id="{6B07E44C-4DF9-E240-92AD-D17360CB4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7" name="Oval 37">
            <a:extLst>
              <a:ext uri="{FF2B5EF4-FFF2-40B4-BE49-F238E27FC236}">
                <a16:creationId xmlns:a16="http://schemas.microsoft.com/office/drawing/2014/main" id="{A3A87A5F-C367-B24A-8ABD-42FC326F1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6775" y="4601359"/>
            <a:ext cx="1295400" cy="11430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8" name="Oval 38">
            <a:extLst>
              <a:ext uri="{FF2B5EF4-FFF2-40B4-BE49-F238E27FC236}">
                <a16:creationId xmlns:a16="http://schemas.microsoft.com/office/drawing/2014/main" id="{716FD592-AD31-A045-991D-064A1EA5C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8057" y="3931359"/>
            <a:ext cx="1143000" cy="990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39" name="Oval 39">
            <a:extLst>
              <a:ext uri="{FF2B5EF4-FFF2-40B4-BE49-F238E27FC236}">
                <a16:creationId xmlns:a16="http://schemas.microsoft.com/office/drawing/2014/main" id="{6510A491-5F24-C045-8EC8-20269AF88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824" y="5356139"/>
            <a:ext cx="1066800" cy="99060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3571875" y="619862"/>
            <a:ext cx="6586537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Centroid based clustering</a:t>
            </a:r>
            <a:endParaRPr sz="4000" b="1" i="0" u="none" strike="noStrike" cap="none" dirty="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230905" y="1855558"/>
            <a:ext cx="9864296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000"/>
            </a:pPr>
            <a:r>
              <a:rPr lang="en-US" dirty="0"/>
              <a:t>K means algorithm is one of the centroid-based clustering algorithms. Here k is the number of clusters and is a hyperparameter to the algorithm. The core idea behind the algorithm is to find k centroids followed by finding k sets of points which are grouped based on the proximity to the centroid such that the squared distances of the points in the cluster to the centroid are minimized. </a:t>
            </a: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roup 6">
            <a:extLst>
              <a:ext uri="{FF2B5EF4-FFF2-40B4-BE49-F238E27FC236}">
                <a16:creationId xmlns:a16="http://schemas.microsoft.com/office/drawing/2014/main" id="{BF584A55-1E9F-3D48-AD90-965FD2CAA437}"/>
              </a:ext>
            </a:extLst>
          </p:cNvPr>
          <p:cNvGrpSpPr>
            <a:grpSpLocks/>
          </p:cNvGrpSpPr>
          <p:nvPr/>
        </p:nvGrpSpPr>
        <p:grpSpPr bwMode="auto">
          <a:xfrm>
            <a:off x="2213132" y="4734720"/>
            <a:ext cx="2028825" cy="1443041"/>
            <a:chOff x="2133" y="3060"/>
            <a:chExt cx="1278" cy="909"/>
          </a:xfrm>
        </p:grpSpPr>
        <p:sp>
          <p:nvSpPr>
            <p:cNvPr id="23" name="AutoShape 19">
              <a:extLst>
                <a:ext uri="{FF2B5EF4-FFF2-40B4-BE49-F238E27FC236}">
                  <a16:creationId xmlns:a16="http://schemas.microsoft.com/office/drawing/2014/main" id="{9082D161-8AF1-4D49-A91B-B0B599C3D1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3" y="3237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" name="AutoShape 22">
              <a:extLst>
                <a:ext uri="{FF2B5EF4-FFF2-40B4-BE49-F238E27FC236}">
                  <a16:creationId xmlns:a16="http://schemas.microsoft.com/office/drawing/2014/main" id="{519CFDFF-3C05-7E41-9654-4F4343D52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24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7" name="AutoShape 23">
              <a:extLst>
                <a:ext uri="{FF2B5EF4-FFF2-40B4-BE49-F238E27FC236}">
                  <a16:creationId xmlns:a16="http://schemas.microsoft.com/office/drawing/2014/main" id="{05B1202D-AD8A-914B-8F7A-6953F5AFA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0" y="30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" name="AutoShape 25">
              <a:extLst>
                <a:ext uri="{FF2B5EF4-FFF2-40B4-BE49-F238E27FC236}">
                  <a16:creationId xmlns:a16="http://schemas.microsoft.com/office/drawing/2014/main" id="{86F70945-BF26-2D4D-8FB6-966DB086D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57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AutoShape 26">
              <a:extLst>
                <a:ext uri="{FF2B5EF4-FFF2-40B4-BE49-F238E27FC236}">
                  <a16:creationId xmlns:a16="http://schemas.microsoft.com/office/drawing/2014/main" id="{A3AE9484-D813-F24F-96F7-F129952B0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364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1" name="AutoShape 27">
              <a:extLst>
                <a:ext uri="{FF2B5EF4-FFF2-40B4-BE49-F238E27FC236}">
                  <a16:creationId xmlns:a16="http://schemas.microsoft.com/office/drawing/2014/main" id="{F0BA4DE9-C9CD-A74A-83D5-A88AEF552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42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" name="AutoShape 28">
              <a:extLst>
                <a:ext uri="{FF2B5EF4-FFF2-40B4-BE49-F238E27FC236}">
                  <a16:creationId xmlns:a16="http://schemas.microsoft.com/office/drawing/2014/main" id="{AF5528AF-4DE8-C04D-BE03-C8A3DF1CC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6" y="3867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3" name="AutoShape 29">
              <a:extLst>
                <a:ext uri="{FF2B5EF4-FFF2-40B4-BE49-F238E27FC236}">
                  <a16:creationId xmlns:a16="http://schemas.microsoft.com/office/drawing/2014/main" id="{5E012F3C-CA4A-C240-BD85-FF03D6A957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3873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5" name="AutoShape 31">
              <a:extLst>
                <a:ext uri="{FF2B5EF4-FFF2-40B4-BE49-F238E27FC236}">
                  <a16:creationId xmlns:a16="http://schemas.microsoft.com/office/drawing/2014/main" id="{8201A92A-26B5-1948-ADFA-FD156087540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315" y="3639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6" name="AutoShape 32">
              <a:extLst>
                <a:ext uri="{FF2B5EF4-FFF2-40B4-BE49-F238E27FC236}">
                  <a16:creationId xmlns:a16="http://schemas.microsoft.com/office/drawing/2014/main" id="{6B07E44C-4DF9-E240-92AD-D17360CB40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7" y="3441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40" name="AutoShape 25">
            <a:extLst>
              <a:ext uri="{FF2B5EF4-FFF2-40B4-BE49-F238E27FC236}">
                <a16:creationId xmlns:a16="http://schemas.microsoft.com/office/drawing/2014/main" id="{8FE89169-E3A7-9A47-8FFF-48277CDC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614" y="5525292"/>
            <a:ext cx="152400" cy="152400"/>
          </a:xfrm>
          <a:prstGeom prst="octagon">
            <a:avLst>
              <a:gd name="adj" fmla="val 29287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3DEADD9-E14A-F147-8B85-6792FFCA2009}"/>
              </a:ext>
            </a:extLst>
          </p:cNvPr>
          <p:cNvCxnSpPr>
            <a:cxnSpLocks/>
          </p:cNvCxnSpPr>
          <p:nvPr/>
        </p:nvCxnSpPr>
        <p:spPr>
          <a:xfrm flipH="1">
            <a:off x="2965614" y="5015708"/>
            <a:ext cx="704843" cy="13480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onut 47">
            <a:extLst>
              <a:ext uri="{FF2B5EF4-FFF2-40B4-BE49-F238E27FC236}">
                <a16:creationId xmlns:a16="http://schemas.microsoft.com/office/drawing/2014/main" id="{D8C4A10A-9A14-B243-8ED4-FD976F20C2EE}"/>
              </a:ext>
            </a:extLst>
          </p:cNvPr>
          <p:cNvSpPr/>
          <p:nvPr/>
        </p:nvSpPr>
        <p:spPr>
          <a:xfrm>
            <a:off x="2589370" y="5168108"/>
            <a:ext cx="245332" cy="290513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Donut 50">
            <a:extLst>
              <a:ext uri="{FF2B5EF4-FFF2-40B4-BE49-F238E27FC236}">
                <a16:creationId xmlns:a16="http://schemas.microsoft.com/office/drawing/2014/main" id="{D1FDDCAF-2E2C-7C4F-BF4B-73DA942E5DE2}"/>
              </a:ext>
            </a:extLst>
          </p:cNvPr>
          <p:cNvSpPr/>
          <p:nvPr/>
        </p:nvSpPr>
        <p:spPr>
          <a:xfrm>
            <a:off x="3776391" y="5696747"/>
            <a:ext cx="245332" cy="290513"/>
          </a:xfrm>
          <a:prstGeom prst="don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0" name="Picture 49" descr="Diagram&#10;&#10;Description automatically generated">
            <a:extLst>
              <a:ext uri="{FF2B5EF4-FFF2-40B4-BE49-F238E27FC236}">
                <a16:creationId xmlns:a16="http://schemas.microsoft.com/office/drawing/2014/main" id="{6FAC015E-F11C-9145-A0AF-C7313845AE0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46670" y="4098149"/>
            <a:ext cx="5549750" cy="2312396"/>
          </a:xfrm>
          <a:prstGeom prst="rect">
            <a:avLst/>
          </a:prstGeom>
          <a:noFill/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202894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4226016" y="619862"/>
            <a:ext cx="4185954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Pre-Processing</a:t>
            </a:r>
            <a:endParaRPr sz="4000" b="1" i="0" u="none" strike="noStrike" cap="none" dirty="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230905" y="1855558"/>
            <a:ext cx="9864296" cy="163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Normalization(Too many attributes to process)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dirty="0"/>
              <a:t>Eliminate outliers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 pitchFamily="34" charset="0"/>
              <a:buChar char="•"/>
            </a:pPr>
            <a:r>
              <a:rPr lang="en-US" sz="2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Types of Data(Binary to decimal conversion)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roup 6">
            <a:extLst>
              <a:ext uri="{FF2B5EF4-FFF2-40B4-BE49-F238E27FC236}">
                <a16:creationId xmlns:a16="http://schemas.microsoft.com/office/drawing/2014/main" id="{2C147832-9657-F442-8F27-BF5C3B59777B}"/>
              </a:ext>
            </a:extLst>
          </p:cNvPr>
          <p:cNvGrpSpPr>
            <a:grpSpLocks/>
          </p:cNvGrpSpPr>
          <p:nvPr/>
        </p:nvGrpSpPr>
        <p:grpSpPr bwMode="auto">
          <a:xfrm>
            <a:off x="5327824" y="3915558"/>
            <a:ext cx="3048000" cy="2678112"/>
            <a:chOff x="2160" y="2544"/>
            <a:chExt cx="1920" cy="1687"/>
          </a:xfrm>
        </p:grpSpPr>
        <p:sp>
          <p:nvSpPr>
            <p:cNvPr id="41" name="Line 7">
              <a:extLst>
                <a:ext uri="{FF2B5EF4-FFF2-40B4-BE49-F238E27FC236}">
                  <a16:creationId xmlns:a16="http://schemas.microsoft.com/office/drawing/2014/main" id="{19D2FA0A-A427-F041-BF17-841F3D4ECA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2544"/>
              <a:ext cx="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8">
              <a:extLst>
                <a:ext uri="{FF2B5EF4-FFF2-40B4-BE49-F238E27FC236}">
                  <a16:creationId xmlns:a16="http://schemas.microsoft.com/office/drawing/2014/main" id="{C8B09604-2386-6D4A-8F7B-54CC7F4DCE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3696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E1B2EFE1-5577-B747-81FE-F75701065415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6" y="3696"/>
              <a:ext cx="510" cy="535"/>
            </a:xfrm>
            <a:custGeom>
              <a:avLst/>
              <a:gdLst>
                <a:gd name="T0" fmla="*/ 510 w 510"/>
                <a:gd name="T1" fmla="*/ 0 h 535"/>
                <a:gd name="T2" fmla="*/ 0 w 510"/>
                <a:gd name="T3" fmla="*/ 535 h 535"/>
                <a:gd name="T4" fmla="*/ 0 60000 65536"/>
                <a:gd name="T5" fmla="*/ 0 60000 65536"/>
                <a:gd name="T6" fmla="*/ 0 w 510"/>
                <a:gd name="T7" fmla="*/ 0 h 535"/>
                <a:gd name="T8" fmla="*/ 510 w 510"/>
                <a:gd name="T9" fmla="*/ 535 h 5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10" h="535">
                  <a:moveTo>
                    <a:pt x="510" y="0"/>
                  </a:moveTo>
                  <a:lnTo>
                    <a:pt x="0" y="5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4" name="AutoShape 10">
              <a:extLst>
                <a:ext uri="{FF2B5EF4-FFF2-40B4-BE49-F238E27FC236}">
                  <a16:creationId xmlns:a16="http://schemas.microsoft.com/office/drawing/2014/main" id="{87648F43-B708-6E47-8BFE-2D952BA532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5" name="AutoShape 11">
              <a:extLst>
                <a:ext uri="{FF2B5EF4-FFF2-40B4-BE49-F238E27FC236}">
                  <a16:creationId xmlns:a16="http://schemas.microsoft.com/office/drawing/2014/main" id="{D814A9FB-25C1-6442-85FB-05A8ECD68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6" name="AutoShape 12">
              <a:extLst>
                <a:ext uri="{FF2B5EF4-FFF2-40B4-BE49-F238E27FC236}">
                  <a16:creationId xmlns:a16="http://schemas.microsoft.com/office/drawing/2014/main" id="{5DE9A92D-2F51-F949-B9E6-B3DE4E9ABF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AutoShape 13">
              <a:extLst>
                <a:ext uri="{FF2B5EF4-FFF2-40B4-BE49-F238E27FC236}">
                  <a16:creationId xmlns:a16="http://schemas.microsoft.com/office/drawing/2014/main" id="{EA014536-81DB-CF49-833A-FA931DFDE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02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8" name="AutoShape 14">
              <a:extLst>
                <a:ext uri="{FF2B5EF4-FFF2-40B4-BE49-F238E27FC236}">
                  <a16:creationId xmlns:a16="http://schemas.microsoft.com/office/drawing/2014/main" id="{CB7031E4-2D79-1546-A4B8-CE083F3DC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288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9" name="AutoShape 15">
              <a:extLst>
                <a:ext uri="{FF2B5EF4-FFF2-40B4-BE49-F238E27FC236}">
                  <a16:creationId xmlns:a16="http://schemas.microsoft.com/office/drawing/2014/main" id="{3F2D16BE-995B-BF42-8C29-A0AA6EB69D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78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0" name="AutoShape 16">
              <a:extLst>
                <a:ext uri="{FF2B5EF4-FFF2-40B4-BE49-F238E27FC236}">
                  <a16:creationId xmlns:a16="http://schemas.microsoft.com/office/drawing/2014/main" id="{A1ADBC2D-EE12-F441-9609-05AC12BF2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73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" name="AutoShape 17">
              <a:extLst>
                <a:ext uri="{FF2B5EF4-FFF2-40B4-BE49-F238E27FC236}">
                  <a16:creationId xmlns:a16="http://schemas.microsoft.com/office/drawing/2014/main" id="{698C01B1-DA54-FE46-9997-CF5241FE5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2" name="AutoShape 18">
              <a:extLst>
                <a:ext uri="{FF2B5EF4-FFF2-40B4-BE49-F238E27FC236}">
                  <a16:creationId xmlns:a16="http://schemas.microsoft.com/office/drawing/2014/main" id="{4B3D27FC-1695-D844-8F6E-8965967B7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97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3" name="AutoShape 19">
              <a:extLst>
                <a:ext uri="{FF2B5EF4-FFF2-40B4-BE49-F238E27FC236}">
                  <a16:creationId xmlns:a16="http://schemas.microsoft.com/office/drawing/2014/main" id="{0CD2C16C-460F-4C4A-BE9C-12160FFF8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264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4" name="AutoShape 20">
              <a:extLst>
                <a:ext uri="{FF2B5EF4-FFF2-40B4-BE49-F238E27FC236}">
                  <a16:creationId xmlns:a16="http://schemas.microsoft.com/office/drawing/2014/main" id="{B0C381EE-E05C-D34B-82E5-A66FA7601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AutoShape 21">
              <a:extLst>
                <a:ext uri="{FF2B5EF4-FFF2-40B4-BE49-F238E27FC236}">
                  <a16:creationId xmlns:a16="http://schemas.microsoft.com/office/drawing/2014/main" id="{953F96B2-B21E-8841-B40A-85AFD627A2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6" name="AutoShape 22">
              <a:extLst>
                <a:ext uri="{FF2B5EF4-FFF2-40B4-BE49-F238E27FC236}">
                  <a16:creationId xmlns:a16="http://schemas.microsoft.com/office/drawing/2014/main" id="{0D47570B-1EC3-7849-B21E-DEB51CE59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312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7" name="AutoShape 23">
              <a:extLst>
                <a:ext uri="{FF2B5EF4-FFF2-40B4-BE49-F238E27FC236}">
                  <a16:creationId xmlns:a16="http://schemas.microsoft.com/office/drawing/2014/main" id="{B575DDF6-6779-514F-9588-82917B2F72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16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8" name="AutoShape 24">
              <a:extLst>
                <a:ext uri="{FF2B5EF4-FFF2-40B4-BE49-F238E27FC236}">
                  <a16:creationId xmlns:a16="http://schemas.microsoft.com/office/drawing/2014/main" id="{C375FF53-F593-C941-B311-41BBE3A39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3456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9" name="AutoShape 25">
              <a:extLst>
                <a:ext uri="{FF2B5EF4-FFF2-40B4-BE49-F238E27FC236}">
                  <a16:creationId xmlns:a16="http://schemas.microsoft.com/office/drawing/2014/main" id="{FC8CC93A-4829-C642-BCB5-345DA916B6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0" name="AutoShape 26">
              <a:extLst>
                <a:ext uri="{FF2B5EF4-FFF2-40B4-BE49-F238E27FC236}">
                  <a16:creationId xmlns:a16="http://schemas.microsoft.com/office/drawing/2014/main" id="{7E646ABF-A87A-F843-8781-FA978D71A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55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" name="AutoShape 27">
              <a:extLst>
                <a:ext uri="{FF2B5EF4-FFF2-40B4-BE49-F238E27FC236}">
                  <a16:creationId xmlns:a16="http://schemas.microsoft.com/office/drawing/2014/main" id="{2A784202-7022-FC4A-BAA8-20B9C7F4C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3600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2" name="AutoShape 28">
              <a:extLst>
                <a:ext uri="{FF2B5EF4-FFF2-40B4-BE49-F238E27FC236}">
                  <a16:creationId xmlns:a16="http://schemas.microsoft.com/office/drawing/2014/main" id="{6F93DEF9-DF3F-3F47-B879-A2B3A9B84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696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3" name="AutoShape 29">
              <a:extLst>
                <a:ext uri="{FF2B5EF4-FFF2-40B4-BE49-F238E27FC236}">
                  <a16:creationId xmlns:a16="http://schemas.microsoft.com/office/drawing/2014/main" id="{9B70D143-0147-E349-8AD9-E5235181C3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4" name="AutoShape 30">
              <a:extLst>
                <a:ext uri="{FF2B5EF4-FFF2-40B4-BE49-F238E27FC236}">
                  <a16:creationId xmlns:a16="http://schemas.microsoft.com/office/drawing/2014/main" id="{B361D02D-DC58-5F43-8F56-6FB1C7433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792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5" name="AutoShape 31">
              <a:extLst>
                <a:ext uri="{FF2B5EF4-FFF2-40B4-BE49-F238E27FC236}">
                  <a16:creationId xmlns:a16="http://schemas.microsoft.com/office/drawing/2014/main" id="{8FF9F189-BA84-2640-863A-3813E01F22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3504" y="3648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6" name="AutoShape 32">
              <a:extLst>
                <a:ext uri="{FF2B5EF4-FFF2-40B4-BE49-F238E27FC236}">
                  <a16:creationId xmlns:a16="http://schemas.microsoft.com/office/drawing/2014/main" id="{41E67675-3F6F-844B-A7B2-993C2E68CC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504"/>
              <a:ext cx="96" cy="96"/>
            </a:xfrm>
            <a:prstGeom prst="octagon">
              <a:avLst>
                <a:gd name="adj" fmla="val 2928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ED0A4BB-6823-5243-994F-872D49DF9F5E}"/>
              </a:ext>
            </a:extLst>
          </p:cNvPr>
          <p:cNvSpPr txBox="1"/>
          <p:nvPr/>
        </p:nvSpPr>
        <p:spPr>
          <a:xfrm>
            <a:off x="8543925" y="3625155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OUTLIER</a:t>
            </a:r>
          </a:p>
        </p:txBody>
      </p:sp>
      <p:sp>
        <p:nvSpPr>
          <p:cNvPr id="69" name="AutoShape 12">
            <a:extLst>
              <a:ext uri="{FF2B5EF4-FFF2-40B4-BE49-F238E27FC236}">
                <a16:creationId xmlns:a16="http://schemas.microsoft.com/office/drawing/2014/main" id="{204AEE35-D251-B44C-90D8-2A79F8561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28222" y="3701239"/>
            <a:ext cx="152400" cy="152400"/>
          </a:xfrm>
          <a:prstGeom prst="octagon">
            <a:avLst>
              <a:gd name="adj" fmla="val 29287"/>
            </a:avLst>
          </a:prstGeom>
          <a:solidFill>
            <a:srgbClr val="155A1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777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3374684" y="374689"/>
            <a:ext cx="573508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Characteristics of Data</a:t>
            </a:r>
            <a:endParaRPr sz="4000" b="1" i="0" u="none" strike="noStrike" cap="none" dirty="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230905" y="1855558"/>
            <a:ext cx="9864296" cy="29761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Type of proximity or density measure</a:t>
            </a:r>
          </a:p>
          <a:p>
            <a:pPr marL="285750" lvl="7" indent="-28575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1800" dirty="0"/>
              <a:t>How close the objects are to each other: distance measure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Sparseness</a:t>
            </a: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1800" dirty="0"/>
              <a:t>How dense the objects are in space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Attribute type</a:t>
            </a:r>
          </a:p>
          <a:p>
            <a:pPr marL="285750" lvl="1" indent="-28575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1800" dirty="0"/>
              <a:t>Can be numerical or categorical (short, medium, tall)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Type of Data</a:t>
            </a:r>
          </a:p>
          <a:p>
            <a:pPr marL="285750" lvl="1" indent="-28575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1800" dirty="0"/>
              <a:t>Some attribute values may be way larger than others, creating greater displacement when mapped in space. Others may be binary.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2678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2771775" y="374689"/>
            <a:ext cx="7815263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323F4F"/>
                </a:solidFill>
                <a:latin typeface="Arial"/>
                <a:ea typeface="Arial"/>
                <a:cs typeface="Arial"/>
                <a:sym typeface="Arial"/>
              </a:rPr>
              <a:t>Characteristics of Data(Contd)</a:t>
            </a:r>
            <a:endParaRPr sz="4000" b="1" i="0" u="none" strike="noStrike" cap="none" dirty="0">
              <a:solidFill>
                <a:srgbClr val="323F4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2230905" y="1855558"/>
            <a:ext cx="9864296" cy="1951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Dimensionality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000" dirty="0"/>
              <a:t>The number of attributes we use directly relates to complexity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Noise and Outliers</a:t>
            </a:r>
          </a:p>
          <a:p>
            <a:pPr marL="342900" lvl="1" indent="-342900">
              <a:lnSpc>
                <a:spcPct val="90000"/>
              </a:lnSpc>
              <a:buFont typeface="Wingdings" pitchFamily="2" charset="2"/>
              <a:buChar char="ü"/>
            </a:pPr>
            <a:r>
              <a:rPr lang="en-US" altLang="en-US" sz="2000" dirty="0"/>
              <a:t>Incorrect data, or objects which are extremely rare compared to all others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Type of Distribution </a:t>
            </a:r>
            <a:r>
              <a:rPr lang="en-US" altLang="en-US" sz="1800" dirty="0"/>
              <a:t>(normal, uniform, etc.)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0409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267</Words>
  <Application>Microsoft Office PowerPoint</Application>
  <PresentationFormat>Widescreen</PresentationFormat>
  <Paragraphs>27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Jaswanth Sai Tripuraneni</dc:creator>
  <cp:lastModifiedBy>avyay rao</cp:lastModifiedBy>
  <cp:revision>6</cp:revision>
  <dcterms:created xsi:type="dcterms:W3CDTF">2022-04-09T16:33:52Z</dcterms:created>
  <dcterms:modified xsi:type="dcterms:W3CDTF">2022-04-29T23:03:57Z</dcterms:modified>
</cp:coreProperties>
</file>