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gYlHi1RDwAVusiH0D9AGj0V8Gu8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260A162-00E3-432D-BBEE-53178B9DD6F8}">
  <a:tblStyle styleId="{9260A162-00E3-432D-BBEE-53178B9DD6F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21a0188252_0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98" name="Google Shape;98;g121a0188252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21a0188252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6" name="Google Shape;106;g121a018825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1a0188252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5" name="Google Shape;115;g121a018825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21a240bca5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21a240bca5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g121a240bca5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3"/>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4"/>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6"/>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8"/>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8"/>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9"/>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9"/>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9"/>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1"/>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1"/>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2"/>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
          <p:cNvSpPr>
            <a:spLocks noGrp="1"/>
          </p:cNvSpPr>
          <p:nvPr>
            <p:ph type="pic" idx="2"/>
          </p:nvPr>
        </p:nvSpPr>
        <p:spPr>
          <a:xfrm>
            <a:off x="5183188" y="987425"/>
            <a:ext cx="6172200" cy="4873500"/>
          </a:xfrm>
          <a:prstGeom prst="rect">
            <a:avLst/>
          </a:prstGeom>
          <a:noFill/>
          <a:ln>
            <a:noFill/>
          </a:ln>
        </p:spPr>
      </p:sp>
      <p:sp>
        <p:nvSpPr>
          <p:cNvPr id="68" name="Google Shape;68;p12"/>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
          <p:cNvSpPr txBox="1"/>
          <p:nvPr/>
        </p:nvSpPr>
        <p:spPr>
          <a:xfrm>
            <a:off x="1524000" y="1122363"/>
            <a:ext cx="9144000" cy="238770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FFFFFF"/>
              </a:buClr>
              <a:buSzPts val="9412"/>
              <a:buFont typeface="Arial"/>
              <a:buNone/>
            </a:pPr>
            <a:r>
              <a:rPr lang="en-US" sz="8000" b="0" i="0" u="none" strike="noStrike" cap="none">
                <a:solidFill>
                  <a:srgbClr val="FFFFFF"/>
                </a:solidFill>
                <a:latin typeface="Arial"/>
                <a:ea typeface="Arial"/>
                <a:cs typeface="Arial"/>
                <a:sym typeface="Arial"/>
              </a:rPr>
              <a:t> K-Means Example Problem</a:t>
            </a: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3"/>
        <p:cNvGrpSpPr/>
        <p:nvPr/>
      </p:nvGrpSpPr>
      <p:grpSpPr>
        <a:xfrm>
          <a:off x="0" y="0"/>
          <a:ext cx="0" cy="0"/>
          <a:chOff x="0" y="0"/>
          <a:chExt cx="0" cy="0"/>
        </a:xfrm>
      </p:grpSpPr>
      <p:sp>
        <p:nvSpPr>
          <p:cNvPr id="94" name="Google Shape;94;p2"/>
          <p:cNvSpPr txBox="1"/>
          <p:nvPr/>
        </p:nvSpPr>
        <p:spPr>
          <a:xfrm>
            <a:off x="2885303" y="724951"/>
            <a:ext cx="55266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4000" b="1">
                <a:solidFill>
                  <a:srgbClr val="323F4F"/>
                </a:solidFill>
              </a:rPr>
              <a:t>K-Means Example</a:t>
            </a:r>
            <a:endParaRPr sz="4000" b="1" i="0" u="none" strike="noStrike" cap="none">
              <a:solidFill>
                <a:srgbClr val="323F4F"/>
              </a:solidFill>
              <a:latin typeface="Arial"/>
              <a:ea typeface="Arial"/>
              <a:cs typeface="Arial"/>
              <a:sym typeface="Arial"/>
            </a:endParaRPr>
          </a:p>
        </p:txBody>
      </p:sp>
      <p:sp>
        <p:nvSpPr>
          <p:cNvPr id="95" name="Google Shape;95;p2"/>
          <p:cNvSpPr txBox="1"/>
          <p:nvPr/>
        </p:nvSpPr>
        <p:spPr>
          <a:xfrm>
            <a:off x="2029050" y="1500950"/>
            <a:ext cx="9918600" cy="526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b="1">
                <a:latin typeface="Calibri"/>
                <a:ea typeface="Calibri"/>
                <a:cs typeface="Calibri"/>
                <a:sym typeface="Calibri"/>
              </a:rPr>
              <a:t>Clustering</a:t>
            </a:r>
            <a:endParaRPr sz="2200" b="1">
              <a:latin typeface="Calibri"/>
              <a:ea typeface="Calibri"/>
              <a:cs typeface="Calibri"/>
              <a:sym typeface="Calibri"/>
            </a:endParaRPr>
          </a:p>
          <a:p>
            <a:pPr marL="0" lvl="0" indent="0" algn="l" rtl="0">
              <a:spcBef>
                <a:spcPts val="0"/>
              </a:spcBef>
              <a:spcAft>
                <a:spcPts val="0"/>
              </a:spcAft>
              <a:buNone/>
            </a:pPr>
            <a:endParaRPr sz="2200" b="1">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sz="1600">
                <a:solidFill>
                  <a:schemeClr val="dk1"/>
                </a:solidFill>
                <a:latin typeface="Times New Roman"/>
                <a:ea typeface="Times New Roman"/>
                <a:cs typeface="Times New Roman"/>
                <a:sym typeface="Times New Roman"/>
              </a:rPr>
              <a:t>Cluster the following ten points (with (x, y) representing locations) into three clusters   A1(2, 4)  A2(2, 6)  A3(5, 6)  A4(4, 7)  A5(8, 3)  A6(6, 6)  A7(5, 2)  A8(5, 7)  A9(6, 3)  A10(4, 4). Initial cluster centers are: C1(1, 5), C2(4, 1)  and  C3(8, 4). </a:t>
            </a:r>
            <a:endParaRPr sz="1600">
              <a:latin typeface="Calibri"/>
              <a:ea typeface="Calibri"/>
              <a:cs typeface="Calibri"/>
              <a:sym typeface="Calibri"/>
            </a:endParaRPr>
          </a:p>
          <a:p>
            <a:pPr marL="0" lvl="0" indent="0" algn="l" rtl="0">
              <a:spcBef>
                <a:spcPts val="0"/>
              </a:spcBef>
              <a:spcAft>
                <a:spcPts val="0"/>
              </a:spcAft>
              <a:buNone/>
            </a:pPr>
            <a:r>
              <a:rPr lang="en-US" sz="1600">
                <a:latin typeface="Calibri"/>
                <a:ea typeface="Calibri"/>
                <a:cs typeface="Calibri"/>
                <a:sym typeface="Calibri"/>
              </a:rPr>
              <a:t>The distance matrix is based on the euclidean distance.</a:t>
            </a:r>
            <a:endParaRPr sz="1600">
              <a:latin typeface="Calibri"/>
              <a:ea typeface="Calibri"/>
              <a:cs typeface="Calibri"/>
              <a:sym typeface="Calibri"/>
            </a:endParaRPr>
          </a:p>
          <a:p>
            <a:pPr marL="0" lvl="0" indent="0" algn="l" rtl="0">
              <a:spcBef>
                <a:spcPts val="0"/>
              </a:spcBef>
              <a:spcAft>
                <a:spcPts val="0"/>
              </a:spcAft>
              <a:buNone/>
            </a:pPr>
            <a:endParaRPr sz="1600">
              <a:latin typeface="Calibri"/>
              <a:ea typeface="Calibri"/>
              <a:cs typeface="Calibri"/>
              <a:sym typeface="Calibri"/>
            </a:endParaRPr>
          </a:p>
          <a:p>
            <a:pPr marL="0" lvl="0" indent="0" algn="l" rtl="0">
              <a:spcBef>
                <a:spcPts val="0"/>
              </a:spcBef>
              <a:spcAft>
                <a:spcPts val="0"/>
              </a:spcAft>
              <a:buNone/>
            </a:pPr>
            <a:r>
              <a:rPr lang="en-US" sz="1600" b="1">
                <a:latin typeface="Calibri"/>
                <a:ea typeface="Calibri"/>
                <a:cs typeface="Calibri"/>
                <a:sym typeface="Calibri"/>
              </a:rPr>
              <a:t>Solution:</a:t>
            </a:r>
            <a:endParaRPr sz="1600" b="1">
              <a:latin typeface="Calibri"/>
              <a:ea typeface="Calibri"/>
              <a:cs typeface="Calibri"/>
              <a:sym typeface="Calibri"/>
            </a:endParaRPr>
          </a:p>
          <a:p>
            <a:pPr marL="0" lvl="0" indent="0" algn="l" rtl="0">
              <a:spcBef>
                <a:spcPts val="0"/>
              </a:spcBef>
              <a:spcAft>
                <a:spcPts val="0"/>
              </a:spcAft>
              <a:buNone/>
            </a:pPr>
            <a:endParaRPr sz="1600">
              <a:latin typeface="Calibri"/>
              <a:ea typeface="Calibri"/>
              <a:cs typeface="Calibri"/>
              <a:sym typeface="Calibri"/>
            </a:endParaRPr>
          </a:p>
          <a:p>
            <a:pPr marL="457200" lvl="0" indent="-330200" algn="l" rtl="0">
              <a:spcBef>
                <a:spcPts val="0"/>
              </a:spcBef>
              <a:spcAft>
                <a:spcPts val="0"/>
              </a:spcAft>
              <a:buSzPts val="1600"/>
              <a:buFont typeface="Calibri"/>
              <a:buChar char="●"/>
            </a:pPr>
            <a:r>
              <a:rPr lang="en-US" sz="1600">
                <a:latin typeface="Calibri"/>
                <a:ea typeface="Calibri"/>
                <a:cs typeface="Calibri"/>
                <a:sym typeface="Calibri"/>
              </a:rPr>
              <a:t>Initial cluster centers = (1,5), (4,1) and (8,4)</a:t>
            </a:r>
            <a:endParaRPr sz="1600">
              <a:latin typeface="Calibri"/>
              <a:ea typeface="Calibri"/>
              <a:cs typeface="Calibri"/>
              <a:sym typeface="Calibri"/>
            </a:endParaRPr>
          </a:p>
          <a:p>
            <a:pPr marL="457200" lvl="0" indent="-330200" algn="l" rtl="0">
              <a:spcBef>
                <a:spcPts val="0"/>
              </a:spcBef>
              <a:spcAft>
                <a:spcPts val="0"/>
              </a:spcAft>
              <a:buSzPts val="1600"/>
              <a:buFont typeface="Calibri"/>
              <a:buChar char="●"/>
            </a:pPr>
            <a:endParaRPr sz="1600">
              <a:latin typeface="Calibri"/>
              <a:ea typeface="Calibri"/>
              <a:cs typeface="Calibri"/>
              <a:sym typeface="Calibri"/>
            </a:endParaRPr>
          </a:p>
          <a:p>
            <a:pPr marL="457200" lvl="0" indent="-330200" algn="l" rtl="0">
              <a:spcBef>
                <a:spcPts val="0"/>
              </a:spcBef>
              <a:spcAft>
                <a:spcPts val="0"/>
              </a:spcAft>
              <a:buSzPts val="1600"/>
              <a:buFont typeface="Calibri"/>
              <a:buChar char="●"/>
            </a:pPr>
            <a:r>
              <a:rPr lang="en-US" sz="1600">
                <a:latin typeface="Calibri"/>
                <a:ea typeface="Calibri"/>
                <a:cs typeface="Calibri"/>
                <a:sym typeface="Calibri"/>
              </a:rPr>
              <a:t>We have to find the distance between each points to all the three cluster centers.</a:t>
            </a:r>
            <a:endParaRPr sz="1600">
              <a:latin typeface="Calibri"/>
              <a:ea typeface="Calibri"/>
              <a:cs typeface="Calibri"/>
              <a:sym typeface="Calibri"/>
            </a:endParaRPr>
          </a:p>
          <a:p>
            <a:pPr marL="457200" lvl="0" indent="-330200" algn="l" rtl="0">
              <a:spcBef>
                <a:spcPts val="0"/>
              </a:spcBef>
              <a:spcAft>
                <a:spcPts val="0"/>
              </a:spcAft>
              <a:buSzPts val="1600"/>
              <a:buFont typeface="Calibri"/>
              <a:buChar char="●"/>
            </a:pPr>
            <a:endParaRPr sz="1600">
              <a:latin typeface="Calibri"/>
              <a:ea typeface="Calibri"/>
              <a:cs typeface="Calibri"/>
              <a:sym typeface="Calibri"/>
            </a:endParaRPr>
          </a:p>
          <a:p>
            <a:pPr marL="457200" lvl="0" indent="-330200" algn="l" rtl="0">
              <a:spcBef>
                <a:spcPts val="0"/>
              </a:spcBef>
              <a:spcAft>
                <a:spcPts val="0"/>
              </a:spcAft>
              <a:buSzPts val="1600"/>
              <a:buFont typeface="Calibri"/>
              <a:buChar char="●"/>
            </a:pPr>
            <a:r>
              <a:rPr lang="en-US" sz="1600">
                <a:latin typeface="Calibri"/>
                <a:ea typeface="Calibri"/>
                <a:cs typeface="Calibri"/>
                <a:sym typeface="Calibri"/>
              </a:rPr>
              <a:t>Closeness is measured by euclidean distance(sqrt((x2-x1)^2+(y2-y1)^2).</a:t>
            </a:r>
            <a:endParaRPr sz="1600">
              <a:latin typeface="Calibri"/>
              <a:ea typeface="Calibri"/>
              <a:cs typeface="Calibri"/>
              <a:sym typeface="Calibri"/>
            </a:endParaRPr>
          </a:p>
          <a:p>
            <a:pPr marL="457200" lvl="0" indent="-330200" algn="l" rtl="0">
              <a:spcBef>
                <a:spcPts val="0"/>
              </a:spcBef>
              <a:spcAft>
                <a:spcPts val="0"/>
              </a:spcAft>
              <a:buSzPts val="1600"/>
              <a:buFont typeface="Calibri"/>
              <a:buChar char="●"/>
            </a:pPr>
            <a:endParaRPr sz="1600">
              <a:latin typeface="Calibri"/>
              <a:ea typeface="Calibri"/>
              <a:cs typeface="Calibri"/>
              <a:sym typeface="Calibri"/>
            </a:endParaRPr>
          </a:p>
          <a:p>
            <a:pPr marL="457200" lvl="0" indent="-330200" algn="l" rtl="0">
              <a:spcBef>
                <a:spcPts val="0"/>
              </a:spcBef>
              <a:spcAft>
                <a:spcPts val="0"/>
              </a:spcAft>
              <a:buSzPts val="1600"/>
              <a:buFont typeface="Calibri"/>
              <a:buChar char="●"/>
            </a:pPr>
            <a:r>
              <a:rPr lang="en-US" sz="1600">
                <a:latin typeface="Calibri"/>
                <a:ea typeface="Calibri"/>
                <a:cs typeface="Calibri"/>
                <a:sym typeface="Calibri"/>
              </a:rPr>
              <a:t>We have to continue this process till we get the same cluster centers or repeated clusters for next iterations.</a:t>
            </a:r>
            <a:endParaRPr sz="1600">
              <a:latin typeface="Calibri"/>
              <a:ea typeface="Calibri"/>
              <a:cs typeface="Calibri"/>
              <a:sym typeface="Calibri"/>
            </a:endParaRPr>
          </a:p>
          <a:p>
            <a:pPr marL="0" lvl="0" indent="0" algn="l" rtl="0">
              <a:spcBef>
                <a:spcPts val="0"/>
              </a:spcBef>
              <a:spcAft>
                <a:spcPts val="0"/>
              </a:spcAft>
              <a:buNone/>
            </a:pPr>
            <a:endParaRPr sz="1600">
              <a:latin typeface="Calibri"/>
              <a:ea typeface="Calibri"/>
              <a:cs typeface="Calibri"/>
              <a:sym typeface="Calibri"/>
            </a:endParaRPr>
          </a:p>
          <a:p>
            <a:pPr marL="0" lvl="0" indent="0" algn="l" rtl="0">
              <a:spcBef>
                <a:spcPts val="0"/>
              </a:spcBef>
              <a:spcAft>
                <a:spcPts val="0"/>
              </a:spcAft>
              <a:buNone/>
            </a:pPr>
            <a:endParaRPr sz="1600">
              <a:latin typeface="Calibri"/>
              <a:ea typeface="Calibri"/>
              <a:cs typeface="Calibri"/>
              <a:sym typeface="Calibri"/>
            </a:endParaRPr>
          </a:p>
          <a:p>
            <a:pPr marL="0" lvl="0" indent="0" algn="l" rtl="0">
              <a:spcBef>
                <a:spcPts val="0"/>
              </a:spcBef>
              <a:spcAft>
                <a:spcPts val="0"/>
              </a:spcAft>
              <a:buNone/>
            </a:pPr>
            <a:endParaRPr sz="1600">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g121a0188252_0_4"/>
          <p:cNvSpPr txBox="1"/>
          <p:nvPr/>
        </p:nvSpPr>
        <p:spPr>
          <a:xfrm>
            <a:off x="4226016" y="619862"/>
            <a:ext cx="41859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endParaRPr sz="4000" b="1" i="0" u="none" strike="noStrike" cap="none">
              <a:solidFill>
                <a:srgbClr val="323F4F"/>
              </a:solidFill>
              <a:latin typeface="Arial"/>
              <a:ea typeface="Arial"/>
              <a:cs typeface="Arial"/>
              <a:sym typeface="Arial"/>
            </a:endParaRPr>
          </a:p>
        </p:txBody>
      </p:sp>
      <p:sp>
        <p:nvSpPr>
          <p:cNvPr id="101" name="Google Shape;101;g121a0188252_0_4"/>
          <p:cNvSpPr txBox="1"/>
          <p:nvPr/>
        </p:nvSpPr>
        <p:spPr>
          <a:xfrm>
            <a:off x="2230905" y="1855558"/>
            <a:ext cx="98643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p:txBody>
      </p:sp>
      <p:sp>
        <p:nvSpPr>
          <p:cNvPr id="102" name="Google Shape;102;g121a0188252_0_4"/>
          <p:cNvSpPr txBox="1"/>
          <p:nvPr/>
        </p:nvSpPr>
        <p:spPr>
          <a:xfrm>
            <a:off x="7719500" y="1224250"/>
            <a:ext cx="39675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US">
                <a:latin typeface="Calibri"/>
                <a:ea typeface="Calibri"/>
                <a:cs typeface="Calibri"/>
                <a:sym typeface="Calibri"/>
              </a:rPr>
              <a:t>Centroid for all the clusters</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r>
              <a:rPr lang="en-US">
                <a:latin typeface="Calibri"/>
                <a:ea typeface="Calibri"/>
                <a:cs typeface="Calibri"/>
                <a:sym typeface="Calibri"/>
              </a:rPr>
              <a:t>Iteration 1</a:t>
            </a:r>
            <a:endParaRPr>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a:latin typeface="Calibri"/>
                <a:ea typeface="Calibri"/>
                <a:cs typeface="Calibri"/>
                <a:sym typeface="Calibri"/>
              </a:rPr>
              <a:t>C1 = (2+2+4)/3,(4+6+7)/3 = (2.66,5.66)</a:t>
            </a:r>
            <a:endParaRPr>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a:latin typeface="Calibri"/>
                <a:ea typeface="Calibri"/>
                <a:cs typeface="Calibri"/>
                <a:sym typeface="Calibri"/>
              </a:rPr>
              <a:t>C2 = (5+4)/2,(2+4)/2 = (4.5,3)</a:t>
            </a:r>
            <a:endParaRPr>
              <a:latin typeface="Calibri"/>
              <a:ea typeface="Calibri"/>
              <a:cs typeface="Calibri"/>
              <a:sym typeface="Calibri"/>
            </a:endParaRPr>
          </a:p>
          <a:p>
            <a:pPr marL="0" lvl="0" indent="0" algn="l" rtl="0">
              <a:spcBef>
                <a:spcPts val="0"/>
              </a:spcBef>
              <a:spcAft>
                <a:spcPts val="0"/>
              </a:spcAft>
              <a:buNone/>
            </a:pPr>
            <a:r>
              <a:rPr lang="en-US">
                <a:latin typeface="Calibri"/>
                <a:ea typeface="Calibri"/>
                <a:cs typeface="Calibri"/>
                <a:sym typeface="Calibri"/>
              </a:rPr>
              <a:t>C3 = (5+8+6+5+6)/5,(6+3+6+7+3)/5 = (6,5)</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r>
              <a:rPr lang="en-US">
                <a:latin typeface="Calibri"/>
                <a:ea typeface="Calibri"/>
                <a:cs typeface="Calibri"/>
                <a:sym typeface="Calibri"/>
              </a:rPr>
              <a:t>We have to re-compute new cluster centers</a:t>
            </a:r>
            <a:endParaRPr>
              <a:latin typeface="Calibri"/>
              <a:ea typeface="Calibri"/>
              <a:cs typeface="Calibri"/>
              <a:sym typeface="Calibri"/>
            </a:endParaRPr>
          </a:p>
          <a:p>
            <a:pPr marL="0" lvl="0" indent="0" algn="l" rtl="0">
              <a:spcBef>
                <a:spcPts val="0"/>
              </a:spcBef>
              <a:spcAft>
                <a:spcPts val="0"/>
              </a:spcAft>
              <a:buNone/>
            </a:pPr>
            <a:r>
              <a:rPr lang="en-US">
                <a:latin typeface="Calibri"/>
                <a:ea typeface="Calibri"/>
                <a:cs typeface="Calibri"/>
                <a:sym typeface="Calibri"/>
              </a:rPr>
              <a:t>We perform mean for all the points in each cluster to find these clusters.</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graphicFrame>
        <p:nvGraphicFramePr>
          <p:cNvPr id="103" name="Google Shape;103;g121a0188252_0_4"/>
          <p:cNvGraphicFramePr/>
          <p:nvPr/>
        </p:nvGraphicFramePr>
        <p:xfrm>
          <a:off x="2375050" y="1224255"/>
          <a:ext cx="3000000" cy="3000000"/>
        </p:xfrm>
        <a:graphic>
          <a:graphicData uri="http://schemas.openxmlformats.org/drawingml/2006/table">
            <a:tbl>
              <a:tblPr>
                <a:noFill/>
                <a:tableStyleId>{9260A162-00E3-432D-BBEE-53178B9DD6F8}</a:tableStyleId>
              </a:tblPr>
              <a:tblGrid>
                <a:gridCol w="858675">
                  <a:extLst>
                    <a:ext uri="{9D8B030D-6E8A-4147-A177-3AD203B41FA5}">
                      <a16:colId xmlns:a16="http://schemas.microsoft.com/office/drawing/2014/main" val="20000"/>
                    </a:ext>
                  </a:extLst>
                </a:gridCol>
                <a:gridCol w="858675">
                  <a:extLst>
                    <a:ext uri="{9D8B030D-6E8A-4147-A177-3AD203B41FA5}">
                      <a16:colId xmlns:a16="http://schemas.microsoft.com/office/drawing/2014/main" val="20001"/>
                    </a:ext>
                  </a:extLst>
                </a:gridCol>
                <a:gridCol w="858675">
                  <a:extLst>
                    <a:ext uri="{9D8B030D-6E8A-4147-A177-3AD203B41FA5}">
                      <a16:colId xmlns:a16="http://schemas.microsoft.com/office/drawing/2014/main" val="20002"/>
                    </a:ext>
                  </a:extLst>
                </a:gridCol>
                <a:gridCol w="858675">
                  <a:extLst>
                    <a:ext uri="{9D8B030D-6E8A-4147-A177-3AD203B41FA5}">
                      <a16:colId xmlns:a16="http://schemas.microsoft.com/office/drawing/2014/main" val="20003"/>
                    </a:ext>
                  </a:extLst>
                </a:gridCol>
                <a:gridCol w="858675">
                  <a:extLst>
                    <a:ext uri="{9D8B030D-6E8A-4147-A177-3AD203B41FA5}">
                      <a16:colId xmlns:a16="http://schemas.microsoft.com/office/drawing/2014/main" val="20004"/>
                    </a:ext>
                  </a:extLst>
                </a:gridCol>
                <a:gridCol w="858675">
                  <a:extLst>
                    <a:ext uri="{9D8B030D-6E8A-4147-A177-3AD203B41FA5}">
                      <a16:colId xmlns:a16="http://schemas.microsoft.com/office/drawing/2014/main" val="20005"/>
                    </a:ext>
                  </a:extLst>
                </a:gridCol>
              </a:tblGrid>
              <a:tr h="621700">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(X,Y)</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(8,4)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Cluster Number</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431950">
                <a:tc>
                  <a:txBody>
                    <a:bodyPr/>
                    <a:lstStyle/>
                    <a:p>
                      <a:pPr marL="0" lvl="0" indent="0" algn="l" rtl="0">
                        <a:spcBef>
                          <a:spcPts val="0"/>
                        </a:spcBef>
                        <a:spcAft>
                          <a:spcPts val="0"/>
                        </a:spcAft>
                        <a:buNone/>
                      </a:pPr>
                      <a:r>
                        <a:rPr lang="en-US"/>
                        <a:t>A1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1.41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3.61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431950">
                <a:tc>
                  <a:txBody>
                    <a:bodyPr/>
                    <a:lstStyle/>
                    <a:p>
                      <a:pPr marL="0" lvl="0" indent="0" algn="l" rtl="0">
                        <a:spcBef>
                          <a:spcPts val="0"/>
                        </a:spcBef>
                        <a:spcAft>
                          <a:spcPts val="0"/>
                        </a:spcAft>
                        <a:buNone/>
                      </a:pPr>
                      <a:r>
                        <a:rPr lang="en-US"/>
                        <a:t>A2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1.41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5.39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6.32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431950">
                <a:tc>
                  <a:txBody>
                    <a:bodyPr/>
                    <a:lstStyle/>
                    <a:p>
                      <a:pPr marL="0" lvl="0" indent="0" algn="l" rtl="0">
                        <a:spcBef>
                          <a:spcPts val="0"/>
                        </a:spcBef>
                        <a:spcAft>
                          <a:spcPts val="0"/>
                        </a:spcAft>
                        <a:buNone/>
                      </a:pPr>
                      <a:r>
                        <a:rPr lang="en-US"/>
                        <a:t>A3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4.12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5.10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3.61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431950">
                <a:tc>
                  <a:txBody>
                    <a:bodyPr/>
                    <a:lstStyle/>
                    <a:p>
                      <a:pPr marL="0" lvl="0" indent="0" algn="l" rtl="0">
                        <a:spcBef>
                          <a:spcPts val="0"/>
                        </a:spcBef>
                        <a:spcAft>
                          <a:spcPts val="0"/>
                        </a:spcAft>
                        <a:buNone/>
                      </a:pPr>
                      <a:r>
                        <a:rPr lang="en-US"/>
                        <a:t>A4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3.61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431950">
                <a:tc>
                  <a:txBody>
                    <a:bodyPr/>
                    <a:lstStyle/>
                    <a:p>
                      <a:pPr marL="0" lvl="0" indent="0" algn="l" rtl="0">
                        <a:spcBef>
                          <a:spcPts val="0"/>
                        </a:spcBef>
                        <a:spcAft>
                          <a:spcPts val="0"/>
                        </a:spcAft>
                        <a:buNone/>
                      </a:pPr>
                      <a:r>
                        <a:rPr lang="en-US"/>
                        <a:t>A5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(8,3)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7.28</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4.47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431950">
                <a:tc>
                  <a:txBody>
                    <a:bodyPr/>
                    <a:lstStyle/>
                    <a:p>
                      <a:pPr marL="0" lvl="0" indent="0" algn="l" rtl="0">
                        <a:spcBef>
                          <a:spcPts val="0"/>
                        </a:spcBef>
                        <a:spcAft>
                          <a:spcPts val="0"/>
                        </a:spcAft>
                        <a:buNone/>
                      </a:pPr>
                      <a:r>
                        <a:rPr lang="en-US"/>
                        <a:t>A6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5.10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5.39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2.83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431950">
                <a:tc>
                  <a:txBody>
                    <a:bodyPr/>
                    <a:lstStyle/>
                    <a:p>
                      <a:pPr marL="0" lvl="0" indent="0" algn="l" rtl="0">
                        <a:spcBef>
                          <a:spcPts val="0"/>
                        </a:spcBef>
                        <a:spcAft>
                          <a:spcPts val="0"/>
                        </a:spcAft>
                        <a:buNone/>
                      </a:pPr>
                      <a:r>
                        <a:rPr lang="en-US"/>
                        <a:t>A7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1.41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3.61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431950">
                <a:tc>
                  <a:txBody>
                    <a:bodyPr/>
                    <a:lstStyle/>
                    <a:p>
                      <a:pPr marL="0" lvl="0" indent="0" algn="l" rtl="0">
                        <a:spcBef>
                          <a:spcPts val="0"/>
                        </a:spcBef>
                        <a:spcAft>
                          <a:spcPts val="0"/>
                        </a:spcAft>
                        <a:buNone/>
                      </a:pPr>
                      <a:r>
                        <a:rPr lang="en-US"/>
                        <a:t>A8</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4.47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6.08</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4.24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r h="431950">
                <a:tc>
                  <a:txBody>
                    <a:bodyPr/>
                    <a:lstStyle/>
                    <a:p>
                      <a:pPr marL="0" lvl="0" indent="0" algn="l" rtl="0">
                        <a:spcBef>
                          <a:spcPts val="0"/>
                        </a:spcBef>
                        <a:spcAft>
                          <a:spcPts val="0"/>
                        </a:spcAft>
                        <a:buNone/>
                      </a:pPr>
                      <a:r>
                        <a:rPr lang="en-US"/>
                        <a:t>A9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5.39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2.83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2.24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9"/>
                  </a:ext>
                </a:extLst>
              </a:tr>
              <a:tr h="431950">
                <a:tc>
                  <a:txBody>
                    <a:bodyPr/>
                    <a:lstStyle/>
                    <a:p>
                      <a:pPr marL="0" lvl="0" indent="0" algn="l" rtl="0">
                        <a:spcBef>
                          <a:spcPts val="0"/>
                        </a:spcBef>
                        <a:spcAft>
                          <a:spcPts val="0"/>
                        </a:spcAft>
                        <a:buNone/>
                      </a:pPr>
                      <a:r>
                        <a:rPr lang="en-US"/>
                        <a:t>A10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3.16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Google Shape;108;g121a0188252_0_9"/>
          <p:cNvSpPr txBox="1"/>
          <p:nvPr/>
        </p:nvSpPr>
        <p:spPr>
          <a:xfrm>
            <a:off x="4226016" y="619862"/>
            <a:ext cx="41859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endParaRPr sz="4000" b="1" i="0" u="none" strike="noStrike" cap="none">
              <a:solidFill>
                <a:srgbClr val="323F4F"/>
              </a:solidFill>
              <a:latin typeface="Arial"/>
              <a:ea typeface="Arial"/>
              <a:cs typeface="Arial"/>
              <a:sym typeface="Arial"/>
            </a:endParaRPr>
          </a:p>
        </p:txBody>
      </p:sp>
      <p:sp>
        <p:nvSpPr>
          <p:cNvPr id="109" name="Google Shape;109;g121a0188252_0_9"/>
          <p:cNvSpPr txBox="1"/>
          <p:nvPr/>
        </p:nvSpPr>
        <p:spPr>
          <a:xfrm>
            <a:off x="2230905" y="1855558"/>
            <a:ext cx="98643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p:txBody>
      </p:sp>
      <p:graphicFrame>
        <p:nvGraphicFramePr>
          <p:cNvPr id="110" name="Google Shape;110;g121a0188252_0_9"/>
          <p:cNvGraphicFramePr/>
          <p:nvPr/>
        </p:nvGraphicFramePr>
        <p:xfrm>
          <a:off x="2375050" y="1224255"/>
          <a:ext cx="3000000" cy="3000000"/>
        </p:xfrm>
        <a:graphic>
          <a:graphicData uri="http://schemas.openxmlformats.org/drawingml/2006/table">
            <a:tbl>
              <a:tblPr>
                <a:noFill/>
                <a:tableStyleId>{9260A162-00E3-432D-BBEE-53178B9DD6F8}</a:tableStyleId>
              </a:tblPr>
              <a:tblGrid>
                <a:gridCol w="858675">
                  <a:extLst>
                    <a:ext uri="{9D8B030D-6E8A-4147-A177-3AD203B41FA5}">
                      <a16:colId xmlns:a16="http://schemas.microsoft.com/office/drawing/2014/main" val="20000"/>
                    </a:ext>
                  </a:extLst>
                </a:gridCol>
                <a:gridCol w="858675">
                  <a:extLst>
                    <a:ext uri="{9D8B030D-6E8A-4147-A177-3AD203B41FA5}">
                      <a16:colId xmlns:a16="http://schemas.microsoft.com/office/drawing/2014/main" val="20001"/>
                    </a:ext>
                  </a:extLst>
                </a:gridCol>
                <a:gridCol w="858675">
                  <a:extLst>
                    <a:ext uri="{9D8B030D-6E8A-4147-A177-3AD203B41FA5}">
                      <a16:colId xmlns:a16="http://schemas.microsoft.com/office/drawing/2014/main" val="20002"/>
                    </a:ext>
                  </a:extLst>
                </a:gridCol>
                <a:gridCol w="858675">
                  <a:extLst>
                    <a:ext uri="{9D8B030D-6E8A-4147-A177-3AD203B41FA5}">
                      <a16:colId xmlns:a16="http://schemas.microsoft.com/office/drawing/2014/main" val="20003"/>
                    </a:ext>
                  </a:extLst>
                </a:gridCol>
                <a:gridCol w="858675">
                  <a:extLst>
                    <a:ext uri="{9D8B030D-6E8A-4147-A177-3AD203B41FA5}">
                      <a16:colId xmlns:a16="http://schemas.microsoft.com/office/drawing/2014/main" val="20004"/>
                    </a:ext>
                  </a:extLst>
                </a:gridCol>
                <a:gridCol w="858675">
                  <a:extLst>
                    <a:ext uri="{9D8B030D-6E8A-4147-A177-3AD203B41FA5}">
                      <a16:colId xmlns:a16="http://schemas.microsoft.com/office/drawing/2014/main" val="20005"/>
                    </a:ext>
                  </a:extLst>
                </a:gridCol>
              </a:tblGrid>
              <a:tr h="621700">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(X,Y)</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(2.33,5.66)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(4.5,3)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Cluster Number</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431950">
                <a:tc>
                  <a:txBody>
                    <a:bodyPr/>
                    <a:lstStyle/>
                    <a:p>
                      <a:pPr marL="0" lvl="0" indent="0" algn="l" rtl="0">
                        <a:spcBef>
                          <a:spcPts val="0"/>
                        </a:spcBef>
                        <a:spcAft>
                          <a:spcPts val="0"/>
                        </a:spcAft>
                        <a:buNone/>
                      </a:pPr>
                      <a:r>
                        <a:rPr lang="en-US"/>
                        <a:t>A1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1.79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2.69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4.12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431950">
                <a:tc>
                  <a:txBody>
                    <a:bodyPr/>
                    <a:lstStyle/>
                    <a:p>
                      <a:pPr marL="0" lvl="0" indent="0" algn="l" rtl="0">
                        <a:spcBef>
                          <a:spcPts val="0"/>
                        </a:spcBef>
                        <a:spcAft>
                          <a:spcPts val="0"/>
                        </a:spcAft>
                        <a:buNone/>
                      </a:pPr>
                      <a:r>
                        <a:rPr lang="en-US"/>
                        <a:t>A2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0.74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3.91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4.12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431950">
                <a:tc>
                  <a:txBody>
                    <a:bodyPr/>
                    <a:lstStyle/>
                    <a:p>
                      <a:pPr marL="0" lvl="0" indent="0" algn="l" rtl="0">
                        <a:spcBef>
                          <a:spcPts val="0"/>
                        </a:spcBef>
                        <a:spcAft>
                          <a:spcPts val="0"/>
                        </a:spcAft>
                        <a:buNone/>
                      </a:pPr>
                      <a:r>
                        <a:rPr lang="en-US"/>
                        <a:t>A3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2.36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3.04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1.41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431950">
                <a:tc>
                  <a:txBody>
                    <a:bodyPr/>
                    <a:lstStyle/>
                    <a:p>
                      <a:pPr marL="0" lvl="0" indent="0" algn="l" rtl="0">
                        <a:spcBef>
                          <a:spcPts val="0"/>
                        </a:spcBef>
                        <a:spcAft>
                          <a:spcPts val="0"/>
                        </a:spcAft>
                        <a:buNone/>
                      </a:pPr>
                      <a:r>
                        <a:rPr lang="en-US"/>
                        <a:t>A4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1.90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4.03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2.83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431950">
                <a:tc>
                  <a:txBody>
                    <a:bodyPr/>
                    <a:lstStyle/>
                    <a:p>
                      <a:pPr marL="0" lvl="0" indent="0" algn="l" rtl="0">
                        <a:spcBef>
                          <a:spcPts val="0"/>
                        </a:spcBef>
                        <a:spcAft>
                          <a:spcPts val="0"/>
                        </a:spcAft>
                        <a:buNone/>
                      </a:pPr>
                      <a:r>
                        <a:rPr lang="en-US"/>
                        <a:t>A5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(8,3)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5.97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2.83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431950">
                <a:tc>
                  <a:txBody>
                    <a:bodyPr/>
                    <a:lstStyle/>
                    <a:p>
                      <a:pPr marL="0" lvl="0" indent="0" algn="l" rtl="0">
                        <a:spcBef>
                          <a:spcPts val="0"/>
                        </a:spcBef>
                        <a:spcAft>
                          <a:spcPts val="0"/>
                        </a:spcAft>
                        <a:buNone/>
                      </a:pPr>
                      <a:r>
                        <a:rPr lang="en-US"/>
                        <a:t>A6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3.36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3.35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431950">
                <a:tc>
                  <a:txBody>
                    <a:bodyPr/>
                    <a:lstStyle/>
                    <a:p>
                      <a:pPr marL="0" lvl="0" indent="0" algn="l" rtl="0">
                        <a:spcBef>
                          <a:spcPts val="0"/>
                        </a:spcBef>
                        <a:spcAft>
                          <a:spcPts val="0"/>
                        </a:spcAft>
                        <a:buNone/>
                      </a:pPr>
                      <a:r>
                        <a:rPr lang="en-US"/>
                        <a:t>A7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4.34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1.12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3.16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431950">
                <a:tc>
                  <a:txBody>
                    <a:bodyPr/>
                    <a:lstStyle/>
                    <a:p>
                      <a:pPr marL="0" lvl="0" indent="0" algn="l" rtl="0">
                        <a:spcBef>
                          <a:spcPts val="0"/>
                        </a:spcBef>
                        <a:spcAft>
                          <a:spcPts val="0"/>
                        </a:spcAft>
                        <a:buNone/>
                      </a:pPr>
                      <a:r>
                        <a:rPr lang="en-US"/>
                        <a:t>A8</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2.70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4.03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2.24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r h="431950">
                <a:tc>
                  <a:txBody>
                    <a:bodyPr/>
                    <a:lstStyle/>
                    <a:p>
                      <a:pPr marL="0" lvl="0" indent="0" algn="l" rtl="0">
                        <a:spcBef>
                          <a:spcPts val="0"/>
                        </a:spcBef>
                        <a:spcAft>
                          <a:spcPts val="0"/>
                        </a:spcAft>
                        <a:buNone/>
                      </a:pPr>
                      <a:r>
                        <a:rPr lang="en-US"/>
                        <a:t>A9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4.27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9"/>
                  </a:ext>
                </a:extLst>
              </a:tr>
              <a:tr h="431950">
                <a:tc>
                  <a:txBody>
                    <a:bodyPr/>
                    <a:lstStyle/>
                    <a:p>
                      <a:pPr marL="0" lvl="0" indent="0" algn="l" rtl="0">
                        <a:spcBef>
                          <a:spcPts val="0"/>
                        </a:spcBef>
                        <a:spcAft>
                          <a:spcPts val="0"/>
                        </a:spcAft>
                        <a:buNone/>
                      </a:pPr>
                      <a:r>
                        <a:rPr lang="en-US"/>
                        <a:t>A10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2.13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1.12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2.24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10"/>
                  </a:ext>
                </a:extLst>
              </a:tr>
            </a:tbl>
          </a:graphicData>
        </a:graphic>
      </p:graphicFrame>
      <p:sp>
        <p:nvSpPr>
          <p:cNvPr id="111" name="Google Shape;111;g121a0188252_0_9"/>
          <p:cNvSpPr txBox="1"/>
          <p:nvPr/>
        </p:nvSpPr>
        <p:spPr>
          <a:xfrm>
            <a:off x="7832850" y="793500"/>
            <a:ext cx="4126200" cy="6218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chemeClr val="dk1"/>
                </a:solidFill>
                <a:latin typeface="Calibri"/>
                <a:ea typeface="Calibri"/>
                <a:cs typeface="Calibri"/>
                <a:sym typeface="Calibri"/>
              </a:rPr>
              <a:t>Iteration 2:</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Centroid for all the clusters</a:t>
            </a:r>
            <a:endParaRPr>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C1 = (2+2+4)/3,(4+6+7)/3 = (2.66,5.66)</a:t>
            </a:r>
            <a:endParaRPr>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C2 = (5+4)/2,(2+4)/2 = (5,3)</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C3 = (5+8+6+5)/4,(6+3+6+7)/4 = (6,5.5)</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Iteration 3:</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Centroid for all the clusters</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C1 = (2+2+4)/3,(4+6+7)/3 = (2.66,5.66)</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C2 = (5+4)/2,(2+4)/2 = (5,3)</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C3 = (5+8+6+5)/4,(6+3+6+7)/4 = (6,5.5)</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Iteration 4:</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Centroid for all the clusters</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C1 = (2+2)/2,(4+6)/2 = (2,5)</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C2 = (8+5+6+4)/4,(3+2+3+4)/4 = (5,3)</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C3 = (5+4+6+5)/4,(6+7+6+7)/4 = (6,5.5)</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a:solidFill>
                <a:schemeClr val="dk1"/>
              </a:solidFill>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112" name="Google Shape;112;g121a0188252_0_9"/>
          <p:cNvSpPr txBox="1"/>
          <p:nvPr/>
        </p:nvSpPr>
        <p:spPr>
          <a:xfrm>
            <a:off x="2357800" y="646125"/>
            <a:ext cx="5033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latin typeface="Calibri"/>
                <a:ea typeface="Calibri"/>
                <a:cs typeface="Calibri"/>
                <a:sym typeface="Calibri"/>
              </a:rPr>
              <a:t>Iteration 2 table</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6"/>
        <p:cNvGrpSpPr/>
        <p:nvPr/>
      </p:nvGrpSpPr>
      <p:grpSpPr>
        <a:xfrm>
          <a:off x="0" y="0"/>
          <a:ext cx="0" cy="0"/>
          <a:chOff x="0" y="0"/>
          <a:chExt cx="0" cy="0"/>
        </a:xfrm>
      </p:grpSpPr>
      <p:sp>
        <p:nvSpPr>
          <p:cNvPr id="117" name="Google Shape;117;g121a0188252_0_25"/>
          <p:cNvSpPr txBox="1"/>
          <p:nvPr/>
        </p:nvSpPr>
        <p:spPr>
          <a:xfrm>
            <a:off x="4226016" y="619862"/>
            <a:ext cx="41859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endParaRPr sz="4000" b="1" i="0" u="none" strike="noStrike" cap="none">
              <a:solidFill>
                <a:srgbClr val="323F4F"/>
              </a:solidFill>
              <a:latin typeface="Arial"/>
              <a:ea typeface="Arial"/>
              <a:cs typeface="Arial"/>
              <a:sym typeface="Arial"/>
            </a:endParaRPr>
          </a:p>
        </p:txBody>
      </p:sp>
      <p:sp>
        <p:nvSpPr>
          <p:cNvPr id="118" name="Google Shape;118;g121a0188252_0_25"/>
          <p:cNvSpPr txBox="1"/>
          <p:nvPr/>
        </p:nvSpPr>
        <p:spPr>
          <a:xfrm>
            <a:off x="2230905" y="1855558"/>
            <a:ext cx="98643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p:txBody>
      </p:sp>
      <p:graphicFrame>
        <p:nvGraphicFramePr>
          <p:cNvPr id="119" name="Google Shape;119;g121a0188252_0_25"/>
          <p:cNvGraphicFramePr/>
          <p:nvPr/>
        </p:nvGraphicFramePr>
        <p:xfrm>
          <a:off x="2375050" y="1224255"/>
          <a:ext cx="3000000" cy="3000000"/>
        </p:xfrm>
        <a:graphic>
          <a:graphicData uri="http://schemas.openxmlformats.org/drawingml/2006/table">
            <a:tbl>
              <a:tblPr>
                <a:noFill/>
                <a:tableStyleId>{9260A162-00E3-432D-BBEE-53178B9DD6F8}</a:tableStyleId>
              </a:tblPr>
              <a:tblGrid>
                <a:gridCol w="858675">
                  <a:extLst>
                    <a:ext uri="{9D8B030D-6E8A-4147-A177-3AD203B41FA5}">
                      <a16:colId xmlns:a16="http://schemas.microsoft.com/office/drawing/2014/main" val="20000"/>
                    </a:ext>
                  </a:extLst>
                </a:gridCol>
                <a:gridCol w="858675">
                  <a:extLst>
                    <a:ext uri="{9D8B030D-6E8A-4147-A177-3AD203B41FA5}">
                      <a16:colId xmlns:a16="http://schemas.microsoft.com/office/drawing/2014/main" val="20001"/>
                    </a:ext>
                  </a:extLst>
                </a:gridCol>
                <a:gridCol w="858675">
                  <a:extLst>
                    <a:ext uri="{9D8B030D-6E8A-4147-A177-3AD203B41FA5}">
                      <a16:colId xmlns:a16="http://schemas.microsoft.com/office/drawing/2014/main" val="20002"/>
                    </a:ext>
                  </a:extLst>
                </a:gridCol>
                <a:gridCol w="858675">
                  <a:extLst>
                    <a:ext uri="{9D8B030D-6E8A-4147-A177-3AD203B41FA5}">
                      <a16:colId xmlns:a16="http://schemas.microsoft.com/office/drawing/2014/main" val="20003"/>
                    </a:ext>
                  </a:extLst>
                </a:gridCol>
                <a:gridCol w="858675">
                  <a:extLst>
                    <a:ext uri="{9D8B030D-6E8A-4147-A177-3AD203B41FA5}">
                      <a16:colId xmlns:a16="http://schemas.microsoft.com/office/drawing/2014/main" val="20004"/>
                    </a:ext>
                  </a:extLst>
                </a:gridCol>
                <a:gridCol w="858675">
                  <a:extLst>
                    <a:ext uri="{9D8B030D-6E8A-4147-A177-3AD203B41FA5}">
                      <a16:colId xmlns:a16="http://schemas.microsoft.com/office/drawing/2014/main" val="20005"/>
                    </a:ext>
                  </a:extLst>
                </a:gridCol>
              </a:tblGrid>
              <a:tr h="621700">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(X,Y)</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(5.75,3)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(5,6.5)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Cluster Number</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431950">
                <a:tc>
                  <a:txBody>
                    <a:bodyPr/>
                    <a:lstStyle/>
                    <a:p>
                      <a:pPr marL="0" lvl="0" indent="0" algn="l" rtl="0">
                        <a:spcBef>
                          <a:spcPts val="0"/>
                        </a:spcBef>
                        <a:spcAft>
                          <a:spcPts val="0"/>
                        </a:spcAft>
                        <a:buNone/>
                      </a:pPr>
                      <a:r>
                        <a:rPr lang="en-US"/>
                        <a:t>A1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3.88</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3.91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431950">
                <a:tc>
                  <a:txBody>
                    <a:bodyPr/>
                    <a:lstStyle/>
                    <a:p>
                      <a:pPr marL="0" lvl="0" indent="0" algn="l" rtl="0">
                        <a:spcBef>
                          <a:spcPts val="0"/>
                        </a:spcBef>
                        <a:spcAft>
                          <a:spcPts val="0"/>
                        </a:spcAft>
                        <a:buNone/>
                      </a:pPr>
                      <a:r>
                        <a:rPr lang="en-US"/>
                        <a:t>A2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4.80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3.04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431950">
                <a:tc>
                  <a:txBody>
                    <a:bodyPr/>
                    <a:lstStyle/>
                    <a:p>
                      <a:pPr marL="0" lvl="0" indent="0" algn="l" rtl="0">
                        <a:spcBef>
                          <a:spcPts val="0"/>
                        </a:spcBef>
                        <a:spcAft>
                          <a:spcPts val="0"/>
                        </a:spcAft>
                        <a:buNone/>
                      </a:pPr>
                      <a:r>
                        <a:rPr lang="en-US"/>
                        <a:t>A3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3.16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3.09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0.50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431950">
                <a:tc>
                  <a:txBody>
                    <a:bodyPr/>
                    <a:lstStyle/>
                    <a:p>
                      <a:pPr marL="0" lvl="0" indent="0" algn="l" rtl="0">
                        <a:spcBef>
                          <a:spcPts val="0"/>
                        </a:spcBef>
                        <a:spcAft>
                          <a:spcPts val="0"/>
                        </a:spcAft>
                        <a:buNone/>
                      </a:pPr>
                      <a:r>
                        <a:rPr lang="en-US"/>
                        <a:t>A4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2.83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4.37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1.12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431950">
                <a:tc>
                  <a:txBody>
                    <a:bodyPr/>
                    <a:lstStyle/>
                    <a:p>
                      <a:pPr marL="0" lvl="0" indent="0" algn="l" rtl="0">
                        <a:spcBef>
                          <a:spcPts val="0"/>
                        </a:spcBef>
                        <a:spcAft>
                          <a:spcPts val="0"/>
                        </a:spcAft>
                        <a:buNone/>
                      </a:pPr>
                      <a:r>
                        <a:rPr lang="en-US"/>
                        <a:t>A5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(8,3)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6.32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2.25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4.61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431950">
                <a:tc>
                  <a:txBody>
                    <a:bodyPr/>
                    <a:lstStyle/>
                    <a:p>
                      <a:pPr marL="0" lvl="0" indent="0" algn="l" rtl="0">
                        <a:spcBef>
                          <a:spcPts val="0"/>
                        </a:spcBef>
                        <a:spcAft>
                          <a:spcPts val="0"/>
                        </a:spcAft>
                        <a:buNone/>
                      </a:pPr>
                      <a:r>
                        <a:rPr lang="en-US"/>
                        <a:t>A6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4.12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3.01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1.12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431950">
                <a:tc>
                  <a:txBody>
                    <a:bodyPr/>
                    <a:lstStyle/>
                    <a:p>
                      <a:pPr marL="0" lvl="0" indent="0" algn="l" rtl="0">
                        <a:spcBef>
                          <a:spcPts val="0"/>
                        </a:spcBef>
                        <a:spcAft>
                          <a:spcPts val="0"/>
                        </a:spcAft>
                        <a:buNone/>
                      </a:pPr>
                      <a:r>
                        <a:rPr lang="en-US"/>
                        <a:t>A7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4.24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1.25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4.50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431950">
                <a:tc>
                  <a:txBody>
                    <a:bodyPr/>
                    <a:lstStyle/>
                    <a:p>
                      <a:pPr marL="0" lvl="0" indent="0" algn="l" rtl="0">
                        <a:spcBef>
                          <a:spcPts val="0"/>
                        </a:spcBef>
                        <a:spcAft>
                          <a:spcPts val="0"/>
                        </a:spcAft>
                        <a:buNone/>
                      </a:pPr>
                      <a:r>
                        <a:rPr lang="en-US"/>
                        <a:t>A8</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(5,7)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3.61</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4.07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0.50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r h="431950">
                <a:tc>
                  <a:txBody>
                    <a:bodyPr/>
                    <a:lstStyle/>
                    <a:p>
                      <a:pPr marL="0" lvl="0" indent="0" algn="l" rtl="0">
                        <a:spcBef>
                          <a:spcPts val="0"/>
                        </a:spcBef>
                        <a:spcAft>
                          <a:spcPts val="0"/>
                        </a:spcAft>
                        <a:buNone/>
                      </a:pPr>
                      <a:r>
                        <a:rPr lang="en-US"/>
                        <a:t>A9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(6,3)</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4.47</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0.25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3.64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9"/>
                  </a:ext>
                </a:extLst>
              </a:tr>
              <a:tr h="431950">
                <a:tc>
                  <a:txBody>
                    <a:bodyPr/>
                    <a:lstStyle/>
                    <a:p>
                      <a:pPr marL="0" lvl="0" indent="0" algn="l" rtl="0">
                        <a:spcBef>
                          <a:spcPts val="0"/>
                        </a:spcBef>
                        <a:spcAft>
                          <a:spcPts val="0"/>
                        </a:spcAft>
                        <a:buNone/>
                      </a:pPr>
                      <a:r>
                        <a:rPr lang="en-US"/>
                        <a:t>A10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(4,4)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2.24</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2.02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2.69</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a:t>C2</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10"/>
                  </a:ext>
                </a:extLst>
              </a:tr>
            </a:tbl>
          </a:graphicData>
        </a:graphic>
      </p:graphicFrame>
      <p:sp>
        <p:nvSpPr>
          <p:cNvPr id="120" name="Google Shape;120;g121a0188252_0_25"/>
          <p:cNvSpPr txBox="1"/>
          <p:nvPr/>
        </p:nvSpPr>
        <p:spPr>
          <a:xfrm>
            <a:off x="7968875" y="1212900"/>
            <a:ext cx="4126200" cy="363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chemeClr val="dk1"/>
                </a:solidFill>
                <a:latin typeface="Calibri"/>
                <a:ea typeface="Calibri"/>
                <a:cs typeface="Calibri"/>
                <a:sym typeface="Calibri"/>
              </a:rPr>
              <a:t>Iteration 5:</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Centroid for all the clusters</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C1 = (2+2)/2,(4+6)/2 = (2,5)</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C2 = (8+5+6+4)/4,(3+2+3+4)/4 = (5.75,3)</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C3 = (5+4+6+5)/4,(6+6+7+7)/4 = (5,6.5)</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After these iteration there will be no change in the data points so we consider this points as the final points.</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US">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g121a240bca5_2_0"/>
          <p:cNvPicPr preferRelativeResize="0"/>
          <p:nvPr/>
        </p:nvPicPr>
        <p:blipFill>
          <a:blip r:embed="rId3">
            <a:alphaModFix/>
          </a:blip>
          <a:stretch>
            <a:fillRect/>
          </a:stretch>
        </p:blipFill>
        <p:spPr>
          <a:xfrm>
            <a:off x="2294800" y="781013"/>
            <a:ext cx="6934200" cy="4162425"/>
          </a:xfrm>
          <a:prstGeom prst="rect">
            <a:avLst/>
          </a:prstGeom>
          <a:noFill/>
          <a:ln>
            <a:noFill/>
          </a:ln>
        </p:spPr>
      </p:pic>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749</Words>
  <Application>Microsoft Office PowerPoint</Application>
  <PresentationFormat>Widescreen</PresentationFormat>
  <Paragraphs>266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Jaswanth Sai Tripuraneni</dc:creator>
  <cp:lastModifiedBy>avyay rao</cp:lastModifiedBy>
  <cp:revision>1</cp:revision>
  <dcterms:created xsi:type="dcterms:W3CDTF">2022-04-09T16:33:52Z</dcterms:created>
  <dcterms:modified xsi:type="dcterms:W3CDTF">2022-04-29T23:07:15Z</dcterms:modified>
</cp:coreProperties>
</file>