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0wUp9NsJ8sEWy8WD9CAodozKK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19f3d8a3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1219f3d8a3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19f3d8a3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1219f3d8a3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19f3d8a3a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1219f3d8a3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19f3d8a3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1219f3d8a3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412"/>
              <a:buFont typeface="Arial"/>
              <a:buNone/>
            </a:pPr>
            <a:r>
              <a:rPr lang="en-US" sz="8000">
                <a:solidFill>
                  <a:srgbClr val="FFFFFF"/>
                </a:solidFill>
              </a:rPr>
              <a:t>Types of clustering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3313927" y="619850"/>
            <a:ext cx="5097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Types of clustering</a:t>
            </a:r>
            <a:endParaRPr sz="4000" b="1" i="0" u="none" strike="noStrike" cap="none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230905" y="1855558"/>
            <a:ext cx="98643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2000"/>
              <a:buChar char="●"/>
            </a:pPr>
            <a:r>
              <a:rPr lang="en-US" sz="2000" b="1">
                <a:solidFill>
                  <a:srgbClr val="202122"/>
                </a:solidFill>
                <a:highlight>
                  <a:srgbClr val="FFFFFF"/>
                </a:highlight>
              </a:rPr>
              <a:t>Clustering</a:t>
            </a:r>
            <a:r>
              <a:rPr lang="en-US" sz="2000">
                <a:solidFill>
                  <a:srgbClr val="202122"/>
                </a:solidFill>
                <a:highlight>
                  <a:srgbClr val="FFFFFF"/>
                </a:highlight>
              </a:rPr>
              <a:t> is the task of grouping a set of objects in such a way that objects in the same group (called a </a:t>
            </a:r>
            <a:r>
              <a:rPr lang="en-US" sz="2000" b="1">
                <a:solidFill>
                  <a:srgbClr val="202122"/>
                </a:solidFill>
                <a:highlight>
                  <a:srgbClr val="FFFFFF"/>
                </a:highlight>
              </a:rPr>
              <a:t>cluster</a:t>
            </a:r>
            <a:r>
              <a:rPr lang="en-US" sz="2000">
                <a:solidFill>
                  <a:srgbClr val="202122"/>
                </a:solidFill>
                <a:highlight>
                  <a:srgbClr val="FFFFFF"/>
                </a:highlight>
              </a:rPr>
              <a:t>) are more similar (in some sense) to each other than to those in other groups (clusters).</a:t>
            </a:r>
            <a:endParaRPr sz="20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2000"/>
              <a:buChar char="●"/>
            </a:pPr>
            <a:r>
              <a:rPr lang="en-US" sz="2000">
                <a:solidFill>
                  <a:srgbClr val="202122"/>
                </a:solidFill>
                <a:highlight>
                  <a:srgbClr val="FFFFFF"/>
                </a:highlight>
              </a:rPr>
              <a:t>There are two main types of clustering. They are:</a:t>
            </a:r>
            <a:endParaRPr sz="20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      </a:t>
            </a:r>
            <a:endParaRPr sz="20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      Partitional Clustering</a:t>
            </a:r>
            <a:endParaRPr sz="2000">
              <a:solidFill>
                <a:srgbClr val="FFCC00"/>
              </a:solidFill>
            </a:endParaRPr>
          </a:p>
          <a:p>
            <a:pPr marL="292100" lvl="0" indent="0" algn="just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  Hierarchical clustering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19f3d8a3a_0_1"/>
          <p:cNvSpPr txBox="1"/>
          <p:nvPr/>
        </p:nvSpPr>
        <p:spPr>
          <a:xfrm>
            <a:off x="3313925" y="619850"/>
            <a:ext cx="5600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Partitional clustering</a:t>
            </a:r>
            <a:endParaRPr sz="4000" b="1" i="0" u="none" strike="noStrike" cap="none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1219f3d8a3a_0_1"/>
          <p:cNvSpPr txBox="1"/>
          <p:nvPr/>
        </p:nvSpPr>
        <p:spPr>
          <a:xfrm>
            <a:off x="2230905" y="1855558"/>
            <a:ext cx="98643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2000"/>
              <a:buChar char="●"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Partitional clustering (or partitioning clustering) are clustering methods used to classify observations, within a data set, into multiple groups based on their similarity. 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Char char="●"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We need to specify the specific number of clusters that need to be generated.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292100" lvl="0" indent="0" algn="just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/>
          </a:p>
        </p:txBody>
      </p:sp>
      <p:pic>
        <p:nvPicPr>
          <p:cNvPr id="102" name="Google Shape;102;g1219f3d8a3a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5525" y="3640025"/>
            <a:ext cx="4923699" cy="306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19f3d8a3a_0_10"/>
          <p:cNvSpPr txBox="1"/>
          <p:nvPr/>
        </p:nvSpPr>
        <p:spPr>
          <a:xfrm>
            <a:off x="3313925" y="619850"/>
            <a:ext cx="6726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Hierarchical clustering</a:t>
            </a:r>
            <a:endParaRPr sz="4000" b="1" i="0" u="none" strike="noStrike" cap="none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1219f3d8a3a_0_10"/>
          <p:cNvSpPr txBox="1"/>
          <p:nvPr/>
        </p:nvSpPr>
        <p:spPr>
          <a:xfrm>
            <a:off x="2230905" y="1855558"/>
            <a:ext cx="9864300" cy="28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2000"/>
              <a:buChar char="●"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Hierarchical clustering, also known as hierarchical cluster analysis, is an algorithm that groups similar objects into groups called clusters.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Char char="●"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It seeks to build hierarchy of clusters from the given data points.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Char char="●"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There are two types of Hierarchical clustering.They are: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Divisive (top-down)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Agglomerative (bottom-up)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19f3d8a3a_0_18"/>
          <p:cNvSpPr txBox="1"/>
          <p:nvPr/>
        </p:nvSpPr>
        <p:spPr>
          <a:xfrm>
            <a:off x="2236200" y="619850"/>
            <a:ext cx="8261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Hierarchical clustering-Divisive</a:t>
            </a:r>
            <a:endParaRPr sz="4000" b="1" i="0" u="none" strike="noStrike" cap="none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1219f3d8a3a_0_18"/>
          <p:cNvSpPr txBox="1"/>
          <p:nvPr/>
        </p:nvSpPr>
        <p:spPr>
          <a:xfrm>
            <a:off x="2230905" y="1855558"/>
            <a:ext cx="9864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Char char="●"/>
            </a:pPr>
            <a:r>
              <a:rPr lang="en-US" sz="2000">
                <a:solidFill>
                  <a:srgbClr val="202122"/>
                </a:solidFill>
                <a:highlight>
                  <a:srgbClr val="FFFFFF"/>
                </a:highlight>
              </a:rPr>
              <a:t>Initially, all data is in the same cluster, and the largest cluster is split until every object is separate. 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15" name="Google Shape;115;g1219f3d8a3a_0_18"/>
          <p:cNvPicPr preferRelativeResize="0"/>
          <p:nvPr/>
        </p:nvPicPr>
        <p:blipFill rotWithShape="1">
          <a:blip r:embed="rId4">
            <a:alphaModFix/>
          </a:blip>
          <a:srcRect t="54944"/>
          <a:stretch/>
        </p:blipFill>
        <p:spPr>
          <a:xfrm>
            <a:off x="2236200" y="3024550"/>
            <a:ext cx="8648676" cy="298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19f3d8a3a_0_31"/>
          <p:cNvSpPr txBox="1"/>
          <p:nvPr/>
        </p:nvSpPr>
        <p:spPr>
          <a:xfrm>
            <a:off x="2236200" y="619850"/>
            <a:ext cx="9457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Hierarchical clustering-Agglomerative</a:t>
            </a:r>
            <a:endParaRPr sz="4000" b="1" i="0" u="none" strike="noStrike" cap="none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1219f3d8a3a_0_31"/>
          <p:cNvSpPr txBox="1"/>
          <p:nvPr/>
        </p:nvSpPr>
        <p:spPr>
          <a:xfrm>
            <a:off x="2230905" y="1855558"/>
            <a:ext cx="9864300" cy="22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  <a:highlight>
                  <a:srgbClr val="FFFFFF"/>
                </a:highlight>
              </a:rPr>
              <a:t>The algorithm starts by treating each object as a singleton cluster. Next, pairs of clusters are successively merged until all clusters have been merged into one big cluster containing all objects.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  <a:highlight>
                  <a:srgbClr val="FFFFFF"/>
                </a:highlight>
              </a:rPr>
              <a:t>The result is a tree-based representation of the objects, named </a:t>
            </a:r>
            <a:r>
              <a:rPr lang="en-US" sz="2000" i="1">
                <a:solidFill>
                  <a:schemeClr val="dk1"/>
                </a:solidFill>
                <a:highlight>
                  <a:srgbClr val="FFFFFF"/>
                </a:highlight>
              </a:rPr>
              <a:t>dendrogram</a:t>
            </a:r>
            <a:r>
              <a:rPr lang="en-US" sz="200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122" name="Google Shape;122;g1219f3d8a3a_0_31"/>
          <p:cNvPicPr preferRelativeResize="0"/>
          <p:nvPr/>
        </p:nvPicPr>
        <p:blipFill rotWithShape="1">
          <a:blip r:embed="rId4">
            <a:alphaModFix/>
          </a:blip>
          <a:srcRect t="23230" b="44280"/>
          <a:stretch/>
        </p:blipFill>
        <p:spPr>
          <a:xfrm>
            <a:off x="2514600" y="3675175"/>
            <a:ext cx="7983424" cy="246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Widescreen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1</cp:revision>
  <dcterms:created xsi:type="dcterms:W3CDTF">2022-04-09T16:33:52Z</dcterms:created>
  <dcterms:modified xsi:type="dcterms:W3CDTF">2022-04-29T23:12:14Z</dcterms:modified>
</cp:coreProperties>
</file>