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wanth Sai Tripuraneni" userId="f384ac19-162e-4316-b64e-14f97e4b19fb" providerId="ADAL" clId="{45DD66CD-2D3F-40CB-9CB9-A278944F9179}"/>
    <pc:docChg chg="modSld">
      <pc:chgData name="Jaswanth Sai Tripuraneni" userId="f384ac19-162e-4316-b64e-14f97e4b19fb" providerId="ADAL" clId="{45DD66CD-2D3F-40CB-9CB9-A278944F9179}" dt="2022-04-09T16:54:33.345" v="13" actId="113"/>
      <pc:docMkLst>
        <pc:docMk/>
      </pc:docMkLst>
      <pc:sldChg chg="modSp mod">
        <pc:chgData name="Jaswanth Sai Tripuraneni" userId="f384ac19-162e-4316-b64e-14f97e4b19fb" providerId="ADAL" clId="{45DD66CD-2D3F-40CB-9CB9-A278944F9179}" dt="2022-04-09T16:54:33.345" v="13" actId="113"/>
        <pc:sldMkLst>
          <pc:docMk/>
          <pc:sldMk cId="0" sldId="262"/>
        </pc:sldMkLst>
        <pc:spChg chg="mod">
          <ac:chgData name="Jaswanth Sai Tripuraneni" userId="f384ac19-162e-4316-b64e-14f97e4b19fb" providerId="ADAL" clId="{45DD66CD-2D3F-40CB-9CB9-A278944F9179}" dt="2022-04-09T16:54:33.345" v="13" actId="113"/>
          <ac:spMkLst>
            <pc:docMk/>
            <pc:sldMk cId="0" sldId="262"/>
            <ac:spMk id="3" creationId="{04AF8843-C05D-4B3A-99CA-D11EADC97B4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848DF-2FA6-4C84-A437-AC68F5502694}" type="datetimeFigureOut">
              <a:rPr lang="en-IN" smtClean="0"/>
              <a:t>29-04-2022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0D8E9-2BB0-4857-8B6B-CBE73A1A43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2645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f820812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2" name="Google Shape;82;gef820812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442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686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9607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8034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/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364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77770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610937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32751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39039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52830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47322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853311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60262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25224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84451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/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3200"/>
              <a:buFont typeface="Arial" pitchFamily="34" charset="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 pitchFamily="34" charset="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Arial" pitchFamily="34" charset="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/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9238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 pitchFamily="34" charset="0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Arial" pitchFamily="34" charset="0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 pitchFamily="34" charset="0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 pitchFamily="34" charset="0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400"/>
              <a:buFont typeface="Arial" pitchFamily="34" charset="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lvl="0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737517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 b="0" i="0" u="none" strike="noStrike" cap="none">
          <a:solidFill>
            <a:srgbClr val="000000"/>
          </a:solidFill>
          <a:latin typeface="Arial" pitchFamily="34" charset="0"/>
          <a:ea typeface="Arial" pitchFamily="34" charset="0"/>
          <a:cs typeface="Arial" pitchFamily="34" charset="0"/>
          <a:sym typeface="Arial" pitchFamily="34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ts val="8000"/>
              <a:buFont typeface="Arial" pitchFamily="34" charset="0"/>
              <a:buNone/>
              <a:tabLst/>
              <a:defRPr/>
            </a:pPr>
            <a:r>
              <a:rPr lang="en" sz="8000" dirty="0">
                <a:solidFill>
                  <a:srgbClr val="FFFFFF"/>
                </a:solidFill>
              </a:rPr>
              <a:t>Cluster Analysis Types of Clusters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078182" y="1249916"/>
            <a:ext cx="96783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342900" lvl="0" indent="-342900" algn="just">
              <a:buFont typeface="Wingdings" pitchFamily="2" charset="2"/>
              <a:buChar char="Ø"/>
              <a:defRPr/>
            </a:pPr>
            <a:r>
              <a:rPr lang="en-US" sz="2000" b="1" dirty="0"/>
              <a:t>Well Separated Cluster</a:t>
            </a:r>
            <a:r>
              <a:rPr lang="en-US" sz="2000" dirty="0"/>
              <a:t>:</a:t>
            </a:r>
          </a:p>
          <a:p>
            <a:pPr marL="800100" lvl="1" indent="-342900" algn="just">
              <a:buFont typeface="Wingdings" pitchFamily="2" charset="2"/>
              <a:buChar char="q"/>
              <a:defRPr/>
            </a:pPr>
            <a:r>
              <a:rPr lang="en-US" sz="2000" dirty="0"/>
              <a:t>A cluster is a collection of items in which each object is closer or more similar to every other object in the cluster than to every other object. </a:t>
            </a:r>
          </a:p>
          <a:p>
            <a:pPr marL="800100" lvl="1" indent="-342900" algn="just">
              <a:buFont typeface="Wingdings" pitchFamily="2" charset="2"/>
              <a:buChar char="q"/>
              <a:defRPr/>
            </a:pPr>
            <a:r>
              <a:rPr lang="en-US" sz="2000" dirty="0"/>
              <a:t>Any two points in different groups are separated by a greater distance than any two points within the same group. </a:t>
            </a:r>
          </a:p>
          <a:p>
            <a:pPr marL="800100" lvl="1" indent="-342900" algn="just">
              <a:buFont typeface="Wingdings" pitchFamily="2" charset="2"/>
              <a:buChar char="q"/>
              <a:defRPr/>
            </a:pPr>
            <a:r>
              <a:rPr lang="en-US" sz="2000" dirty="0"/>
              <a:t>Clusters that are well-separated do not have to be circular and can have any form.</a:t>
            </a:r>
            <a:r>
              <a:rPr kumimoji="0" lang="en-US" sz="2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 pitchFamily="34" charset="0"/>
              </a:rPr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79DC5D-7B4A-A348-83D5-A4C3FA187FF3}"/>
              </a:ext>
            </a:extLst>
          </p:cNvPr>
          <p:cNvSpPr txBox="1"/>
          <p:nvPr/>
        </p:nvSpPr>
        <p:spPr>
          <a:xfrm>
            <a:off x="2430523" y="471544"/>
            <a:ext cx="4737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Types Of clusters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13FB077-6AF7-B943-B3B5-F7921B7A8D57}"/>
              </a:ext>
            </a:extLst>
          </p:cNvPr>
          <p:cNvSpPr/>
          <p:nvPr/>
        </p:nvSpPr>
        <p:spPr>
          <a:xfrm>
            <a:off x="3479470" y="3505615"/>
            <a:ext cx="1031172" cy="1018884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88835BB-BF36-6643-BE83-0A11506DE02F}"/>
              </a:ext>
            </a:extLst>
          </p:cNvPr>
          <p:cNvSpPr/>
          <p:nvPr/>
        </p:nvSpPr>
        <p:spPr>
          <a:xfrm>
            <a:off x="7340932" y="3505615"/>
            <a:ext cx="1031172" cy="101888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213145-AB41-1A4A-8339-62964CA8F7C6}"/>
              </a:ext>
            </a:extLst>
          </p:cNvPr>
          <p:cNvSpPr/>
          <p:nvPr/>
        </p:nvSpPr>
        <p:spPr>
          <a:xfrm>
            <a:off x="5451851" y="4838585"/>
            <a:ext cx="1008326" cy="10208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23B32D-D2F7-A946-893F-74E562957D94}"/>
              </a:ext>
            </a:extLst>
          </p:cNvPr>
          <p:cNvSpPr txBox="1"/>
          <p:nvPr/>
        </p:nvSpPr>
        <p:spPr>
          <a:xfrm>
            <a:off x="4808518" y="6103318"/>
            <a:ext cx="35635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 well-separated clusters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8701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220686" y="866899"/>
            <a:ext cx="95477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342900" lvl="0" indent="-342900" algn="just">
              <a:buFont typeface="Wingdings" pitchFamily="2" charset="2"/>
              <a:buChar char="Ø"/>
              <a:defRPr/>
            </a:pPr>
            <a:r>
              <a:rPr lang="en-US" sz="2000" b="1" dirty="0"/>
              <a:t>Center-Based Cluster: </a:t>
            </a:r>
          </a:p>
          <a:p>
            <a:pPr marL="800100" lvl="1" indent="-342900" algn="just">
              <a:buFont typeface="Wingdings" pitchFamily="2" charset="2"/>
              <a:buChar char="q"/>
              <a:defRPr/>
            </a:pPr>
            <a:r>
              <a:rPr lang="en-US" sz="2000" dirty="0"/>
              <a:t>A cluster is a set of objects in which each object is closer to the prototype that defines the cluster than to the prototype of any other cluster. </a:t>
            </a:r>
          </a:p>
          <a:p>
            <a:pPr marL="800100" lvl="1" indent="-342900" algn="just">
              <a:buFont typeface="Wingdings" pitchFamily="2" charset="2"/>
              <a:buChar char="q"/>
              <a:defRPr/>
            </a:pPr>
            <a:r>
              <a:rPr lang="en-US" sz="2000" dirty="0"/>
              <a:t>For data with continuous attributes, the prototype of a cluster is often a centroid, </a:t>
            </a:r>
            <a:r>
              <a:rPr lang="en-US" sz="2000" dirty="0" err="1"/>
              <a:t>i</a:t>
            </a:r>
            <a:r>
              <a:rPr lang="en-US" sz="2000" dirty="0"/>
              <a:t>. </a:t>
            </a:r>
          </a:p>
          <a:p>
            <a:pPr marL="800100" lvl="1" indent="-342900" algn="just">
              <a:buFont typeface="Wingdings" pitchFamily="2" charset="2"/>
              <a:buChar char="q"/>
              <a:defRPr/>
            </a:pPr>
            <a:r>
              <a:rPr lang="en-US" sz="2000" dirty="0"/>
              <a:t>When a centroid is not meaningful, such as when the data has categorical attributes, the prototype is often a medoid, </a:t>
            </a:r>
            <a:r>
              <a:rPr lang="en-US" sz="2000" dirty="0" err="1"/>
              <a:t>i</a:t>
            </a:r>
            <a:r>
              <a:rPr lang="en-US" sz="2000" dirty="0"/>
              <a:t>.</a:t>
            </a:r>
          </a:p>
          <a:p>
            <a:pPr lvl="0" algn="just">
              <a:defRPr/>
            </a:pPr>
            <a:r>
              <a:rPr lang="en-US" sz="2000" dirty="0"/>
              <a:t>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	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E15A307-CE52-1E41-A589-A0C17D376CE8}"/>
              </a:ext>
            </a:extLst>
          </p:cNvPr>
          <p:cNvSpPr/>
          <p:nvPr/>
        </p:nvSpPr>
        <p:spPr>
          <a:xfrm>
            <a:off x="2979716" y="4055425"/>
            <a:ext cx="1104405" cy="1056904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4DCBF28-5F5D-BF47-9B88-E00C67090709}"/>
              </a:ext>
            </a:extLst>
          </p:cNvPr>
          <p:cNvSpPr/>
          <p:nvPr/>
        </p:nvSpPr>
        <p:spPr>
          <a:xfrm>
            <a:off x="4084121" y="4024600"/>
            <a:ext cx="1104405" cy="105690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2816755-B7AE-ED48-9600-281785DDF97B}"/>
              </a:ext>
            </a:extLst>
          </p:cNvPr>
          <p:cNvSpPr/>
          <p:nvPr/>
        </p:nvSpPr>
        <p:spPr>
          <a:xfrm>
            <a:off x="7550726" y="4055424"/>
            <a:ext cx="1104405" cy="105690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B559CB3-7B6C-DD43-B7DB-5C810B46F9CC}"/>
              </a:ext>
            </a:extLst>
          </p:cNvPr>
          <p:cNvSpPr/>
          <p:nvPr/>
        </p:nvSpPr>
        <p:spPr>
          <a:xfrm>
            <a:off x="8999518" y="4024600"/>
            <a:ext cx="1104405" cy="105690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4979F6-7DBB-2E46-A165-120F49CF29DF}"/>
              </a:ext>
            </a:extLst>
          </p:cNvPr>
          <p:cNvSpPr txBox="1"/>
          <p:nvPr/>
        </p:nvSpPr>
        <p:spPr>
          <a:xfrm>
            <a:off x="5153891" y="5878286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 Center Based Clusters</a:t>
            </a:r>
          </a:p>
        </p:txBody>
      </p:sp>
    </p:spTree>
    <p:extLst>
      <p:ext uri="{BB962C8B-B14F-4D97-AF65-F5344CB8AC3E}">
        <p14:creationId xmlns:p14="http://schemas.microsoft.com/office/powerpoint/2010/main" val="61392450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204306" y="732040"/>
            <a:ext cx="96783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342900" indent="-342900">
              <a:buFont typeface="Wingdings" pitchFamily="2" charset="2"/>
              <a:buChar char="Ø"/>
            </a:pPr>
            <a:r>
              <a:rPr lang="en-US" sz="2000" b="1" dirty="0"/>
              <a:t>Contiguous Clusters</a:t>
            </a:r>
            <a:r>
              <a:rPr lang="en-US" sz="2000" dirty="0"/>
              <a:t>: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000" dirty="0"/>
              <a:t>An important example of graph-based clusters is a contiguity-based cluster, where two objects are connected only if they are within a specified distance of each other. 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000" dirty="0"/>
              <a:t>This implies that each object in a contiguity-based cluster is closer to some other object in the cluster than to any point in a different cluster.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E168A8-92BD-1342-9E04-5DFEC87748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3807" y="3429000"/>
            <a:ext cx="7767145" cy="18813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C053BA-9E5C-8245-A58D-4E4B18A78068}"/>
              </a:ext>
            </a:extLst>
          </p:cNvPr>
          <p:cNvSpPr txBox="1"/>
          <p:nvPr/>
        </p:nvSpPr>
        <p:spPr>
          <a:xfrm>
            <a:off x="4955627" y="5608084"/>
            <a:ext cx="3484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 contiguous clusters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761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208629" y="765626"/>
            <a:ext cx="96783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342900" lvl="0" indent="-342900" algn="just">
              <a:buFont typeface="Wingdings" pitchFamily="2" charset="2"/>
              <a:buChar char="Ø"/>
              <a:defRPr/>
            </a:pPr>
            <a:r>
              <a:rPr lang="en-US" sz="2000" b="1" dirty="0"/>
              <a:t>Density Based Cluster</a:t>
            </a:r>
          </a:p>
          <a:p>
            <a:pPr marL="800100" lvl="1" indent="-342900" algn="just">
              <a:buFont typeface="Wingdings" pitchFamily="2" charset="2"/>
              <a:buChar char="q"/>
              <a:defRPr/>
            </a:pPr>
            <a:r>
              <a:rPr lang="en-US" sz="2000" dirty="0"/>
              <a:t>A cluster is a dense region of objects that is surrounded by a region of low density.</a:t>
            </a:r>
          </a:p>
          <a:p>
            <a:pPr marL="800100" lvl="1" indent="-342900" algn="just">
              <a:buFont typeface="Wingdings" pitchFamily="2" charset="2"/>
              <a:buChar char="q"/>
              <a:defRPr/>
            </a:pPr>
            <a:r>
              <a:rPr lang="en-US" sz="2000" dirty="0"/>
              <a:t>When there are irregular or interconnected clusters, along with noise and outliers, this method is used.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5B3E0F-7C81-C140-9F7B-5896A39F1E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8629" y="3133833"/>
            <a:ext cx="8651630" cy="21696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8217BFC-E340-B345-A600-8660FEDE6057}"/>
              </a:ext>
            </a:extLst>
          </p:cNvPr>
          <p:cNvSpPr txBox="1"/>
          <p:nvPr/>
        </p:nvSpPr>
        <p:spPr>
          <a:xfrm>
            <a:off x="4929351" y="571171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 density-based clusters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2127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AF8843-C05D-4B3A-99CA-D11EADC97B4D}"/>
              </a:ext>
            </a:extLst>
          </p:cNvPr>
          <p:cNvSpPr txBox="1"/>
          <p:nvPr/>
        </p:nvSpPr>
        <p:spPr>
          <a:xfrm>
            <a:off x="2225327" y="485335"/>
            <a:ext cx="96783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 b="0" i="0" u="none" strike="noStrike" cap="none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342900" lvl="0" indent="-342900" algn="just">
              <a:buFont typeface="Wingdings" pitchFamily="2" charset="2"/>
              <a:buChar char="Ø"/>
              <a:defRPr/>
            </a:pPr>
            <a:r>
              <a:rPr lang="en-US" sz="2000" b="1" dirty="0"/>
              <a:t>Conceptual Clusters:</a:t>
            </a:r>
          </a:p>
          <a:p>
            <a:pPr lvl="0" algn="just">
              <a:defRPr/>
            </a:pPr>
            <a:r>
              <a:rPr lang="en-US" sz="2000" dirty="0"/>
              <a:t>  Shared Property or Conceptual Clusters:</a:t>
            </a:r>
          </a:p>
          <a:p>
            <a:pPr lvl="0" algn="just">
              <a:defRPr/>
            </a:pPr>
            <a:endParaRPr lang="en-US" sz="2000" dirty="0"/>
          </a:p>
          <a:p>
            <a:pPr marL="800100" lvl="1" indent="-342900" algn="just">
              <a:buFont typeface="Wingdings" pitchFamily="2" charset="2"/>
              <a:buChar char="q"/>
              <a:defRPr/>
            </a:pPr>
            <a:r>
              <a:rPr lang="en-US" sz="2000" dirty="0"/>
              <a:t>Finds clusters that share some common property or represent a particular concept.</a:t>
            </a:r>
          </a:p>
          <a:p>
            <a:pPr marL="800100" lvl="1" indent="-342900" algn="just">
              <a:buFont typeface="Wingdings" pitchFamily="2" charset="2"/>
              <a:buChar char="q"/>
              <a:defRPr/>
            </a:pPr>
            <a:r>
              <a:rPr lang="en-US" sz="2000" dirty="0"/>
              <a:t>The most general notion cluster in some ways includes all other types.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9EB0E2-1713-E743-ABE0-086779F69B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4549" y="3428999"/>
            <a:ext cx="4529796" cy="294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092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34" charset="0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itchFamily="34" charset="0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303</Words>
  <Application>Microsoft Office PowerPoint</Application>
  <PresentationFormat>Widescreen</PresentationFormat>
  <Paragraphs>26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Jaswanth Sai Tripuraneni</dc:creator>
  <cp:lastModifiedBy>avyay rao</cp:lastModifiedBy>
  <cp:revision>6</cp:revision>
  <dcterms:created xsi:type="dcterms:W3CDTF">2022-04-09T16:33:52Z</dcterms:created>
  <dcterms:modified xsi:type="dcterms:W3CDTF">2022-04-29T23:14:58Z</dcterms:modified>
</cp:coreProperties>
</file>