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3" r:id="rId3"/>
    <p:sldId id="257" r:id="rId4"/>
    <p:sldId id="262" r:id="rId5"/>
    <p:sldId id="258"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4270B3-2269-45C2-AE59-BCCA5E373B7A}" type="datetimeFigureOut">
              <a:rPr lang="en-IN" smtClean="0"/>
              <a:t>08-05-2022</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9B1437DC-949A-40E0-BF39-B7D13B82C5D0}"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010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270B3-2269-45C2-AE59-BCCA5E373B7A}" type="datetimeFigureOut">
              <a:rPr lang="en-IN" smtClean="0"/>
              <a:t>08-05-2022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1437DC-949A-40E0-BF39-B7D13B82C5D0}"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800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270B3-2269-45C2-AE59-BCCA5E373B7A}" type="datetimeFigureOut">
              <a:rPr lang="en-IN" smtClean="0"/>
              <a:t>08-05-2022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1437DC-949A-40E0-BF39-B7D13B82C5D0}"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827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270B3-2269-45C2-AE59-BCCA5E373B7A}" type="datetimeFigureOut">
              <a:rPr lang="en-IN" smtClean="0"/>
              <a:t>08-05-2022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1437DC-949A-40E0-BF39-B7D13B82C5D0}"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119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270B3-2269-45C2-AE59-BCCA5E373B7A}" type="datetimeFigureOut">
              <a:rPr lang="en-IN" smtClean="0"/>
              <a:t>08-05-2022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B1437DC-949A-40E0-BF39-B7D13B82C5D0}"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44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4270B3-2269-45C2-AE59-BCCA5E373B7A}" type="datetimeFigureOut">
              <a:rPr lang="en-IN" smtClean="0"/>
              <a:t>08-05-2022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B1437DC-949A-40E0-BF39-B7D13B82C5D0}"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719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4270B3-2269-45C2-AE59-BCCA5E373B7A}" type="datetimeFigureOut">
              <a:rPr lang="en-IN" smtClean="0"/>
              <a:t>08-05-2022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B1437DC-949A-40E0-BF39-B7D13B82C5D0}"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832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4270B3-2269-45C2-AE59-BCCA5E373B7A}" type="datetimeFigureOut">
              <a:rPr lang="en-IN" smtClean="0"/>
              <a:t>08-05-2022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B1437DC-949A-40E0-BF39-B7D13B82C5D0}"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136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270B3-2269-45C2-AE59-BCCA5E373B7A}" type="datetimeFigureOut">
              <a:rPr lang="en-IN" smtClean="0"/>
              <a:t>08-05-2022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B1437DC-949A-40E0-BF39-B7D13B82C5D0}" type="slidenum">
              <a:rPr lang="en-IN" smtClean="0"/>
              <a:t>‹#›</a:t>
            </a:fld>
            <a:endParaRPr lang="en-IN"/>
          </a:p>
        </p:txBody>
      </p:sp>
    </p:spTree>
    <p:extLst>
      <p:ext uri="{BB962C8B-B14F-4D97-AF65-F5344CB8AC3E}">
        <p14:creationId xmlns:p14="http://schemas.microsoft.com/office/powerpoint/2010/main" val="328993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4270B3-2269-45C2-AE59-BCCA5E373B7A}" type="datetimeFigureOut">
              <a:rPr lang="en-IN" smtClean="0"/>
              <a:t>08-05-2022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B1437DC-949A-40E0-BF39-B7D13B82C5D0}"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676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E4270B3-2269-45C2-AE59-BCCA5E373B7A}" type="datetimeFigureOut">
              <a:rPr lang="en-IN" smtClean="0"/>
              <a:t>08-05-2022</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9B1437DC-949A-40E0-BF39-B7D13B82C5D0}"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883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4270B3-2269-45C2-AE59-BCCA5E373B7A}" type="datetimeFigureOut">
              <a:rPr lang="en-IN" smtClean="0"/>
              <a:t>08-05-2022</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B1437DC-949A-40E0-BF39-B7D13B82C5D0}"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71194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2E40-EFFD-453E-8C36-974C8AFF89DF}"/>
              </a:ext>
            </a:extLst>
          </p:cNvPr>
          <p:cNvSpPr>
            <a:spLocks noGrp="1"/>
          </p:cNvSpPr>
          <p:nvPr>
            <p:ph type="ctrTitle"/>
          </p:nvPr>
        </p:nvSpPr>
        <p:spPr/>
        <p:txBody>
          <a:bodyPr>
            <a:normAutofit/>
          </a:bodyPr>
          <a:lstStyle/>
          <a:p>
            <a:r>
              <a:rPr lang="en-IN" sz="5400" dirty="0"/>
              <a:t>Hierarchical clustering</a:t>
            </a:r>
          </a:p>
        </p:txBody>
      </p:sp>
      <p:sp>
        <p:nvSpPr>
          <p:cNvPr id="3" name="Subtitle 2">
            <a:extLst>
              <a:ext uri="{FF2B5EF4-FFF2-40B4-BE49-F238E27FC236}">
                <a16:creationId xmlns:a16="http://schemas.microsoft.com/office/drawing/2014/main" id="{06C03D88-0D61-4758-BF8C-508C070D463C}"/>
              </a:ext>
            </a:extLst>
          </p:cNvPr>
          <p:cNvSpPr>
            <a:spLocks noGrp="1"/>
          </p:cNvSpPr>
          <p:nvPr>
            <p:ph type="subTitle" idx="1"/>
          </p:nvPr>
        </p:nvSpPr>
        <p:spPr/>
        <p:txBody>
          <a:bodyPr/>
          <a:lstStyle/>
          <a:p>
            <a:r>
              <a:rPr lang="en-IN" dirty="0"/>
              <a:t>Strengths and limitations, space and time </a:t>
            </a:r>
            <a:r>
              <a:rPr lang="en-IN"/>
              <a:t>complexities </a:t>
            </a:r>
            <a:endParaRPr lang="en-IN" dirty="0"/>
          </a:p>
        </p:txBody>
      </p:sp>
    </p:spTree>
    <p:extLst>
      <p:ext uri="{BB962C8B-B14F-4D97-AF65-F5344CB8AC3E}">
        <p14:creationId xmlns:p14="http://schemas.microsoft.com/office/powerpoint/2010/main" val="301008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3BFA-81DD-459C-ABD8-F8CB6561B065}"/>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Strengths</a:t>
            </a:r>
          </a:p>
        </p:txBody>
      </p:sp>
      <p:sp>
        <p:nvSpPr>
          <p:cNvPr id="3" name="Content Placeholder 2">
            <a:extLst>
              <a:ext uri="{FF2B5EF4-FFF2-40B4-BE49-F238E27FC236}">
                <a16:creationId xmlns:a16="http://schemas.microsoft.com/office/drawing/2014/main" id="{DDE9F280-C341-4FD5-BA17-38EA01637D15}"/>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Hierarchical clustering's may correspond to meaningful taxonomies</a:t>
            </a:r>
          </a:p>
          <a:p>
            <a:pPr lvl="1"/>
            <a:r>
              <a:rPr lang="en-IN" dirty="0">
                <a:latin typeface="Times New Roman" panose="02020603050405020304" pitchFamily="18" charset="0"/>
                <a:cs typeface="Times New Roman" panose="02020603050405020304" pitchFamily="18" charset="0"/>
              </a:rPr>
              <a:t>Example in biological sciences, web, etc</a:t>
            </a:r>
          </a:p>
          <a:p>
            <a:r>
              <a:rPr lang="en-IN" dirty="0">
                <a:latin typeface="Times New Roman" panose="02020603050405020304" pitchFamily="18" charset="0"/>
                <a:cs typeface="Times New Roman" panose="02020603050405020304" pitchFamily="18" charset="0"/>
              </a:rPr>
              <a:t>No assumptions on the number of clusters</a:t>
            </a:r>
          </a:p>
          <a:p>
            <a:pPr lvl="1"/>
            <a:r>
              <a:rPr lang="en-IN" dirty="0">
                <a:latin typeface="Times New Roman" panose="02020603050405020304" pitchFamily="18" charset="0"/>
                <a:cs typeface="Times New Roman" panose="02020603050405020304" pitchFamily="18" charset="0"/>
              </a:rPr>
              <a:t>Any desired number of clusters can be obtained by cutting the </a:t>
            </a:r>
            <a:r>
              <a:rPr lang="en-IN" dirty="0" err="1">
                <a:latin typeface="Times New Roman" panose="02020603050405020304" pitchFamily="18" charset="0"/>
                <a:cs typeface="Times New Roman" panose="02020603050405020304" pitchFamily="18" charset="0"/>
              </a:rPr>
              <a:t>dendogram</a:t>
            </a:r>
            <a:r>
              <a:rPr lang="en-IN" dirty="0">
                <a:latin typeface="Times New Roman" panose="02020603050405020304" pitchFamily="18" charset="0"/>
                <a:cs typeface="Times New Roman" panose="02020603050405020304" pitchFamily="18" charset="0"/>
              </a:rPr>
              <a:t> at the proper level</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754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A90E6-97A0-4389-96CE-6DBC12D4A4A1}"/>
              </a:ext>
            </a:extLst>
          </p:cNvPr>
          <p:cNvSpPr>
            <a:spLocks noGrp="1"/>
          </p:cNvSpPr>
          <p:nvPr>
            <p:ph type="title"/>
          </p:nvPr>
        </p:nvSpPr>
        <p:spPr/>
        <p:txBody>
          <a:bodyPr/>
          <a:lstStyle/>
          <a:p>
            <a:r>
              <a:rPr lang="en-IN" i="0" dirty="0">
                <a:solidFill>
                  <a:srgbClr val="292929"/>
                </a:solidFill>
                <a:effectLst/>
                <a:latin typeface="Times New Roman" panose="02020603050405020304" pitchFamily="18" charset="0"/>
                <a:cs typeface="Times New Roman" panose="02020603050405020304" pitchFamily="18" charset="0"/>
              </a:rPr>
              <a:t>Space complexity</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D60BDDF-8EE2-4858-ABFC-AB1732D0C738}"/>
              </a:ext>
            </a:extLst>
          </p:cNvPr>
          <p:cNvSpPr>
            <a:spLocks noGrp="1"/>
          </p:cNvSpPr>
          <p:nvPr>
            <p:ph idx="1"/>
          </p:nvPr>
        </p:nvSpPr>
        <p:spPr/>
        <p:txBody>
          <a:bodyPr/>
          <a:lstStyle/>
          <a:p>
            <a:pPr algn="l"/>
            <a:r>
              <a:rPr lang="en-US" b="0" i="0" dirty="0">
                <a:solidFill>
                  <a:srgbClr val="292929"/>
                </a:solidFill>
                <a:effectLst/>
                <a:latin typeface="Times New Roman" panose="02020603050405020304" pitchFamily="18" charset="0"/>
                <a:cs typeface="Times New Roman" panose="02020603050405020304" pitchFamily="18" charset="0"/>
              </a:rPr>
              <a:t>The space required for the Hierarchical clustering Technique is very high when the number of data points are high as we need to store the similarity matrix in the RAM. The space complexity is the order of the square of n.</a:t>
            </a:r>
          </a:p>
          <a:p>
            <a:pPr algn="l"/>
            <a:r>
              <a:rPr lang="en-US" dirty="0">
                <a:latin typeface="Times New Roman" panose="02020603050405020304" pitchFamily="18" charset="0"/>
                <a:cs typeface="Times New Roman" panose="02020603050405020304" pitchFamily="18" charset="0"/>
              </a:rPr>
              <a:t>O(N2) space since it uses the similarity matrix.  N is the number of points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672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6C44-8AE9-4CAA-83FE-9F87A131BD73}"/>
              </a:ext>
            </a:extLst>
          </p:cNvPr>
          <p:cNvSpPr>
            <a:spLocks noGrp="1"/>
          </p:cNvSpPr>
          <p:nvPr>
            <p:ph type="title"/>
          </p:nvPr>
        </p:nvSpPr>
        <p:spPr>
          <a:xfrm>
            <a:off x="838200" y="903008"/>
            <a:ext cx="10515600" cy="1325563"/>
          </a:xfrm>
        </p:spPr>
        <p:txBody>
          <a:bodyPr/>
          <a:lstStyle/>
          <a:p>
            <a:r>
              <a:rPr lang="en-IN" dirty="0">
                <a:latin typeface="Times New Roman" panose="02020603050405020304" pitchFamily="18" charset="0"/>
                <a:cs typeface="Times New Roman" panose="02020603050405020304" pitchFamily="18" charset="0"/>
              </a:rPr>
              <a:t>Space complexity of </a:t>
            </a:r>
            <a:r>
              <a:rPr lang="en-IN" dirty="0" err="1">
                <a:latin typeface="Times New Roman" panose="02020603050405020304" pitchFamily="18" charset="0"/>
                <a:cs typeface="Times New Roman" panose="02020603050405020304" pitchFamily="18" charset="0"/>
              </a:rPr>
              <a:t>Dendogram</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A8EB680-6179-4FFC-98E4-B83FC8F3069B}"/>
              </a:ext>
            </a:extLst>
          </p:cNvPr>
          <p:cNvSpPr>
            <a:spLocks noGrp="1"/>
          </p:cNvSpPr>
          <p:nvPr>
            <p:ph idx="1"/>
          </p:nvPr>
        </p:nvSpPr>
        <p:spPr>
          <a:xfrm>
            <a:off x="739588" y="2417296"/>
            <a:ext cx="10515600" cy="1011704"/>
          </a:xfrm>
        </p:spPr>
        <p:txBody>
          <a:bodyPr/>
          <a:lstStyle/>
          <a:p>
            <a:r>
              <a:rPr lang="en-IN" dirty="0">
                <a:latin typeface="Times New Roman" panose="02020603050405020304" pitchFamily="18" charset="0"/>
                <a:cs typeface="Times New Roman" panose="02020603050405020304" pitchFamily="18" charset="0"/>
              </a:rPr>
              <a:t>The space required for </a:t>
            </a:r>
            <a:r>
              <a:rPr lang="en-IN" dirty="0" err="1">
                <a:latin typeface="Times New Roman" panose="02020603050405020304" pitchFamily="18" charset="0"/>
                <a:cs typeface="Times New Roman" panose="02020603050405020304" pitchFamily="18" charset="0"/>
              </a:rPr>
              <a:t>dendogram</a:t>
            </a:r>
            <a:r>
              <a:rPr lang="en-IN" dirty="0">
                <a:latin typeface="Times New Roman" panose="02020603050405020304" pitchFamily="18" charset="0"/>
                <a:cs typeface="Times New Roman" panose="02020603050405020304" pitchFamily="18" charset="0"/>
              </a:rPr>
              <a:t> is O(</a:t>
            </a:r>
            <a:r>
              <a:rPr lang="en-IN" dirty="0" err="1">
                <a:latin typeface="Times New Roman" panose="02020603050405020304" pitchFamily="18" charset="0"/>
                <a:cs typeface="Times New Roman" panose="02020603050405020304" pitchFamily="18" charset="0"/>
              </a:rPr>
              <a:t>kn</a:t>
            </a:r>
            <a:r>
              <a:rPr lang="en-IN" dirty="0">
                <a:latin typeface="Times New Roman" panose="02020603050405020304" pitchFamily="18" charset="0"/>
                <a:cs typeface="Times New Roman" panose="02020603050405020304" pitchFamily="18" charset="0"/>
              </a:rPr>
              <a:t>)</a:t>
            </a:r>
          </a:p>
          <a:p>
            <a:r>
              <a:rPr lang="en-IN" dirty="0">
                <a:latin typeface="Times New Roman" panose="02020603050405020304" pitchFamily="18" charset="0"/>
                <a:cs typeface="Times New Roman" panose="02020603050405020304" pitchFamily="18" charset="0"/>
              </a:rPr>
              <a:t>This is much less than </a:t>
            </a:r>
            <a:r>
              <a:rPr lang="en-US" b="0" i="0" dirty="0">
                <a:solidFill>
                  <a:srgbClr val="292929"/>
                </a:solidFill>
                <a:effectLst/>
                <a:latin typeface="Times New Roman" panose="02020603050405020304" pitchFamily="18" charset="0"/>
                <a:cs typeface="Times New Roman" panose="02020603050405020304" pitchFamily="18" charset="0"/>
              </a:rPr>
              <a:t>O(n²)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79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A4E2-07F1-45E3-96E8-8C0EF74CC86E}"/>
              </a:ext>
            </a:extLst>
          </p:cNvPr>
          <p:cNvSpPr>
            <a:spLocks noGrp="1"/>
          </p:cNvSpPr>
          <p:nvPr>
            <p:ph type="title"/>
          </p:nvPr>
        </p:nvSpPr>
        <p:spPr/>
        <p:txBody>
          <a:bodyPr/>
          <a:lstStyle/>
          <a:p>
            <a:r>
              <a:rPr lang="en-IN" i="0" dirty="0">
                <a:solidFill>
                  <a:srgbClr val="292929"/>
                </a:solidFill>
                <a:effectLst/>
                <a:latin typeface="Times New Roman" panose="02020603050405020304" pitchFamily="18" charset="0"/>
                <a:cs typeface="Times New Roman" panose="02020603050405020304" pitchFamily="18" charset="0"/>
              </a:rPr>
              <a:t>Time complexity</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9C6E7FC-8431-4E71-A150-C2DDB1CE9387}"/>
              </a:ext>
            </a:extLst>
          </p:cNvPr>
          <p:cNvSpPr>
            <a:spLocks noGrp="1"/>
          </p:cNvSpPr>
          <p:nvPr>
            <p:ph idx="1"/>
          </p:nvPr>
        </p:nvSpPr>
        <p:spPr/>
        <p:txBody>
          <a:bodyPr/>
          <a:lstStyle/>
          <a:p>
            <a:pPr algn="l"/>
            <a:r>
              <a:rPr lang="en-US" b="0" i="0" dirty="0">
                <a:solidFill>
                  <a:srgbClr val="292929"/>
                </a:solidFill>
                <a:effectLst/>
                <a:latin typeface="Times New Roman" panose="02020603050405020304" pitchFamily="18" charset="0"/>
                <a:cs typeface="Times New Roman" panose="02020603050405020304" pitchFamily="18" charset="0"/>
              </a:rPr>
              <a:t>Since we’ve to perform n iterations and in each iteration, we need to update the similarity matrix and restore the matrix, the time complexity is also very high. The time complexity is the order of the cube of n.</a:t>
            </a:r>
          </a:p>
          <a:p>
            <a:pPr algn="l"/>
            <a:r>
              <a:rPr lang="en-US" b="0" i="0" dirty="0">
                <a:solidFill>
                  <a:srgbClr val="292929"/>
                </a:solidFill>
                <a:effectLst/>
                <a:latin typeface="Times New Roman" panose="02020603050405020304" pitchFamily="18" charset="0"/>
                <a:cs typeface="Times New Roman" panose="02020603050405020304" pitchFamily="18" charset="0"/>
              </a:rPr>
              <a:t>Time complexity = O(n³) where n is the number of data points.</a:t>
            </a:r>
          </a:p>
          <a:p>
            <a:r>
              <a:rPr lang="en-US" dirty="0">
                <a:latin typeface="Times New Roman" panose="02020603050405020304" pitchFamily="18" charset="0"/>
                <a:cs typeface="Times New Roman" panose="02020603050405020304" pitchFamily="18" charset="0"/>
              </a:rPr>
              <a:t>Complexity can be reduced to O(N2 log(N) ) time for some approaches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861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90260-47EE-4AF2-ABBC-0E59EB6BA26D}"/>
              </a:ext>
            </a:extLst>
          </p:cNvPr>
          <p:cNvSpPr>
            <a:spLocks noGrp="1"/>
          </p:cNvSpPr>
          <p:nvPr>
            <p:ph type="title"/>
          </p:nvPr>
        </p:nvSpPr>
        <p:spPr>
          <a:xfrm>
            <a:off x="1451579" y="867037"/>
            <a:ext cx="9603275" cy="1049235"/>
          </a:xfrm>
        </p:spPr>
        <p:txBody>
          <a:bodyPr/>
          <a:lstStyle/>
          <a:p>
            <a:r>
              <a:rPr lang="en-IN" i="0" dirty="0">
                <a:solidFill>
                  <a:srgbClr val="292929"/>
                </a:solidFill>
                <a:effectLst/>
                <a:latin typeface="Times New Roman" panose="02020603050405020304" pitchFamily="18" charset="0"/>
                <a:cs typeface="Times New Roman" panose="02020603050405020304" pitchFamily="18" charset="0"/>
              </a:rPr>
              <a:t>Limitations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2456D0F-0B11-44BA-9179-F682074896BD}"/>
              </a:ext>
            </a:extLst>
          </p:cNvPr>
          <p:cNvSpPr>
            <a:spLocks noGrp="1"/>
          </p:cNvSpPr>
          <p:nvPr>
            <p:ph idx="1"/>
          </p:nvPr>
        </p:nvSpPr>
        <p:spPr/>
        <p:txBody>
          <a:bodyPr/>
          <a:lstStyle/>
          <a:p>
            <a:r>
              <a:rPr lang="en-US" b="0" i="0" dirty="0">
                <a:solidFill>
                  <a:srgbClr val="292929"/>
                </a:solidFill>
                <a:effectLst/>
                <a:latin typeface="Times New Roman" panose="02020603050405020304" pitchFamily="18" charset="0"/>
                <a:cs typeface="Times New Roman" panose="02020603050405020304" pitchFamily="18" charset="0"/>
              </a:rPr>
              <a:t>Once a decision is made to combine two clusters, it cannot be undone.</a:t>
            </a:r>
          </a:p>
          <a:p>
            <a:r>
              <a:rPr lang="en-US" b="0" i="0" dirty="0">
                <a:solidFill>
                  <a:srgbClr val="292929"/>
                </a:solidFill>
                <a:effectLst/>
                <a:latin typeface="Times New Roman" panose="02020603050405020304" pitchFamily="18" charset="0"/>
                <a:cs typeface="Times New Roman" panose="02020603050405020304" pitchFamily="18" charset="0"/>
              </a:rPr>
              <a:t>There is no mathematical objective for Hierarchical clustering.</a:t>
            </a:r>
          </a:p>
          <a:p>
            <a:r>
              <a:rPr lang="en-US" b="0" i="0" dirty="0">
                <a:solidFill>
                  <a:srgbClr val="292929"/>
                </a:solidFill>
                <a:effectLst/>
                <a:latin typeface="Times New Roman" panose="02020603050405020304" pitchFamily="18" charset="0"/>
                <a:cs typeface="Times New Roman" panose="02020603050405020304" pitchFamily="18" charset="0"/>
              </a:rPr>
              <a:t>High space and time complexity for Hierarchical clustering. Hence this clustering algorithm cannot be used when we have huge data.</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5652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120</TotalTime>
  <Words>260</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Times New Roman</vt:lpstr>
      <vt:lpstr>Gallery</vt:lpstr>
      <vt:lpstr>Hierarchical clustering</vt:lpstr>
      <vt:lpstr>Strengths</vt:lpstr>
      <vt:lpstr>Space complexity</vt:lpstr>
      <vt:lpstr>Space complexity of Dendogram</vt:lpstr>
      <vt:lpstr>Time complexity</vt:lpstr>
      <vt:lpstr>Limitations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Hierarchical clustering</dc:title>
  <dc:creator>divyaja reddy</dc:creator>
  <cp:lastModifiedBy>avyay rao</cp:lastModifiedBy>
  <cp:revision>2</cp:revision>
  <dcterms:created xsi:type="dcterms:W3CDTF">2022-04-17T23:52:20Z</dcterms:created>
  <dcterms:modified xsi:type="dcterms:W3CDTF">2022-05-08T04:42:29Z</dcterms:modified>
</cp:coreProperties>
</file>