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418CEF0-7156-4A9E-954C-9A3584045BB8}">
  <a:tblStyle styleId="{B418CEF0-7156-4A9E-954C-9A3584045BB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43c50a70a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243c50a70a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243c50a70a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243c50a70a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43c50a70a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43c50a70a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43c50a70a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43c50a70a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43c50a70a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243c50a70a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Correlation Similarity </a:t>
            </a:r>
            <a:endParaRPr/>
          </a:p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387900" y="1489825"/>
            <a:ext cx="8053200" cy="31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cosine similarity between centered versions of x and y, which is again restricted between -1 and 1, is referred to as correlation.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Correlation values go from -1, which is the strongest linear relationship with a negative slope to 1, which is the strongest linear relationship with a positive slope.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 both cases, if a straight line cannot go through all of the data, then we will get correlation values closer to 0 and the worst the fit the correlation value is 0.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87900" y="1489825"/>
            <a:ext cx="4184100" cy="311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Correlation = 1 when a straight line with a positive slope can go through the center of every data point. 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Correlation = -1 when a straight line with a negative slope can go through the center of every data point. 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When correlation = 0, the value on the X-axis doesn’t tell anything about what to expect on Y-axis because there is no reason to choose one value over another. </a:t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4025" y="1546500"/>
            <a:ext cx="4267199" cy="284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Correlation Similarity - Working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5"/>
            <a:ext cx="4184100" cy="31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Correlation is the covariance of Gene X and Gene Y over square root of variance of Gene X times square root of variance of Gene Y.</a:t>
            </a:r>
            <a:endParaRPr sz="2200"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/>
              <a:t>Advantages:</a:t>
            </a:r>
            <a:r>
              <a:rPr lang="en" sz="2200"/>
              <a:t> Correlation is a more concise (single value) summary of the relationship between two variables than regression. In result, many pairwise correlations can be viewed together at the same time in one table.</a:t>
            </a:r>
            <a:endParaRPr sz="2200"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/>
              <a:t>Disadvantages:</a:t>
            </a:r>
            <a:r>
              <a:rPr lang="en" sz="2200"/>
              <a:t> Prediction and Optimization problem. 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4573" y="2571750"/>
            <a:ext cx="3804201" cy="129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Correlation Similarity- Example</a:t>
            </a:r>
            <a:endParaRPr/>
          </a:p>
        </p:txBody>
      </p:sp>
      <p:graphicFrame>
        <p:nvGraphicFramePr>
          <p:cNvPr id="83" name="Google Shape;83;p16"/>
          <p:cNvGraphicFramePr/>
          <p:nvPr/>
        </p:nvGraphicFramePr>
        <p:xfrm>
          <a:off x="792925" y="158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{B418CEF0-7156-4A9E-954C-9A3584045BB8}</a:tableStyleId>
              </a:tblPr>
              <a:tblGrid>
                <a:gridCol w="2445600"/>
                <a:gridCol w="2445600"/>
                <a:gridCol w="2445600"/>
              </a:tblGrid>
              <a:tr h="41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SUBJECT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AGE X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GLUCOSE LEVEL Y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43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99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3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79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75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57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87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59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81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26150" y="4230850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Correlation = 2868/5413.27 = 0.529809</a:t>
            </a:r>
            <a:endParaRPr sz="2000"/>
          </a:p>
        </p:txBody>
      </p:sp>
      <p:graphicFrame>
        <p:nvGraphicFramePr>
          <p:cNvPr id="89" name="Google Shape;89;p17"/>
          <p:cNvGraphicFramePr/>
          <p:nvPr/>
        </p:nvGraphicFramePr>
        <p:xfrm>
          <a:off x="1047838" y="5174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{B418CEF0-7156-4A9E-954C-9A3584045BB8}</a:tableStyleId>
              </a:tblPr>
              <a:tblGrid>
                <a:gridCol w="1154150"/>
                <a:gridCol w="1183650"/>
                <a:gridCol w="1124575"/>
                <a:gridCol w="1154150"/>
                <a:gridCol w="1154150"/>
                <a:gridCol w="1154150"/>
              </a:tblGrid>
              <a:tr h="59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SUBJECT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AGE X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GLUCOSE LEVEL Y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XY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X^2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Y^2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0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43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99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4257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1849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9801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0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1365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441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4225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0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3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79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1975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625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6241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0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75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3150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1764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5625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0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57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87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4959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3249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7569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0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59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81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4779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3481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6561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0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∑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247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486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20485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11409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40022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