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7"/>
  </p:notes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Georgia" panose="02040502050405020303" pitchFamily="18" charset="0"/>
      <p:regular r:id="rId42"/>
      <p:bold r:id="rId43"/>
      <p:italic r:id="rId44"/>
      <p:boldItalic r:id="rId45"/>
    </p:embeddedFont>
    <p:embeddedFont>
      <p:font typeface="Roboto" panose="02000000000000000000" pitchFamily="2" charset="0"/>
      <p:regular r:id="rId46"/>
      <p:bold r:id="rId47"/>
      <p:italic r:id="rId48"/>
      <p:boldItalic r:id="rId49"/>
    </p:embeddedFont>
    <p:embeddedFont>
      <p:font typeface="Roboto Slab" panose="020B0604020202020204" charset="0"/>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11A88E-BE45-440B-B130-7B28FE6238FF}">
  <a:tblStyle styleId="{F811A88E-BE45-440B-B130-7B28FE6238F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60"/>
  </p:normalViewPr>
  <p:slideViewPr>
    <p:cSldViewPr snapToGrid="0">
      <p:cViewPr varScale="1">
        <p:scale>
          <a:sx n="89" d="100"/>
          <a:sy n="89" d="100"/>
        </p:scale>
        <p:origin x="1008"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23b7899cbd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23b7899cbd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3b7899cbd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23b7899cbd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21b80ca68c_4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21b80ca68c_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23b7899cbd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23b7899cbd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23b7899cbd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23b7899cbd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23b7899cbd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23b7899cbd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23b7899cbd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23b7899cbd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23b7899cb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23b7899cb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23b7899cbd_0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23b7899cbd_0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23b7899cbd_0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23b7899cbd_0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23b7899cbd_0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23b7899cbd_0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23b7899cbd_0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23b7899cbd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23b7899cbd_0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23b7899cbd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23b7899cbd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23b7899cbd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23b7899cbd_0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23b7899cbd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23b7899cbd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23b7899cbd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23b7899cbd_0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23b7899cbd_0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23b7899cbd_0_4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23b7899cbd_0_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23b7899cbd_0_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23b7899cbd_0_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23b7899cbd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23b7899cbd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23b7899cbd_0_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23b7899cbd_0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23b7899cbd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23b7899cbd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23b7899cbd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23b7899cbd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23b7899cbd_0_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23b7899cbd_0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23b7899cbd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23b7899cbd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23b7899cbd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23b7899cbd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23b7899cbd_0_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123b7899cbd_0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23b7899cbd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23b7899cbd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23b7899cbd_0_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23b7899cbd_0_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23b7899cbd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23b7899cbd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23b7899cbd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23b7899cbd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23b7899cbd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23b7899cbd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23b7899cbd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23b7899cbd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23b7899cbd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23b7899cbd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23b7899cbd_0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23b7899cbd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body" idx="1"/>
          </p:nvPr>
        </p:nvSpPr>
        <p:spPr>
          <a:xfrm>
            <a:off x="387900" y="1360800"/>
            <a:ext cx="4698300" cy="3089700"/>
          </a:xfrm>
          <a:prstGeom prst="rect">
            <a:avLst/>
          </a:prstGeom>
        </p:spPr>
        <p:txBody>
          <a:bodyPr spcFirstLastPara="1" wrap="square" lIns="91425" tIns="91425" rIns="91425" bIns="91425" anchor="t" anchorCtr="0">
            <a:normAutofit lnSpcReduction="20000"/>
          </a:bodyPr>
          <a:lstStyle/>
          <a:p>
            <a:pPr marL="457200" lvl="0" indent="-361950" algn="l" rtl="0">
              <a:spcBef>
                <a:spcPts val="0"/>
              </a:spcBef>
              <a:spcAft>
                <a:spcPts val="0"/>
              </a:spcAft>
              <a:buSzPts val="2100"/>
              <a:buChar char="●"/>
            </a:pPr>
            <a:r>
              <a:rPr lang="en" sz="1400"/>
              <a:t>The most basic approach to find the similarity between two documents is counts the number of similar words, known as Euclidean distance. This is flawed when the sizes of documents are far apart.</a:t>
            </a:r>
            <a:endParaRPr sz="1400"/>
          </a:p>
          <a:p>
            <a:pPr marL="457200" lvl="0" indent="-361950" algn="l" rtl="0">
              <a:spcBef>
                <a:spcPts val="0"/>
              </a:spcBef>
              <a:spcAft>
                <a:spcPts val="0"/>
              </a:spcAft>
              <a:buSzPts val="2100"/>
              <a:buChar char="●"/>
            </a:pPr>
            <a:r>
              <a:rPr lang="en" sz="1400"/>
              <a:t>Cosine Similarity measure can overcome the euclidean distance flaw.</a:t>
            </a:r>
            <a:endParaRPr sz="1400"/>
          </a:p>
          <a:p>
            <a:pPr marL="457200" lvl="0" indent="-361950" algn="l" rtl="0">
              <a:spcBef>
                <a:spcPts val="0"/>
              </a:spcBef>
              <a:spcAft>
                <a:spcPts val="0"/>
              </a:spcAft>
              <a:buSzPts val="2100"/>
              <a:buChar char="●"/>
            </a:pPr>
            <a:r>
              <a:rPr lang="en" sz="1400"/>
              <a:t>Cosine similarity is a similarity metric that is used to measure the similarity between documents irrespective of the size.</a:t>
            </a:r>
            <a:endParaRPr sz="1400"/>
          </a:p>
          <a:p>
            <a:pPr marL="457200" lvl="0" indent="-361950" algn="l" rtl="0">
              <a:spcBef>
                <a:spcPts val="0"/>
              </a:spcBef>
              <a:spcAft>
                <a:spcPts val="0"/>
              </a:spcAft>
              <a:buSzPts val="2100"/>
              <a:buChar char="●"/>
            </a:pPr>
            <a:r>
              <a:rPr lang="en" sz="1400"/>
              <a:t>The Cosine similarity is the measure of angle between the documents projected as vectors over a multidimensional space.</a:t>
            </a:r>
            <a:endParaRPr sz="1400"/>
          </a:p>
        </p:txBody>
      </p:sp>
      <p:sp>
        <p:nvSpPr>
          <p:cNvPr id="100" name="Google Shape;100;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Cosine Similarity - Intro</a:t>
            </a:r>
            <a:endParaRPr/>
          </a:p>
        </p:txBody>
      </p:sp>
      <p:pic>
        <p:nvPicPr>
          <p:cNvPr id="101" name="Google Shape;101;p19"/>
          <p:cNvPicPr preferRelativeResize="0"/>
          <p:nvPr/>
        </p:nvPicPr>
        <p:blipFill>
          <a:blip r:embed="rId3">
            <a:alphaModFix/>
          </a:blip>
          <a:stretch>
            <a:fillRect/>
          </a:stretch>
        </p:blipFill>
        <p:spPr>
          <a:xfrm>
            <a:off x="5612797" y="1360800"/>
            <a:ext cx="3143299" cy="2421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326150" y="4230850"/>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2000"/>
              <a:t>Correlation = 2868/5413.27 = 0.529809</a:t>
            </a:r>
            <a:endParaRPr sz="2000"/>
          </a:p>
        </p:txBody>
      </p:sp>
      <p:graphicFrame>
        <p:nvGraphicFramePr>
          <p:cNvPr id="160" name="Google Shape;160;p28"/>
          <p:cNvGraphicFramePr/>
          <p:nvPr/>
        </p:nvGraphicFramePr>
        <p:xfrm>
          <a:off x="1047838" y="517435"/>
          <a:ext cx="6924825" cy="3383040"/>
        </p:xfrm>
        <a:graphic>
          <a:graphicData uri="http://schemas.openxmlformats.org/drawingml/2006/table">
            <a:tbl>
              <a:tblPr>
                <a:noFill/>
                <a:tableStyleId>{F811A88E-BE45-440B-B130-7B28FE6238FF}</a:tableStyleId>
              </a:tblPr>
              <a:tblGrid>
                <a:gridCol w="1154150">
                  <a:extLst>
                    <a:ext uri="{9D8B030D-6E8A-4147-A177-3AD203B41FA5}">
                      <a16:colId xmlns:a16="http://schemas.microsoft.com/office/drawing/2014/main" val="20000"/>
                    </a:ext>
                  </a:extLst>
                </a:gridCol>
                <a:gridCol w="1183650">
                  <a:extLst>
                    <a:ext uri="{9D8B030D-6E8A-4147-A177-3AD203B41FA5}">
                      <a16:colId xmlns:a16="http://schemas.microsoft.com/office/drawing/2014/main" val="20001"/>
                    </a:ext>
                  </a:extLst>
                </a:gridCol>
                <a:gridCol w="1124575">
                  <a:extLst>
                    <a:ext uri="{9D8B030D-6E8A-4147-A177-3AD203B41FA5}">
                      <a16:colId xmlns:a16="http://schemas.microsoft.com/office/drawing/2014/main" val="20002"/>
                    </a:ext>
                  </a:extLst>
                </a:gridCol>
                <a:gridCol w="1154150">
                  <a:extLst>
                    <a:ext uri="{9D8B030D-6E8A-4147-A177-3AD203B41FA5}">
                      <a16:colId xmlns:a16="http://schemas.microsoft.com/office/drawing/2014/main" val="20003"/>
                    </a:ext>
                  </a:extLst>
                </a:gridCol>
                <a:gridCol w="1154150">
                  <a:extLst>
                    <a:ext uri="{9D8B030D-6E8A-4147-A177-3AD203B41FA5}">
                      <a16:colId xmlns:a16="http://schemas.microsoft.com/office/drawing/2014/main" val="20004"/>
                    </a:ext>
                  </a:extLst>
                </a:gridCol>
                <a:gridCol w="1154150">
                  <a:extLst>
                    <a:ext uri="{9D8B030D-6E8A-4147-A177-3AD203B41FA5}">
                      <a16:colId xmlns:a16="http://schemas.microsoft.com/office/drawing/2014/main" val="20005"/>
                    </a:ext>
                  </a:extLst>
                </a:gridCol>
              </a:tblGrid>
              <a:tr h="599275">
                <a:tc>
                  <a:txBody>
                    <a:bodyPr/>
                    <a:lstStyle/>
                    <a:p>
                      <a:pPr marL="0" lvl="0" indent="0" algn="l" rtl="0">
                        <a:spcBef>
                          <a:spcPts val="0"/>
                        </a:spcBef>
                        <a:spcAft>
                          <a:spcPts val="0"/>
                        </a:spcAft>
                        <a:buNone/>
                      </a:pPr>
                      <a:r>
                        <a:rPr lang="en">
                          <a:solidFill>
                            <a:schemeClr val="dk1"/>
                          </a:solidFill>
                        </a:rPr>
                        <a:t>SUBJECT</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AGE X</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GLUCOSE LEVEL Y</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XY</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X^2</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Y^2</a:t>
                      </a:r>
                      <a:endParaRPr>
                        <a:solidFill>
                          <a:schemeClr val="dk1"/>
                        </a:solidFill>
                      </a:endParaRPr>
                    </a:p>
                  </a:txBody>
                  <a:tcPr marL="91425" marR="91425" marT="91425" marB="91425"/>
                </a:tc>
                <a:extLst>
                  <a:ext uri="{0D108BD9-81ED-4DB2-BD59-A6C34878D82A}">
                    <a16:rowId xmlns:a16="http://schemas.microsoft.com/office/drawing/2014/main" val="10000"/>
                  </a:ext>
                </a:extLst>
              </a:tr>
              <a:tr h="306375">
                <a:tc>
                  <a:txBody>
                    <a:bodyPr/>
                    <a:lstStyle/>
                    <a:p>
                      <a:pPr marL="0" lvl="0" indent="0" algn="l" rtl="0">
                        <a:spcBef>
                          <a:spcPts val="0"/>
                        </a:spcBef>
                        <a:spcAft>
                          <a:spcPts val="0"/>
                        </a:spcAft>
                        <a:buNone/>
                      </a:pPr>
                      <a:r>
                        <a:rPr lang="en">
                          <a:solidFill>
                            <a:schemeClr val="dk1"/>
                          </a:solidFill>
                        </a:rPr>
                        <a:t>1</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43</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99</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4257</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1849</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9801</a:t>
                      </a:r>
                      <a:endParaRPr>
                        <a:solidFill>
                          <a:schemeClr val="dk1"/>
                        </a:solidFill>
                      </a:endParaRPr>
                    </a:p>
                  </a:txBody>
                  <a:tcPr marL="91425" marR="91425" marT="91425" marB="91425"/>
                </a:tc>
                <a:extLst>
                  <a:ext uri="{0D108BD9-81ED-4DB2-BD59-A6C34878D82A}">
                    <a16:rowId xmlns:a16="http://schemas.microsoft.com/office/drawing/2014/main" val="10001"/>
                  </a:ext>
                </a:extLst>
              </a:tr>
              <a:tr h="306375">
                <a:tc>
                  <a:txBody>
                    <a:bodyPr/>
                    <a:lstStyle/>
                    <a:p>
                      <a:pPr marL="0" lvl="0" indent="0" algn="l" rtl="0">
                        <a:spcBef>
                          <a:spcPts val="0"/>
                        </a:spcBef>
                        <a:spcAft>
                          <a:spcPts val="0"/>
                        </a:spcAft>
                        <a:buNone/>
                      </a:pPr>
                      <a:r>
                        <a:rPr lang="en">
                          <a:solidFill>
                            <a:schemeClr val="dk1"/>
                          </a:solidFill>
                        </a:rPr>
                        <a:t>2</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21</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65</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1365</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441</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4225</a:t>
                      </a:r>
                      <a:endParaRPr>
                        <a:solidFill>
                          <a:schemeClr val="dk1"/>
                        </a:solidFill>
                      </a:endParaRPr>
                    </a:p>
                  </a:txBody>
                  <a:tcPr marL="91425" marR="91425" marT="91425" marB="91425"/>
                </a:tc>
                <a:extLst>
                  <a:ext uri="{0D108BD9-81ED-4DB2-BD59-A6C34878D82A}">
                    <a16:rowId xmlns:a16="http://schemas.microsoft.com/office/drawing/2014/main" val="10002"/>
                  </a:ext>
                </a:extLst>
              </a:tr>
              <a:tr h="306375">
                <a:tc>
                  <a:txBody>
                    <a:bodyPr/>
                    <a:lstStyle/>
                    <a:p>
                      <a:pPr marL="0" lvl="0" indent="0" algn="l" rtl="0">
                        <a:spcBef>
                          <a:spcPts val="0"/>
                        </a:spcBef>
                        <a:spcAft>
                          <a:spcPts val="0"/>
                        </a:spcAft>
                        <a:buNone/>
                      </a:pPr>
                      <a:r>
                        <a:rPr lang="en">
                          <a:solidFill>
                            <a:schemeClr val="dk1"/>
                          </a:solidFill>
                        </a:rPr>
                        <a:t>3</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25</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79</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1975</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625</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6241</a:t>
                      </a:r>
                      <a:endParaRPr>
                        <a:solidFill>
                          <a:schemeClr val="dk1"/>
                        </a:solidFill>
                      </a:endParaRPr>
                    </a:p>
                  </a:txBody>
                  <a:tcPr marL="91425" marR="91425" marT="91425" marB="91425"/>
                </a:tc>
                <a:extLst>
                  <a:ext uri="{0D108BD9-81ED-4DB2-BD59-A6C34878D82A}">
                    <a16:rowId xmlns:a16="http://schemas.microsoft.com/office/drawing/2014/main" val="10003"/>
                  </a:ext>
                </a:extLst>
              </a:tr>
              <a:tr h="306375">
                <a:tc>
                  <a:txBody>
                    <a:bodyPr/>
                    <a:lstStyle/>
                    <a:p>
                      <a:pPr marL="0" lvl="0" indent="0" algn="l" rtl="0">
                        <a:spcBef>
                          <a:spcPts val="0"/>
                        </a:spcBef>
                        <a:spcAft>
                          <a:spcPts val="0"/>
                        </a:spcAft>
                        <a:buNone/>
                      </a:pPr>
                      <a:r>
                        <a:rPr lang="en">
                          <a:solidFill>
                            <a:schemeClr val="dk1"/>
                          </a:solidFill>
                        </a:rPr>
                        <a:t>4</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42</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75</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3150</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1764</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5625</a:t>
                      </a:r>
                      <a:endParaRPr>
                        <a:solidFill>
                          <a:schemeClr val="dk1"/>
                        </a:solidFill>
                      </a:endParaRPr>
                    </a:p>
                  </a:txBody>
                  <a:tcPr marL="91425" marR="91425" marT="91425" marB="91425"/>
                </a:tc>
                <a:extLst>
                  <a:ext uri="{0D108BD9-81ED-4DB2-BD59-A6C34878D82A}">
                    <a16:rowId xmlns:a16="http://schemas.microsoft.com/office/drawing/2014/main" val="10004"/>
                  </a:ext>
                </a:extLst>
              </a:tr>
              <a:tr h="306375">
                <a:tc>
                  <a:txBody>
                    <a:bodyPr/>
                    <a:lstStyle/>
                    <a:p>
                      <a:pPr marL="0" lvl="0" indent="0" algn="l" rtl="0">
                        <a:spcBef>
                          <a:spcPts val="0"/>
                        </a:spcBef>
                        <a:spcAft>
                          <a:spcPts val="0"/>
                        </a:spcAft>
                        <a:buNone/>
                      </a:pPr>
                      <a:r>
                        <a:rPr lang="en">
                          <a:solidFill>
                            <a:schemeClr val="dk1"/>
                          </a:solidFill>
                        </a:rPr>
                        <a:t>5</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57</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87</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4959</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3249</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7569</a:t>
                      </a:r>
                      <a:endParaRPr>
                        <a:solidFill>
                          <a:schemeClr val="dk1"/>
                        </a:solidFill>
                      </a:endParaRPr>
                    </a:p>
                  </a:txBody>
                  <a:tcPr marL="91425" marR="91425" marT="91425" marB="91425"/>
                </a:tc>
                <a:extLst>
                  <a:ext uri="{0D108BD9-81ED-4DB2-BD59-A6C34878D82A}">
                    <a16:rowId xmlns:a16="http://schemas.microsoft.com/office/drawing/2014/main" val="10005"/>
                  </a:ext>
                </a:extLst>
              </a:tr>
              <a:tr h="306375">
                <a:tc>
                  <a:txBody>
                    <a:bodyPr/>
                    <a:lstStyle/>
                    <a:p>
                      <a:pPr marL="0" lvl="0" indent="0" algn="l" rtl="0">
                        <a:spcBef>
                          <a:spcPts val="0"/>
                        </a:spcBef>
                        <a:spcAft>
                          <a:spcPts val="0"/>
                        </a:spcAft>
                        <a:buNone/>
                      </a:pPr>
                      <a:r>
                        <a:rPr lang="en">
                          <a:solidFill>
                            <a:schemeClr val="dk1"/>
                          </a:solidFill>
                        </a:rPr>
                        <a:t>6</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59</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81</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4779</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3481</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6561</a:t>
                      </a:r>
                      <a:endParaRPr>
                        <a:solidFill>
                          <a:schemeClr val="dk1"/>
                        </a:solidFill>
                      </a:endParaRPr>
                    </a:p>
                  </a:txBody>
                  <a:tcPr marL="91425" marR="91425" marT="91425" marB="91425"/>
                </a:tc>
                <a:extLst>
                  <a:ext uri="{0D108BD9-81ED-4DB2-BD59-A6C34878D82A}">
                    <a16:rowId xmlns:a16="http://schemas.microsoft.com/office/drawing/2014/main" val="10006"/>
                  </a:ext>
                </a:extLst>
              </a:tr>
              <a:tr h="306375">
                <a:tc>
                  <a:txBody>
                    <a:bodyPr/>
                    <a:lstStyle/>
                    <a:p>
                      <a:pPr marL="0" lvl="0" indent="0" algn="l" rtl="0">
                        <a:spcBef>
                          <a:spcPts val="0"/>
                        </a:spcBef>
                        <a:spcAft>
                          <a:spcPts val="0"/>
                        </a:spcAft>
                        <a:buNone/>
                      </a:pPr>
                      <a:r>
                        <a:rPr lang="en">
                          <a:solidFill>
                            <a:schemeClr val="dk1"/>
                          </a:solidFill>
                        </a:rPr>
                        <a:t>∑</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247</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486</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20485</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11409</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40022</a:t>
                      </a:r>
                      <a:endParaRPr>
                        <a:solidFill>
                          <a:schemeClr val="dk1"/>
                        </a:solidFill>
                      </a:endParaRPr>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16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9"/>
                                        </p:tgtEl>
                                        <p:attrNameLst>
                                          <p:attrName>style.visibility</p:attrName>
                                        </p:attrNameLst>
                                      </p:cBhvr>
                                      <p:to>
                                        <p:strVal val="visible"/>
                                      </p:to>
                                    </p:set>
                                    <p:animEffect transition="in" filter="fade">
                                      <p:cBhvr>
                                        <p:cTn id="11"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Euclidean Distance</a:t>
            </a:r>
            <a:endParaRPr/>
          </a:p>
        </p:txBody>
      </p:sp>
      <p:sp>
        <p:nvSpPr>
          <p:cNvPr id="166" name="Google Shape;166;p2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68300" algn="just" rtl="0">
              <a:spcBef>
                <a:spcPts val="0"/>
              </a:spcBef>
              <a:spcAft>
                <a:spcPts val="0"/>
              </a:spcAft>
              <a:buSzPts val="2200"/>
              <a:buFont typeface="Calibri"/>
              <a:buChar char="●"/>
            </a:pPr>
            <a:r>
              <a:rPr lang="en" sz="2200">
                <a:latin typeface="Calibri"/>
                <a:ea typeface="Calibri"/>
                <a:cs typeface="Calibri"/>
                <a:sym typeface="Calibri"/>
              </a:rPr>
              <a:t>Euclidean distance is typically a straight line between two vectors.</a:t>
            </a:r>
            <a:endParaRPr sz="2200">
              <a:latin typeface="Calibri"/>
              <a:ea typeface="Calibri"/>
              <a:cs typeface="Calibri"/>
              <a:sym typeface="Calibri"/>
            </a:endParaRPr>
          </a:p>
          <a:p>
            <a:pPr marL="457200" lvl="0" indent="-368300" algn="just" rtl="0">
              <a:spcBef>
                <a:spcPts val="0"/>
              </a:spcBef>
              <a:spcAft>
                <a:spcPts val="0"/>
              </a:spcAft>
              <a:buSzPts val="2200"/>
              <a:buFont typeface="Calibri"/>
              <a:buChar char="●"/>
            </a:pPr>
            <a:r>
              <a:rPr lang="en" sz="2200">
                <a:latin typeface="Calibri"/>
                <a:ea typeface="Calibri"/>
                <a:cs typeface="Calibri"/>
                <a:sym typeface="Calibri"/>
              </a:rPr>
              <a:t>Euclidean distance is most commonly used to find the similarity measure in cluster analysis algorithms.</a:t>
            </a:r>
            <a:endParaRPr sz="2200">
              <a:latin typeface="Calibri"/>
              <a:ea typeface="Calibri"/>
              <a:cs typeface="Calibri"/>
              <a:sym typeface="Calibri"/>
            </a:endParaRPr>
          </a:p>
          <a:p>
            <a:pPr marL="457200" lvl="0" indent="-368300" algn="just" rtl="0">
              <a:spcBef>
                <a:spcPts val="0"/>
              </a:spcBef>
              <a:spcAft>
                <a:spcPts val="0"/>
              </a:spcAft>
              <a:buSzPts val="2200"/>
              <a:buFont typeface="Calibri"/>
              <a:buChar char="●"/>
            </a:pPr>
            <a:r>
              <a:rPr lang="en" sz="2200">
                <a:latin typeface="Calibri"/>
                <a:ea typeface="Calibri"/>
                <a:cs typeface="Calibri"/>
                <a:sym typeface="Calibri"/>
              </a:rPr>
              <a:t>Euclidean distance prioritize objects with the lowest values to detect similarity amongst them.</a:t>
            </a:r>
            <a:endParaRPr sz="2200">
              <a:latin typeface="Calibri"/>
              <a:ea typeface="Calibri"/>
              <a:cs typeface="Calibri"/>
              <a:sym typeface="Calibri"/>
            </a:endParaRPr>
          </a:p>
          <a:p>
            <a:pPr marL="457200" lvl="0" indent="0" algn="just" rtl="0">
              <a:spcBef>
                <a:spcPts val="1200"/>
              </a:spcBef>
              <a:spcAft>
                <a:spcPts val="12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 calcmode="lin" valueType="num">
                                      <p:cBhvr additive="base">
                                        <p:cTn id="7" dur="1000"/>
                                        <p:tgtEl>
                                          <p:spTgt spid="1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66">
                                            <p:txEl>
                                              <p:pRg st="1" end="1"/>
                                            </p:txEl>
                                          </p:spTgt>
                                        </p:tgtEl>
                                        <p:attrNameLst>
                                          <p:attrName>style.visibility</p:attrName>
                                        </p:attrNameLst>
                                      </p:cBhvr>
                                      <p:to>
                                        <p:strVal val="visible"/>
                                      </p:to>
                                    </p:set>
                                    <p:anim calcmode="lin" valueType="num">
                                      <p:cBhvr additive="base">
                                        <p:cTn id="12" dur="1000"/>
                                        <p:tgtEl>
                                          <p:spTgt spid="16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66">
                                            <p:txEl>
                                              <p:pRg st="2" end="2"/>
                                            </p:txEl>
                                          </p:spTgt>
                                        </p:tgtEl>
                                        <p:attrNameLst>
                                          <p:attrName>style.visibility</p:attrName>
                                        </p:attrNameLst>
                                      </p:cBhvr>
                                      <p:to>
                                        <p:strVal val="visible"/>
                                      </p:to>
                                    </p:set>
                                    <p:anim calcmode="lin" valueType="num">
                                      <p:cBhvr additive="base">
                                        <p:cTn id="17" dur="1000"/>
                                        <p:tgtEl>
                                          <p:spTgt spid="16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166">
                                            <p:txEl>
                                              <p:pRg st="3" end="3"/>
                                            </p:txEl>
                                          </p:spTgt>
                                        </p:tgtEl>
                                        <p:attrNameLst>
                                          <p:attrName>style.visibility</p:attrName>
                                        </p:attrNameLst>
                                      </p:cBhvr>
                                      <p:to>
                                        <p:strVal val="visible"/>
                                      </p:to>
                                    </p:set>
                                    <p:anim calcmode="lin" valueType="num">
                                      <p:cBhvr additive="base">
                                        <p:cTn id="22" dur="1000"/>
                                        <p:tgtEl>
                                          <p:spTgt spid="16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Euclidean distance formula</a:t>
            </a:r>
            <a:endParaRPr/>
          </a:p>
        </p:txBody>
      </p:sp>
      <p:sp>
        <p:nvSpPr>
          <p:cNvPr id="172" name="Google Shape;172;p3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2200">
                <a:latin typeface="Calibri"/>
                <a:ea typeface="Calibri"/>
                <a:cs typeface="Calibri"/>
                <a:sym typeface="Calibri"/>
              </a:rPr>
              <a:t>The formula for euclidean distance is given as:</a:t>
            </a:r>
            <a:endParaRPr sz="2200">
              <a:latin typeface="Calibri"/>
              <a:ea typeface="Calibri"/>
              <a:cs typeface="Calibri"/>
              <a:sym typeface="Calibri"/>
            </a:endParaRPr>
          </a:p>
          <a:p>
            <a:pPr marL="0" lvl="0" indent="0" algn="l" rtl="0">
              <a:spcBef>
                <a:spcPts val="1200"/>
              </a:spcBef>
              <a:spcAft>
                <a:spcPts val="0"/>
              </a:spcAft>
              <a:buNone/>
            </a:pPr>
            <a:endParaRPr sz="2200">
              <a:latin typeface="Calibri"/>
              <a:ea typeface="Calibri"/>
              <a:cs typeface="Calibri"/>
              <a:sym typeface="Calibri"/>
            </a:endParaRPr>
          </a:p>
          <a:p>
            <a:pPr marL="0" lvl="0" indent="0" algn="l" rtl="0">
              <a:spcBef>
                <a:spcPts val="1200"/>
              </a:spcBef>
              <a:spcAft>
                <a:spcPts val="0"/>
              </a:spcAft>
              <a:buNone/>
            </a:pPr>
            <a:endParaRPr sz="2200">
              <a:latin typeface="Calibri"/>
              <a:ea typeface="Calibri"/>
              <a:cs typeface="Calibri"/>
              <a:sym typeface="Calibri"/>
            </a:endParaRPr>
          </a:p>
          <a:p>
            <a:pPr marL="0" lvl="0" indent="0" algn="l" rtl="0">
              <a:spcBef>
                <a:spcPts val="1200"/>
              </a:spcBef>
              <a:spcAft>
                <a:spcPts val="0"/>
              </a:spcAft>
              <a:buNone/>
            </a:pPr>
            <a:r>
              <a:rPr lang="en" sz="2200">
                <a:latin typeface="Calibri"/>
                <a:ea typeface="Calibri"/>
                <a:cs typeface="Calibri"/>
                <a:sym typeface="Calibri"/>
              </a:rPr>
              <a:t>Where: </a:t>
            </a:r>
            <a:endParaRPr sz="2200">
              <a:latin typeface="Calibri"/>
              <a:ea typeface="Calibri"/>
              <a:cs typeface="Calibri"/>
              <a:sym typeface="Calibri"/>
            </a:endParaRPr>
          </a:p>
          <a:p>
            <a:pPr marL="0" lvl="0" indent="0" algn="l" rtl="0">
              <a:spcBef>
                <a:spcPts val="1200"/>
              </a:spcBef>
              <a:spcAft>
                <a:spcPts val="0"/>
              </a:spcAft>
              <a:buNone/>
            </a:pPr>
            <a:r>
              <a:rPr lang="en" sz="2200">
                <a:latin typeface="Calibri"/>
                <a:ea typeface="Calibri"/>
                <a:cs typeface="Calibri"/>
                <a:sym typeface="Calibri"/>
              </a:rPr>
              <a:t>		X and Y are vectors</a:t>
            </a:r>
            <a:endParaRPr sz="2200">
              <a:latin typeface="Calibri"/>
              <a:ea typeface="Calibri"/>
              <a:cs typeface="Calibri"/>
              <a:sym typeface="Calibri"/>
            </a:endParaRPr>
          </a:p>
          <a:p>
            <a:pPr marL="0" lvl="0" indent="0" algn="l" rtl="0">
              <a:spcBef>
                <a:spcPts val="1200"/>
              </a:spcBef>
              <a:spcAft>
                <a:spcPts val="0"/>
              </a:spcAft>
              <a:buNone/>
            </a:pPr>
            <a:r>
              <a:rPr lang="en" sz="2200">
                <a:latin typeface="Calibri"/>
                <a:ea typeface="Calibri"/>
                <a:cs typeface="Calibri"/>
                <a:sym typeface="Calibri"/>
              </a:rPr>
              <a:t>		Xi and yi are ith attributes of x and y vector</a:t>
            </a:r>
            <a:endParaRPr sz="2200">
              <a:latin typeface="Calibri"/>
              <a:ea typeface="Calibri"/>
              <a:cs typeface="Calibri"/>
              <a:sym typeface="Calibri"/>
            </a:endParaRPr>
          </a:p>
          <a:p>
            <a:pPr marL="0" lvl="0" indent="0" algn="l" rtl="0">
              <a:spcBef>
                <a:spcPts val="1200"/>
              </a:spcBef>
              <a:spcAft>
                <a:spcPts val="1200"/>
              </a:spcAft>
              <a:buNone/>
            </a:pPr>
            <a:r>
              <a:rPr lang="en" sz="2200">
                <a:latin typeface="Calibri"/>
                <a:ea typeface="Calibri"/>
                <a:cs typeface="Calibri"/>
                <a:sym typeface="Calibri"/>
              </a:rPr>
              <a:t>		N is number of attributes in vector</a:t>
            </a:r>
            <a:endParaRPr sz="2200">
              <a:latin typeface="Calibri"/>
              <a:ea typeface="Calibri"/>
              <a:cs typeface="Calibri"/>
              <a:sym typeface="Calibri"/>
            </a:endParaRPr>
          </a:p>
        </p:txBody>
      </p:sp>
      <p:pic>
        <p:nvPicPr>
          <p:cNvPr id="173" name="Google Shape;173;p30"/>
          <p:cNvPicPr preferRelativeResize="0"/>
          <p:nvPr/>
        </p:nvPicPr>
        <p:blipFill>
          <a:blip r:embed="rId3">
            <a:alphaModFix/>
          </a:blip>
          <a:stretch>
            <a:fillRect/>
          </a:stretch>
        </p:blipFill>
        <p:spPr>
          <a:xfrm>
            <a:off x="2950000" y="2109025"/>
            <a:ext cx="3081574" cy="1164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 calcmode="lin" valueType="num">
                                      <p:cBhvr additive="base">
                                        <p:cTn id="7" dur="1000"/>
                                        <p:tgtEl>
                                          <p:spTgt spid="17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2"/>
                                        </p:tgtEl>
                                        <p:attrNameLst>
                                          <p:attrName>style.visibility</p:attrName>
                                        </p:attrNameLst>
                                      </p:cBhvr>
                                      <p:to>
                                        <p:strVal val="visible"/>
                                      </p:to>
                                    </p:set>
                                    <p:anim calcmode="lin" valueType="num">
                                      <p:cBhvr additive="base">
                                        <p:cTn id="12" dur="1000"/>
                                        <p:tgtEl>
                                          <p:spTgt spid="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How do we measure similarity? With Example</a:t>
            </a:r>
            <a:endParaRPr/>
          </a:p>
        </p:txBody>
      </p:sp>
      <p:sp>
        <p:nvSpPr>
          <p:cNvPr id="179" name="Google Shape;179;p3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a:t>If the value of the euclidean distance is high then the vectors are said to be dissimilar.</a:t>
            </a:r>
            <a:endParaRPr sz="1700"/>
          </a:p>
          <a:p>
            <a:pPr marL="0" lvl="0" indent="0" algn="l" rtl="0">
              <a:spcBef>
                <a:spcPts val="1200"/>
              </a:spcBef>
              <a:spcAft>
                <a:spcPts val="0"/>
              </a:spcAft>
              <a:buNone/>
            </a:pPr>
            <a:r>
              <a:rPr lang="en" sz="1700"/>
              <a:t>If the value of the euclidean distance is high then the vectors are said to be similar.</a:t>
            </a:r>
            <a:endParaRPr sz="1700"/>
          </a:p>
          <a:p>
            <a:pPr marL="0" lvl="0" indent="0" algn="l" rtl="0">
              <a:spcBef>
                <a:spcPts val="1200"/>
              </a:spcBef>
              <a:spcAft>
                <a:spcPts val="0"/>
              </a:spcAft>
              <a:buNone/>
            </a:pPr>
            <a:r>
              <a:rPr lang="en" sz="1700"/>
              <a:t>Example:</a:t>
            </a:r>
            <a:endParaRPr sz="1700"/>
          </a:p>
          <a:p>
            <a:pPr marL="0" lvl="0" indent="0" algn="l" rtl="0">
              <a:spcBef>
                <a:spcPts val="1200"/>
              </a:spcBef>
              <a:spcAft>
                <a:spcPts val="1200"/>
              </a:spcAft>
              <a:buNone/>
            </a:pPr>
            <a:endParaRPr sz="1700"/>
          </a:p>
        </p:txBody>
      </p:sp>
      <p:pic>
        <p:nvPicPr>
          <p:cNvPr id="180" name="Google Shape;180;p31"/>
          <p:cNvPicPr preferRelativeResize="0"/>
          <p:nvPr/>
        </p:nvPicPr>
        <p:blipFill>
          <a:blip r:embed="rId3">
            <a:alphaModFix/>
          </a:blip>
          <a:stretch>
            <a:fillRect/>
          </a:stretch>
        </p:blipFill>
        <p:spPr>
          <a:xfrm>
            <a:off x="1624700" y="2966950"/>
            <a:ext cx="6001549" cy="1601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1000"/>
                                        <p:tgtEl>
                                          <p:spTgt spid="17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80"/>
                                        </p:tgtEl>
                                        <p:attrNameLst>
                                          <p:attrName>style.visibility</p:attrName>
                                        </p:attrNameLst>
                                      </p:cBhvr>
                                      <p:to>
                                        <p:strVal val="visible"/>
                                      </p:to>
                                    </p:set>
                                    <p:anim calcmode="lin" valueType="num">
                                      <p:cBhvr additive="base">
                                        <p:cTn id="12" dur="1000"/>
                                        <p:tgtEl>
                                          <p:spTgt spid="18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387900" y="208850"/>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Example continuation</a:t>
            </a:r>
            <a:endParaRPr/>
          </a:p>
        </p:txBody>
      </p:sp>
      <p:sp>
        <p:nvSpPr>
          <p:cNvPr id="186" name="Google Shape;186;p32"/>
          <p:cNvSpPr txBox="1">
            <a:spLocks noGrp="1"/>
          </p:cNvSpPr>
          <p:nvPr>
            <p:ph type="body" idx="1"/>
          </p:nvPr>
        </p:nvSpPr>
        <p:spPr>
          <a:xfrm>
            <a:off x="218825" y="2334299"/>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t>
            </a:r>
            <a:endParaRPr/>
          </a:p>
          <a:p>
            <a:pPr marL="0" lvl="0" indent="0" algn="l" rtl="0">
              <a:spcBef>
                <a:spcPts val="1200"/>
              </a:spcBef>
              <a:spcAft>
                <a:spcPts val="1200"/>
              </a:spcAft>
              <a:buNone/>
            </a:pPr>
            <a:endParaRPr/>
          </a:p>
        </p:txBody>
      </p:sp>
      <p:graphicFrame>
        <p:nvGraphicFramePr>
          <p:cNvPr id="187" name="Google Shape;187;p32"/>
          <p:cNvGraphicFramePr/>
          <p:nvPr/>
        </p:nvGraphicFramePr>
        <p:xfrm>
          <a:off x="2830150" y="832685"/>
          <a:ext cx="2713875" cy="1981050"/>
        </p:xfrm>
        <a:graphic>
          <a:graphicData uri="http://schemas.openxmlformats.org/drawingml/2006/table">
            <a:tbl>
              <a:tblPr>
                <a:noFill/>
                <a:tableStyleId>{F811A88E-BE45-440B-B130-7B28FE6238FF}</a:tableStyleId>
              </a:tblPr>
              <a:tblGrid>
                <a:gridCol w="904625">
                  <a:extLst>
                    <a:ext uri="{9D8B030D-6E8A-4147-A177-3AD203B41FA5}">
                      <a16:colId xmlns:a16="http://schemas.microsoft.com/office/drawing/2014/main" val="20000"/>
                    </a:ext>
                  </a:extLst>
                </a:gridCol>
                <a:gridCol w="904625">
                  <a:extLst>
                    <a:ext uri="{9D8B030D-6E8A-4147-A177-3AD203B41FA5}">
                      <a16:colId xmlns:a16="http://schemas.microsoft.com/office/drawing/2014/main" val="20001"/>
                    </a:ext>
                  </a:extLst>
                </a:gridCol>
                <a:gridCol w="904625">
                  <a:extLst>
                    <a:ext uri="{9D8B030D-6E8A-4147-A177-3AD203B41FA5}">
                      <a16:colId xmlns:a16="http://schemas.microsoft.com/office/drawing/2014/main" val="20002"/>
                    </a:ext>
                  </a:extLst>
                </a:gridCol>
              </a:tblGrid>
              <a:tr h="396200">
                <a:tc>
                  <a:txBody>
                    <a:bodyPr/>
                    <a:lstStyle/>
                    <a:p>
                      <a:pPr marL="0" lvl="0" indent="0" algn="l" rtl="0">
                        <a:spcBef>
                          <a:spcPts val="0"/>
                        </a:spcBef>
                        <a:spcAft>
                          <a:spcPts val="0"/>
                        </a:spcAft>
                        <a:buNone/>
                      </a:pPr>
                      <a:r>
                        <a:rPr lang="en">
                          <a:solidFill>
                            <a:schemeClr val="dk1"/>
                          </a:solidFill>
                        </a:rPr>
                        <a:t>Vector</a:t>
                      </a:r>
                      <a:endParaRPr>
                        <a:solidFill>
                          <a:schemeClr val="dk1"/>
                        </a:solidFill>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a:solidFill>
                            <a:schemeClr val="dk1"/>
                          </a:solidFill>
                        </a:rPr>
                        <a:t>X</a:t>
                      </a:r>
                      <a:endParaRPr>
                        <a:solidFill>
                          <a:schemeClr val="dk1"/>
                        </a:solidFill>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a:solidFill>
                            <a:schemeClr val="dk1"/>
                          </a:solidFill>
                        </a:rPr>
                        <a:t>Y</a:t>
                      </a:r>
                      <a:endParaRPr>
                        <a:solidFill>
                          <a:schemeClr val="dk1"/>
                        </a:solidFill>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a:solidFill>
                            <a:schemeClr val="dk1"/>
                          </a:solidFill>
                        </a:rPr>
                        <a:t>A</a:t>
                      </a:r>
                      <a:endParaRPr>
                        <a:solidFill>
                          <a:schemeClr val="dk1"/>
                        </a:solidFill>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a:solidFill>
                            <a:schemeClr val="dk1"/>
                          </a:solidFill>
                        </a:rPr>
                        <a:t>0</a:t>
                      </a:r>
                      <a:endParaRPr>
                        <a:solidFill>
                          <a:schemeClr val="dk1"/>
                        </a:solidFill>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a:solidFill>
                            <a:schemeClr val="dk1"/>
                          </a:solidFill>
                        </a:rPr>
                        <a:t>2</a:t>
                      </a:r>
                      <a:endParaRPr>
                        <a:solidFill>
                          <a:schemeClr val="dk1"/>
                        </a:solidFill>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a:solidFill>
                            <a:schemeClr val="dk1"/>
                          </a:solidFill>
                        </a:rPr>
                        <a:t>B</a:t>
                      </a:r>
                      <a:endParaRPr>
                        <a:solidFill>
                          <a:schemeClr val="dk1"/>
                        </a:solidFill>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a:solidFill>
                            <a:schemeClr val="dk1"/>
                          </a:solidFill>
                        </a:rPr>
                        <a:t>2</a:t>
                      </a:r>
                      <a:endParaRPr>
                        <a:solidFill>
                          <a:schemeClr val="dk1"/>
                        </a:solidFill>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a:solidFill>
                            <a:schemeClr val="dk1"/>
                          </a:solidFill>
                        </a:rPr>
                        <a:t>0</a:t>
                      </a:r>
                      <a:endParaRPr>
                        <a:solidFill>
                          <a:schemeClr val="dk1"/>
                        </a:solidFill>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a:solidFill>
                            <a:schemeClr val="dk1"/>
                          </a:solidFill>
                        </a:rPr>
                        <a:t>C</a:t>
                      </a:r>
                      <a:endParaRPr>
                        <a:solidFill>
                          <a:schemeClr val="dk1"/>
                        </a:solidFill>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a:solidFill>
                            <a:schemeClr val="dk1"/>
                          </a:solidFill>
                        </a:rPr>
                        <a:t>3</a:t>
                      </a:r>
                      <a:endParaRPr>
                        <a:solidFill>
                          <a:schemeClr val="dk1"/>
                        </a:solidFill>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a:solidFill>
                            <a:schemeClr val="dk1"/>
                          </a:solidFill>
                        </a:rPr>
                        <a:t>1</a:t>
                      </a:r>
                      <a:endParaRPr>
                        <a:solidFill>
                          <a:schemeClr val="dk1"/>
                        </a:solidFill>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en">
                          <a:solidFill>
                            <a:schemeClr val="dk1"/>
                          </a:solidFill>
                        </a:rPr>
                        <a:t>D</a:t>
                      </a:r>
                      <a:endParaRPr>
                        <a:solidFill>
                          <a:schemeClr val="dk1"/>
                        </a:solidFill>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a:solidFill>
                            <a:schemeClr val="dk1"/>
                          </a:solidFill>
                        </a:rPr>
                        <a:t>5</a:t>
                      </a:r>
                      <a:endParaRPr>
                        <a:solidFill>
                          <a:schemeClr val="dk1"/>
                        </a:solidFill>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a:solidFill>
                            <a:schemeClr val="dk1"/>
                          </a:solidFill>
                        </a:rPr>
                        <a:t>1</a:t>
                      </a:r>
                      <a:endParaRPr>
                        <a:solidFill>
                          <a:schemeClr val="dk1"/>
                        </a:solidFill>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10004"/>
                  </a:ext>
                </a:extLst>
              </a:tr>
            </a:tbl>
          </a:graphicData>
        </a:graphic>
      </p:graphicFrame>
      <p:graphicFrame>
        <p:nvGraphicFramePr>
          <p:cNvPr id="188" name="Google Shape;188;p32"/>
          <p:cNvGraphicFramePr/>
          <p:nvPr/>
        </p:nvGraphicFramePr>
        <p:xfrm>
          <a:off x="738925" y="2975925"/>
          <a:ext cx="7239000" cy="1981050"/>
        </p:xfrm>
        <a:graphic>
          <a:graphicData uri="http://schemas.openxmlformats.org/drawingml/2006/table">
            <a:tbl>
              <a:tblPr>
                <a:noFill/>
                <a:tableStyleId>{F811A88E-BE45-440B-B130-7B28FE6238FF}</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314675">
                <a:tc>
                  <a:txBody>
                    <a:bodyPr/>
                    <a:lstStyle/>
                    <a:p>
                      <a:pPr marL="0" lvl="0" indent="0" algn="l" rtl="0">
                        <a:spcBef>
                          <a:spcPts val="0"/>
                        </a:spcBef>
                        <a:spcAft>
                          <a:spcPts val="0"/>
                        </a:spcAft>
                        <a:buNone/>
                      </a:pPr>
                      <a:endParaRPr>
                        <a:solidFill>
                          <a:schemeClr val="dk1"/>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a:solidFill>
                            <a:schemeClr val="dk1"/>
                          </a:solidFill>
                        </a:rPr>
                        <a:t>A</a:t>
                      </a:r>
                      <a:endParaRPr>
                        <a:solidFill>
                          <a:schemeClr val="dk1"/>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a:solidFill>
                            <a:schemeClr val="dk1"/>
                          </a:solidFill>
                        </a:rPr>
                        <a:t>B</a:t>
                      </a:r>
                      <a:endParaRPr>
                        <a:solidFill>
                          <a:schemeClr val="dk1"/>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a:solidFill>
                            <a:schemeClr val="dk1"/>
                          </a:solidFill>
                        </a:rPr>
                        <a:t>C</a:t>
                      </a:r>
                      <a:endParaRPr>
                        <a:solidFill>
                          <a:schemeClr val="dk1"/>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a:solidFill>
                            <a:schemeClr val="dk1"/>
                          </a:solidFill>
                        </a:rPr>
                        <a:t>D</a:t>
                      </a:r>
                      <a:endParaRPr>
                        <a:solidFill>
                          <a:schemeClr val="dk1"/>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solidFill>
                            <a:schemeClr val="dk1"/>
                          </a:solidFill>
                        </a:rPr>
                        <a:t>A</a:t>
                      </a:r>
                      <a:endParaRPr>
                        <a:solidFill>
                          <a:schemeClr val="dk1"/>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a:solidFill>
                            <a:schemeClr val="dk1"/>
                          </a:solidFill>
                        </a:rPr>
                        <a:t>0</a:t>
                      </a:r>
                      <a:endParaRPr>
                        <a:solidFill>
                          <a:schemeClr val="dk1"/>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a:solidFill>
                            <a:schemeClr val="dk1"/>
                          </a:solidFill>
                        </a:rPr>
                        <a:t>2.8</a:t>
                      </a:r>
                      <a:endParaRPr>
                        <a:solidFill>
                          <a:schemeClr val="dk1"/>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a:solidFill>
                            <a:schemeClr val="dk1"/>
                          </a:solidFill>
                        </a:rPr>
                        <a:t>3.1</a:t>
                      </a:r>
                      <a:endParaRPr>
                        <a:solidFill>
                          <a:schemeClr val="dk1"/>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a:solidFill>
                            <a:schemeClr val="dk1"/>
                          </a:solidFill>
                        </a:rPr>
                        <a:t>5</a:t>
                      </a:r>
                      <a:endParaRPr>
                        <a:solidFill>
                          <a:schemeClr val="dk1"/>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solidFill>
                            <a:schemeClr val="dk1"/>
                          </a:solidFill>
                        </a:rPr>
                        <a:t>B</a:t>
                      </a:r>
                      <a:endParaRPr>
                        <a:solidFill>
                          <a:schemeClr val="dk1"/>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a:solidFill>
                            <a:schemeClr val="dk1"/>
                          </a:solidFill>
                        </a:rPr>
                        <a:t>2.8</a:t>
                      </a:r>
                      <a:endParaRPr>
                        <a:solidFill>
                          <a:schemeClr val="dk1"/>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a:solidFill>
                            <a:schemeClr val="dk1"/>
                          </a:solidFill>
                        </a:rPr>
                        <a:t>0</a:t>
                      </a:r>
                      <a:endParaRPr>
                        <a:solidFill>
                          <a:schemeClr val="dk1"/>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a:solidFill>
                            <a:schemeClr val="dk1"/>
                          </a:solidFill>
                        </a:rPr>
                        <a:t>1.4</a:t>
                      </a:r>
                      <a:endParaRPr>
                        <a:solidFill>
                          <a:schemeClr val="dk1"/>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a:solidFill>
                            <a:schemeClr val="dk1"/>
                          </a:solidFill>
                        </a:rPr>
                        <a:t>3.1</a:t>
                      </a:r>
                      <a:endParaRPr>
                        <a:solidFill>
                          <a:schemeClr val="dk1"/>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solidFill>
                            <a:schemeClr val="dk1"/>
                          </a:solidFill>
                        </a:rPr>
                        <a:t>C</a:t>
                      </a:r>
                      <a:endParaRPr>
                        <a:solidFill>
                          <a:schemeClr val="dk1"/>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a:solidFill>
                            <a:schemeClr val="dk1"/>
                          </a:solidFill>
                        </a:rPr>
                        <a:t>3.1</a:t>
                      </a:r>
                      <a:endParaRPr>
                        <a:solidFill>
                          <a:schemeClr val="dk1"/>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a:solidFill>
                            <a:schemeClr val="dk1"/>
                          </a:solidFill>
                        </a:rPr>
                        <a:t>1.4</a:t>
                      </a:r>
                      <a:endParaRPr>
                        <a:solidFill>
                          <a:schemeClr val="dk1"/>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a:solidFill>
                            <a:schemeClr val="dk1"/>
                          </a:solidFill>
                        </a:rPr>
                        <a:t>0</a:t>
                      </a:r>
                      <a:endParaRPr>
                        <a:solidFill>
                          <a:schemeClr val="dk1"/>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a:solidFill>
                            <a:schemeClr val="dk1"/>
                          </a:solidFill>
                        </a:rPr>
                        <a:t>2</a:t>
                      </a:r>
                      <a:endParaRPr>
                        <a:solidFill>
                          <a:schemeClr val="dk1"/>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solidFill>
                            <a:schemeClr val="dk1"/>
                          </a:solidFill>
                        </a:rPr>
                        <a:t>D</a:t>
                      </a:r>
                      <a:endParaRPr>
                        <a:solidFill>
                          <a:schemeClr val="dk1"/>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a:solidFill>
                            <a:schemeClr val="dk1"/>
                          </a:solidFill>
                        </a:rPr>
                        <a:t>5</a:t>
                      </a:r>
                      <a:endParaRPr>
                        <a:solidFill>
                          <a:schemeClr val="dk1"/>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a:solidFill>
                            <a:schemeClr val="dk1"/>
                          </a:solidFill>
                        </a:rPr>
                        <a:t>3.1</a:t>
                      </a:r>
                      <a:endParaRPr>
                        <a:solidFill>
                          <a:schemeClr val="dk1"/>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a:solidFill>
                            <a:schemeClr val="dk1"/>
                          </a:solidFill>
                        </a:rPr>
                        <a:t>2</a:t>
                      </a:r>
                      <a:endParaRPr>
                        <a:solidFill>
                          <a:schemeClr val="dk1"/>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r>
                        <a:rPr lang="en">
                          <a:solidFill>
                            <a:schemeClr val="dk1"/>
                          </a:solidFill>
                        </a:rPr>
                        <a:t>0</a:t>
                      </a:r>
                      <a:endParaRPr>
                        <a:solidFill>
                          <a:schemeClr val="dk1"/>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additive="base">
                                        <p:cTn id="7" dur="1000"/>
                                        <p:tgtEl>
                                          <p:spTgt spid="18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88"/>
                                        </p:tgtEl>
                                        <p:attrNameLst>
                                          <p:attrName>style.visibility</p:attrName>
                                        </p:attrNameLst>
                                      </p:cBhvr>
                                      <p:to>
                                        <p:strVal val="visible"/>
                                      </p:to>
                                    </p:set>
                                    <p:anim calcmode="lin" valueType="num">
                                      <p:cBhvr additive="base">
                                        <p:cTn id="12" dur="1000"/>
                                        <p:tgtEl>
                                          <p:spTgt spid="18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Applications and drawbacks</a:t>
            </a:r>
            <a:endParaRPr/>
          </a:p>
        </p:txBody>
      </p:sp>
      <p:sp>
        <p:nvSpPr>
          <p:cNvPr id="194" name="Google Shape;194;p3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Applications:</a:t>
            </a:r>
            <a:endParaRPr/>
          </a:p>
          <a:p>
            <a:pPr marL="0" lvl="0" indent="0" algn="l" rtl="0">
              <a:spcBef>
                <a:spcPts val="1200"/>
              </a:spcBef>
              <a:spcAft>
                <a:spcPts val="0"/>
              </a:spcAft>
              <a:buNone/>
            </a:pPr>
            <a:r>
              <a:rPr lang="en"/>
              <a:t>	Most commonly used for</a:t>
            </a:r>
            <a:endParaRPr/>
          </a:p>
          <a:p>
            <a:pPr marL="3200400" lvl="0" indent="-342900" algn="l" rtl="0">
              <a:spcBef>
                <a:spcPts val="1200"/>
              </a:spcBef>
              <a:spcAft>
                <a:spcPts val="0"/>
              </a:spcAft>
              <a:buSzPts val="1800"/>
              <a:buAutoNum type="arabicPeriod"/>
            </a:pPr>
            <a:r>
              <a:rPr lang="en"/>
              <a:t>K-nearest Neighbour</a:t>
            </a:r>
            <a:endParaRPr/>
          </a:p>
          <a:p>
            <a:pPr marL="3200400" lvl="0" indent="-342900" algn="l" rtl="0">
              <a:spcBef>
                <a:spcPts val="0"/>
              </a:spcBef>
              <a:spcAft>
                <a:spcPts val="0"/>
              </a:spcAft>
              <a:buSzPts val="1800"/>
              <a:buAutoNum type="arabicPeriod"/>
            </a:pPr>
            <a:r>
              <a:rPr lang="en"/>
              <a:t>K-means Clustering</a:t>
            </a:r>
            <a:endParaRPr/>
          </a:p>
          <a:p>
            <a:pPr marL="3200400" lvl="0" indent="-342900" algn="l" rtl="0">
              <a:spcBef>
                <a:spcPts val="0"/>
              </a:spcBef>
              <a:spcAft>
                <a:spcPts val="0"/>
              </a:spcAft>
              <a:buSzPts val="1800"/>
              <a:buAutoNum type="arabicPeriod"/>
            </a:pPr>
            <a:r>
              <a:rPr lang="en"/>
              <a:t>HDBSCAN</a:t>
            </a:r>
            <a:endParaRPr/>
          </a:p>
          <a:p>
            <a:pPr marL="0" lvl="0" indent="0" algn="l" rtl="0">
              <a:spcBef>
                <a:spcPts val="1200"/>
              </a:spcBef>
              <a:spcAft>
                <a:spcPts val="0"/>
              </a:spcAft>
              <a:buNone/>
            </a:pPr>
            <a:r>
              <a:rPr lang="en"/>
              <a:t>Drawbacks:</a:t>
            </a:r>
            <a:endParaRPr/>
          </a:p>
          <a:p>
            <a:pPr marL="0" lvl="0" indent="457200" algn="l" rtl="0">
              <a:spcBef>
                <a:spcPts val="1200"/>
              </a:spcBef>
              <a:spcAft>
                <a:spcPts val="0"/>
              </a:spcAft>
              <a:buNone/>
            </a:pPr>
            <a:r>
              <a:rPr lang="en"/>
              <a:t>Not scale Invariant </a:t>
            </a:r>
            <a:endParaRPr/>
          </a:p>
          <a:p>
            <a:pPr marL="0" lvl="0" indent="457200" algn="l" rtl="0">
              <a:spcBef>
                <a:spcPts val="1200"/>
              </a:spcBef>
              <a:spcAft>
                <a:spcPts val="1200"/>
              </a:spcAft>
              <a:buNone/>
            </a:pPr>
            <a:r>
              <a:rPr lang="en"/>
              <a:t>Dimensionality curse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additive="base">
                                        <p:cTn id="7" dur="1000"/>
                                        <p:tgtEl>
                                          <p:spTgt spid="19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Jaccard Similarity Index - Intro</a:t>
            </a:r>
            <a:endParaRPr/>
          </a:p>
        </p:txBody>
      </p:sp>
      <p:sp>
        <p:nvSpPr>
          <p:cNvPr id="200" name="Google Shape;200;p34"/>
          <p:cNvSpPr txBox="1">
            <a:spLocks noGrp="1"/>
          </p:cNvSpPr>
          <p:nvPr>
            <p:ph type="body" idx="1"/>
          </p:nvPr>
        </p:nvSpPr>
        <p:spPr>
          <a:xfrm>
            <a:off x="387900" y="1706599"/>
            <a:ext cx="8368200" cy="3078900"/>
          </a:xfrm>
          <a:prstGeom prst="rect">
            <a:avLst/>
          </a:prstGeom>
          <a:effectLst>
            <a:outerShdw blurRad="57150" dist="19050" dir="5400000" algn="bl" rotWithShape="0">
              <a:srgbClr val="000000">
                <a:alpha val="50000"/>
              </a:srgbClr>
            </a:outerShdw>
            <a:reflection dist="38100" dir="5400000" fadeDir="5400012" sy="-100000" algn="bl" rotWithShape="0"/>
          </a:effectLst>
        </p:spPr>
        <p:txBody>
          <a:bodyPr spcFirstLastPara="1" wrap="square" lIns="91425" tIns="91425" rIns="91425" bIns="91425" anchor="t" anchorCtr="0">
            <a:normAutofit/>
          </a:bodyPr>
          <a:lstStyle/>
          <a:p>
            <a:pPr marL="457200" lvl="0" indent="-368300" algn="just" rtl="0">
              <a:spcBef>
                <a:spcPts val="0"/>
              </a:spcBef>
              <a:spcAft>
                <a:spcPts val="0"/>
              </a:spcAft>
              <a:buSzPts val="2200"/>
              <a:buFont typeface="Calibri"/>
              <a:buChar char="●"/>
            </a:pPr>
            <a:r>
              <a:rPr lang="en" sz="2200">
                <a:latin typeface="Calibri"/>
                <a:ea typeface="Calibri"/>
                <a:cs typeface="Calibri"/>
                <a:sym typeface="Calibri"/>
              </a:rPr>
              <a:t>A common proximity measurement used to compute the similarity between two sets of objects.</a:t>
            </a:r>
            <a:endParaRPr sz="2200">
              <a:latin typeface="Calibri"/>
              <a:ea typeface="Calibri"/>
              <a:cs typeface="Calibri"/>
              <a:sym typeface="Calibri"/>
            </a:endParaRPr>
          </a:p>
          <a:p>
            <a:pPr marL="457200" lvl="0" indent="-368300" algn="just" rtl="0">
              <a:spcBef>
                <a:spcPts val="0"/>
              </a:spcBef>
              <a:spcAft>
                <a:spcPts val="0"/>
              </a:spcAft>
              <a:buSzPts val="2200"/>
              <a:buFont typeface="Calibri"/>
              <a:buChar char="●"/>
            </a:pPr>
            <a:r>
              <a:rPr lang="en" sz="2200">
                <a:latin typeface="Calibri"/>
                <a:ea typeface="Calibri"/>
                <a:cs typeface="Calibri"/>
                <a:sym typeface="Calibri"/>
              </a:rPr>
              <a:t>Jaccard Index value ranges from 0 to 1.</a:t>
            </a:r>
            <a:endParaRPr sz="2200">
              <a:latin typeface="Calibri"/>
              <a:ea typeface="Calibri"/>
              <a:cs typeface="Calibri"/>
              <a:sym typeface="Calibri"/>
            </a:endParaRPr>
          </a:p>
          <a:p>
            <a:pPr marL="457200" lvl="0" indent="-368300" algn="just" rtl="0">
              <a:spcBef>
                <a:spcPts val="0"/>
              </a:spcBef>
              <a:spcAft>
                <a:spcPts val="0"/>
              </a:spcAft>
              <a:buSzPts val="2200"/>
              <a:buFont typeface="Calibri"/>
              <a:buChar char="●"/>
            </a:pPr>
            <a:r>
              <a:rPr lang="en" sz="2200">
                <a:latin typeface="Calibri"/>
                <a:ea typeface="Calibri"/>
                <a:cs typeface="Calibri"/>
                <a:sym typeface="Calibri"/>
              </a:rPr>
              <a:t>If two datasets share exactly the same members, their Jaccard similarity index will be close to 1.</a:t>
            </a:r>
            <a:endParaRPr sz="2200">
              <a:latin typeface="Calibri"/>
              <a:ea typeface="Calibri"/>
              <a:cs typeface="Calibri"/>
              <a:sym typeface="Calibri"/>
            </a:endParaRPr>
          </a:p>
          <a:p>
            <a:pPr marL="457200" lvl="0" indent="0" algn="l" rtl="0">
              <a:spcBef>
                <a:spcPts val="1200"/>
              </a:spcBef>
              <a:spcAft>
                <a:spcPts val="1200"/>
              </a:spcAft>
              <a:buNone/>
            </a:pPr>
            <a:endParaRPr sz="19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 calcmode="lin" valueType="num">
                                      <p:cBhvr additive="base">
                                        <p:cTn id="7" dur="1000"/>
                                        <p:tgtEl>
                                          <p:spTgt spid="2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00">
                                            <p:txEl>
                                              <p:pRg st="1" end="1"/>
                                            </p:txEl>
                                          </p:spTgt>
                                        </p:tgtEl>
                                        <p:attrNameLst>
                                          <p:attrName>style.visibility</p:attrName>
                                        </p:attrNameLst>
                                      </p:cBhvr>
                                      <p:to>
                                        <p:strVal val="visible"/>
                                      </p:to>
                                    </p:set>
                                    <p:anim calcmode="lin" valueType="num">
                                      <p:cBhvr additive="base">
                                        <p:cTn id="12" dur="1000"/>
                                        <p:tgtEl>
                                          <p:spTgt spid="20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00">
                                            <p:txEl>
                                              <p:pRg st="2" end="2"/>
                                            </p:txEl>
                                          </p:spTgt>
                                        </p:tgtEl>
                                        <p:attrNameLst>
                                          <p:attrName>style.visibility</p:attrName>
                                        </p:attrNameLst>
                                      </p:cBhvr>
                                      <p:to>
                                        <p:strVal val="visible"/>
                                      </p:to>
                                    </p:set>
                                    <p:anim calcmode="lin" valueType="num">
                                      <p:cBhvr additive="base">
                                        <p:cTn id="17" dur="1000"/>
                                        <p:tgtEl>
                                          <p:spTgt spid="20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200">
                                            <p:txEl>
                                              <p:pRg st="3" end="3"/>
                                            </p:txEl>
                                          </p:spTgt>
                                        </p:tgtEl>
                                        <p:attrNameLst>
                                          <p:attrName>style.visibility</p:attrName>
                                        </p:attrNameLst>
                                      </p:cBhvr>
                                      <p:to>
                                        <p:strVal val="visible"/>
                                      </p:to>
                                    </p:set>
                                    <p:anim calcmode="lin" valueType="num">
                                      <p:cBhvr additive="base">
                                        <p:cTn id="22" dur="1000"/>
                                        <p:tgtEl>
                                          <p:spTgt spid="20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Jaccard Similarity for Binary vectors</a:t>
            </a:r>
            <a:endParaRPr/>
          </a:p>
        </p:txBody>
      </p:sp>
      <p:sp>
        <p:nvSpPr>
          <p:cNvPr id="206" name="Google Shape;206;p3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Clr>
                <a:srgbClr val="FFFFFF"/>
              </a:buClr>
              <a:buSzPts val="1800"/>
              <a:buChar char="●"/>
            </a:pPr>
            <a:r>
              <a:rPr lang="en">
                <a:solidFill>
                  <a:srgbClr val="FFFFFF"/>
                </a:solidFill>
              </a:rPr>
              <a:t>Jaccard similarity between two vectors ‘</a:t>
            </a:r>
            <a:r>
              <a:rPr lang="en" i="1">
                <a:solidFill>
                  <a:srgbClr val="FFFFFF"/>
                </a:solidFill>
              </a:rPr>
              <a:t>i’ </a:t>
            </a:r>
            <a:r>
              <a:rPr lang="en">
                <a:solidFill>
                  <a:srgbClr val="FFFFFF"/>
                </a:solidFill>
              </a:rPr>
              <a:t>and ‘</a:t>
            </a:r>
            <a:r>
              <a:rPr lang="en" i="1">
                <a:solidFill>
                  <a:srgbClr val="FFFFFF"/>
                </a:solidFill>
              </a:rPr>
              <a:t>j’</a:t>
            </a:r>
            <a:r>
              <a:rPr lang="en">
                <a:solidFill>
                  <a:srgbClr val="FFFFFF"/>
                </a:solidFill>
              </a:rPr>
              <a:t> is :</a:t>
            </a:r>
            <a:endParaRPr>
              <a:solidFill>
                <a:srgbClr val="FFFFFF"/>
              </a:solidFill>
            </a:endParaRPr>
          </a:p>
          <a:p>
            <a:pPr marL="914400" lvl="0" indent="0" algn="l" rtl="0">
              <a:spcBef>
                <a:spcPts val="1200"/>
              </a:spcBef>
              <a:spcAft>
                <a:spcPts val="0"/>
              </a:spcAft>
              <a:buNone/>
            </a:pPr>
            <a:endParaRPr>
              <a:solidFill>
                <a:srgbClr val="FFFFFF"/>
              </a:solidFill>
            </a:endParaRPr>
          </a:p>
          <a:p>
            <a:pPr marL="914400" lvl="0" indent="0" algn="l" rtl="0">
              <a:spcBef>
                <a:spcPts val="1200"/>
              </a:spcBef>
              <a:spcAft>
                <a:spcPts val="0"/>
              </a:spcAft>
              <a:buNone/>
            </a:pPr>
            <a:endParaRPr>
              <a:solidFill>
                <a:srgbClr val="FFFFFF"/>
              </a:solidFill>
            </a:endParaRPr>
          </a:p>
          <a:p>
            <a:pPr marL="0" lvl="0" indent="0" algn="l" rtl="0">
              <a:spcBef>
                <a:spcPts val="1200"/>
              </a:spcBef>
              <a:spcAft>
                <a:spcPts val="0"/>
              </a:spcAft>
              <a:buNone/>
            </a:pPr>
            <a:endParaRPr>
              <a:solidFill>
                <a:srgbClr val="FFFFFF"/>
              </a:solidFill>
            </a:endParaRPr>
          </a:p>
          <a:p>
            <a:pPr marL="457200" lvl="0" indent="0" algn="l" rtl="0">
              <a:spcBef>
                <a:spcPts val="1200"/>
              </a:spcBef>
              <a:spcAft>
                <a:spcPts val="0"/>
              </a:spcAft>
              <a:buNone/>
            </a:pPr>
            <a:r>
              <a:rPr lang="en">
                <a:solidFill>
                  <a:srgbClr val="FFFFFF"/>
                </a:solidFill>
              </a:rPr>
              <a:t>	where </a:t>
            </a:r>
            <a:endParaRPr>
              <a:solidFill>
                <a:srgbClr val="FFFFFF"/>
              </a:solidFill>
            </a:endParaRPr>
          </a:p>
          <a:p>
            <a:pPr marL="1828800" lvl="0" indent="-342900" algn="l" rtl="0">
              <a:spcBef>
                <a:spcPts val="1200"/>
              </a:spcBef>
              <a:spcAft>
                <a:spcPts val="0"/>
              </a:spcAft>
              <a:buClr>
                <a:srgbClr val="FFFFFF"/>
              </a:buClr>
              <a:buSzPts val="1800"/>
              <a:buChar char="●"/>
            </a:pPr>
            <a:r>
              <a:rPr lang="en">
                <a:solidFill>
                  <a:srgbClr val="FFFFFF"/>
                </a:solidFill>
              </a:rPr>
              <a:t>a = </a:t>
            </a:r>
            <a:r>
              <a:rPr lang="en" sz="1600">
                <a:solidFill>
                  <a:srgbClr val="FFFFFF"/>
                </a:solidFill>
              </a:rPr>
              <a:t>the number of attributes equal to 1 in both i and j vectors</a:t>
            </a:r>
            <a:endParaRPr sz="1600">
              <a:solidFill>
                <a:srgbClr val="FFFFFF"/>
              </a:solidFill>
            </a:endParaRPr>
          </a:p>
          <a:p>
            <a:pPr marL="1828800" lvl="0" indent="-330200" algn="l" rtl="0">
              <a:spcBef>
                <a:spcPts val="0"/>
              </a:spcBef>
              <a:spcAft>
                <a:spcPts val="0"/>
              </a:spcAft>
              <a:buClr>
                <a:srgbClr val="FFFFFF"/>
              </a:buClr>
              <a:buSzPts val="1600"/>
              <a:buChar char="●"/>
            </a:pPr>
            <a:r>
              <a:rPr lang="en" sz="1600">
                <a:solidFill>
                  <a:srgbClr val="FFFFFF"/>
                </a:solidFill>
              </a:rPr>
              <a:t>b = the number of attributes equal to 0 for i and equal to 1 for j</a:t>
            </a:r>
            <a:endParaRPr sz="1600">
              <a:solidFill>
                <a:srgbClr val="FFFFFF"/>
              </a:solidFill>
            </a:endParaRPr>
          </a:p>
          <a:p>
            <a:pPr marL="1828800" lvl="0" indent="-330200" algn="l" rtl="0">
              <a:spcBef>
                <a:spcPts val="0"/>
              </a:spcBef>
              <a:spcAft>
                <a:spcPts val="0"/>
              </a:spcAft>
              <a:buClr>
                <a:srgbClr val="FFFFFF"/>
              </a:buClr>
              <a:buSzPts val="1600"/>
              <a:buChar char="●"/>
            </a:pPr>
            <a:r>
              <a:rPr lang="en" sz="1600">
                <a:solidFill>
                  <a:srgbClr val="FFFFFF"/>
                </a:solidFill>
              </a:rPr>
              <a:t>c =  the number of attributes equal to 1 for i and equal to 0 for j</a:t>
            </a:r>
            <a:endParaRPr sz="1600">
              <a:solidFill>
                <a:srgbClr val="FFFFFF"/>
              </a:solidFill>
            </a:endParaRPr>
          </a:p>
        </p:txBody>
      </p:sp>
      <p:pic>
        <p:nvPicPr>
          <p:cNvPr id="207" name="Google Shape;207;p35"/>
          <p:cNvPicPr preferRelativeResize="0"/>
          <p:nvPr/>
        </p:nvPicPr>
        <p:blipFill>
          <a:blip r:embed="rId3">
            <a:alphaModFix/>
          </a:blip>
          <a:stretch>
            <a:fillRect/>
          </a:stretch>
        </p:blipFill>
        <p:spPr>
          <a:xfrm>
            <a:off x="2249475" y="2124075"/>
            <a:ext cx="4461200" cy="989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10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Jaccard Similarity for Binary vectors (Contd.)</a:t>
            </a:r>
            <a:endParaRPr/>
          </a:p>
        </p:txBody>
      </p:sp>
      <p:sp>
        <p:nvSpPr>
          <p:cNvPr id="213" name="Google Shape;213;p36"/>
          <p:cNvSpPr txBox="1">
            <a:spLocks noGrp="1"/>
          </p:cNvSpPr>
          <p:nvPr>
            <p:ph type="body" idx="1"/>
          </p:nvPr>
        </p:nvSpPr>
        <p:spPr>
          <a:xfrm>
            <a:off x="387900" y="1489825"/>
            <a:ext cx="8368200" cy="35133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770"/>
              <a:buNone/>
            </a:pPr>
            <a:r>
              <a:rPr lang="en" sz="1560"/>
              <a:t>For example, C1 and C2 → Customers,</a:t>
            </a:r>
            <a:endParaRPr sz="1560"/>
          </a:p>
          <a:p>
            <a:pPr marL="0" lvl="0" indent="0" algn="l" rtl="0">
              <a:lnSpc>
                <a:spcPct val="95000"/>
              </a:lnSpc>
              <a:spcBef>
                <a:spcPts val="1200"/>
              </a:spcBef>
              <a:spcAft>
                <a:spcPts val="0"/>
              </a:spcAft>
              <a:buSzPts val="770"/>
              <a:buNone/>
            </a:pPr>
            <a:endParaRPr sz="1560"/>
          </a:p>
          <a:p>
            <a:pPr marL="0" lvl="0" indent="0" algn="l" rtl="0">
              <a:lnSpc>
                <a:spcPct val="95000"/>
              </a:lnSpc>
              <a:spcBef>
                <a:spcPts val="1200"/>
              </a:spcBef>
              <a:spcAft>
                <a:spcPts val="0"/>
              </a:spcAft>
              <a:buSzPts val="770"/>
              <a:buNone/>
            </a:pPr>
            <a:endParaRPr sz="1560"/>
          </a:p>
          <a:p>
            <a:pPr marL="0" lvl="0" indent="0" algn="l" rtl="0">
              <a:lnSpc>
                <a:spcPct val="95000"/>
              </a:lnSpc>
              <a:spcBef>
                <a:spcPts val="1200"/>
              </a:spcBef>
              <a:spcAft>
                <a:spcPts val="0"/>
              </a:spcAft>
              <a:buSzPts val="770"/>
              <a:buNone/>
            </a:pPr>
            <a:endParaRPr sz="1560"/>
          </a:p>
          <a:p>
            <a:pPr marL="0" lvl="0" indent="0" algn="l" rtl="0">
              <a:lnSpc>
                <a:spcPct val="95000"/>
              </a:lnSpc>
              <a:spcBef>
                <a:spcPts val="1200"/>
              </a:spcBef>
              <a:spcAft>
                <a:spcPts val="0"/>
              </a:spcAft>
              <a:buSzPts val="770"/>
              <a:buNone/>
            </a:pPr>
            <a:endParaRPr sz="1560"/>
          </a:p>
          <a:p>
            <a:pPr marL="0" lvl="0" indent="0" algn="l" rtl="0">
              <a:lnSpc>
                <a:spcPct val="95000"/>
              </a:lnSpc>
              <a:spcBef>
                <a:spcPts val="1200"/>
              </a:spcBef>
              <a:spcAft>
                <a:spcPts val="0"/>
              </a:spcAft>
              <a:buSzPts val="770"/>
              <a:buNone/>
            </a:pPr>
            <a:r>
              <a:rPr lang="en" sz="1560"/>
              <a:t>Jaccard similarity between C1 and C2 is :</a:t>
            </a:r>
            <a:endParaRPr sz="1560"/>
          </a:p>
          <a:p>
            <a:pPr marL="0" lvl="0" indent="0" algn="l" rtl="0">
              <a:lnSpc>
                <a:spcPct val="95000"/>
              </a:lnSpc>
              <a:spcBef>
                <a:spcPts val="1200"/>
              </a:spcBef>
              <a:spcAft>
                <a:spcPts val="0"/>
              </a:spcAft>
              <a:buSzPts val="770"/>
              <a:buNone/>
            </a:pPr>
            <a:r>
              <a:rPr lang="en" sz="1560"/>
              <a:t>			J (C1,C2) = a / (a+b+c) = 1 / (1+1+2) = 0.25</a:t>
            </a:r>
            <a:endParaRPr sz="1560"/>
          </a:p>
          <a:p>
            <a:pPr marL="0" lvl="0" indent="0" algn="l" rtl="0">
              <a:lnSpc>
                <a:spcPct val="95000"/>
              </a:lnSpc>
              <a:spcBef>
                <a:spcPts val="1200"/>
              </a:spcBef>
              <a:spcAft>
                <a:spcPts val="0"/>
              </a:spcAft>
              <a:buSzPts val="770"/>
              <a:buNone/>
            </a:pPr>
            <a:endParaRPr sz="1560"/>
          </a:p>
          <a:p>
            <a:pPr marL="0" lvl="0" indent="0" algn="l" rtl="0">
              <a:lnSpc>
                <a:spcPct val="95000"/>
              </a:lnSpc>
              <a:spcBef>
                <a:spcPts val="1200"/>
              </a:spcBef>
              <a:spcAft>
                <a:spcPts val="1200"/>
              </a:spcAft>
              <a:buSzPts val="770"/>
              <a:buNone/>
            </a:pPr>
            <a:endParaRPr sz="1560"/>
          </a:p>
        </p:txBody>
      </p:sp>
      <p:graphicFrame>
        <p:nvGraphicFramePr>
          <p:cNvPr id="214" name="Google Shape;214;p36"/>
          <p:cNvGraphicFramePr/>
          <p:nvPr/>
        </p:nvGraphicFramePr>
        <p:xfrm>
          <a:off x="1208700" y="1977443"/>
          <a:ext cx="7239000" cy="1188630"/>
        </p:xfrm>
        <a:graphic>
          <a:graphicData uri="http://schemas.openxmlformats.org/drawingml/2006/table">
            <a:tbl>
              <a:tblPr>
                <a:noFill/>
                <a:tableStyleId>{F811A88E-BE45-440B-B130-7B28FE6238FF}</a:tableStyleId>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723900">
                  <a:extLst>
                    <a:ext uri="{9D8B030D-6E8A-4147-A177-3AD203B41FA5}">
                      <a16:colId xmlns:a16="http://schemas.microsoft.com/office/drawing/2014/main" val="20007"/>
                    </a:ext>
                  </a:extLst>
                </a:gridCol>
                <a:gridCol w="723900">
                  <a:extLst>
                    <a:ext uri="{9D8B030D-6E8A-4147-A177-3AD203B41FA5}">
                      <a16:colId xmlns:a16="http://schemas.microsoft.com/office/drawing/2014/main" val="20008"/>
                    </a:ext>
                  </a:extLst>
                </a:gridCol>
                <a:gridCol w="723900">
                  <a:extLst>
                    <a:ext uri="{9D8B030D-6E8A-4147-A177-3AD203B41FA5}">
                      <a16:colId xmlns:a16="http://schemas.microsoft.com/office/drawing/2014/main" val="20009"/>
                    </a:ext>
                  </a:extLst>
                </a:gridCol>
              </a:tblGrid>
              <a:tr h="345175">
                <a:tc>
                  <a:txBody>
                    <a:bodyPr/>
                    <a:lstStyle/>
                    <a:p>
                      <a:pPr marL="0" lvl="0" indent="0" algn="l" rtl="0">
                        <a:spcBef>
                          <a:spcPts val="0"/>
                        </a:spcBef>
                        <a:spcAft>
                          <a:spcPts val="0"/>
                        </a:spcAft>
                        <a:buNone/>
                      </a:pPr>
                      <a:endParaRPr>
                        <a:solidFill>
                          <a:srgbClr val="434343"/>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l" rtl="0">
                        <a:spcBef>
                          <a:spcPts val="0"/>
                        </a:spcBef>
                        <a:spcAft>
                          <a:spcPts val="0"/>
                        </a:spcAft>
                        <a:buNone/>
                      </a:pPr>
                      <a:r>
                        <a:rPr lang="en">
                          <a:solidFill>
                            <a:srgbClr val="434343"/>
                          </a:solidFill>
                        </a:rPr>
                        <a:t>Item 1</a:t>
                      </a:r>
                      <a:endParaRPr>
                        <a:solidFill>
                          <a:srgbClr val="434343"/>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l" rtl="0">
                        <a:spcBef>
                          <a:spcPts val="0"/>
                        </a:spcBef>
                        <a:spcAft>
                          <a:spcPts val="0"/>
                        </a:spcAft>
                        <a:buNone/>
                      </a:pPr>
                      <a:r>
                        <a:rPr lang="en">
                          <a:solidFill>
                            <a:srgbClr val="434343"/>
                          </a:solidFill>
                        </a:rPr>
                        <a:t>Item 2</a:t>
                      </a:r>
                      <a:endParaRPr>
                        <a:solidFill>
                          <a:srgbClr val="434343"/>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l" rtl="0">
                        <a:spcBef>
                          <a:spcPts val="0"/>
                        </a:spcBef>
                        <a:spcAft>
                          <a:spcPts val="0"/>
                        </a:spcAft>
                        <a:buNone/>
                      </a:pPr>
                      <a:r>
                        <a:rPr lang="en">
                          <a:solidFill>
                            <a:srgbClr val="434343"/>
                          </a:solidFill>
                        </a:rPr>
                        <a:t>Item 3</a:t>
                      </a:r>
                      <a:endParaRPr>
                        <a:solidFill>
                          <a:srgbClr val="434343"/>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l" rtl="0">
                        <a:spcBef>
                          <a:spcPts val="0"/>
                        </a:spcBef>
                        <a:spcAft>
                          <a:spcPts val="0"/>
                        </a:spcAft>
                        <a:buNone/>
                      </a:pPr>
                      <a:r>
                        <a:rPr lang="en">
                          <a:solidFill>
                            <a:srgbClr val="434343"/>
                          </a:solidFill>
                        </a:rPr>
                        <a:t>Item 4</a:t>
                      </a:r>
                      <a:endParaRPr>
                        <a:solidFill>
                          <a:srgbClr val="434343"/>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l" rtl="0">
                        <a:spcBef>
                          <a:spcPts val="0"/>
                        </a:spcBef>
                        <a:spcAft>
                          <a:spcPts val="0"/>
                        </a:spcAft>
                        <a:buNone/>
                      </a:pPr>
                      <a:r>
                        <a:rPr lang="en">
                          <a:solidFill>
                            <a:srgbClr val="434343"/>
                          </a:solidFill>
                        </a:rPr>
                        <a:t>Item 5</a:t>
                      </a:r>
                      <a:endParaRPr>
                        <a:solidFill>
                          <a:srgbClr val="434343"/>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l" rtl="0">
                        <a:spcBef>
                          <a:spcPts val="0"/>
                        </a:spcBef>
                        <a:spcAft>
                          <a:spcPts val="0"/>
                        </a:spcAft>
                        <a:buNone/>
                      </a:pPr>
                      <a:r>
                        <a:rPr lang="en">
                          <a:solidFill>
                            <a:srgbClr val="434343"/>
                          </a:solidFill>
                        </a:rPr>
                        <a:t>Item 6</a:t>
                      </a:r>
                      <a:endParaRPr>
                        <a:solidFill>
                          <a:srgbClr val="434343"/>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l" rtl="0">
                        <a:spcBef>
                          <a:spcPts val="0"/>
                        </a:spcBef>
                        <a:spcAft>
                          <a:spcPts val="0"/>
                        </a:spcAft>
                        <a:buNone/>
                      </a:pPr>
                      <a:r>
                        <a:rPr lang="en">
                          <a:solidFill>
                            <a:srgbClr val="434343"/>
                          </a:solidFill>
                        </a:rPr>
                        <a:t>Item 7</a:t>
                      </a:r>
                      <a:endParaRPr>
                        <a:solidFill>
                          <a:srgbClr val="434343"/>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l" rtl="0">
                        <a:spcBef>
                          <a:spcPts val="0"/>
                        </a:spcBef>
                        <a:spcAft>
                          <a:spcPts val="0"/>
                        </a:spcAft>
                        <a:buNone/>
                      </a:pPr>
                      <a:r>
                        <a:rPr lang="en">
                          <a:solidFill>
                            <a:srgbClr val="434343"/>
                          </a:solidFill>
                        </a:rPr>
                        <a:t>Item 8</a:t>
                      </a:r>
                      <a:endParaRPr>
                        <a:solidFill>
                          <a:srgbClr val="434343"/>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l" rtl="0">
                        <a:spcBef>
                          <a:spcPts val="0"/>
                        </a:spcBef>
                        <a:spcAft>
                          <a:spcPts val="0"/>
                        </a:spcAft>
                        <a:buNone/>
                      </a:pPr>
                      <a:r>
                        <a:rPr lang="en">
                          <a:solidFill>
                            <a:srgbClr val="434343"/>
                          </a:solidFill>
                        </a:rPr>
                        <a:t>Item 9</a:t>
                      </a:r>
                      <a:endParaRPr>
                        <a:solidFill>
                          <a:srgbClr val="434343"/>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345175">
                <a:tc>
                  <a:txBody>
                    <a:bodyPr/>
                    <a:lstStyle/>
                    <a:p>
                      <a:pPr marL="0" lvl="0" indent="0" algn="l" rtl="0">
                        <a:spcBef>
                          <a:spcPts val="0"/>
                        </a:spcBef>
                        <a:spcAft>
                          <a:spcPts val="0"/>
                        </a:spcAft>
                        <a:buNone/>
                      </a:pPr>
                      <a:r>
                        <a:rPr lang="en">
                          <a:solidFill>
                            <a:srgbClr val="434343"/>
                          </a:solidFill>
                        </a:rPr>
                        <a:t>C1</a:t>
                      </a:r>
                      <a:endParaRPr>
                        <a:solidFill>
                          <a:srgbClr val="434343"/>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04347"/>
                        </a:lnSpc>
                        <a:spcBef>
                          <a:spcPts val="0"/>
                        </a:spcBef>
                        <a:spcAft>
                          <a:spcPts val="0"/>
                        </a:spcAft>
                        <a:buNone/>
                      </a:pPr>
                      <a:r>
                        <a:rPr lang="en" sz="1150">
                          <a:solidFill>
                            <a:srgbClr val="434343"/>
                          </a:solidFill>
                        </a:rPr>
                        <a:t>0</a:t>
                      </a:r>
                      <a:endParaRPr sz="1150">
                        <a:solidFill>
                          <a:srgbClr val="434343"/>
                        </a:solidFill>
                      </a:endParaRPr>
                    </a:p>
                  </a:txBody>
                  <a:tcPr marL="190500" marR="190500" marT="47625" marB="476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04347"/>
                        </a:lnSpc>
                        <a:spcBef>
                          <a:spcPts val="0"/>
                        </a:spcBef>
                        <a:spcAft>
                          <a:spcPts val="0"/>
                        </a:spcAft>
                        <a:buNone/>
                      </a:pPr>
                      <a:r>
                        <a:rPr lang="en" sz="1150">
                          <a:solidFill>
                            <a:srgbClr val="434343"/>
                          </a:solidFill>
                        </a:rPr>
                        <a:t>1</a:t>
                      </a:r>
                      <a:endParaRPr sz="1150">
                        <a:solidFill>
                          <a:srgbClr val="434343"/>
                        </a:solidFill>
                      </a:endParaRPr>
                    </a:p>
                  </a:txBody>
                  <a:tcPr marL="190500" marR="190500" marT="47625" marB="476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04347"/>
                        </a:lnSpc>
                        <a:spcBef>
                          <a:spcPts val="0"/>
                        </a:spcBef>
                        <a:spcAft>
                          <a:spcPts val="0"/>
                        </a:spcAft>
                        <a:buNone/>
                      </a:pPr>
                      <a:r>
                        <a:rPr lang="en" sz="1150">
                          <a:solidFill>
                            <a:srgbClr val="434343"/>
                          </a:solidFill>
                        </a:rPr>
                        <a:t>0</a:t>
                      </a:r>
                      <a:endParaRPr sz="1150">
                        <a:solidFill>
                          <a:srgbClr val="434343"/>
                        </a:solidFill>
                      </a:endParaRPr>
                    </a:p>
                  </a:txBody>
                  <a:tcPr marL="190500" marR="190500" marT="47625" marB="476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04347"/>
                        </a:lnSpc>
                        <a:spcBef>
                          <a:spcPts val="0"/>
                        </a:spcBef>
                        <a:spcAft>
                          <a:spcPts val="0"/>
                        </a:spcAft>
                        <a:buNone/>
                      </a:pPr>
                      <a:r>
                        <a:rPr lang="en" sz="1150">
                          <a:solidFill>
                            <a:srgbClr val="434343"/>
                          </a:solidFill>
                        </a:rPr>
                        <a:t>0</a:t>
                      </a:r>
                      <a:endParaRPr sz="1150">
                        <a:solidFill>
                          <a:srgbClr val="434343"/>
                        </a:solidFill>
                      </a:endParaRPr>
                    </a:p>
                  </a:txBody>
                  <a:tcPr marL="190500" marR="190500" marT="47625" marB="476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04347"/>
                        </a:lnSpc>
                        <a:spcBef>
                          <a:spcPts val="0"/>
                        </a:spcBef>
                        <a:spcAft>
                          <a:spcPts val="0"/>
                        </a:spcAft>
                        <a:buNone/>
                      </a:pPr>
                      <a:r>
                        <a:rPr lang="en" sz="1150">
                          <a:solidFill>
                            <a:srgbClr val="434343"/>
                          </a:solidFill>
                        </a:rPr>
                        <a:t>0</a:t>
                      </a:r>
                      <a:endParaRPr sz="1150">
                        <a:solidFill>
                          <a:srgbClr val="434343"/>
                        </a:solidFill>
                      </a:endParaRPr>
                    </a:p>
                  </a:txBody>
                  <a:tcPr marL="190500" marR="190500" marT="47625" marB="476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04347"/>
                        </a:lnSpc>
                        <a:spcBef>
                          <a:spcPts val="0"/>
                        </a:spcBef>
                        <a:spcAft>
                          <a:spcPts val="0"/>
                        </a:spcAft>
                        <a:buNone/>
                      </a:pPr>
                      <a:r>
                        <a:rPr lang="en" sz="1150">
                          <a:solidFill>
                            <a:srgbClr val="434343"/>
                          </a:solidFill>
                        </a:rPr>
                        <a:t>1</a:t>
                      </a:r>
                      <a:endParaRPr sz="1150">
                        <a:solidFill>
                          <a:srgbClr val="434343"/>
                        </a:solidFill>
                      </a:endParaRPr>
                    </a:p>
                  </a:txBody>
                  <a:tcPr marL="190500" marR="190500" marT="47625" marB="476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04347"/>
                        </a:lnSpc>
                        <a:spcBef>
                          <a:spcPts val="0"/>
                        </a:spcBef>
                        <a:spcAft>
                          <a:spcPts val="0"/>
                        </a:spcAft>
                        <a:buNone/>
                      </a:pPr>
                      <a:r>
                        <a:rPr lang="en" sz="1150">
                          <a:solidFill>
                            <a:srgbClr val="434343"/>
                          </a:solidFill>
                        </a:rPr>
                        <a:t>0</a:t>
                      </a:r>
                      <a:endParaRPr sz="1150">
                        <a:solidFill>
                          <a:srgbClr val="434343"/>
                        </a:solidFill>
                      </a:endParaRPr>
                    </a:p>
                  </a:txBody>
                  <a:tcPr marL="190500" marR="190500" marT="47625" marB="476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04347"/>
                        </a:lnSpc>
                        <a:spcBef>
                          <a:spcPts val="0"/>
                        </a:spcBef>
                        <a:spcAft>
                          <a:spcPts val="0"/>
                        </a:spcAft>
                        <a:buNone/>
                      </a:pPr>
                      <a:r>
                        <a:rPr lang="en" sz="1150">
                          <a:solidFill>
                            <a:srgbClr val="434343"/>
                          </a:solidFill>
                        </a:rPr>
                        <a:t>0</a:t>
                      </a:r>
                      <a:endParaRPr sz="1150">
                        <a:solidFill>
                          <a:srgbClr val="434343"/>
                        </a:solidFill>
                      </a:endParaRPr>
                    </a:p>
                  </a:txBody>
                  <a:tcPr marL="190500" marR="190500" marT="47625" marB="476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04347"/>
                        </a:lnSpc>
                        <a:spcBef>
                          <a:spcPts val="0"/>
                        </a:spcBef>
                        <a:spcAft>
                          <a:spcPts val="0"/>
                        </a:spcAft>
                        <a:buNone/>
                      </a:pPr>
                      <a:r>
                        <a:rPr lang="en" sz="1150">
                          <a:solidFill>
                            <a:srgbClr val="434343"/>
                          </a:solidFill>
                        </a:rPr>
                        <a:t>1</a:t>
                      </a:r>
                      <a:endParaRPr sz="1150">
                        <a:solidFill>
                          <a:srgbClr val="434343"/>
                        </a:solidFill>
                      </a:endParaRPr>
                    </a:p>
                  </a:txBody>
                  <a:tcPr marL="190500" marR="190500" marT="47625" marB="476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1"/>
                  </a:ext>
                </a:extLst>
              </a:tr>
              <a:tr h="345175">
                <a:tc>
                  <a:txBody>
                    <a:bodyPr/>
                    <a:lstStyle/>
                    <a:p>
                      <a:pPr marL="0" lvl="0" indent="0" algn="l" rtl="0">
                        <a:spcBef>
                          <a:spcPts val="0"/>
                        </a:spcBef>
                        <a:spcAft>
                          <a:spcPts val="0"/>
                        </a:spcAft>
                        <a:buNone/>
                      </a:pPr>
                      <a:r>
                        <a:rPr lang="en">
                          <a:solidFill>
                            <a:srgbClr val="434343"/>
                          </a:solidFill>
                        </a:rPr>
                        <a:t>C2</a:t>
                      </a:r>
                      <a:endParaRPr>
                        <a:solidFill>
                          <a:srgbClr val="434343"/>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04347"/>
                        </a:lnSpc>
                        <a:spcBef>
                          <a:spcPts val="0"/>
                        </a:spcBef>
                        <a:spcAft>
                          <a:spcPts val="0"/>
                        </a:spcAft>
                        <a:buNone/>
                      </a:pPr>
                      <a:r>
                        <a:rPr lang="en" sz="1150">
                          <a:solidFill>
                            <a:srgbClr val="434343"/>
                          </a:solidFill>
                        </a:rPr>
                        <a:t>0</a:t>
                      </a:r>
                      <a:endParaRPr sz="1150">
                        <a:solidFill>
                          <a:srgbClr val="434343"/>
                        </a:solidFill>
                      </a:endParaRPr>
                    </a:p>
                  </a:txBody>
                  <a:tcPr marL="190500" marR="190500" marT="47625" marB="476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04347"/>
                        </a:lnSpc>
                        <a:spcBef>
                          <a:spcPts val="0"/>
                        </a:spcBef>
                        <a:spcAft>
                          <a:spcPts val="0"/>
                        </a:spcAft>
                        <a:buNone/>
                      </a:pPr>
                      <a:r>
                        <a:rPr lang="en" sz="1150">
                          <a:solidFill>
                            <a:srgbClr val="434343"/>
                          </a:solidFill>
                        </a:rPr>
                        <a:t>0</a:t>
                      </a:r>
                      <a:endParaRPr sz="1150">
                        <a:solidFill>
                          <a:srgbClr val="434343"/>
                        </a:solidFill>
                      </a:endParaRPr>
                    </a:p>
                  </a:txBody>
                  <a:tcPr marL="190500" marR="190500" marT="47625" marB="476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04347"/>
                        </a:lnSpc>
                        <a:spcBef>
                          <a:spcPts val="0"/>
                        </a:spcBef>
                        <a:spcAft>
                          <a:spcPts val="0"/>
                        </a:spcAft>
                        <a:buNone/>
                      </a:pPr>
                      <a:r>
                        <a:rPr lang="en" sz="1150">
                          <a:solidFill>
                            <a:srgbClr val="434343"/>
                          </a:solidFill>
                        </a:rPr>
                        <a:t>1</a:t>
                      </a:r>
                      <a:endParaRPr sz="1150">
                        <a:solidFill>
                          <a:srgbClr val="434343"/>
                        </a:solidFill>
                      </a:endParaRPr>
                    </a:p>
                  </a:txBody>
                  <a:tcPr marL="190500" marR="190500" marT="47625" marB="476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04347"/>
                        </a:lnSpc>
                        <a:spcBef>
                          <a:spcPts val="0"/>
                        </a:spcBef>
                        <a:spcAft>
                          <a:spcPts val="0"/>
                        </a:spcAft>
                        <a:buNone/>
                      </a:pPr>
                      <a:r>
                        <a:rPr lang="en" sz="1150">
                          <a:solidFill>
                            <a:srgbClr val="434343"/>
                          </a:solidFill>
                        </a:rPr>
                        <a:t>0</a:t>
                      </a:r>
                      <a:endParaRPr sz="1150">
                        <a:solidFill>
                          <a:srgbClr val="434343"/>
                        </a:solidFill>
                      </a:endParaRPr>
                    </a:p>
                  </a:txBody>
                  <a:tcPr marL="190500" marR="190500" marT="47625" marB="476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04347"/>
                        </a:lnSpc>
                        <a:spcBef>
                          <a:spcPts val="0"/>
                        </a:spcBef>
                        <a:spcAft>
                          <a:spcPts val="0"/>
                        </a:spcAft>
                        <a:buNone/>
                      </a:pPr>
                      <a:r>
                        <a:rPr lang="en" sz="1150">
                          <a:solidFill>
                            <a:srgbClr val="434343"/>
                          </a:solidFill>
                        </a:rPr>
                        <a:t>0</a:t>
                      </a:r>
                      <a:endParaRPr sz="1150">
                        <a:solidFill>
                          <a:srgbClr val="434343"/>
                        </a:solidFill>
                      </a:endParaRPr>
                    </a:p>
                  </a:txBody>
                  <a:tcPr marL="190500" marR="190500" marT="47625" marB="476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04347"/>
                        </a:lnSpc>
                        <a:spcBef>
                          <a:spcPts val="0"/>
                        </a:spcBef>
                        <a:spcAft>
                          <a:spcPts val="0"/>
                        </a:spcAft>
                        <a:buNone/>
                      </a:pPr>
                      <a:r>
                        <a:rPr lang="en" sz="1150">
                          <a:solidFill>
                            <a:srgbClr val="434343"/>
                          </a:solidFill>
                        </a:rPr>
                        <a:t>0</a:t>
                      </a:r>
                      <a:endParaRPr sz="1150">
                        <a:solidFill>
                          <a:srgbClr val="434343"/>
                        </a:solidFill>
                      </a:endParaRPr>
                    </a:p>
                  </a:txBody>
                  <a:tcPr marL="190500" marR="190500" marT="47625" marB="476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04347"/>
                        </a:lnSpc>
                        <a:spcBef>
                          <a:spcPts val="0"/>
                        </a:spcBef>
                        <a:spcAft>
                          <a:spcPts val="0"/>
                        </a:spcAft>
                        <a:buNone/>
                      </a:pPr>
                      <a:r>
                        <a:rPr lang="en" sz="1150">
                          <a:solidFill>
                            <a:srgbClr val="434343"/>
                          </a:solidFill>
                        </a:rPr>
                        <a:t>0</a:t>
                      </a:r>
                      <a:endParaRPr sz="1150">
                        <a:solidFill>
                          <a:srgbClr val="434343"/>
                        </a:solidFill>
                      </a:endParaRPr>
                    </a:p>
                  </a:txBody>
                  <a:tcPr marL="190500" marR="190500" marT="47625" marB="476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04347"/>
                        </a:lnSpc>
                        <a:spcBef>
                          <a:spcPts val="0"/>
                        </a:spcBef>
                        <a:spcAft>
                          <a:spcPts val="0"/>
                        </a:spcAft>
                        <a:buNone/>
                      </a:pPr>
                      <a:r>
                        <a:rPr lang="en" sz="1150">
                          <a:solidFill>
                            <a:srgbClr val="434343"/>
                          </a:solidFill>
                        </a:rPr>
                        <a:t>0</a:t>
                      </a:r>
                      <a:endParaRPr sz="1150">
                        <a:solidFill>
                          <a:srgbClr val="434343"/>
                        </a:solidFill>
                      </a:endParaRPr>
                    </a:p>
                  </a:txBody>
                  <a:tcPr marL="190500" marR="190500" marT="47625" marB="476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04347"/>
                        </a:lnSpc>
                        <a:spcBef>
                          <a:spcPts val="0"/>
                        </a:spcBef>
                        <a:spcAft>
                          <a:spcPts val="0"/>
                        </a:spcAft>
                        <a:buNone/>
                      </a:pPr>
                      <a:r>
                        <a:rPr lang="en" sz="1150">
                          <a:solidFill>
                            <a:srgbClr val="434343"/>
                          </a:solidFill>
                        </a:rPr>
                        <a:t>1</a:t>
                      </a:r>
                      <a:endParaRPr sz="1150">
                        <a:solidFill>
                          <a:srgbClr val="434343"/>
                        </a:solidFill>
                      </a:endParaRPr>
                    </a:p>
                  </a:txBody>
                  <a:tcPr marL="190500" marR="190500" marT="47625" marB="476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14"/>
                                        </p:tgtEl>
                                        <p:attrNameLst>
                                          <p:attrName>style.visibility</p:attrName>
                                        </p:attrNameLst>
                                      </p:cBhvr>
                                      <p:to>
                                        <p:strVal val="visible"/>
                                      </p:to>
                                    </p:set>
                                    <p:anim calcmode="lin" valueType="num">
                                      <p:cBhvr additive="base">
                                        <p:cTn id="7" dur="1000"/>
                                        <p:tgtEl>
                                          <p:spTgt spid="21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3"/>
                                        </p:tgtEl>
                                        <p:attrNameLst>
                                          <p:attrName>style.visibility</p:attrName>
                                        </p:attrNameLst>
                                      </p:cBhvr>
                                      <p:to>
                                        <p:strVal val="visible"/>
                                      </p:to>
                                    </p:set>
                                    <p:anim calcmode="lin" valueType="num">
                                      <p:cBhvr additive="base">
                                        <p:cTn id="12" dur="1000"/>
                                        <p:tgtEl>
                                          <p:spTgt spid="2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Jaccard Similarity for two sets</a:t>
            </a:r>
            <a:endParaRPr/>
          </a:p>
        </p:txBody>
      </p:sp>
      <p:sp>
        <p:nvSpPr>
          <p:cNvPr id="220" name="Google Shape;220;p37"/>
          <p:cNvSpPr txBox="1">
            <a:spLocks noGrp="1"/>
          </p:cNvSpPr>
          <p:nvPr>
            <p:ph type="body" idx="1"/>
          </p:nvPr>
        </p:nvSpPr>
        <p:spPr>
          <a:xfrm>
            <a:off x="387900" y="1332275"/>
            <a:ext cx="8368200" cy="3486600"/>
          </a:xfrm>
          <a:prstGeom prst="rect">
            <a:avLst/>
          </a:prstGeom>
        </p:spPr>
        <p:txBody>
          <a:bodyPr spcFirstLastPara="1" wrap="square" lIns="91425" tIns="91425" rIns="91425" bIns="91425" anchor="t" anchorCtr="0">
            <a:normAutofit lnSpcReduction="20000"/>
          </a:bodyPr>
          <a:lstStyle/>
          <a:p>
            <a:pPr marL="457200" lvl="0" indent="-368300" algn="l" rtl="0">
              <a:spcBef>
                <a:spcPts val="0"/>
              </a:spcBef>
              <a:spcAft>
                <a:spcPts val="0"/>
              </a:spcAft>
              <a:buClr>
                <a:srgbClr val="FFFFFF"/>
              </a:buClr>
              <a:buSzPts val="2200"/>
              <a:buChar char="●"/>
            </a:pPr>
            <a:r>
              <a:rPr lang="en" sz="1500">
                <a:solidFill>
                  <a:srgbClr val="FFFFFF"/>
                </a:solidFill>
                <a:latin typeface="Calibri"/>
                <a:ea typeface="Calibri"/>
                <a:cs typeface="Calibri"/>
                <a:sym typeface="Calibri"/>
              </a:rPr>
              <a:t>Jaccard similarity between two sets A and B is calculated as follows : </a:t>
            </a:r>
            <a:endParaRPr sz="1500">
              <a:solidFill>
                <a:srgbClr val="FFFFFF"/>
              </a:solidFill>
              <a:latin typeface="Calibri"/>
              <a:ea typeface="Calibri"/>
              <a:cs typeface="Calibri"/>
              <a:sym typeface="Calibri"/>
            </a:endParaRPr>
          </a:p>
          <a:p>
            <a:pPr marL="914400" lvl="0" indent="0" algn="l" rtl="0">
              <a:spcBef>
                <a:spcPts val="1200"/>
              </a:spcBef>
              <a:spcAft>
                <a:spcPts val="0"/>
              </a:spcAft>
              <a:buNone/>
            </a:pPr>
            <a:endParaRPr sz="1500">
              <a:solidFill>
                <a:srgbClr val="FFFFFF"/>
              </a:solidFill>
              <a:latin typeface="Calibri"/>
              <a:ea typeface="Calibri"/>
              <a:cs typeface="Calibri"/>
              <a:sym typeface="Calibri"/>
            </a:endParaRPr>
          </a:p>
          <a:p>
            <a:pPr marL="0" lvl="0" indent="0" algn="l" rtl="0">
              <a:spcBef>
                <a:spcPts val="1200"/>
              </a:spcBef>
              <a:spcAft>
                <a:spcPts val="0"/>
              </a:spcAft>
              <a:buNone/>
            </a:pPr>
            <a:endParaRPr sz="1500">
              <a:solidFill>
                <a:srgbClr val="FFFFFF"/>
              </a:solidFill>
              <a:latin typeface="Calibri"/>
              <a:ea typeface="Calibri"/>
              <a:cs typeface="Calibri"/>
              <a:sym typeface="Calibri"/>
            </a:endParaRPr>
          </a:p>
          <a:p>
            <a:pPr marL="914400" lvl="0" indent="0" algn="l" rtl="0">
              <a:spcBef>
                <a:spcPts val="1200"/>
              </a:spcBef>
              <a:spcAft>
                <a:spcPts val="0"/>
              </a:spcAft>
              <a:buNone/>
            </a:pPr>
            <a:endParaRPr sz="1500">
              <a:solidFill>
                <a:srgbClr val="FFFFFF"/>
              </a:solidFill>
              <a:latin typeface="Calibri"/>
              <a:ea typeface="Calibri"/>
              <a:cs typeface="Calibri"/>
              <a:sym typeface="Calibri"/>
            </a:endParaRPr>
          </a:p>
          <a:p>
            <a:pPr marL="914400" lvl="0" indent="0" algn="l" rtl="0">
              <a:spcBef>
                <a:spcPts val="1200"/>
              </a:spcBef>
              <a:spcAft>
                <a:spcPts val="0"/>
              </a:spcAft>
              <a:buNone/>
            </a:pPr>
            <a:r>
              <a:rPr lang="en" sz="1500">
                <a:solidFill>
                  <a:srgbClr val="FFFFFF"/>
                </a:solidFill>
                <a:latin typeface="Calibri"/>
                <a:ea typeface="Calibri"/>
                <a:cs typeface="Calibri"/>
                <a:sym typeface="Calibri"/>
              </a:rPr>
              <a:t>Where  |A∩B| = number of members shared between two sets</a:t>
            </a:r>
            <a:endParaRPr sz="1500">
              <a:solidFill>
                <a:srgbClr val="FFFFFF"/>
              </a:solidFill>
              <a:latin typeface="Calibri"/>
              <a:ea typeface="Calibri"/>
              <a:cs typeface="Calibri"/>
              <a:sym typeface="Calibri"/>
            </a:endParaRPr>
          </a:p>
          <a:p>
            <a:pPr marL="914400" lvl="0" indent="0" algn="l" rtl="0">
              <a:spcBef>
                <a:spcPts val="1200"/>
              </a:spcBef>
              <a:spcAft>
                <a:spcPts val="0"/>
              </a:spcAft>
              <a:buNone/>
            </a:pPr>
            <a:r>
              <a:rPr lang="en" sz="1500">
                <a:solidFill>
                  <a:srgbClr val="FFFFFF"/>
                </a:solidFill>
                <a:latin typeface="Calibri"/>
                <a:ea typeface="Calibri"/>
                <a:cs typeface="Calibri"/>
                <a:sym typeface="Calibri"/>
              </a:rPr>
              <a:t>	      |A∪B| = total number of members in two sets</a:t>
            </a:r>
            <a:endParaRPr sz="1500">
              <a:solidFill>
                <a:srgbClr val="FFFFFF"/>
              </a:solidFill>
              <a:latin typeface="Calibri"/>
              <a:ea typeface="Calibri"/>
              <a:cs typeface="Calibri"/>
              <a:sym typeface="Calibri"/>
            </a:endParaRPr>
          </a:p>
          <a:p>
            <a:pPr marL="457200" lvl="0" indent="-323850" algn="l" rtl="0">
              <a:spcBef>
                <a:spcPts val="1200"/>
              </a:spcBef>
              <a:spcAft>
                <a:spcPts val="0"/>
              </a:spcAft>
              <a:buClr>
                <a:srgbClr val="FFFFFF"/>
              </a:buClr>
              <a:buSzPts val="1500"/>
              <a:buFont typeface="Calibri"/>
              <a:buChar char="●"/>
            </a:pPr>
            <a:r>
              <a:rPr lang="en" sz="1500">
                <a:solidFill>
                  <a:srgbClr val="FFFFFF"/>
                </a:solidFill>
                <a:latin typeface="Calibri"/>
                <a:ea typeface="Calibri"/>
                <a:cs typeface="Calibri"/>
                <a:sym typeface="Calibri"/>
              </a:rPr>
              <a:t>For example, </a:t>
            </a:r>
            <a:r>
              <a:rPr lang="en" sz="1400">
                <a:solidFill>
                  <a:srgbClr val="FFFFFF"/>
                </a:solidFill>
              </a:rPr>
              <a:t>A = {0,1,2,5,6,8,9} and B = {0,2,3,4,5,7,9}</a:t>
            </a:r>
            <a:endParaRPr sz="1400">
              <a:solidFill>
                <a:srgbClr val="FFFFFF"/>
              </a:solidFill>
            </a:endParaRPr>
          </a:p>
          <a:p>
            <a:pPr marL="1828800" lvl="1" indent="-317500" algn="l" rtl="0">
              <a:spcBef>
                <a:spcPts val="0"/>
              </a:spcBef>
              <a:spcAft>
                <a:spcPts val="0"/>
              </a:spcAft>
              <a:buClr>
                <a:srgbClr val="FFFFFF"/>
              </a:buClr>
              <a:buSzPts val="1400"/>
              <a:buChar char="○"/>
            </a:pPr>
            <a:r>
              <a:rPr lang="en" sz="1500">
                <a:solidFill>
                  <a:srgbClr val="FFFFFF"/>
                </a:solidFill>
                <a:latin typeface="Calibri"/>
                <a:ea typeface="Calibri"/>
                <a:cs typeface="Calibri"/>
                <a:sym typeface="Calibri"/>
              </a:rPr>
              <a:t>|A∩B| = 4</a:t>
            </a:r>
            <a:endParaRPr sz="1500">
              <a:solidFill>
                <a:srgbClr val="FFFFFF"/>
              </a:solidFill>
              <a:latin typeface="Calibri"/>
              <a:ea typeface="Calibri"/>
              <a:cs typeface="Calibri"/>
              <a:sym typeface="Calibri"/>
            </a:endParaRPr>
          </a:p>
          <a:p>
            <a:pPr marL="1828800" lvl="1" indent="-323850" algn="l" rtl="0">
              <a:spcBef>
                <a:spcPts val="0"/>
              </a:spcBef>
              <a:spcAft>
                <a:spcPts val="0"/>
              </a:spcAft>
              <a:buClr>
                <a:srgbClr val="FFFFFF"/>
              </a:buClr>
              <a:buSzPts val="1500"/>
              <a:buFont typeface="Calibri"/>
              <a:buChar char="○"/>
            </a:pPr>
            <a:r>
              <a:rPr lang="en" sz="1500">
                <a:solidFill>
                  <a:srgbClr val="FFFFFF"/>
                </a:solidFill>
                <a:latin typeface="Calibri"/>
                <a:ea typeface="Calibri"/>
                <a:cs typeface="Calibri"/>
                <a:sym typeface="Calibri"/>
              </a:rPr>
              <a:t>|A∪B| = 10</a:t>
            </a:r>
            <a:endParaRPr sz="1500">
              <a:solidFill>
                <a:srgbClr val="FFFFFF"/>
              </a:solidFill>
              <a:latin typeface="Calibri"/>
              <a:ea typeface="Calibri"/>
              <a:cs typeface="Calibri"/>
              <a:sym typeface="Calibri"/>
            </a:endParaRPr>
          </a:p>
          <a:p>
            <a:pPr marL="1828800" lvl="1" indent="-323850" algn="l" rtl="0">
              <a:spcBef>
                <a:spcPts val="0"/>
              </a:spcBef>
              <a:spcAft>
                <a:spcPts val="0"/>
              </a:spcAft>
              <a:buClr>
                <a:srgbClr val="FFFFFF"/>
              </a:buClr>
              <a:buSzPts val="1500"/>
              <a:buFont typeface="Calibri"/>
              <a:buChar char="○"/>
            </a:pPr>
            <a:r>
              <a:rPr lang="en" sz="1500">
                <a:solidFill>
                  <a:srgbClr val="FFFFFF"/>
                </a:solidFill>
                <a:latin typeface="Calibri"/>
                <a:ea typeface="Calibri"/>
                <a:cs typeface="Calibri"/>
                <a:sym typeface="Calibri"/>
              </a:rPr>
              <a:t>Jaccard similarity = 4/ 10 =0.4</a:t>
            </a:r>
            <a:endParaRPr sz="1500">
              <a:solidFill>
                <a:srgbClr val="FFFFFF"/>
              </a:solidFill>
              <a:latin typeface="Calibri"/>
              <a:ea typeface="Calibri"/>
              <a:cs typeface="Calibri"/>
              <a:sym typeface="Calibri"/>
            </a:endParaRPr>
          </a:p>
        </p:txBody>
      </p:sp>
      <p:pic>
        <p:nvPicPr>
          <p:cNvPr id="221" name="Google Shape;221;p37"/>
          <p:cNvPicPr preferRelativeResize="0"/>
          <p:nvPr/>
        </p:nvPicPr>
        <p:blipFill>
          <a:blip r:embed="rId3">
            <a:alphaModFix/>
          </a:blip>
          <a:stretch>
            <a:fillRect/>
          </a:stretch>
        </p:blipFill>
        <p:spPr>
          <a:xfrm>
            <a:off x="2783025" y="2075925"/>
            <a:ext cx="2620500" cy="796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0"/>
                                        </p:tgtEl>
                                        <p:attrNameLst>
                                          <p:attrName>style.visibility</p:attrName>
                                        </p:attrNameLst>
                                      </p:cBhvr>
                                      <p:to>
                                        <p:strVal val="visible"/>
                                      </p:to>
                                    </p:set>
                                    <p:animEffect transition="in" filter="fade">
                                      <p:cBhvr>
                                        <p:cTn id="12" dur="1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Cosine Similarity - Working</a:t>
            </a:r>
            <a:endParaRPr/>
          </a:p>
        </p:txBody>
      </p:sp>
      <p:sp>
        <p:nvSpPr>
          <p:cNvPr id="107" name="Google Shape;107;p2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a:latin typeface="Calibri"/>
                <a:ea typeface="Calibri"/>
                <a:cs typeface="Calibri"/>
                <a:sym typeface="Calibri"/>
              </a:rPr>
              <a:t>The cosine similarity begins with finding the cosine of two non zero vectors. This can be derived by using the Euclidean dot product formula as given below</a:t>
            </a:r>
            <a:endParaRPr sz="1400">
              <a:latin typeface="Calibri"/>
              <a:ea typeface="Calibri"/>
              <a:cs typeface="Calibri"/>
              <a:sym typeface="Calibri"/>
            </a:endParaRPr>
          </a:p>
          <a:p>
            <a:pPr marL="0" lvl="0" indent="0" algn="l" rtl="0">
              <a:spcBef>
                <a:spcPts val="1200"/>
              </a:spcBef>
              <a:spcAft>
                <a:spcPts val="0"/>
              </a:spcAft>
              <a:buNone/>
            </a:pPr>
            <a:endParaRPr sz="1400">
              <a:solidFill>
                <a:srgbClr val="000000"/>
              </a:solidFill>
              <a:latin typeface="Calibri"/>
              <a:ea typeface="Calibri"/>
              <a:cs typeface="Calibri"/>
              <a:sym typeface="Calibri"/>
            </a:endParaRPr>
          </a:p>
          <a:p>
            <a:pPr marL="0" lvl="0" indent="0" algn="l" rtl="0">
              <a:spcBef>
                <a:spcPts val="1200"/>
              </a:spcBef>
              <a:spcAft>
                <a:spcPts val="0"/>
              </a:spcAft>
              <a:buNone/>
            </a:pPr>
            <a:r>
              <a:rPr lang="en" sz="1400">
                <a:latin typeface="Calibri"/>
                <a:ea typeface="Calibri"/>
                <a:cs typeface="Calibri"/>
                <a:sym typeface="Calibri"/>
              </a:rPr>
              <a:t>With the dot product of the vectors the Cosine similarity is given as</a:t>
            </a:r>
            <a:endParaRPr sz="1400">
              <a:latin typeface="Calibri"/>
              <a:ea typeface="Calibri"/>
              <a:cs typeface="Calibri"/>
              <a:sym typeface="Calibri"/>
            </a:endParaRPr>
          </a:p>
          <a:p>
            <a:pPr marL="0" lvl="0" indent="0" algn="l" rtl="0">
              <a:spcBef>
                <a:spcPts val="1200"/>
              </a:spcBef>
              <a:spcAft>
                <a:spcPts val="0"/>
              </a:spcAft>
              <a:buNone/>
            </a:pPr>
            <a:endParaRPr sz="1400">
              <a:solidFill>
                <a:srgbClr val="000000"/>
              </a:solidFill>
              <a:latin typeface="Calibri"/>
              <a:ea typeface="Calibri"/>
              <a:cs typeface="Calibri"/>
              <a:sym typeface="Calibri"/>
            </a:endParaRPr>
          </a:p>
          <a:p>
            <a:pPr marL="0" lvl="0" indent="0" algn="l" rtl="0">
              <a:spcBef>
                <a:spcPts val="1200"/>
              </a:spcBef>
              <a:spcAft>
                <a:spcPts val="0"/>
              </a:spcAft>
              <a:buNone/>
            </a:pPr>
            <a:endParaRPr sz="1400">
              <a:solidFill>
                <a:srgbClr val="000000"/>
              </a:solidFill>
              <a:latin typeface="Calibri"/>
              <a:ea typeface="Calibri"/>
              <a:cs typeface="Calibri"/>
              <a:sym typeface="Calibri"/>
            </a:endParaRPr>
          </a:p>
          <a:p>
            <a:pPr marL="0" lvl="0" indent="0" algn="l" rtl="0">
              <a:spcBef>
                <a:spcPts val="1200"/>
              </a:spcBef>
              <a:spcAft>
                <a:spcPts val="0"/>
              </a:spcAft>
              <a:buNone/>
            </a:pPr>
            <a:endParaRPr sz="1400">
              <a:solidFill>
                <a:srgbClr val="000000"/>
              </a:solidFill>
              <a:latin typeface="Calibri"/>
              <a:ea typeface="Calibri"/>
              <a:cs typeface="Calibri"/>
              <a:sym typeface="Calibri"/>
            </a:endParaRPr>
          </a:p>
          <a:p>
            <a:pPr marL="0" lvl="0" indent="0" algn="l" rtl="0">
              <a:spcBef>
                <a:spcPts val="1200"/>
              </a:spcBef>
              <a:spcAft>
                <a:spcPts val="1200"/>
              </a:spcAft>
              <a:buNone/>
            </a:pPr>
            <a:r>
              <a:rPr lang="en" sz="1400">
                <a:latin typeface="Calibri"/>
                <a:ea typeface="Calibri"/>
                <a:cs typeface="Calibri"/>
                <a:sym typeface="Calibri"/>
              </a:rPr>
              <a:t>The output will range from -1 to 1 where ‘-1’ is non-similar ‘0’ is orthogonal(perpendicular) and ‘1’ is similar. </a:t>
            </a:r>
            <a:endParaRPr sz="1400">
              <a:latin typeface="Calibri"/>
              <a:ea typeface="Calibri"/>
              <a:cs typeface="Calibri"/>
              <a:sym typeface="Calibri"/>
            </a:endParaRPr>
          </a:p>
        </p:txBody>
      </p:sp>
      <p:pic>
        <p:nvPicPr>
          <p:cNvPr id="108" name="Google Shape;108;p20"/>
          <p:cNvPicPr preferRelativeResize="0"/>
          <p:nvPr/>
        </p:nvPicPr>
        <p:blipFill>
          <a:blip r:embed="rId3">
            <a:alphaModFix/>
          </a:blip>
          <a:stretch>
            <a:fillRect/>
          </a:stretch>
        </p:blipFill>
        <p:spPr>
          <a:xfrm>
            <a:off x="3917313" y="2149374"/>
            <a:ext cx="1309384" cy="269976"/>
          </a:xfrm>
          <a:prstGeom prst="rect">
            <a:avLst/>
          </a:prstGeom>
          <a:noFill/>
          <a:ln>
            <a:noFill/>
          </a:ln>
        </p:spPr>
      </p:pic>
      <p:pic>
        <p:nvPicPr>
          <p:cNvPr id="109" name="Google Shape;109;p20"/>
          <p:cNvPicPr preferRelativeResize="0"/>
          <p:nvPr/>
        </p:nvPicPr>
        <p:blipFill>
          <a:blip r:embed="rId4">
            <a:alphaModFix/>
          </a:blip>
          <a:stretch>
            <a:fillRect/>
          </a:stretch>
        </p:blipFill>
        <p:spPr>
          <a:xfrm>
            <a:off x="2547938" y="2945575"/>
            <a:ext cx="4048125" cy="1143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Applications of Jaccard Similarity</a:t>
            </a:r>
            <a:endParaRPr/>
          </a:p>
        </p:txBody>
      </p:sp>
      <p:sp>
        <p:nvSpPr>
          <p:cNvPr id="227" name="Google Shape;227;p38"/>
          <p:cNvSpPr txBox="1">
            <a:spLocks noGrp="1"/>
          </p:cNvSpPr>
          <p:nvPr>
            <p:ph type="body" idx="1"/>
          </p:nvPr>
        </p:nvSpPr>
        <p:spPr>
          <a:xfrm>
            <a:off x="387900" y="1684749"/>
            <a:ext cx="8368200" cy="3078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FFFFFF"/>
              </a:buClr>
              <a:buSzPts val="1800"/>
              <a:buChar char="●"/>
            </a:pPr>
            <a:r>
              <a:rPr lang="en">
                <a:solidFill>
                  <a:srgbClr val="FFFFFF"/>
                </a:solidFill>
              </a:rPr>
              <a:t>Most commonly used in Data science applications.</a:t>
            </a:r>
            <a:endParaRPr>
              <a:solidFill>
                <a:srgbClr val="FFFFFF"/>
              </a:solidFill>
            </a:endParaRPr>
          </a:p>
          <a:p>
            <a:pPr marL="457200" lvl="0" indent="-342900" algn="l" rtl="0">
              <a:spcBef>
                <a:spcPts val="0"/>
              </a:spcBef>
              <a:spcAft>
                <a:spcPts val="0"/>
              </a:spcAft>
              <a:buClr>
                <a:srgbClr val="FFFFFF"/>
              </a:buClr>
              <a:buSzPts val="1800"/>
              <a:buChar char="●"/>
            </a:pPr>
            <a:r>
              <a:rPr lang="en">
                <a:solidFill>
                  <a:srgbClr val="FFFFFF"/>
                </a:solidFill>
              </a:rPr>
              <a:t>Example Use cases:</a:t>
            </a:r>
            <a:endParaRPr>
              <a:solidFill>
                <a:srgbClr val="FFFFFF"/>
              </a:solidFill>
            </a:endParaRPr>
          </a:p>
          <a:p>
            <a:pPr marL="1371600" lvl="2" indent="-342900" algn="l" rtl="0">
              <a:spcBef>
                <a:spcPts val="0"/>
              </a:spcBef>
              <a:spcAft>
                <a:spcPts val="0"/>
              </a:spcAft>
              <a:buClr>
                <a:srgbClr val="FFFFFF"/>
              </a:buClr>
              <a:buSzPts val="1800"/>
              <a:buChar char="■"/>
            </a:pPr>
            <a:r>
              <a:rPr lang="en" sz="1800">
                <a:solidFill>
                  <a:srgbClr val="FFFFFF"/>
                </a:solidFill>
              </a:rPr>
              <a:t>Text Mining</a:t>
            </a:r>
            <a:endParaRPr sz="1800">
              <a:solidFill>
                <a:srgbClr val="FFFFFF"/>
              </a:solidFill>
            </a:endParaRPr>
          </a:p>
          <a:p>
            <a:pPr marL="1371600" lvl="2" indent="-342900" algn="l" rtl="0">
              <a:spcBef>
                <a:spcPts val="0"/>
              </a:spcBef>
              <a:spcAft>
                <a:spcPts val="0"/>
              </a:spcAft>
              <a:buClr>
                <a:srgbClr val="FFFFFF"/>
              </a:buClr>
              <a:buSzPts val="1800"/>
              <a:buChar char="■"/>
            </a:pPr>
            <a:r>
              <a:rPr lang="en" sz="1800">
                <a:solidFill>
                  <a:srgbClr val="FFFFFF"/>
                </a:solidFill>
              </a:rPr>
              <a:t>E-Commerce</a:t>
            </a:r>
            <a:endParaRPr sz="1800">
              <a:solidFill>
                <a:srgbClr val="FFFFFF"/>
              </a:solidFill>
            </a:endParaRPr>
          </a:p>
          <a:p>
            <a:pPr marL="1371600" lvl="2" indent="-342900" algn="l" rtl="0">
              <a:spcBef>
                <a:spcPts val="0"/>
              </a:spcBef>
              <a:spcAft>
                <a:spcPts val="0"/>
              </a:spcAft>
              <a:buClr>
                <a:srgbClr val="FFFFFF"/>
              </a:buClr>
              <a:buSzPts val="1800"/>
              <a:buChar char="■"/>
            </a:pPr>
            <a:r>
              <a:rPr lang="en" sz="1800">
                <a:solidFill>
                  <a:srgbClr val="FFFFFF"/>
                </a:solidFill>
              </a:rPr>
              <a:t>Recommendation System</a:t>
            </a:r>
            <a:endParaRPr sz="180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9"/>
          <p:cNvSpPr txBox="1">
            <a:spLocks noGrp="1"/>
          </p:cNvSpPr>
          <p:nvPr>
            <p:ph type="title"/>
          </p:nvPr>
        </p:nvSpPr>
        <p:spPr>
          <a:xfrm>
            <a:off x="422875" y="1126675"/>
            <a:ext cx="8368200" cy="689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Similarity Measures using Vectors</a:t>
            </a:r>
            <a:endParaRPr/>
          </a:p>
        </p:txBody>
      </p:sp>
      <p:sp>
        <p:nvSpPr>
          <p:cNvPr id="233" name="Google Shape;233;p39"/>
          <p:cNvSpPr txBox="1">
            <a:spLocks noGrp="1"/>
          </p:cNvSpPr>
          <p:nvPr>
            <p:ph type="body" idx="1"/>
          </p:nvPr>
        </p:nvSpPr>
        <p:spPr>
          <a:xfrm>
            <a:off x="387900" y="2043400"/>
            <a:ext cx="8368200" cy="2525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Simulating different similarity measures of two example vectors.</a:t>
            </a:r>
            <a:endParaRPr/>
          </a:p>
          <a:p>
            <a:pPr marL="0" lvl="0" indent="0" algn="l" rtl="0">
              <a:spcBef>
                <a:spcPts val="1200"/>
              </a:spcBef>
              <a:spcAft>
                <a:spcPts val="0"/>
              </a:spcAft>
              <a:buNone/>
            </a:pPr>
            <a:endParaRPr/>
          </a:p>
          <a:p>
            <a:pPr marL="0" lvl="0" indent="0" algn="just" rtl="0">
              <a:lnSpc>
                <a:spcPct val="50000"/>
              </a:lnSpc>
              <a:spcBef>
                <a:spcPts val="1200"/>
              </a:spcBef>
              <a:spcAft>
                <a:spcPts val="0"/>
              </a:spcAft>
              <a:buNone/>
            </a:pPr>
            <a:endParaRPr sz="1400"/>
          </a:p>
          <a:p>
            <a:pPr marL="0" lvl="0" indent="0" algn="just" rtl="0">
              <a:lnSpc>
                <a:spcPct val="50000"/>
              </a:lnSpc>
              <a:spcBef>
                <a:spcPts val="1200"/>
              </a:spcBef>
              <a:spcAft>
                <a:spcPts val="0"/>
              </a:spcAft>
              <a:buNone/>
            </a:pPr>
            <a:endParaRPr sz="1400"/>
          </a:p>
          <a:p>
            <a:pPr marL="0" lvl="0" indent="0" algn="just" rtl="0">
              <a:lnSpc>
                <a:spcPct val="50000"/>
              </a:lnSpc>
              <a:spcBef>
                <a:spcPts val="1200"/>
              </a:spcBef>
              <a:spcAft>
                <a:spcPts val="0"/>
              </a:spcAft>
              <a:buNone/>
            </a:pPr>
            <a:endParaRPr sz="1400"/>
          </a:p>
          <a:p>
            <a:pPr marL="0" lvl="0" indent="0" algn="just" rtl="0">
              <a:lnSpc>
                <a:spcPct val="50000"/>
              </a:lnSpc>
              <a:spcBef>
                <a:spcPts val="1200"/>
              </a:spcBef>
              <a:spcAft>
                <a:spcPts val="0"/>
              </a:spcAft>
              <a:buNone/>
            </a:pPr>
            <a:endParaRPr sz="1400"/>
          </a:p>
          <a:p>
            <a:pPr marL="7315200" lvl="0" indent="0" algn="just" rtl="0">
              <a:lnSpc>
                <a:spcPct val="50000"/>
              </a:lnSpc>
              <a:spcBef>
                <a:spcPts val="1200"/>
              </a:spcBef>
              <a:spcAft>
                <a:spcPts val="0"/>
              </a:spcAft>
              <a:buNone/>
            </a:pPr>
            <a:endParaRPr sz="1400"/>
          </a:p>
          <a:p>
            <a:pPr marL="6858000" lvl="0" indent="0" algn="just" rtl="0">
              <a:lnSpc>
                <a:spcPct val="50000"/>
              </a:lnSpc>
              <a:spcBef>
                <a:spcPts val="1200"/>
              </a:spcBef>
              <a:spcAft>
                <a:spcPts val="0"/>
              </a:spcAft>
              <a:buNone/>
            </a:pPr>
            <a:r>
              <a:rPr lang="en" sz="1400"/>
              <a:t>Presented by:</a:t>
            </a:r>
            <a:endParaRPr sz="1400"/>
          </a:p>
          <a:p>
            <a:pPr marL="6858000" lvl="0" indent="0" algn="just" rtl="0">
              <a:lnSpc>
                <a:spcPct val="50000"/>
              </a:lnSpc>
              <a:spcBef>
                <a:spcPts val="1200"/>
              </a:spcBef>
              <a:spcAft>
                <a:spcPts val="0"/>
              </a:spcAft>
              <a:buNone/>
            </a:pPr>
            <a:r>
              <a:rPr lang="en" sz="1400"/>
              <a:t>Harish Puranam</a:t>
            </a:r>
            <a:endParaRPr sz="1400"/>
          </a:p>
          <a:p>
            <a:pPr marL="6858000" lvl="0" indent="0" algn="just" rtl="0">
              <a:lnSpc>
                <a:spcPct val="50000"/>
              </a:lnSpc>
              <a:spcBef>
                <a:spcPts val="1200"/>
              </a:spcBef>
              <a:spcAft>
                <a:spcPts val="1200"/>
              </a:spcAft>
              <a:buNone/>
            </a:pPr>
            <a:r>
              <a:rPr lang="en" sz="1400"/>
              <a:t>801211382</a:t>
            </a:r>
            <a:endParaRPr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Cosine Similarity</a:t>
            </a:r>
            <a:endParaRPr/>
          </a:p>
        </p:txBody>
      </p:sp>
      <p:sp>
        <p:nvSpPr>
          <p:cNvPr id="239" name="Google Shape;239;p40"/>
          <p:cNvSpPr txBox="1">
            <a:spLocks noGrp="1"/>
          </p:cNvSpPr>
          <p:nvPr>
            <p:ph type="body" idx="1"/>
          </p:nvPr>
        </p:nvSpPr>
        <p:spPr>
          <a:xfrm>
            <a:off x="310825" y="1426649"/>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a:t>Let, the input vectors be; x = (0,1,0,1) and y = (1,0,1,0)</a:t>
            </a:r>
            <a:endParaRPr sz="1400"/>
          </a:p>
          <a:p>
            <a:pPr marL="0" lvl="0" indent="0" algn="l" rtl="0">
              <a:spcBef>
                <a:spcPts val="1200"/>
              </a:spcBef>
              <a:spcAft>
                <a:spcPts val="0"/>
              </a:spcAft>
              <a:buNone/>
            </a:pPr>
            <a:endParaRPr sz="1400"/>
          </a:p>
          <a:p>
            <a:pPr marL="0" lvl="0" indent="0" algn="l" rtl="0">
              <a:spcBef>
                <a:spcPts val="1200"/>
              </a:spcBef>
              <a:spcAft>
                <a:spcPts val="0"/>
              </a:spcAft>
              <a:buNone/>
            </a:pPr>
            <a:endParaRPr sz="1400"/>
          </a:p>
          <a:p>
            <a:pPr marL="0" lvl="0" indent="0" algn="l" rtl="0">
              <a:spcBef>
                <a:spcPts val="1200"/>
              </a:spcBef>
              <a:spcAft>
                <a:spcPts val="0"/>
              </a:spcAft>
              <a:buNone/>
            </a:pPr>
            <a:endParaRPr sz="1400"/>
          </a:p>
          <a:p>
            <a:pPr marL="0" lvl="0" indent="0" algn="l" rtl="0">
              <a:spcBef>
                <a:spcPts val="1200"/>
              </a:spcBef>
              <a:spcAft>
                <a:spcPts val="0"/>
              </a:spcAft>
              <a:buNone/>
            </a:pPr>
            <a:r>
              <a:rPr lang="en" sz="1400"/>
              <a:t>cosine_sim(A,B) = (0*1 + 1*0 + 0*1 + 1*0)/[(0*0+1*1+0*0+1*1)</a:t>
            </a:r>
            <a:r>
              <a:rPr lang="en" sz="1400" baseline="30000"/>
              <a:t>1/2</a:t>
            </a:r>
            <a:r>
              <a:rPr lang="en" sz="1400"/>
              <a:t>*(0*0+1*1+0*0+1*1</a:t>
            </a:r>
            <a:r>
              <a:rPr lang="en" sz="1400" baseline="30000"/>
              <a:t>1/2</a:t>
            </a:r>
            <a:r>
              <a:rPr lang="en" sz="1400"/>
              <a:t>] </a:t>
            </a:r>
            <a:endParaRPr sz="1400"/>
          </a:p>
          <a:p>
            <a:pPr marL="914400" lvl="0" indent="457200" algn="l" rtl="0">
              <a:spcBef>
                <a:spcPts val="1200"/>
              </a:spcBef>
              <a:spcAft>
                <a:spcPts val="0"/>
              </a:spcAft>
              <a:buNone/>
            </a:pPr>
            <a:r>
              <a:rPr lang="en" sz="1400"/>
              <a:t>= 0/[1+1]</a:t>
            </a:r>
            <a:endParaRPr sz="1400"/>
          </a:p>
          <a:p>
            <a:pPr marL="914400" lvl="0" indent="457200" algn="l" rtl="0">
              <a:spcBef>
                <a:spcPts val="1200"/>
              </a:spcBef>
              <a:spcAft>
                <a:spcPts val="1200"/>
              </a:spcAft>
              <a:buNone/>
            </a:pPr>
            <a:r>
              <a:rPr lang="en" sz="1400"/>
              <a:t>=0</a:t>
            </a:r>
            <a:endParaRPr sz="1400"/>
          </a:p>
        </p:txBody>
      </p:sp>
      <p:pic>
        <p:nvPicPr>
          <p:cNvPr id="240" name="Google Shape;240;p40"/>
          <p:cNvPicPr preferRelativeResize="0"/>
          <p:nvPr/>
        </p:nvPicPr>
        <p:blipFill>
          <a:blip r:embed="rId3">
            <a:alphaModFix/>
          </a:blip>
          <a:stretch>
            <a:fillRect/>
          </a:stretch>
        </p:blipFill>
        <p:spPr>
          <a:xfrm>
            <a:off x="2444824" y="2096124"/>
            <a:ext cx="4254350" cy="845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Correlation Similarity</a:t>
            </a:r>
            <a:endParaRPr/>
          </a:p>
        </p:txBody>
      </p:sp>
      <p:sp>
        <p:nvSpPr>
          <p:cNvPr id="246" name="Google Shape;246;p41"/>
          <p:cNvSpPr txBox="1">
            <a:spLocks noGrp="1"/>
          </p:cNvSpPr>
          <p:nvPr>
            <p:ph type="body" idx="1"/>
          </p:nvPr>
        </p:nvSpPr>
        <p:spPr>
          <a:xfrm>
            <a:off x="387900" y="1510824"/>
            <a:ext cx="8368200" cy="3078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400"/>
              <a:t>Let, the input vectors be; x = (0,1,0,1) and y = (1,0,1,0)</a:t>
            </a:r>
            <a:endParaRPr sz="1400"/>
          </a:p>
          <a:p>
            <a:pPr marL="0" lvl="0" indent="0" algn="l" rtl="0">
              <a:spcBef>
                <a:spcPts val="1200"/>
              </a:spcBef>
              <a:spcAft>
                <a:spcPts val="0"/>
              </a:spcAft>
              <a:buNone/>
            </a:pPr>
            <a:r>
              <a:rPr lang="en" sz="1400"/>
              <a:t>X̄ = 1/4(0+1+0+1) = 1/2</a:t>
            </a:r>
            <a:endParaRPr sz="1400"/>
          </a:p>
          <a:p>
            <a:pPr marL="0" lvl="0" indent="0" algn="l" rtl="0">
              <a:spcBef>
                <a:spcPts val="1200"/>
              </a:spcBef>
              <a:spcAft>
                <a:spcPts val="0"/>
              </a:spcAft>
              <a:buNone/>
            </a:pPr>
            <a:r>
              <a:rPr lang="en" sz="1400"/>
              <a:t>Ȳ = 1/4(1+0+1+0)  = ½</a:t>
            </a:r>
            <a:endParaRPr sz="1400"/>
          </a:p>
          <a:p>
            <a:pPr marL="0" lvl="0" indent="0" algn="l" rtl="0">
              <a:spcBef>
                <a:spcPts val="1200"/>
              </a:spcBef>
              <a:spcAft>
                <a:spcPts val="0"/>
              </a:spcAft>
              <a:buNone/>
            </a:pPr>
            <a:r>
              <a:rPr lang="en" sz="1400"/>
              <a:t>covariance = 1/(4-1) [(0-1/2)(1-1/2)+(1-1/2)(0-1/2)+(0-1/2)(1-1/2)+(1-1/2)(0-1/2)] =-⅓</a:t>
            </a:r>
            <a:endParaRPr sz="1400"/>
          </a:p>
          <a:p>
            <a:pPr marL="0" lvl="0" indent="0" algn="l" rtl="0">
              <a:spcBef>
                <a:spcPts val="1200"/>
              </a:spcBef>
              <a:spcAft>
                <a:spcPts val="0"/>
              </a:spcAft>
              <a:buNone/>
            </a:pPr>
            <a:r>
              <a:rPr lang="en" sz="1400"/>
              <a:t>Standard deviation of X = [(1/(4-1))[(0-1/2)</a:t>
            </a:r>
            <a:r>
              <a:rPr lang="en" sz="1400" baseline="30000"/>
              <a:t>2</a:t>
            </a:r>
            <a:r>
              <a:rPr lang="en" sz="1400"/>
              <a:t>+(1-1/2)</a:t>
            </a:r>
            <a:r>
              <a:rPr lang="en" sz="1400" baseline="30000"/>
              <a:t>2</a:t>
            </a:r>
            <a:r>
              <a:rPr lang="en" sz="1400"/>
              <a:t>+(0-1/2)</a:t>
            </a:r>
            <a:r>
              <a:rPr lang="en" sz="1400" baseline="30000"/>
              <a:t>2</a:t>
            </a:r>
            <a:r>
              <a:rPr lang="en" sz="1400"/>
              <a:t>+(1-1/2)</a:t>
            </a:r>
            <a:r>
              <a:rPr lang="en" sz="1400" baseline="30000"/>
              <a:t>2</a:t>
            </a:r>
            <a:r>
              <a:rPr lang="en" sz="1400"/>
              <a:t>]]</a:t>
            </a:r>
            <a:r>
              <a:rPr lang="en" sz="1400" baseline="30000"/>
              <a:t>1/2</a:t>
            </a:r>
            <a:r>
              <a:rPr lang="en" sz="1400"/>
              <a:t>=3</a:t>
            </a:r>
            <a:r>
              <a:rPr lang="en" sz="1400" baseline="30000"/>
              <a:t>1/2</a:t>
            </a:r>
            <a:r>
              <a:rPr lang="en" sz="1400"/>
              <a:t>/3 = 1/3</a:t>
            </a:r>
            <a:r>
              <a:rPr lang="en" sz="1400" baseline="30000"/>
              <a:t>1/2</a:t>
            </a:r>
            <a:endParaRPr sz="1400"/>
          </a:p>
          <a:p>
            <a:pPr marL="0" lvl="0" indent="0" algn="l" rtl="0">
              <a:spcBef>
                <a:spcPts val="1200"/>
              </a:spcBef>
              <a:spcAft>
                <a:spcPts val="0"/>
              </a:spcAft>
              <a:buNone/>
            </a:pPr>
            <a:r>
              <a:rPr lang="en" sz="1400"/>
              <a:t>Standard deviation of Y = [(1/(4-1))[(1-1/2)</a:t>
            </a:r>
            <a:r>
              <a:rPr lang="en" sz="1400" baseline="30000"/>
              <a:t>2</a:t>
            </a:r>
            <a:r>
              <a:rPr lang="en" sz="1400"/>
              <a:t>+(0-1/2)</a:t>
            </a:r>
            <a:r>
              <a:rPr lang="en" sz="1400" baseline="30000"/>
              <a:t>2</a:t>
            </a:r>
            <a:r>
              <a:rPr lang="en" sz="1400"/>
              <a:t>+(1-1/2)</a:t>
            </a:r>
            <a:r>
              <a:rPr lang="en" sz="1400" baseline="30000"/>
              <a:t>2</a:t>
            </a:r>
            <a:r>
              <a:rPr lang="en" sz="1400"/>
              <a:t>+(0-1/2)</a:t>
            </a:r>
            <a:r>
              <a:rPr lang="en" sz="1400" baseline="30000"/>
              <a:t>2</a:t>
            </a:r>
            <a:r>
              <a:rPr lang="en" sz="1400"/>
              <a:t>]]1/2=1/3</a:t>
            </a:r>
            <a:r>
              <a:rPr lang="en" sz="1400" baseline="30000"/>
              <a:t>1/2</a:t>
            </a:r>
            <a:endParaRPr sz="1400"/>
          </a:p>
          <a:p>
            <a:pPr marL="0" lvl="0" indent="0" algn="l" rtl="0">
              <a:spcBef>
                <a:spcPts val="1200"/>
              </a:spcBef>
              <a:spcAft>
                <a:spcPts val="0"/>
              </a:spcAft>
              <a:buNone/>
            </a:pPr>
            <a:r>
              <a:rPr lang="en" sz="1400"/>
              <a:t>Correlation_Sim(x,y) = covariance /[Standard deviation of X * Standard deviation of Y]</a:t>
            </a:r>
            <a:endParaRPr sz="1400"/>
          </a:p>
          <a:p>
            <a:pPr marL="0" lvl="0" indent="0" algn="l" rtl="0">
              <a:spcBef>
                <a:spcPts val="1200"/>
              </a:spcBef>
              <a:spcAft>
                <a:spcPts val="1200"/>
              </a:spcAft>
              <a:buNone/>
            </a:pPr>
            <a:r>
              <a:rPr lang="en" sz="1400"/>
              <a:t>	        = (-1/3)/[( 1/3</a:t>
            </a:r>
            <a:r>
              <a:rPr lang="en" sz="1400" baseline="30000"/>
              <a:t>1/2</a:t>
            </a:r>
            <a:r>
              <a:rPr lang="en" sz="1400"/>
              <a:t>)(1/3</a:t>
            </a:r>
            <a:r>
              <a:rPr lang="en" sz="1400" baseline="30000"/>
              <a:t>1/2</a:t>
            </a:r>
            <a:r>
              <a:rPr lang="en" sz="1400"/>
              <a:t>)] = -1</a:t>
            </a:r>
            <a:endParaRPr sz="1400"/>
          </a:p>
        </p:txBody>
      </p:sp>
      <p:pic>
        <p:nvPicPr>
          <p:cNvPr id="247" name="Google Shape;247;p41"/>
          <p:cNvPicPr preferRelativeResize="0"/>
          <p:nvPr/>
        </p:nvPicPr>
        <p:blipFill>
          <a:blip r:embed="rId3">
            <a:alphaModFix/>
          </a:blip>
          <a:stretch>
            <a:fillRect/>
          </a:stretch>
        </p:blipFill>
        <p:spPr>
          <a:xfrm>
            <a:off x="5447850" y="1571025"/>
            <a:ext cx="3308250" cy="1123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Euclidean Similarity</a:t>
            </a:r>
            <a:endParaRPr/>
          </a:p>
        </p:txBody>
      </p:sp>
      <p:sp>
        <p:nvSpPr>
          <p:cNvPr id="253" name="Google Shape;253;p4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dirty="0"/>
              <a:t>Let, the input vectors be; x = (0,1,0,1) and y = (1,0,1,0)</a:t>
            </a:r>
            <a:endParaRPr sz="1100" dirty="0">
              <a:solidFill>
                <a:srgbClr val="000000"/>
              </a:solidFill>
              <a:latin typeface="Calibri"/>
              <a:ea typeface="Calibri"/>
              <a:cs typeface="Calibri"/>
              <a:sym typeface="Calibri"/>
            </a:endParaRPr>
          </a:p>
          <a:p>
            <a:pPr marL="0" lvl="0" indent="0" algn="l" rtl="0">
              <a:spcBef>
                <a:spcPts val="1200"/>
              </a:spcBef>
              <a:spcAft>
                <a:spcPts val="0"/>
              </a:spcAft>
              <a:buNone/>
            </a:pPr>
            <a:endParaRPr sz="1100" dirty="0">
              <a:solidFill>
                <a:srgbClr val="000000"/>
              </a:solidFill>
              <a:latin typeface="Calibri"/>
              <a:ea typeface="Calibri"/>
              <a:cs typeface="Calibri"/>
              <a:sym typeface="Calibri"/>
            </a:endParaRPr>
          </a:p>
          <a:p>
            <a:pPr marL="0" lvl="0" indent="0" algn="l" rtl="0">
              <a:spcBef>
                <a:spcPts val="1200"/>
              </a:spcBef>
              <a:spcAft>
                <a:spcPts val="0"/>
              </a:spcAft>
              <a:buNone/>
            </a:pPr>
            <a:endParaRPr sz="1200" dirty="0"/>
          </a:p>
          <a:p>
            <a:pPr marL="0" lvl="0" indent="0" algn="l" rtl="0">
              <a:spcBef>
                <a:spcPts val="1200"/>
              </a:spcBef>
              <a:spcAft>
                <a:spcPts val="0"/>
              </a:spcAft>
              <a:buNone/>
            </a:pPr>
            <a:endParaRPr sz="1100" dirty="0">
              <a:solidFill>
                <a:srgbClr val="000000"/>
              </a:solidFill>
              <a:latin typeface="Calibri"/>
              <a:ea typeface="Calibri"/>
              <a:cs typeface="Calibri"/>
              <a:sym typeface="Calibri"/>
            </a:endParaRPr>
          </a:p>
          <a:p>
            <a:pPr marL="0" lvl="0" indent="0" algn="l" rtl="0">
              <a:spcBef>
                <a:spcPts val="1200"/>
              </a:spcBef>
              <a:spcAft>
                <a:spcPts val="0"/>
              </a:spcAft>
              <a:buNone/>
            </a:pPr>
            <a:endParaRPr sz="1100" dirty="0">
              <a:solidFill>
                <a:srgbClr val="000000"/>
              </a:solidFill>
              <a:latin typeface="Calibri"/>
              <a:ea typeface="Calibri"/>
              <a:cs typeface="Calibri"/>
              <a:sym typeface="Calibri"/>
            </a:endParaRPr>
          </a:p>
          <a:p>
            <a:pPr marL="0" lvl="0" indent="0" algn="l" rtl="0">
              <a:spcBef>
                <a:spcPts val="1200"/>
              </a:spcBef>
              <a:spcAft>
                <a:spcPts val="0"/>
              </a:spcAft>
              <a:buNone/>
            </a:pPr>
            <a:r>
              <a:rPr lang="en" sz="1100" dirty="0"/>
              <a:t>Euclidean_Sim(x,y) = </a:t>
            </a:r>
            <a:r>
              <a:rPr lang="en" sz="1200" dirty="0"/>
              <a:t>[(0-1)</a:t>
            </a:r>
            <a:r>
              <a:rPr lang="en" sz="1200" baseline="30000" dirty="0"/>
              <a:t>2</a:t>
            </a:r>
            <a:r>
              <a:rPr lang="en" sz="1200" dirty="0"/>
              <a:t>+(1-0)</a:t>
            </a:r>
            <a:r>
              <a:rPr lang="en" sz="1200" baseline="30000" dirty="0"/>
              <a:t>2</a:t>
            </a:r>
            <a:r>
              <a:rPr lang="en" sz="1200" dirty="0"/>
              <a:t>+(0-1)</a:t>
            </a:r>
            <a:r>
              <a:rPr lang="en" sz="1200" baseline="30000" dirty="0"/>
              <a:t>2</a:t>
            </a:r>
            <a:r>
              <a:rPr lang="en" sz="1200" dirty="0"/>
              <a:t>+(1-0)</a:t>
            </a:r>
            <a:r>
              <a:rPr lang="en" sz="1200" baseline="30000" dirty="0"/>
              <a:t>2</a:t>
            </a:r>
            <a:r>
              <a:rPr lang="en" sz="1200" dirty="0"/>
              <a:t>]</a:t>
            </a:r>
            <a:r>
              <a:rPr lang="en" sz="1200" baseline="30000" dirty="0"/>
              <a:t>1/2</a:t>
            </a:r>
            <a:r>
              <a:rPr lang="en" sz="1200" dirty="0"/>
              <a:t>  </a:t>
            </a:r>
            <a:endParaRPr sz="1200" dirty="0"/>
          </a:p>
          <a:p>
            <a:pPr marL="0" lvl="0" indent="0" algn="l" rtl="0">
              <a:spcBef>
                <a:spcPts val="1200"/>
              </a:spcBef>
              <a:spcAft>
                <a:spcPts val="1200"/>
              </a:spcAft>
              <a:buNone/>
            </a:pPr>
            <a:r>
              <a:rPr lang="en" sz="1200" dirty="0"/>
              <a:t>                               = 2</a:t>
            </a:r>
            <a:endParaRPr sz="1100" dirty="0">
              <a:solidFill>
                <a:srgbClr val="000000"/>
              </a:solidFill>
              <a:latin typeface="Calibri"/>
              <a:ea typeface="Calibri"/>
              <a:cs typeface="Calibri"/>
              <a:sym typeface="Calibri"/>
            </a:endParaRPr>
          </a:p>
        </p:txBody>
      </p:sp>
      <p:pic>
        <p:nvPicPr>
          <p:cNvPr id="254" name="Google Shape;254;p42"/>
          <p:cNvPicPr preferRelativeResize="0"/>
          <p:nvPr/>
        </p:nvPicPr>
        <p:blipFill>
          <a:blip r:embed="rId3">
            <a:alphaModFix/>
          </a:blip>
          <a:stretch>
            <a:fillRect/>
          </a:stretch>
        </p:blipFill>
        <p:spPr>
          <a:xfrm>
            <a:off x="2677075" y="2095025"/>
            <a:ext cx="3081574" cy="1164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Jaccard Similarity</a:t>
            </a:r>
            <a:endParaRPr/>
          </a:p>
        </p:txBody>
      </p:sp>
      <p:sp>
        <p:nvSpPr>
          <p:cNvPr id="260" name="Google Shape;260;p4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dirty="0"/>
              <a:t>Let, the input vectors be; x = (0,1,0,1) and y = (1,0,1,0)</a:t>
            </a:r>
            <a:endParaRPr sz="1100" dirty="0">
              <a:solidFill>
                <a:srgbClr val="000000"/>
              </a:solidFill>
              <a:latin typeface="Calibri"/>
              <a:ea typeface="Calibri"/>
              <a:cs typeface="Calibri"/>
              <a:sym typeface="Calibri"/>
            </a:endParaRPr>
          </a:p>
          <a:p>
            <a:pPr marL="0" lvl="0" indent="0" algn="l" rtl="0">
              <a:spcBef>
                <a:spcPts val="1200"/>
              </a:spcBef>
              <a:spcAft>
                <a:spcPts val="0"/>
              </a:spcAft>
              <a:buNone/>
            </a:pPr>
            <a:endParaRPr sz="1100" dirty="0">
              <a:solidFill>
                <a:srgbClr val="000000"/>
              </a:solidFill>
              <a:latin typeface="Calibri"/>
              <a:ea typeface="Calibri"/>
              <a:cs typeface="Calibri"/>
              <a:sym typeface="Calibri"/>
            </a:endParaRPr>
          </a:p>
          <a:p>
            <a:pPr marL="0" lvl="0" indent="0" algn="l" rtl="0">
              <a:spcBef>
                <a:spcPts val="1200"/>
              </a:spcBef>
              <a:spcAft>
                <a:spcPts val="0"/>
              </a:spcAft>
              <a:buNone/>
            </a:pPr>
            <a:endParaRPr sz="1100" dirty="0">
              <a:solidFill>
                <a:srgbClr val="000000"/>
              </a:solidFill>
              <a:latin typeface="Calibri"/>
              <a:ea typeface="Calibri"/>
              <a:cs typeface="Calibri"/>
              <a:sym typeface="Calibri"/>
            </a:endParaRPr>
          </a:p>
          <a:p>
            <a:pPr marL="0" lvl="0" indent="0" algn="l" rtl="0">
              <a:spcBef>
                <a:spcPts val="1200"/>
              </a:spcBef>
              <a:spcAft>
                <a:spcPts val="0"/>
              </a:spcAft>
              <a:buNone/>
            </a:pPr>
            <a:endParaRPr sz="1100" dirty="0">
              <a:solidFill>
                <a:srgbClr val="000000"/>
              </a:solidFill>
              <a:latin typeface="Calibri"/>
              <a:ea typeface="Calibri"/>
              <a:cs typeface="Calibri"/>
              <a:sym typeface="Calibri"/>
            </a:endParaRPr>
          </a:p>
          <a:p>
            <a:pPr marL="0" lvl="0" indent="0" algn="l" rtl="0">
              <a:spcBef>
                <a:spcPts val="1200"/>
              </a:spcBef>
              <a:spcAft>
                <a:spcPts val="0"/>
              </a:spcAft>
              <a:buNone/>
            </a:pPr>
            <a:endParaRPr sz="1400" dirty="0"/>
          </a:p>
          <a:p>
            <a:pPr marL="0" lvl="0" indent="0" algn="l" rtl="0">
              <a:spcBef>
                <a:spcPts val="1200"/>
              </a:spcBef>
              <a:spcAft>
                <a:spcPts val="0"/>
              </a:spcAft>
              <a:buNone/>
            </a:pPr>
            <a:r>
              <a:rPr lang="en" sz="1400" dirty="0"/>
              <a:t>Jaccard_Sim(x,y) = 0/(2+2+0)</a:t>
            </a:r>
            <a:endParaRPr sz="1400" dirty="0"/>
          </a:p>
          <a:p>
            <a:pPr marL="0" lvl="0" indent="0" algn="l" rtl="0">
              <a:spcBef>
                <a:spcPts val="1200"/>
              </a:spcBef>
              <a:spcAft>
                <a:spcPts val="1200"/>
              </a:spcAft>
              <a:buNone/>
            </a:pPr>
            <a:r>
              <a:rPr lang="en" sz="1400" dirty="0"/>
              <a:t>	           = 0</a:t>
            </a:r>
            <a:endParaRPr sz="1400" dirty="0"/>
          </a:p>
        </p:txBody>
      </p:sp>
      <p:pic>
        <p:nvPicPr>
          <p:cNvPr id="261" name="Google Shape;261;p43"/>
          <p:cNvPicPr preferRelativeResize="0"/>
          <p:nvPr/>
        </p:nvPicPr>
        <p:blipFill>
          <a:blip r:embed="rId3">
            <a:alphaModFix/>
          </a:blip>
          <a:stretch>
            <a:fillRect/>
          </a:stretch>
        </p:blipFill>
        <p:spPr>
          <a:xfrm>
            <a:off x="2832000" y="2334850"/>
            <a:ext cx="2620500" cy="7965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Arial"/>
                <a:ea typeface="Arial"/>
                <a:cs typeface="Arial"/>
                <a:sym typeface="Arial"/>
              </a:rPr>
              <a:t>Applications of vector similarity measures in real-time</a:t>
            </a:r>
            <a:endParaRPr>
              <a:latin typeface="Arial"/>
              <a:ea typeface="Arial"/>
              <a:cs typeface="Arial"/>
              <a:sym typeface="Arial"/>
            </a:endParaRPr>
          </a:p>
        </p:txBody>
      </p:sp>
      <p:sp>
        <p:nvSpPr>
          <p:cNvPr id="267" name="Google Shape;267;p4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55600" algn="l" rtl="0">
              <a:lnSpc>
                <a:spcPct val="200000"/>
              </a:lnSpc>
              <a:spcBef>
                <a:spcPts val="0"/>
              </a:spcBef>
              <a:spcAft>
                <a:spcPts val="0"/>
              </a:spcAft>
              <a:buSzPts val="2000"/>
              <a:buChar char="●"/>
            </a:pPr>
            <a:r>
              <a:rPr lang="en" sz="2000"/>
              <a:t>Document Similarity</a:t>
            </a:r>
            <a:endParaRPr sz="2000"/>
          </a:p>
          <a:p>
            <a:pPr marL="457200" lvl="0" indent="-355600" algn="l" rtl="0">
              <a:lnSpc>
                <a:spcPct val="200000"/>
              </a:lnSpc>
              <a:spcBef>
                <a:spcPts val="0"/>
              </a:spcBef>
              <a:spcAft>
                <a:spcPts val="0"/>
              </a:spcAft>
              <a:buSzPts val="2000"/>
              <a:buChar char="●"/>
            </a:pPr>
            <a:r>
              <a:rPr lang="en" sz="2000"/>
              <a:t>Pose Matching</a:t>
            </a:r>
            <a:endParaRPr sz="2000"/>
          </a:p>
          <a:p>
            <a:pPr marL="457200" lvl="0" indent="-355600" algn="l" rtl="0">
              <a:lnSpc>
                <a:spcPct val="200000"/>
              </a:lnSpc>
              <a:spcBef>
                <a:spcPts val="0"/>
              </a:spcBef>
              <a:spcAft>
                <a:spcPts val="0"/>
              </a:spcAft>
              <a:buSzPts val="2000"/>
              <a:buChar char="●"/>
            </a:pPr>
            <a:r>
              <a:rPr lang="en" sz="2000"/>
              <a:t>Recommendation systems</a:t>
            </a:r>
            <a:endParaRPr sz="2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Document Similarity</a:t>
            </a:r>
            <a:endParaRPr/>
          </a:p>
        </p:txBody>
      </p:sp>
      <p:sp>
        <p:nvSpPr>
          <p:cNvPr id="273" name="Google Shape;273;p4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fontScale="25000" lnSpcReduction="20000"/>
          </a:bodyPr>
          <a:lstStyle/>
          <a:p>
            <a:pPr marL="457200" lvl="0" indent="-311815" algn="l" rtl="0">
              <a:lnSpc>
                <a:spcPct val="50000"/>
              </a:lnSpc>
              <a:spcBef>
                <a:spcPts val="1400"/>
              </a:spcBef>
              <a:spcAft>
                <a:spcPts val="0"/>
              </a:spcAft>
              <a:buSzPct val="100000"/>
              <a:buFont typeface="Arial"/>
              <a:buChar char="-"/>
            </a:pPr>
            <a:r>
              <a:rPr lang="en" sz="5241">
                <a:latin typeface="Arial"/>
                <a:ea typeface="Arial"/>
                <a:cs typeface="Arial"/>
                <a:sym typeface="Arial"/>
              </a:rPr>
              <a:t>Text similarity has to determine how ‘close’ two pieces of text </a:t>
            </a:r>
            <a:endParaRPr sz="5241">
              <a:latin typeface="Arial"/>
              <a:ea typeface="Arial"/>
              <a:cs typeface="Arial"/>
              <a:sym typeface="Arial"/>
            </a:endParaRPr>
          </a:p>
          <a:p>
            <a:pPr marL="457200" lvl="0" indent="0" algn="l" rtl="0">
              <a:lnSpc>
                <a:spcPct val="50000"/>
              </a:lnSpc>
              <a:spcBef>
                <a:spcPts val="1400"/>
              </a:spcBef>
              <a:spcAft>
                <a:spcPts val="0"/>
              </a:spcAft>
              <a:buNone/>
            </a:pPr>
            <a:r>
              <a:rPr lang="en" sz="5241">
                <a:latin typeface="Arial"/>
                <a:ea typeface="Arial"/>
                <a:cs typeface="Arial"/>
                <a:sym typeface="Arial"/>
              </a:rPr>
              <a:t>are both in surface closeness [lexical similarity] and </a:t>
            </a:r>
            <a:endParaRPr sz="5241">
              <a:latin typeface="Arial"/>
              <a:ea typeface="Arial"/>
              <a:cs typeface="Arial"/>
              <a:sym typeface="Arial"/>
            </a:endParaRPr>
          </a:p>
          <a:p>
            <a:pPr marL="457200" lvl="0" indent="0" algn="l" rtl="0">
              <a:lnSpc>
                <a:spcPct val="50000"/>
              </a:lnSpc>
              <a:spcBef>
                <a:spcPts val="1400"/>
              </a:spcBef>
              <a:spcAft>
                <a:spcPts val="0"/>
              </a:spcAft>
              <a:buNone/>
            </a:pPr>
            <a:r>
              <a:rPr lang="en" sz="5241">
                <a:latin typeface="Arial"/>
                <a:ea typeface="Arial"/>
                <a:cs typeface="Arial"/>
                <a:sym typeface="Arial"/>
              </a:rPr>
              <a:t>meaning [semantic similarity].</a:t>
            </a:r>
            <a:endParaRPr sz="5241">
              <a:latin typeface="Arial"/>
              <a:ea typeface="Arial"/>
              <a:cs typeface="Arial"/>
              <a:sym typeface="Arial"/>
            </a:endParaRPr>
          </a:p>
          <a:p>
            <a:pPr marL="0" lvl="0" indent="0" algn="l" rtl="0">
              <a:lnSpc>
                <a:spcPct val="50000"/>
              </a:lnSpc>
              <a:spcBef>
                <a:spcPts val="1400"/>
              </a:spcBef>
              <a:spcAft>
                <a:spcPts val="0"/>
              </a:spcAft>
              <a:buNone/>
            </a:pPr>
            <a:endParaRPr sz="5241">
              <a:latin typeface="Arial"/>
              <a:ea typeface="Arial"/>
              <a:cs typeface="Arial"/>
              <a:sym typeface="Arial"/>
            </a:endParaRPr>
          </a:p>
          <a:p>
            <a:pPr marL="457200" lvl="0" indent="-311815" algn="l" rtl="0">
              <a:lnSpc>
                <a:spcPct val="50000"/>
              </a:lnSpc>
              <a:spcBef>
                <a:spcPts val="1400"/>
              </a:spcBef>
              <a:spcAft>
                <a:spcPts val="0"/>
              </a:spcAft>
              <a:buSzPct val="100000"/>
              <a:buFont typeface="Arial"/>
              <a:buChar char="-"/>
            </a:pPr>
            <a:r>
              <a:rPr lang="en" sz="5241">
                <a:latin typeface="Arial"/>
                <a:ea typeface="Arial"/>
                <a:cs typeface="Arial"/>
                <a:sym typeface="Arial"/>
              </a:rPr>
              <a:t>Quantification of the similarity between two documents can </a:t>
            </a:r>
            <a:endParaRPr sz="5241">
              <a:latin typeface="Arial"/>
              <a:ea typeface="Arial"/>
              <a:cs typeface="Arial"/>
              <a:sym typeface="Arial"/>
            </a:endParaRPr>
          </a:p>
          <a:p>
            <a:pPr marL="457200" lvl="0" indent="0" algn="l" rtl="0">
              <a:lnSpc>
                <a:spcPct val="50000"/>
              </a:lnSpc>
              <a:spcBef>
                <a:spcPts val="1400"/>
              </a:spcBef>
              <a:spcAft>
                <a:spcPts val="0"/>
              </a:spcAft>
              <a:buNone/>
            </a:pPr>
            <a:r>
              <a:rPr lang="en" sz="5241">
                <a:latin typeface="Arial"/>
                <a:ea typeface="Arial"/>
                <a:cs typeface="Arial"/>
                <a:sym typeface="Arial"/>
              </a:rPr>
              <a:t>be obtained by converting the words or phrases within the </a:t>
            </a:r>
            <a:endParaRPr sz="5241">
              <a:latin typeface="Arial"/>
              <a:ea typeface="Arial"/>
              <a:cs typeface="Arial"/>
              <a:sym typeface="Arial"/>
            </a:endParaRPr>
          </a:p>
          <a:p>
            <a:pPr marL="457200" lvl="0" indent="0" algn="l" rtl="0">
              <a:lnSpc>
                <a:spcPct val="50000"/>
              </a:lnSpc>
              <a:spcBef>
                <a:spcPts val="1400"/>
              </a:spcBef>
              <a:spcAft>
                <a:spcPts val="0"/>
              </a:spcAft>
              <a:buNone/>
            </a:pPr>
            <a:r>
              <a:rPr lang="en" sz="5241">
                <a:latin typeface="Arial"/>
                <a:ea typeface="Arial"/>
                <a:cs typeface="Arial"/>
                <a:sym typeface="Arial"/>
              </a:rPr>
              <a:t>document or sentence into a vectorised form of representation.</a:t>
            </a:r>
            <a:endParaRPr sz="5241">
              <a:latin typeface="Arial"/>
              <a:ea typeface="Arial"/>
              <a:cs typeface="Arial"/>
              <a:sym typeface="Arial"/>
            </a:endParaRPr>
          </a:p>
          <a:p>
            <a:pPr marL="457200" lvl="0" indent="0" algn="l" rtl="0">
              <a:lnSpc>
                <a:spcPct val="50000"/>
              </a:lnSpc>
              <a:spcBef>
                <a:spcPts val="1400"/>
              </a:spcBef>
              <a:spcAft>
                <a:spcPts val="0"/>
              </a:spcAft>
              <a:buNone/>
            </a:pPr>
            <a:endParaRPr sz="5241">
              <a:latin typeface="Arial"/>
              <a:ea typeface="Arial"/>
              <a:cs typeface="Arial"/>
              <a:sym typeface="Arial"/>
            </a:endParaRPr>
          </a:p>
          <a:p>
            <a:pPr marL="457200" lvl="0" indent="-311815" algn="l" rtl="0">
              <a:lnSpc>
                <a:spcPct val="50000"/>
              </a:lnSpc>
              <a:spcBef>
                <a:spcPts val="1400"/>
              </a:spcBef>
              <a:spcAft>
                <a:spcPts val="0"/>
              </a:spcAft>
              <a:buSzPct val="100000"/>
              <a:buFont typeface="Arial"/>
              <a:buChar char="-"/>
            </a:pPr>
            <a:r>
              <a:rPr lang="en" sz="5241">
                <a:latin typeface="Arial"/>
                <a:ea typeface="Arial"/>
                <a:cs typeface="Arial"/>
                <a:sym typeface="Arial"/>
              </a:rPr>
              <a:t>The similarity between two documents is a function of the angle </a:t>
            </a:r>
            <a:endParaRPr sz="5241">
              <a:latin typeface="Arial"/>
              <a:ea typeface="Arial"/>
              <a:cs typeface="Arial"/>
              <a:sym typeface="Arial"/>
            </a:endParaRPr>
          </a:p>
          <a:p>
            <a:pPr marL="457200" lvl="0" indent="0" algn="l" rtl="0">
              <a:lnSpc>
                <a:spcPct val="50000"/>
              </a:lnSpc>
              <a:spcBef>
                <a:spcPts val="1400"/>
              </a:spcBef>
              <a:spcAft>
                <a:spcPts val="0"/>
              </a:spcAft>
              <a:buNone/>
            </a:pPr>
            <a:r>
              <a:rPr lang="en" sz="5241">
                <a:latin typeface="Arial"/>
                <a:ea typeface="Arial"/>
                <a:cs typeface="Arial"/>
                <a:sym typeface="Arial"/>
              </a:rPr>
              <a:t>between their vectors in the term vector space.</a:t>
            </a:r>
            <a:endParaRPr sz="5241">
              <a:latin typeface="Arial"/>
              <a:ea typeface="Arial"/>
              <a:cs typeface="Arial"/>
              <a:sym typeface="Arial"/>
            </a:endParaRPr>
          </a:p>
          <a:p>
            <a:pPr marL="0" lvl="0" indent="457200" algn="l" rtl="0">
              <a:lnSpc>
                <a:spcPct val="50000"/>
              </a:lnSpc>
              <a:spcBef>
                <a:spcPts val="1400"/>
              </a:spcBef>
              <a:spcAft>
                <a:spcPts val="0"/>
              </a:spcAft>
              <a:buNone/>
            </a:pPr>
            <a:endParaRPr sz="2000">
              <a:latin typeface="Arial"/>
              <a:ea typeface="Arial"/>
              <a:cs typeface="Arial"/>
              <a:sym typeface="Arial"/>
            </a:endParaRPr>
          </a:p>
          <a:p>
            <a:pPr marL="0" lvl="0" indent="0" algn="l" rtl="0">
              <a:lnSpc>
                <a:spcPct val="50000"/>
              </a:lnSpc>
              <a:spcBef>
                <a:spcPts val="1400"/>
              </a:spcBef>
              <a:spcAft>
                <a:spcPts val="0"/>
              </a:spcAft>
              <a:buNone/>
            </a:pPr>
            <a:endParaRPr sz="3231">
              <a:latin typeface="Arial"/>
              <a:ea typeface="Arial"/>
              <a:cs typeface="Arial"/>
              <a:sym typeface="Arial"/>
            </a:endParaRPr>
          </a:p>
          <a:p>
            <a:pPr marL="457200" lvl="0" indent="0" algn="l" rtl="0">
              <a:spcBef>
                <a:spcPts val="0"/>
              </a:spcBef>
              <a:spcAft>
                <a:spcPts val="1200"/>
              </a:spcAft>
              <a:buNone/>
            </a:pPr>
            <a:endParaRPr/>
          </a:p>
        </p:txBody>
      </p:sp>
      <p:pic>
        <p:nvPicPr>
          <p:cNvPr id="274" name="Google Shape;274;p45"/>
          <p:cNvPicPr preferRelativeResize="0"/>
          <p:nvPr/>
        </p:nvPicPr>
        <p:blipFill>
          <a:blip r:embed="rId3">
            <a:alphaModFix/>
          </a:blip>
          <a:stretch>
            <a:fillRect/>
          </a:stretch>
        </p:blipFill>
        <p:spPr>
          <a:xfrm>
            <a:off x="5726500" y="1489825"/>
            <a:ext cx="2874925" cy="23824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Document Similarity</a:t>
            </a:r>
            <a:endParaRPr/>
          </a:p>
        </p:txBody>
      </p:sp>
      <p:sp>
        <p:nvSpPr>
          <p:cNvPr id="280" name="Google Shape;280;p46"/>
          <p:cNvSpPr txBox="1">
            <a:spLocks noGrp="1"/>
          </p:cNvSpPr>
          <p:nvPr>
            <p:ph type="body" idx="1"/>
          </p:nvPr>
        </p:nvSpPr>
        <p:spPr>
          <a:xfrm>
            <a:off x="707200" y="1349350"/>
            <a:ext cx="7802700" cy="3078900"/>
          </a:xfrm>
          <a:prstGeom prst="rect">
            <a:avLst/>
          </a:prstGeom>
        </p:spPr>
        <p:txBody>
          <a:bodyPr spcFirstLastPara="1" wrap="square" lIns="91425" tIns="91425" rIns="91425" bIns="91425" anchor="t" anchorCtr="0">
            <a:noAutofit/>
          </a:bodyPr>
          <a:lstStyle/>
          <a:p>
            <a:pPr marL="0" lvl="0" indent="0" algn="l" rtl="0">
              <a:lnSpc>
                <a:spcPct val="105000"/>
              </a:lnSpc>
              <a:spcBef>
                <a:spcPts val="1400"/>
              </a:spcBef>
              <a:spcAft>
                <a:spcPts val="0"/>
              </a:spcAft>
              <a:buSzPts val="358"/>
              <a:buNone/>
            </a:pPr>
            <a:r>
              <a:rPr lang="en" sz="1080" b="1">
                <a:latin typeface="Arial"/>
                <a:ea typeface="Arial"/>
                <a:cs typeface="Arial"/>
                <a:sym typeface="Arial"/>
              </a:rPr>
              <a:t>d</a:t>
            </a:r>
            <a:r>
              <a:rPr lang="en" sz="1080">
                <a:latin typeface="Arial"/>
                <a:ea typeface="Arial"/>
                <a:cs typeface="Arial"/>
                <a:sym typeface="Arial"/>
              </a:rPr>
              <a:t> = (</a:t>
            </a:r>
            <a:r>
              <a:rPr lang="en" sz="1080" i="1">
                <a:latin typeface="Arial"/>
                <a:ea typeface="Arial"/>
                <a:cs typeface="Arial"/>
                <a:sym typeface="Arial"/>
              </a:rPr>
              <a:t>w</a:t>
            </a:r>
            <a:r>
              <a:rPr lang="en" sz="1600" baseline="-25000">
                <a:latin typeface="Arial"/>
                <a:ea typeface="Arial"/>
                <a:cs typeface="Arial"/>
                <a:sym typeface="Arial"/>
              </a:rPr>
              <a:t>1</a:t>
            </a:r>
            <a:r>
              <a:rPr lang="en" sz="1080">
                <a:latin typeface="Arial"/>
                <a:ea typeface="Arial"/>
                <a:cs typeface="Arial"/>
                <a:sym typeface="Arial"/>
              </a:rPr>
              <a:t>, </a:t>
            </a:r>
            <a:r>
              <a:rPr lang="en" sz="1080" i="1">
                <a:latin typeface="Arial"/>
                <a:ea typeface="Arial"/>
                <a:cs typeface="Arial"/>
                <a:sym typeface="Arial"/>
              </a:rPr>
              <a:t>w</a:t>
            </a:r>
            <a:r>
              <a:rPr lang="en" sz="1600" baseline="-25000">
                <a:latin typeface="Arial"/>
                <a:ea typeface="Arial"/>
                <a:cs typeface="Arial"/>
                <a:sym typeface="Arial"/>
              </a:rPr>
              <a:t>2</a:t>
            </a:r>
            <a:r>
              <a:rPr lang="en" sz="1080">
                <a:latin typeface="Arial"/>
                <a:ea typeface="Arial"/>
                <a:cs typeface="Arial"/>
                <a:sym typeface="Arial"/>
              </a:rPr>
              <a:t>,w</a:t>
            </a:r>
            <a:r>
              <a:rPr lang="en" sz="1600" baseline="-25000">
                <a:latin typeface="Arial"/>
                <a:ea typeface="Arial"/>
                <a:cs typeface="Arial"/>
                <a:sym typeface="Arial"/>
              </a:rPr>
              <a:t>3</a:t>
            </a:r>
            <a:r>
              <a:rPr lang="en" sz="1080">
                <a:latin typeface="Arial"/>
                <a:ea typeface="Arial"/>
                <a:cs typeface="Arial"/>
                <a:sym typeface="Arial"/>
              </a:rPr>
              <a:t>, ..., </a:t>
            </a:r>
            <a:r>
              <a:rPr lang="en" sz="1080" i="1">
                <a:latin typeface="Arial"/>
                <a:ea typeface="Arial"/>
                <a:cs typeface="Arial"/>
                <a:sym typeface="Arial"/>
              </a:rPr>
              <a:t>w</a:t>
            </a:r>
            <a:r>
              <a:rPr lang="en" sz="1600" i="1" baseline="-25000">
                <a:latin typeface="Arial"/>
                <a:ea typeface="Arial"/>
                <a:cs typeface="Arial"/>
                <a:sym typeface="Arial"/>
              </a:rPr>
              <a:t>n</a:t>
            </a:r>
            <a:r>
              <a:rPr lang="en" sz="1080">
                <a:latin typeface="Arial"/>
                <a:ea typeface="Arial"/>
                <a:cs typeface="Arial"/>
                <a:sym typeface="Arial"/>
              </a:rPr>
              <a:t>) is a vector in an </a:t>
            </a:r>
            <a:r>
              <a:rPr lang="en" sz="1080" i="1">
                <a:latin typeface="Arial"/>
                <a:ea typeface="Arial"/>
                <a:cs typeface="Arial"/>
                <a:sym typeface="Arial"/>
              </a:rPr>
              <a:t>n</a:t>
            </a:r>
            <a:r>
              <a:rPr lang="en" sz="1080">
                <a:latin typeface="Arial"/>
                <a:ea typeface="Arial"/>
                <a:cs typeface="Arial"/>
                <a:sym typeface="Arial"/>
              </a:rPr>
              <a:t>-dimensional vector space</a:t>
            </a:r>
            <a:endParaRPr sz="1080">
              <a:latin typeface="Arial"/>
              <a:ea typeface="Arial"/>
              <a:cs typeface="Arial"/>
              <a:sym typeface="Arial"/>
            </a:endParaRPr>
          </a:p>
          <a:p>
            <a:pPr marL="0" lvl="0" indent="0" algn="l" rtl="0">
              <a:lnSpc>
                <a:spcPct val="105000"/>
              </a:lnSpc>
              <a:spcBef>
                <a:spcPts val="1400"/>
              </a:spcBef>
              <a:spcAft>
                <a:spcPts val="0"/>
              </a:spcAft>
              <a:buSzPts val="358"/>
              <a:buNone/>
            </a:pPr>
            <a:r>
              <a:rPr lang="en" sz="1080" b="1" u="sng">
                <a:latin typeface="Arial"/>
                <a:ea typeface="Arial"/>
                <a:cs typeface="Arial"/>
                <a:sym typeface="Arial"/>
              </a:rPr>
              <a:t>Length</a:t>
            </a:r>
            <a:r>
              <a:rPr lang="en" sz="1080">
                <a:latin typeface="Arial"/>
                <a:ea typeface="Arial"/>
                <a:cs typeface="Arial"/>
                <a:sym typeface="Arial"/>
              </a:rPr>
              <a:t> of </a:t>
            </a:r>
            <a:r>
              <a:rPr lang="en" sz="1080" b="1">
                <a:latin typeface="Arial"/>
                <a:ea typeface="Arial"/>
                <a:cs typeface="Arial"/>
                <a:sym typeface="Arial"/>
              </a:rPr>
              <a:t>d</a:t>
            </a:r>
            <a:r>
              <a:rPr lang="en" sz="1080">
                <a:latin typeface="Arial"/>
                <a:ea typeface="Arial"/>
                <a:cs typeface="Arial"/>
                <a:sym typeface="Arial"/>
              </a:rPr>
              <a:t> is given by (extension of Pythagoras theorem)</a:t>
            </a:r>
            <a:endParaRPr sz="1080">
              <a:latin typeface="Arial"/>
              <a:ea typeface="Arial"/>
              <a:cs typeface="Arial"/>
              <a:sym typeface="Arial"/>
            </a:endParaRPr>
          </a:p>
          <a:p>
            <a:pPr marL="0" lvl="0" indent="0" algn="l" rtl="0">
              <a:lnSpc>
                <a:spcPct val="105000"/>
              </a:lnSpc>
              <a:spcBef>
                <a:spcPts val="300"/>
              </a:spcBef>
              <a:spcAft>
                <a:spcPts val="0"/>
              </a:spcAft>
              <a:buSzPts val="358"/>
              <a:buNone/>
            </a:pPr>
            <a:r>
              <a:rPr lang="en" sz="1080">
                <a:latin typeface="Arial"/>
                <a:ea typeface="Arial"/>
                <a:cs typeface="Arial"/>
                <a:sym typeface="Arial"/>
              </a:rPr>
              <a:t>           	</a:t>
            </a:r>
            <a:r>
              <a:rPr lang="en" sz="1080" i="1">
                <a:latin typeface="Arial"/>
                <a:ea typeface="Arial"/>
                <a:cs typeface="Arial"/>
                <a:sym typeface="Arial"/>
              </a:rPr>
              <a:t>|</a:t>
            </a:r>
            <a:r>
              <a:rPr lang="en" sz="1080" b="1">
                <a:latin typeface="Arial"/>
                <a:ea typeface="Arial"/>
                <a:cs typeface="Arial"/>
                <a:sym typeface="Arial"/>
              </a:rPr>
              <a:t>d</a:t>
            </a:r>
            <a:r>
              <a:rPr lang="en" sz="1080">
                <a:latin typeface="Arial"/>
                <a:ea typeface="Arial"/>
                <a:cs typeface="Arial"/>
                <a:sym typeface="Arial"/>
              </a:rPr>
              <a:t>|</a:t>
            </a:r>
            <a:r>
              <a:rPr lang="en" sz="1600" baseline="30000">
                <a:latin typeface="Arial"/>
                <a:ea typeface="Arial"/>
                <a:cs typeface="Arial"/>
                <a:sym typeface="Arial"/>
              </a:rPr>
              <a:t>2</a:t>
            </a:r>
            <a:r>
              <a:rPr lang="en" sz="1080">
                <a:latin typeface="Arial"/>
                <a:ea typeface="Arial"/>
                <a:cs typeface="Arial"/>
                <a:sym typeface="Arial"/>
              </a:rPr>
              <a:t> </a:t>
            </a:r>
            <a:r>
              <a:rPr lang="en" sz="1080" i="1">
                <a:latin typeface="Arial"/>
                <a:ea typeface="Arial"/>
                <a:cs typeface="Arial"/>
                <a:sym typeface="Arial"/>
              </a:rPr>
              <a:t> = w</a:t>
            </a:r>
            <a:r>
              <a:rPr lang="en" sz="1600" baseline="-25000">
                <a:latin typeface="Arial"/>
                <a:ea typeface="Arial"/>
                <a:cs typeface="Arial"/>
                <a:sym typeface="Arial"/>
              </a:rPr>
              <a:t>1</a:t>
            </a:r>
            <a:r>
              <a:rPr lang="en" sz="1600" baseline="30000">
                <a:latin typeface="Arial"/>
                <a:ea typeface="Arial"/>
                <a:cs typeface="Arial"/>
                <a:sym typeface="Arial"/>
              </a:rPr>
              <a:t>2</a:t>
            </a:r>
            <a:r>
              <a:rPr lang="en" sz="1080">
                <a:latin typeface="Arial"/>
                <a:ea typeface="Arial"/>
                <a:cs typeface="Arial"/>
                <a:sym typeface="Arial"/>
              </a:rPr>
              <a:t> + </a:t>
            </a:r>
            <a:r>
              <a:rPr lang="en" sz="1080" i="1">
                <a:latin typeface="Arial"/>
                <a:ea typeface="Arial"/>
                <a:cs typeface="Arial"/>
                <a:sym typeface="Arial"/>
              </a:rPr>
              <a:t>w</a:t>
            </a:r>
            <a:r>
              <a:rPr lang="en" sz="1600" baseline="-25000">
                <a:latin typeface="Arial"/>
                <a:ea typeface="Arial"/>
                <a:cs typeface="Arial"/>
                <a:sym typeface="Arial"/>
              </a:rPr>
              <a:t>2</a:t>
            </a:r>
            <a:r>
              <a:rPr lang="en" sz="1600" baseline="30000">
                <a:latin typeface="Arial"/>
                <a:ea typeface="Arial"/>
                <a:cs typeface="Arial"/>
                <a:sym typeface="Arial"/>
              </a:rPr>
              <a:t>2</a:t>
            </a:r>
            <a:r>
              <a:rPr lang="en" sz="1080">
                <a:latin typeface="Arial"/>
                <a:ea typeface="Arial"/>
                <a:cs typeface="Arial"/>
                <a:sym typeface="Arial"/>
              </a:rPr>
              <a:t> + </a:t>
            </a:r>
            <a:r>
              <a:rPr lang="en" sz="1080" i="1">
                <a:latin typeface="Arial"/>
                <a:ea typeface="Arial"/>
                <a:cs typeface="Arial"/>
                <a:sym typeface="Arial"/>
              </a:rPr>
              <a:t>w</a:t>
            </a:r>
            <a:r>
              <a:rPr lang="en" sz="1600" baseline="-25000">
                <a:latin typeface="Arial"/>
                <a:ea typeface="Arial"/>
                <a:cs typeface="Arial"/>
                <a:sym typeface="Arial"/>
              </a:rPr>
              <a:t>3</a:t>
            </a:r>
            <a:r>
              <a:rPr lang="en" sz="1600" baseline="30000">
                <a:latin typeface="Arial"/>
                <a:ea typeface="Arial"/>
                <a:cs typeface="Arial"/>
                <a:sym typeface="Arial"/>
              </a:rPr>
              <a:t>2</a:t>
            </a:r>
            <a:r>
              <a:rPr lang="en" sz="1080">
                <a:latin typeface="Arial"/>
                <a:ea typeface="Arial"/>
                <a:cs typeface="Arial"/>
                <a:sym typeface="Arial"/>
              </a:rPr>
              <a:t> + ... + </a:t>
            </a:r>
            <a:r>
              <a:rPr lang="en" sz="1080" i="1">
                <a:latin typeface="Arial"/>
                <a:ea typeface="Arial"/>
                <a:cs typeface="Arial"/>
                <a:sym typeface="Arial"/>
              </a:rPr>
              <a:t>w</a:t>
            </a:r>
            <a:r>
              <a:rPr lang="en" sz="1600" i="1" baseline="-25000">
                <a:latin typeface="Arial"/>
                <a:ea typeface="Arial"/>
                <a:cs typeface="Arial"/>
                <a:sym typeface="Arial"/>
              </a:rPr>
              <a:t>n</a:t>
            </a:r>
            <a:r>
              <a:rPr lang="en" sz="1600" baseline="30000">
                <a:latin typeface="Arial"/>
                <a:ea typeface="Arial"/>
                <a:cs typeface="Arial"/>
                <a:sym typeface="Arial"/>
              </a:rPr>
              <a:t>2</a:t>
            </a:r>
            <a:r>
              <a:rPr lang="en" sz="1080">
                <a:latin typeface="Arial"/>
                <a:ea typeface="Arial"/>
                <a:cs typeface="Arial"/>
                <a:sym typeface="Arial"/>
              </a:rPr>
              <a:t> </a:t>
            </a:r>
            <a:endParaRPr sz="1080">
              <a:latin typeface="Arial"/>
              <a:ea typeface="Arial"/>
              <a:cs typeface="Arial"/>
              <a:sym typeface="Arial"/>
            </a:endParaRPr>
          </a:p>
          <a:p>
            <a:pPr marL="0" lvl="0" indent="0" algn="l" rtl="0">
              <a:lnSpc>
                <a:spcPct val="105000"/>
              </a:lnSpc>
              <a:spcBef>
                <a:spcPts val="300"/>
              </a:spcBef>
              <a:spcAft>
                <a:spcPts val="0"/>
              </a:spcAft>
              <a:buSzPts val="358"/>
              <a:buNone/>
            </a:pPr>
            <a:r>
              <a:rPr lang="en" sz="1080">
                <a:latin typeface="Arial"/>
                <a:ea typeface="Arial"/>
                <a:cs typeface="Arial"/>
                <a:sym typeface="Arial"/>
              </a:rPr>
              <a:t>    </a:t>
            </a:r>
            <a:r>
              <a:rPr lang="en" sz="1080" i="1">
                <a:latin typeface="Arial"/>
                <a:ea typeface="Arial"/>
                <a:cs typeface="Arial"/>
                <a:sym typeface="Arial"/>
              </a:rPr>
              <a:t>|</a:t>
            </a:r>
            <a:r>
              <a:rPr lang="en" sz="1080" b="1">
                <a:latin typeface="Arial"/>
                <a:ea typeface="Arial"/>
                <a:cs typeface="Arial"/>
                <a:sym typeface="Arial"/>
              </a:rPr>
              <a:t>d</a:t>
            </a:r>
            <a:r>
              <a:rPr lang="en" sz="1080">
                <a:latin typeface="Arial"/>
                <a:ea typeface="Arial"/>
                <a:cs typeface="Arial"/>
                <a:sym typeface="Arial"/>
              </a:rPr>
              <a:t>| </a:t>
            </a:r>
            <a:r>
              <a:rPr lang="en" sz="1080" i="1">
                <a:latin typeface="Arial"/>
                <a:ea typeface="Arial"/>
                <a:cs typeface="Arial"/>
                <a:sym typeface="Arial"/>
              </a:rPr>
              <a:t> = </a:t>
            </a:r>
            <a:r>
              <a:rPr lang="en" sz="1080">
                <a:latin typeface="Arial"/>
                <a:ea typeface="Arial"/>
                <a:cs typeface="Arial"/>
                <a:sym typeface="Arial"/>
              </a:rPr>
              <a:t>(</a:t>
            </a:r>
            <a:r>
              <a:rPr lang="en" sz="1080" i="1">
                <a:latin typeface="Arial"/>
                <a:ea typeface="Arial"/>
                <a:cs typeface="Arial"/>
                <a:sym typeface="Arial"/>
              </a:rPr>
              <a:t>w</a:t>
            </a:r>
            <a:r>
              <a:rPr lang="en" sz="1600" baseline="-25000">
                <a:latin typeface="Arial"/>
                <a:ea typeface="Arial"/>
                <a:cs typeface="Arial"/>
                <a:sym typeface="Arial"/>
              </a:rPr>
              <a:t>1</a:t>
            </a:r>
            <a:r>
              <a:rPr lang="en" sz="1600" baseline="30000">
                <a:latin typeface="Arial"/>
                <a:ea typeface="Arial"/>
                <a:cs typeface="Arial"/>
                <a:sym typeface="Arial"/>
              </a:rPr>
              <a:t>2</a:t>
            </a:r>
            <a:r>
              <a:rPr lang="en" sz="1080">
                <a:latin typeface="Arial"/>
                <a:ea typeface="Arial"/>
                <a:cs typeface="Arial"/>
                <a:sym typeface="Arial"/>
              </a:rPr>
              <a:t> + </a:t>
            </a:r>
            <a:r>
              <a:rPr lang="en" sz="1080" i="1">
                <a:latin typeface="Arial"/>
                <a:ea typeface="Arial"/>
                <a:cs typeface="Arial"/>
                <a:sym typeface="Arial"/>
              </a:rPr>
              <a:t>w</a:t>
            </a:r>
            <a:r>
              <a:rPr lang="en" sz="1600" baseline="-25000">
                <a:latin typeface="Arial"/>
                <a:ea typeface="Arial"/>
                <a:cs typeface="Arial"/>
                <a:sym typeface="Arial"/>
              </a:rPr>
              <a:t>2</a:t>
            </a:r>
            <a:r>
              <a:rPr lang="en" sz="1600" baseline="30000">
                <a:latin typeface="Arial"/>
                <a:ea typeface="Arial"/>
                <a:cs typeface="Arial"/>
                <a:sym typeface="Arial"/>
              </a:rPr>
              <a:t>2</a:t>
            </a:r>
            <a:r>
              <a:rPr lang="en" sz="1080">
                <a:latin typeface="Arial"/>
                <a:ea typeface="Arial"/>
                <a:cs typeface="Arial"/>
                <a:sym typeface="Arial"/>
              </a:rPr>
              <a:t> + </a:t>
            </a:r>
            <a:r>
              <a:rPr lang="en" sz="1080" i="1">
                <a:latin typeface="Arial"/>
                <a:ea typeface="Arial"/>
                <a:cs typeface="Arial"/>
                <a:sym typeface="Arial"/>
              </a:rPr>
              <a:t>w</a:t>
            </a:r>
            <a:r>
              <a:rPr lang="en" sz="1600" baseline="-25000">
                <a:latin typeface="Arial"/>
                <a:ea typeface="Arial"/>
                <a:cs typeface="Arial"/>
                <a:sym typeface="Arial"/>
              </a:rPr>
              <a:t>3</a:t>
            </a:r>
            <a:r>
              <a:rPr lang="en" sz="1600" baseline="30000">
                <a:latin typeface="Arial"/>
                <a:ea typeface="Arial"/>
                <a:cs typeface="Arial"/>
                <a:sym typeface="Arial"/>
              </a:rPr>
              <a:t>2</a:t>
            </a:r>
            <a:r>
              <a:rPr lang="en" sz="1080">
                <a:latin typeface="Arial"/>
                <a:ea typeface="Arial"/>
                <a:cs typeface="Arial"/>
                <a:sym typeface="Arial"/>
              </a:rPr>
              <a:t> + ... + </a:t>
            </a:r>
            <a:r>
              <a:rPr lang="en" sz="1080" i="1">
                <a:latin typeface="Arial"/>
                <a:ea typeface="Arial"/>
                <a:cs typeface="Arial"/>
                <a:sym typeface="Arial"/>
              </a:rPr>
              <a:t>w</a:t>
            </a:r>
            <a:r>
              <a:rPr lang="en" sz="1600" i="1" baseline="-25000">
                <a:latin typeface="Arial"/>
                <a:ea typeface="Arial"/>
                <a:cs typeface="Arial"/>
                <a:sym typeface="Arial"/>
              </a:rPr>
              <a:t>n</a:t>
            </a:r>
            <a:r>
              <a:rPr lang="en" sz="1600" baseline="30000">
                <a:latin typeface="Arial"/>
                <a:ea typeface="Arial"/>
                <a:cs typeface="Arial"/>
                <a:sym typeface="Arial"/>
              </a:rPr>
              <a:t>2</a:t>
            </a:r>
            <a:r>
              <a:rPr lang="en" sz="1080">
                <a:latin typeface="Arial"/>
                <a:ea typeface="Arial"/>
                <a:cs typeface="Arial"/>
                <a:sym typeface="Arial"/>
              </a:rPr>
              <a:t> )</a:t>
            </a:r>
            <a:r>
              <a:rPr lang="en" sz="1600" baseline="30000">
                <a:latin typeface="Arial"/>
                <a:ea typeface="Arial"/>
                <a:cs typeface="Arial"/>
                <a:sym typeface="Arial"/>
              </a:rPr>
              <a:t>1/2</a:t>
            </a:r>
            <a:endParaRPr sz="1600" baseline="30000">
              <a:latin typeface="Arial"/>
              <a:ea typeface="Arial"/>
              <a:cs typeface="Arial"/>
              <a:sym typeface="Arial"/>
            </a:endParaRPr>
          </a:p>
          <a:p>
            <a:pPr marL="0" lvl="0" indent="0" algn="l" rtl="0">
              <a:lnSpc>
                <a:spcPct val="105000"/>
              </a:lnSpc>
              <a:spcBef>
                <a:spcPts val="1400"/>
              </a:spcBef>
              <a:spcAft>
                <a:spcPts val="0"/>
              </a:spcAft>
              <a:buSzPts val="358"/>
              <a:buNone/>
            </a:pPr>
            <a:r>
              <a:rPr lang="en" sz="1080">
                <a:latin typeface="Arial"/>
                <a:ea typeface="Arial"/>
                <a:cs typeface="Arial"/>
                <a:sym typeface="Arial"/>
              </a:rPr>
              <a:t>If </a:t>
            </a:r>
            <a:r>
              <a:rPr lang="en" sz="1080" b="1">
                <a:latin typeface="Arial"/>
                <a:ea typeface="Arial"/>
                <a:cs typeface="Arial"/>
                <a:sym typeface="Arial"/>
              </a:rPr>
              <a:t>d</a:t>
            </a:r>
            <a:r>
              <a:rPr lang="en" sz="1600" baseline="-25000">
                <a:latin typeface="Arial"/>
                <a:ea typeface="Arial"/>
                <a:cs typeface="Arial"/>
                <a:sym typeface="Arial"/>
              </a:rPr>
              <a:t>1</a:t>
            </a:r>
            <a:r>
              <a:rPr lang="en" sz="1080">
                <a:latin typeface="Arial"/>
                <a:ea typeface="Arial"/>
                <a:cs typeface="Arial"/>
                <a:sym typeface="Arial"/>
              </a:rPr>
              <a:t> and</a:t>
            </a:r>
            <a:r>
              <a:rPr lang="en" sz="1080" b="1">
                <a:latin typeface="Arial"/>
                <a:ea typeface="Arial"/>
                <a:cs typeface="Arial"/>
                <a:sym typeface="Arial"/>
              </a:rPr>
              <a:t> d</a:t>
            </a:r>
            <a:r>
              <a:rPr lang="en" sz="1600" baseline="-25000">
                <a:latin typeface="Arial"/>
                <a:ea typeface="Arial"/>
                <a:cs typeface="Arial"/>
                <a:sym typeface="Arial"/>
              </a:rPr>
              <a:t>2</a:t>
            </a:r>
            <a:r>
              <a:rPr lang="en" sz="1080">
                <a:latin typeface="Arial"/>
                <a:ea typeface="Arial"/>
                <a:cs typeface="Arial"/>
                <a:sym typeface="Arial"/>
              </a:rPr>
              <a:t> are document vectors:</a:t>
            </a:r>
            <a:endParaRPr sz="1080">
              <a:latin typeface="Arial"/>
              <a:ea typeface="Arial"/>
              <a:cs typeface="Arial"/>
              <a:sym typeface="Arial"/>
            </a:endParaRPr>
          </a:p>
          <a:p>
            <a:pPr marL="0" lvl="0" indent="0" algn="l" rtl="0">
              <a:lnSpc>
                <a:spcPct val="105000"/>
              </a:lnSpc>
              <a:spcBef>
                <a:spcPts val="1400"/>
              </a:spcBef>
              <a:spcAft>
                <a:spcPts val="0"/>
              </a:spcAft>
              <a:buSzPts val="358"/>
              <a:buNone/>
            </a:pPr>
            <a:r>
              <a:rPr lang="en" sz="1080" b="1" u="sng">
                <a:latin typeface="Arial"/>
                <a:ea typeface="Arial"/>
                <a:cs typeface="Arial"/>
                <a:sym typeface="Arial"/>
              </a:rPr>
              <a:t>Inner product</a:t>
            </a:r>
            <a:r>
              <a:rPr lang="en" sz="1080">
                <a:latin typeface="Arial"/>
                <a:ea typeface="Arial"/>
                <a:cs typeface="Arial"/>
                <a:sym typeface="Arial"/>
              </a:rPr>
              <a:t> (or dot product) is given by</a:t>
            </a:r>
            <a:endParaRPr sz="1080">
              <a:latin typeface="Arial"/>
              <a:ea typeface="Arial"/>
              <a:cs typeface="Arial"/>
              <a:sym typeface="Arial"/>
            </a:endParaRPr>
          </a:p>
          <a:p>
            <a:pPr marL="0" lvl="0" indent="0" algn="l" rtl="0">
              <a:lnSpc>
                <a:spcPct val="105000"/>
              </a:lnSpc>
              <a:spcBef>
                <a:spcPts val="300"/>
              </a:spcBef>
              <a:spcAft>
                <a:spcPts val="0"/>
              </a:spcAft>
              <a:buSzPts val="358"/>
              <a:buNone/>
            </a:pPr>
            <a:r>
              <a:rPr lang="en" sz="1080">
                <a:latin typeface="Arial"/>
                <a:ea typeface="Arial"/>
                <a:cs typeface="Arial"/>
                <a:sym typeface="Arial"/>
              </a:rPr>
              <a:t>     </a:t>
            </a:r>
            <a:r>
              <a:rPr lang="en" sz="1080" b="1">
                <a:latin typeface="Arial"/>
                <a:ea typeface="Arial"/>
                <a:cs typeface="Arial"/>
                <a:sym typeface="Arial"/>
              </a:rPr>
              <a:t>d</a:t>
            </a:r>
            <a:r>
              <a:rPr lang="en" sz="1600" baseline="-25000">
                <a:latin typeface="Arial"/>
                <a:ea typeface="Arial"/>
                <a:cs typeface="Arial"/>
                <a:sym typeface="Arial"/>
              </a:rPr>
              <a:t>1</a:t>
            </a:r>
            <a:r>
              <a:rPr lang="en" sz="1080" b="1">
                <a:latin typeface="Arial"/>
                <a:ea typeface="Arial"/>
                <a:cs typeface="Arial"/>
                <a:sym typeface="Arial"/>
              </a:rPr>
              <a:t>.d</a:t>
            </a:r>
            <a:r>
              <a:rPr lang="en" sz="1600" baseline="-25000">
                <a:latin typeface="Arial"/>
                <a:ea typeface="Arial"/>
                <a:cs typeface="Arial"/>
                <a:sym typeface="Arial"/>
              </a:rPr>
              <a:t>2 </a:t>
            </a:r>
            <a:r>
              <a:rPr lang="en" sz="1080">
                <a:latin typeface="Arial"/>
                <a:ea typeface="Arial"/>
                <a:cs typeface="Arial"/>
                <a:sym typeface="Arial"/>
              </a:rPr>
              <a:t>= </a:t>
            </a:r>
            <a:r>
              <a:rPr lang="en" sz="1080" i="1">
                <a:latin typeface="Arial"/>
                <a:ea typeface="Arial"/>
                <a:cs typeface="Arial"/>
                <a:sym typeface="Arial"/>
              </a:rPr>
              <a:t>w</a:t>
            </a:r>
            <a:r>
              <a:rPr lang="en" sz="1600" baseline="-25000">
                <a:latin typeface="Arial"/>
                <a:ea typeface="Arial"/>
                <a:cs typeface="Arial"/>
                <a:sym typeface="Arial"/>
              </a:rPr>
              <a:t>11</a:t>
            </a:r>
            <a:r>
              <a:rPr lang="en" sz="1080" i="1">
                <a:latin typeface="Arial"/>
                <a:ea typeface="Arial"/>
                <a:cs typeface="Arial"/>
                <a:sym typeface="Arial"/>
              </a:rPr>
              <a:t>w</a:t>
            </a:r>
            <a:r>
              <a:rPr lang="en" sz="1600" baseline="-25000">
                <a:latin typeface="Arial"/>
                <a:ea typeface="Arial"/>
                <a:cs typeface="Arial"/>
                <a:sym typeface="Arial"/>
              </a:rPr>
              <a:t>21</a:t>
            </a:r>
            <a:r>
              <a:rPr lang="en" sz="1080">
                <a:latin typeface="Arial"/>
                <a:ea typeface="Arial"/>
                <a:cs typeface="Arial"/>
                <a:sym typeface="Arial"/>
              </a:rPr>
              <a:t> + </a:t>
            </a:r>
            <a:r>
              <a:rPr lang="en" sz="1080" i="1">
                <a:latin typeface="Arial"/>
                <a:ea typeface="Arial"/>
                <a:cs typeface="Arial"/>
                <a:sym typeface="Arial"/>
              </a:rPr>
              <a:t>w</a:t>
            </a:r>
            <a:r>
              <a:rPr lang="en" sz="1600" baseline="-25000">
                <a:latin typeface="Arial"/>
                <a:ea typeface="Arial"/>
                <a:cs typeface="Arial"/>
                <a:sym typeface="Arial"/>
              </a:rPr>
              <a:t>12</a:t>
            </a:r>
            <a:r>
              <a:rPr lang="en" sz="1080" i="1">
                <a:latin typeface="Arial"/>
                <a:ea typeface="Arial"/>
                <a:cs typeface="Arial"/>
                <a:sym typeface="Arial"/>
              </a:rPr>
              <a:t>w</a:t>
            </a:r>
            <a:r>
              <a:rPr lang="en" sz="1600" baseline="-25000">
                <a:latin typeface="Arial"/>
                <a:ea typeface="Arial"/>
                <a:cs typeface="Arial"/>
                <a:sym typeface="Arial"/>
              </a:rPr>
              <a:t>22 </a:t>
            </a:r>
            <a:r>
              <a:rPr lang="en" sz="1080">
                <a:latin typeface="Arial"/>
                <a:ea typeface="Arial"/>
                <a:cs typeface="Arial"/>
                <a:sym typeface="Arial"/>
              </a:rPr>
              <a:t>+</a:t>
            </a:r>
            <a:r>
              <a:rPr lang="en" sz="1600" baseline="-25000">
                <a:latin typeface="Arial"/>
                <a:ea typeface="Arial"/>
                <a:cs typeface="Arial"/>
                <a:sym typeface="Arial"/>
              </a:rPr>
              <a:t> </a:t>
            </a:r>
            <a:r>
              <a:rPr lang="en" sz="1080" i="1">
                <a:latin typeface="Arial"/>
                <a:ea typeface="Arial"/>
                <a:cs typeface="Arial"/>
                <a:sym typeface="Arial"/>
              </a:rPr>
              <a:t>w</a:t>
            </a:r>
            <a:r>
              <a:rPr lang="en" sz="1600" baseline="-25000">
                <a:latin typeface="Arial"/>
                <a:ea typeface="Arial"/>
                <a:cs typeface="Arial"/>
                <a:sym typeface="Arial"/>
              </a:rPr>
              <a:t>13</a:t>
            </a:r>
            <a:r>
              <a:rPr lang="en" sz="1080" i="1">
                <a:latin typeface="Arial"/>
                <a:ea typeface="Arial"/>
                <a:cs typeface="Arial"/>
                <a:sym typeface="Arial"/>
              </a:rPr>
              <a:t>w</a:t>
            </a:r>
            <a:r>
              <a:rPr lang="en" sz="1600" baseline="-25000">
                <a:latin typeface="Arial"/>
                <a:ea typeface="Arial"/>
                <a:cs typeface="Arial"/>
                <a:sym typeface="Arial"/>
              </a:rPr>
              <a:t>23</a:t>
            </a:r>
            <a:r>
              <a:rPr lang="en" sz="1080">
                <a:latin typeface="Arial"/>
                <a:ea typeface="Arial"/>
                <a:cs typeface="Arial"/>
                <a:sym typeface="Arial"/>
              </a:rPr>
              <a:t> + ... + </a:t>
            </a:r>
            <a:r>
              <a:rPr lang="en" sz="1080" i="1">
                <a:latin typeface="Arial"/>
                <a:ea typeface="Arial"/>
                <a:cs typeface="Arial"/>
                <a:sym typeface="Arial"/>
              </a:rPr>
              <a:t>w</a:t>
            </a:r>
            <a:r>
              <a:rPr lang="en" sz="1600" baseline="-25000">
                <a:latin typeface="Arial"/>
                <a:ea typeface="Arial"/>
                <a:cs typeface="Arial"/>
                <a:sym typeface="Arial"/>
              </a:rPr>
              <a:t>1n</a:t>
            </a:r>
            <a:r>
              <a:rPr lang="en" sz="1080" i="1">
                <a:latin typeface="Arial"/>
                <a:ea typeface="Arial"/>
                <a:cs typeface="Arial"/>
                <a:sym typeface="Arial"/>
              </a:rPr>
              <a:t>w</a:t>
            </a:r>
            <a:r>
              <a:rPr lang="en" sz="1600" baseline="-25000">
                <a:latin typeface="Arial"/>
                <a:ea typeface="Arial"/>
                <a:cs typeface="Arial"/>
                <a:sym typeface="Arial"/>
              </a:rPr>
              <a:t>2n</a:t>
            </a:r>
            <a:endParaRPr sz="1600" baseline="-25000">
              <a:latin typeface="Arial"/>
              <a:ea typeface="Arial"/>
              <a:cs typeface="Arial"/>
              <a:sym typeface="Arial"/>
            </a:endParaRPr>
          </a:p>
          <a:p>
            <a:pPr marL="0" lvl="0" indent="0" algn="l" rtl="0">
              <a:lnSpc>
                <a:spcPct val="105000"/>
              </a:lnSpc>
              <a:spcBef>
                <a:spcPts val="1400"/>
              </a:spcBef>
              <a:spcAft>
                <a:spcPts val="0"/>
              </a:spcAft>
              <a:buSzPts val="358"/>
              <a:buNone/>
            </a:pPr>
            <a:r>
              <a:rPr lang="en" sz="1080" b="1" u="sng">
                <a:latin typeface="Arial"/>
                <a:ea typeface="Arial"/>
                <a:cs typeface="Arial"/>
                <a:sym typeface="Arial"/>
              </a:rPr>
              <a:t>Cosine angle</a:t>
            </a:r>
            <a:r>
              <a:rPr lang="en" sz="1080">
                <a:latin typeface="Arial"/>
                <a:ea typeface="Arial"/>
                <a:cs typeface="Arial"/>
                <a:sym typeface="Arial"/>
              </a:rPr>
              <a:t> between the docs </a:t>
            </a:r>
            <a:r>
              <a:rPr lang="en" sz="1080" b="1">
                <a:latin typeface="Arial"/>
                <a:ea typeface="Arial"/>
                <a:cs typeface="Arial"/>
                <a:sym typeface="Arial"/>
              </a:rPr>
              <a:t>d</a:t>
            </a:r>
            <a:r>
              <a:rPr lang="en" sz="1600" baseline="-25000">
                <a:latin typeface="Arial"/>
                <a:ea typeface="Arial"/>
                <a:cs typeface="Arial"/>
                <a:sym typeface="Arial"/>
              </a:rPr>
              <a:t>1</a:t>
            </a:r>
            <a:r>
              <a:rPr lang="en" sz="1080">
                <a:latin typeface="Arial"/>
                <a:ea typeface="Arial"/>
                <a:cs typeface="Arial"/>
                <a:sym typeface="Arial"/>
              </a:rPr>
              <a:t> and</a:t>
            </a:r>
            <a:r>
              <a:rPr lang="en" sz="1080" b="1">
                <a:latin typeface="Arial"/>
                <a:ea typeface="Arial"/>
                <a:cs typeface="Arial"/>
                <a:sym typeface="Arial"/>
              </a:rPr>
              <a:t> d</a:t>
            </a:r>
            <a:r>
              <a:rPr lang="en" sz="1600" baseline="-25000">
                <a:latin typeface="Arial"/>
                <a:ea typeface="Arial"/>
                <a:cs typeface="Arial"/>
                <a:sym typeface="Arial"/>
              </a:rPr>
              <a:t>2 </a:t>
            </a:r>
            <a:r>
              <a:rPr lang="en" sz="1080">
                <a:latin typeface="Arial"/>
                <a:ea typeface="Arial"/>
                <a:cs typeface="Arial"/>
                <a:sym typeface="Arial"/>
              </a:rPr>
              <a:t>determines doc similarity</a:t>
            </a:r>
            <a:endParaRPr sz="1080">
              <a:latin typeface="Arial"/>
              <a:ea typeface="Arial"/>
              <a:cs typeface="Arial"/>
              <a:sym typeface="Arial"/>
            </a:endParaRPr>
          </a:p>
          <a:p>
            <a:pPr marL="0" lvl="0" indent="0" algn="l" rtl="0">
              <a:lnSpc>
                <a:spcPct val="105000"/>
              </a:lnSpc>
              <a:spcBef>
                <a:spcPts val="1400"/>
              </a:spcBef>
              <a:spcAft>
                <a:spcPts val="0"/>
              </a:spcAft>
              <a:buSzPts val="358"/>
              <a:buNone/>
            </a:pPr>
            <a:r>
              <a:rPr lang="en" sz="1600" baseline="-25000">
                <a:latin typeface="Arial"/>
                <a:ea typeface="Arial"/>
                <a:cs typeface="Arial"/>
                <a:sym typeface="Arial"/>
              </a:rPr>
              <a:t>                  	</a:t>
            </a:r>
            <a:r>
              <a:rPr lang="en" sz="1080">
                <a:latin typeface="Arial"/>
                <a:ea typeface="Arial"/>
                <a:cs typeface="Arial"/>
                <a:sym typeface="Arial"/>
              </a:rPr>
              <a:t>cos (q) =  </a:t>
            </a:r>
            <a:r>
              <a:rPr lang="en" sz="2400">
                <a:solidFill>
                  <a:srgbClr val="000000"/>
                </a:solidFill>
                <a:latin typeface="Arial"/>
                <a:ea typeface="Arial"/>
                <a:cs typeface="Arial"/>
                <a:sym typeface="Arial"/>
              </a:rPr>
              <a:t> </a:t>
            </a:r>
            <a:endParaRPr sz="600">
              <a:latin typeface="Arial"/>
              <a:ea typeface="Arial"/>
              <a:cs typeface="Arial"/>
              <a:sym typeface="Arial"/>
            </a:endParaRPr>
          </a:p>
          <a:p>
            <a:pPr marL="0" lvl="0" indent="0" algn="l" rtl="0">
              <a:lnSpc>
                <a:spcPct val="105000"/>
              </a:lnSpc>
              <a:spcBef>
                <a:spcPts val="1400"/>
              </a:spcBef>
              <a:spcAft>
                <a:spcPts val="0"/>
              </a:spcAft>
              <a:buSzPts val="358"/>
              <a:buNone/>
            </a:pPr>
            <a:endParaRPr sz="100">
              <a:latin typeface="Arial"/>
              <a:ea typeface="Arial"/>
              <a:cs typeface="Arial"/>
              <a:sym typeface="Arial"/>
            </a:endParaRPr>
          </a:p>
          <a:p>
            <a:pPr marL="0" lvl="0" indent="0" algn="l" rtl="0">
              <a:lnSpc>
                <a:spcPct val="105000"/>
              </a:lnSpc>
              <a:spcBef>
                <a:spcPts val="0"/>
              </a:spcBef>
              <a:spcAft>
                <a:spcPts val="1200"/>
              </a:spcAft>
              <a:buSzPts val="358"/>
              <a:buNone/>
            </a:pPr>
            <a:endParaRPr sz="657">
              <a:latin typeface="Arial"/>
              <a:ea typeface="Arial"/>
              <a:cs typeface="Arial"/>
              <a:sym typeface="Arial"/>
            </a:endParaRPr>
          </a:p>
        </p:txBody>
      </p:sp>
      <p:pic>
        <p:nvPicPr>
          <p:cNvPr id="281" name="Google Shape;281;p46"/>
          <p:cNvPicPr preferRelativeResize="0"/>
          <p:nvPr/>
        </p:nvPicPr>
        <p:blipFill>
          <a:blip r:embed="rId3">
            <a:alphaModFix/>
          </a:blip>
          <a:stretch>
            <a:fillRect/>
          </a:stretch>
        </p:blipFill>
        <p:spPr>
          <a:xfrm>
            <a:off x="2443900" y="4298872"/>
            <a:ext cx="1122375" cy="596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Pose Matching</a:t>
            </a:r>
            <a:endParaRPr/>
          </a:p>
        </p:txBody>
      </p:sp>
      <p:sp>
        <p:nvSpPr>
          <p:cNvPr id="287" name="Google Shape;287;p4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17500" algn="l" rtl="0">
              <a:lnSpc>
                <a:spcPct val="75000"/>
              </a:lnSpc>
              <a:spcBef>
                <a:spcPts val="0"/>
              </a:spcBef>
              <a:spcAft>
                <a:spcPts val="0"/>
              </a:spcAft>
              <a:buSzPts val="1400"/>
              <a:buFont typeface="Arial"/>
              <a:buChar char="-"/>
            </a:pPr>
            <a:r>
              <a:rPr lang="en" sz="1400">
                <a:latin typeface="Arial"/>
                <a:ea typeface="Arial"/>
                <a:cs typeface="Arial"/>
                <a:sym typeface="Arial"/>
              </a:rPr>
              <a:t>Human pose estimation is the identification of a human’s pose </a:t>
            </a:r>
            <a:endParaRPr sz="1400">
              <a:latin typeface="Arial"/>
              <a:ea typeface="Arial"/>
              <a:cs typeface="Arial"/>
              <a:sym typeface="Arial"/>
            </a:endParaRPr>
          </a:p>
          <a:p>
            <a:pPr marL="457200" lvl="0" indent="0" algn="l" rtl="0">
              <a:lnSpc>
                <a:spcPct val="75000"/>
              </a:lnSpc>
              <a:spcBef>
                <a:spcPts val="1200"/>
              </a:spcBef>
              <a:spcAft>
                <a:spcPts val="0"/>
              </a:spcAft>
              <a:buNone/>
            </a:pPr>
            <a:r>
              <a:rPr lang="en" sz="1400">
                <a:latin typeface="Arial"/>
                <a:ea typeface="Arial"/>
                <a:cs typeface="Arial"/>
                <a:sym typeface="Arial"/>
              </a:rPr>
              <a:t>through joint and limb recognition on an image or in a video.</a:t>
            </a:r>
            <a:endParaRPr sz="1400">
              <a:latin typeface="Arial"/>
              <a:ea typeface="Arial"/>
              <a:cs typeface="Arial"/>
              <a:sym typeface="Arial"/>
            </a:endParaRPr>
          </a:p>
          <a:p>
            <a:pPr marL="457200" lvl="0" indent="-317500" algn="l" rtl="0">
              <a:lnSpc>
                <a:spcPct val="75000"/>
              </a:lnSpc>
              <a:spcBef>
                <a:spcPts val="1200"/>
              </a:spcBef>
              <a:spcAft>
                <a:spcPts val="0"/>
              </a:spcAft>
              <a:buSzPts val="1400"/>
              <a:buFont typeface="Arial"/>
              <a:buChar char="-"/>
            </a:pPr>
            <a:r>
              <a:rPr lang="en" sz="1400">
                <a:latin typeface="Arial"/>
                <a:ea typeface="Arial"/>
                <a:cs typeface="Arial"/>
                <a:sym typeface="Arial"/>
              </a:rPr>
              <a:t>By using the cosine similarity in the Euclidean distance formula, </a:t>
            </a:r>
            <a:endParaRPr sz="1400">
              <a:latin typeface="Arial"/>
              <a:ea typeface="Arial"/>
              <a:cs typeface="Arial"/>
              <a:sym typeface="Arial"/>
            </a:endParaRPr>
          </a:p>
          <a:p>
            <a:pPr marL="0" lvl="0" indent="0" algn="l" rtl="0">
              <a:lnSpc>
                <a:spcPct val="75000"/>
              </a:lnSpc>
              <a:spcBef>
                <a:spcPts val="1200"/>
              </a:spcBef>
              <a:spcAft>
                <a:spcPts val="0"/>
              </a:spcAft>
              <a:buNone/>
            </a:pPr>
            <a:r>
              <a:rPr lang="en" sz="1400">
                <a:latin typeface="Arial"/>
                <a:ea typeface="Arial"/>
                <a:cs typeface="Arial"/>
                <a:sym typeface="Arial"/>
              </a:rPr>
              <a:t>         the distance from one vector to another can be computed without </a:t>
            </a:r>
            <a:endParaRPr sz="1400">
              <a:latin typeface="Arial"/>
              <a:ea typeface="Arial"/>
              <a:cs typeface="Arial"/>
              <a:sym typeface="Arial"/>
            </a:endParaRPr>
          </a:p>
          <a:p>
            <a:pPr marL="0" lvl="0" indent="0" algn="l" rtl="0">
              <a:lnSpc>
                <a:spcPct val="75000"/>
              </a:lnSpc>
              <a:spcBef>
                <a:spcPts val="1200"/>
              </a:spcBef>
              <a:spcAft>
                <a:spcPts val="0"/>
              </a:spcAft>
              <a:buNone/>
            </a:pPr>
            <a:r>
              <a:rPr lang="en" sz="1400">
                <a:latin typeface="Arial"/>
                <a:ea typeface="Arial"/>
                <a:cs typeface="Arial"/>
                <a:sym typeface="Arial"/>
              </a:rPr>
              <a:t> 	being corrupted by the varying length of the vectors.</a:t>
            </a:r>
            <a:endParaRPr sz="1400">
              <a:latin typeface="Arial"/>
              <a:ea typeface="Arial"/>
              <a:cs typeface="Arial"/>
              <a:sym typeface="Arial"/>
            </a:endParaRPr>
          </a:p>
          <a:p>
            <a:pPr marL="457200" lvl="0" indent="-317500" algn="l" rtl="0">
              <a:lnSpc>
                <a:spcPct val="75000"/>
              </a:lnSpc>
              <a:spcBef>
                <a:spcPts val="1200"/>
              </a:spcBef>
              <a:spcAft>
                <a:spcPts val="0"/>
              </a:spcAft>
              <a:buSzPts val="1400"/>
              <a:buFont typeface="Arial"/>
              <a:buChar char="-"/>
            </a:pPr>
            <a:r>
              <a:rPr lang="en" sz="1400">
                <a:latin typeface="Arial"/>
                <a:ea typeface="Arial"/>
                <a:cs typeface="Arial"/>
                <a:sym typeface="Arial"/>
              </a:rPr>
              <a:t>In several human pose estimation calculation models, there is a </a:t>
            </a:r>
            <a:endParaRPr sz="1400">
              <a:latin typeface="Arial"/>
              <a:ea typeface="Arial"/>
              <a:cs typeface="Arial"/>
              <a:sym typeface="Arial"/>
            </a:endParaRPr>
          </a:p>
          <a:p>
            <a:pPr marL="457200" lvl="0" indent="0" algn="l" rtl="0">
              <a:lnSpc>
                <a:spcPct val="75000"/>
              </a:lnSpc>
              <a:spcBef>
                <a:spcPts val="1200"/>
              </a:spcBef>
              <a:spcAft>
                <a:spcPts val="0"/>
              </a:spcAft>
              <a:buNone/>
            </a:pPr>
            <a:r>
              <a:rPr lang="en" sz="1400">
                <a:latin typeface="Arial"/>
                <a:ea typeface="Arial"/>
                <a:cs typeface="Arial"/>
                <a:sym typeface="Arial"/>
              </a:rPr>
              <a:t>factor known as the confidence score for each keypoint. The </a:t>
            </a:r>
            <a:endParaRPr sz="1400">
              <a:latin typeface="Arial"/>
              <a:ea typeface="Arial"/>
              <a:cs typeface="Arial"/>
              <a:sym typeface="Arial"/>
            </a:endParaRPr>
          </a:p>
          <a:p>
            <a:pPr marL="457200" lvl="0" indent="0" algn="l" rtl="0">
              <a:lnSpc>
                <a:spcPct val="75000"/>
              </a:lnSpc>
              <a:spcBef>
                <a:spcPts val="1200"/>
              </a:spcBef>
              <a:spcAft>
                <a:spcPts val="0"/>
              </a:spcAft>
              <a:buNone/>
            </a:pPr>
            <a:r>
              <a:rPr lang="en" sz="1400">
                <a:latin typeface="Arial"/>
                <a:ea typeface="Arial"/>
                <a:cs typeface="Arial"/>
                <a:sym typeface="Arial"/>
              </a:rPr>
              <a:t>confidence score represents the likeliness that the keypoint exists </a:t>
            </a:r>
            <a:endParaRPr sz="1400">
              <a:latin typeface="Arial"/>
              <a:ea typeface="Arial"/>
              <a:cs typeface="Arial"/>
              <a:sym typeface="Arial"/>
            </a:endParaRPr>
          </a:p>
          <a:p>
            <a:pPr marL="457200" lvl="0" indent="0" algn="l" rtl="0">
              <a:lnSpc>
                <a:spcPct val="75000"/>
              </a:lnSpc>
              <a:spcBef>
                <a:spcPts val="1200"/>
              </a:spcBef>
              <a:spcAft>
                <a:spcPts val="1200"/>
              </a:spcAft>
              <a:buNone/>
            </a:pPr>
            <a:r>
              <a:rPr lang="en" sz="1400">
                <a:latin typeface="Arial"/>
                <a:ea typeface="Arial"/>
                <a:cs typeface="Arial"/>
                <a:sym typeface="Arial"/>
              </a:rPr>
              <a:t>in the calculated spot.</a:t>
            </a:r>
            <a:endParaRPr sz="1400">
              <a:latin typeface="Arial"/>
              <a:ea typeface="Arial"/>
              <a:cs typeface="Arial"/>
              <a:sym typeface="Arial"/>
            </a:endParaRPr>
          </a:p>
        </p:txBody>
      </p:sp>
      <p:pic>
        <p:nvPicPr>
          <p:cNvPr id="288" name="Google Shape;288;p47"/>
          <p:cNvPicPr preferRelativeResize="0"/>
          <p:nvPr/>
        </p:nvPicPr>
        <p:blipFill>
          <a:blip r:embed="rId3">
            <a:alphaModFix/>
          </a:blip>
          <a:stretch>
            <a:fillRect/>
          </a:stretch>
        </p:blipFill>
        <p:spPr>
          <a:xfrm>
            <a:off x="6422000" y="1628413"/>
            <a:ext cx="2095500" cy="2714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Cosine Similarity - Example</a:t>
            </a:r>
            <a:endParaRPr/>
          </a:p>
        </p:txBody>
      </p:sp>
      <p:sp>
        <p:nvSpPr>
          <p:cNvPr id="115" name="Google Shape;115;p21"/>
          <p:cNvSpPr txBox="1">
            <a:spLocks noGrp="1"/>
          </p:cNvSpPr>
          <p:nvPr>
            <p:ph type="body" idx="1"/>
          </p:nvPr>
        </p:nvSpPr>
        <p:spPr>
          <a:xfrm>
            <a:off x="387900" y="1300250"/>
            <a:ext cx="8368200" cy="3211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200"/>
              <a:t>Doc 1 : Deep Learning can be hard</a:t>
            </a:r>
            <a:endParaRPr sz="1200"/>
          </a:p>
          <a:p>
            <a:pPr marL="0" lvl="0" indent="0" algn="l" rtl="0">
              <a:lnSpc>
                <a:spcPct val="100000"/>
              </a:lnSpc>
              <a:spcBef>
                <a:spcPts val="1200"/>
              </a:spcBef>
              <a:spcAft>
                <a:spcPts val="0"/>
              </a:spcAft>
              <a:buNone/>
            </a:pPr>
            <a:r>
              <a:rPr lang="en" sz="1200"/>
              <a:t>Doc 2: Deep Learning can be simple</a:t>
            </a:r>
            <a:endParaRPr sz="1200"/>
          </a:p>
          <a:p>
            <a:pPr marL="0" lvl="0" indent="0" algn="l" rtl="0">
              <a:spcBef>
                <a:spcPts val="1200"/>
              </a:spcBef>
              <a:spcAft>
                <a:spcPts val="0"/>
              </a:spcAft>
              <a:buNone/>
            </a:pPr>
            <a:endParaRPr sz="1400"/>
          </a:p>
          <a:p>
            <a:pPr marL="0" lvl="0" indent="0" algn="l" rtl="0">
              <a:spcBef>
                <a:spcPts val="1200"/>
              </a:spcBef>
              <a:spcAft>
                <a:spcPts val="0"/>
              </a:spcAft>
              <a:buNone/>
            </a:pPr>
            <a:endParaRPr sz="1400"/>
          </a:p>
          <a:p>
            <a:pPr marL="0" lvl="0" indent="0" algn="l" rtl="0">
              <a:spcBef>
                <a:spcPts val="1200"/>
              </a:spcBef>
              <a:spcAft>
                <a:spcPts val="1200"/>
              </a:spcAft>
              <a:buNone/>
            </a:pPr>
            <a:endParaRPr/>
          </a:p>
        </p:txBody>
      </p:sp>
      <p:graphicFrame>
        <p:nvGraphicFramePr>
          <p:cNvPr id="116" name="Google Shape;116;p21"/>
          <p:cNvGraphicFramePr/>
          <p:nvPr/>
        </p:nvGraphicFramePr>
        <p:xfrm>
          <a:off x="952500" y="1959850"/>
          <a:ext cx="7239000" cy="2773470"/>
        </p:xfrm>
        <a:graphic>
          <a:graphicData uri="http://schemas.openxmlformats.org/drawingml/2006/table">
            <a:tbl>
              <a:tblPr>
                <a:noFill/>
                <a:tableStyleId>{F811A88E-BE45-440B-B130-7B28FE6238FF}</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10000">
                <a:tc>
                  <a:txBody>
                    <a:bodyPr/>
                    <a:lstStyle/>
                    <a:p>
                      <a:pPr marL="0" lvl="0" indent="0" algn="l" rtl="0">
                        <a:spcBef>
                          <a:spcPts val="0"/>
                        </a:spcBef>
                        <a:spcAft>
                          <a:spcPts val="0"/>
                        </a:spcAft>
                        <a:buNone/>
                      </a:pPr>
                      <a:r>
                        <a:rPr lang="en" b="1">
                          <a:solidFill>
                            <a:schemeClr val="dk1"/>
                          </a:solidFill>
                        </a:rPr>
                        <a:t>Word</a:t>
                      </a:r>
                      <a:endParaRPr b="1">
                        <a:solidFill>
                          <a:schemeClr val="dk1"/>
                        </a:solidFill>
                      </a:endParaRPr>
                    </a:p>
                  </a:txBody>
                  <a:tcPr marL="91425" marR="91425" marT="91425" marB="91425"/>
                </a:tc>
                <a:tc>
                  <a:txBody>
                    <a:bodyPr/>
                    <a:lstStyle/>
                    <a:p>
                      <a:pPr marL="0" lvl="0" indent="0" algn="l" rtl="0">
                        <a:spcBef>
                          <a:spcPts val="0"/>
                        </a:spcBef>
                        <a:spcAft>
                          <a:spcPts val="0"/>
                        </a:spcAft>
                        <a:buNone/>
                      </a:pPr>
                      <a:r>
                        <a:rPr lang="en" b="1">
                          <a:solidFill>
                            <a:schemeClr val="dk1"/>
                          </a:solidFill>
                        </a:rPr>
                        <a:t>Doc 1 (word count)</a:t>
                      </a:r>
                      <a:endParaRPr b="1">
                        <a:solidFill>
                          <a:schemeClr val="dk1"/>
                        </a:solidFill>
                      </a:endParaRPr>
                    </a:p>
                  </a:txBody>
                  <a:tcPr marL="91425" marR="91425" marT="91425" marB="91425"/>
                </a:tc>
                <a:tc>
                  <a:txBody>
                    <a:bodyPr/>
                    <a:lstStyle/>
                    <a:p>
                      <a:pPr marL="0" lvl="0" indent="0" algn="l" rtl="0">
                        <a:spcBef>
                          <a:spcPts val="0"/>
                        </a:spcBef>
                        <a:spcAft>
                          <a:spcPts val="0"/>
                        </a:spcAft>
                        <a:buNone/>
                      </a:pPr>
                      <a:r>
                        <a:rPr lang="en" b="1">
                          <a:solidFill>
                            <a:schemeClr val="dk1"/>
                          </a:solidFill>
                        </a:rPr>
                        <a:t>Doc 2 (word count)</a:t>
                      </a:r>
                      <a:endParaRPr b="1">
                        <a:solidFill>
                          <a:schemeClr val="dk1"/>
                        </a:solidFill>
                      </a:endParaRPr>
                    </a:p>
                  </a:txBody>
                  <a:tcPr marL="91425" marR="91425" marT="91425" marB="91425"/>
                </a:tc>
                <a:extLst>
                  <a:ext uri="{0D108BD9-81ED-4DB2-BD59-A6C34878D82A}">
                    <a16:rowId xmlns:a16="http://schemas.microsoft.com/office/drawing/2014/main" val="10000"/>
                  </a:ext>
                </a:extLst>
              </a:tr>
              <a:tr h="282175">
                <a:tc>
                  <a:txBody>
                    <a:bodyPr/>
                    <a:lstStyle/>
                    <a:p>
                      <a:pPr marL="0" lvl="0" indent="0" algn="l" rtl="0">
                        <a:spcBef>
                          <a:spcPts val="0"/>
                        </a:spcBef>
                        <a:spcAft>
                          <a:spcPts val="0"/>
                        </a:spcAft>
                        <a:buNone/>
                      </a:pPr>
                      <a:r>
                        <a:rPr lang="en">
                          <a:solidFill>
                            <a:schemeClr val="dk1"/>
                          </a:solidFill>
                        </a:rPr>
                        <a:t>Deep</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1</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1</a:t>
                      </a:r>
                      <a:endParaRPr>
                        <a:solidFill>
                          <a:schemeClr val="dk1"/>
                        </a:solidFill>
                      </a:endParaRPr>
                    </a:p>
                  </a:txBody>
                  <a:tcPr marL="91425" marR="91425" marT="91425" marB="91425"/>
                </a:tc>
                <a:extLst>
                  <a:ext uri="{0D108BD9-81ED-4DB2-BD59-A6C34878D82A}">
                    <a16:rowId xmlns:a16="http://schemas.microsoft.com/office/drawing/2014/main" val="10001"/>
                  </a:ext>
                </a:extLst>
              </a:tr>
              <a:tr h="310000">
                <a:tc>
                  <a:txBody>
                    <a:bodyPr/>
                    <a:lstStyle/>
                    <a:p>
                      <a:pPr marL="0" lvl="0" indent="0" algn="l" rtl="0">
                        <a:spcBef>
                          <a:spcPts val="0"/>
                        </a:spcBef>
                        <a:spcAft>
                          <a:spcPts val="0"/>
                        </a:spcAft>
                        <a:buNone/>
                      </a:pPr>
                      <a:r>
                        <a:rPr lang="en">
                          <a:solidFill>
                            <a:schemeClr val="dk1"/>
                          </a:solidFill>
                        </a:rPr>
                        <a:t>Learning</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1</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1</a:t>
                      </a:r>
                      <a:endParaRPr>
                        <a:solidFill>
                          <a:schemeClr val="dk1"/>
                        </a:solidFill>
                      </a:endParaRPr>
                    </a:p>
                  </a:txBody>
                  <a:tcPr marL="91425" marR="91425" marT="91425" marB="91425"/>
                </a:tc>
                <a:extLst>
                  <a:ext uri="{0D108BD9-81ED-4DB2-BD59-A6C34878D82A}">
                    <a16:rowId xmlns:a16="http://schemas.microsoft.com/office/drawing/2014/main" val="10002"/>
                  </a:ext>
                </a:extLst>
              </a:tr>
              <a:tr h="282175">
                <a:tc>
                  <a:txBody>
                    <a:bodyPr/>
                    <a:lstStyle/>
                    <a:p>
                      <a:pPr marL="0" lvl="0" indent="0" algn="l" rtl="0">
                        <a:spcBef>
                          <a:spcPts val="0"/>
                        </a:spcBef>
                        <a:spcAft>
                          <a:spcPts val="0"/>
                        </a:spcAft>
                        <a:buNone/>
                      </a:pPr>
                      <a:r>
                        <a:rPr lang="en">
                          <a:solidFill>
                            <a:schemeClr val="dk1"/>
                          </a:solidFill>
                        </a:rPr>
                        <a:t>Can</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1</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1</a:t>
                      </a:r>
                      <a:endParaRPr>
                        <a:solidFill>
                          <a:schemeClr val="dk1"/>
                        </a:solidFill>
                      </a:endParaRPr>
                    </a:p>
                  </a:txBody>
                  <a:tcPr marL="91425" marR="91425" marT="91425" marB="91425"/>
                </a:tc>
                <a:extLst>
                  <a:ext uri="{0D108BD9-81ED-4DB2-BD59-A6C34878D82A}">
                    <a16:rowId xmlns:a16="http://schemas.microsoft.com/office/drawing/2014/main" val="10003"/>
                  </a:ext>
                </a:extLst>
              </a:tr>
              <a:tr h="310000">
                <a:tc>
                  <a:txBody>
                    <a:bodyPr/>
                    <a:lstStyle/>
                    <a:p>
                      <a:pPr marL="0" lvl="0" indent="0" algn="l" rtl="0">
                        <a:spcBef>
                          <a:spcPts val="0"/>
                        </a:spcBef>
                        <a:spcAft>
                          <a:spcPts val="0"/>
                        </a:spcAft>
                        <a:buNone/>
                      </a:pPr>
                      <a:r>
                        <a:rPr lang="en">
                          <a:solidFill>
                            <a:schemeClr val="dk1"/>
                          </a:solidFill>
                        </a:rPr>
                        <a:t>Be</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1</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1</a:t>
                      </a:r>
                      <a:endParaRPr>
                        <a:solidFill>
                          <a:schemeClr val="dk1"/>
                        </a:solidFill>
                      </a:endParaRPr>
                    </a:p>
                  </a:txBody>
                  <a:tcPr marL="91425" marR="91425" marT="91425" marB="91425"/>
                </a:tc>
                <a:extLst>
                  <a:ext uri="{0D108BD9-81ED-4DB2-BD59-A6C34878D82A}">
                    <a16:rowId xmlns:a16="http://schemas.microsoft.com/office/drawing/2014/main" val="10004"/>
                  </a:ext>
                </a:extLst>
              </a:tr>
              <a:tr h="310000">
                <a:tc>
                  <a:txBody>
                    <a:bodyPr/>
                    <a:lstStyle/>
                    <a:p>
                      <a:pPr marL="0" lvl="0" indent="0" algn="l" rtl="0">
                        <a:spcBef>
                          <a:spcPts val="0"/>
                        </a:spcBef>
                        <a:spcAft>
                          <a:spcPts val="0"/>
                        </a:spcAft>
                        <a:buNone/>
                      </a:pPr>
                      <a:r>
                        <a:rPr lang="en">
                          <a:solidFill>
                            <a:schemeClr val="dk1"/>
                          </a:solidFill>
                        </a:rPr>
                        <a:t>Hard</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1</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0</a:t>
                      </a:r>
                      <a:endParaRPr>
                        <a:solidFill>
                          <a:schemeClr val="dk1"/>
                        </a:solidFill>
                      </a:endParaRPr>
                    </a:p>
                  </a:txBody>
                  <a:tcPr marL="91425" marR="91425" marT="91425" marB="91425"/>
                </a:tc>
                <a:extLst>
                  <a:ext uri="{0D108BD9-81ED-4DB2-BD59-A6C34878D82A}">
                    <a16:rowId xmlns:a16="http://schemas.microsoft.com/office/drawing/2014/main" val="10005"/>
                  </a:ext>
                </a:extLst>
              </a:tr>
              <a:tr h="310000">
                <a:tc>
                  <a:txBody>
                    <a:bodyPr/>
                    <a:lstStyle/>
                    <a:p>
                      <a:pPr marL="0" lvl="0" indent="0" algn="l" rtl="0">
                        <a:spcBef>
                          <a:spcPts val="0"/>
                        </a:spcBef>
                        <a:spcAft>
                          <a:spcPts val="0"/>
                        </a:spcAft>
                        <a:buNone/>
                      </a:pPr>
                      <a:r>
                        <a:rPr lang="en">
                          <a:solidFill>
                            <a:schemeClr val="dk1"/>
                          </a:solidFill>
                        </a:rPr>
                        <a:t>Simple</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0</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1</a:t>
                      </a:r>
                      <a:endParaRPr>
                        <a:solidFill>
                          <a:schemeClr val="dk1"/>
                        </a:solidFill>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Recommendation Systems</a:t>
            </a:r>
            <a:endParaRPr/>
          </a:p>
        </p:txBody>
      </p:sp>
      <p:sp>
        <p:nvSpPr>
          <p:cNvPr id="294" name="Google Shape;294;p4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42900" algn="l" rtl="0">
              <a:lnSpc>
                <a:spcPct val="75000"/>
              </a:lnSpc>
              <a:spcBef>
                <a:spcPts val="0"/>
              </a:spcBef>
              <a:spcAft>
                <a:spcPts val="0"/>
              </a:spcAft>
              <a:buSzPts val="1800"/>
              <a:buChar char="-"/>
            </a:pPr>
            <a:r>
              <a:rPr lang="en"/>
              <a:t>The first three similarity metrics that we will </a:t>
            </a:r>
            <a:endParaRPr/>
          </a:p>
          <a:p>
            <a:pPr marL="457200" lvl="0" indent="0" algn="l" rtl="0">
              <a:lnSpc>
                <a:spcPct val="75000"/>
              </a:lnSpc>
              <a:spcBef>
                <a:spcPts val="1200"/>
              </a:spcBef>
              <a:spcAft>
                <a:spcPts val="0"/>
              </a:spcAft>
              <a:buNone/>
            </a:pPr>
            <a:r>
              <a:rPr lang="en"/>
              <a:t>consider are all variations on the inner product </a:t>
            </a:r>
            <a:endParaRPr/>
          </a:p>
          <a:p>
            <a:pPr marL="457200" lvl="0" indent="0" algn="l" rtl="0">
              <a:lnSpc>
                <a:spcPct val="75000"/>
              </a:lnSpc>
              <a:spcBef>
                <a:spcPts val="1200"/>
              </a:spcBef>
              <a:spcAft>
                <a:spcPts val="0"/>
              </a:spcAft>
              <a:buNone/>
            </a:pPr>
            <a:r>
              <a:rPr lang="en"/>
              <a:t>between user rating vectors.</a:t>
            </a:r>
            <a:endParaRPr/>
          </a:p>
          <a:p>
            <a:pPr marL="457200" lvl="0" indent="0" algn="l" rtl="0">
              <a:lnSpc>
                <a:spcPct val="75000"/>
              </a:lnSpc>
              <a:spcBef>
                <a:spcPts val="1200"/>
              </a:spcBef>
              <a:spcAft>
                <a:spcPts val="0"/>
              </a:spcAft>
              <a:buNone/>
            </a:pPr>
            <a:endParaRPr/>
          </a:p>
          <a:p>
            <a:pPr marL="457200" lvl="0" indent="-342900" algn="l" rtl="0">
              <a:lnSpc>
                <a:spcPct val="75000"/>
              </a:lnSpc>
              <a:spcBef>
                <a:spcPts val="1200"/>
              </a:spcBef>
              <a:spcAft>
                <a:spcPts val="0"/>
              </a:spcAft>
              <a:buSzPts val="1800"/>
              <a:buChar char="-"/>
            </a:pPr>
            <a:r>
              <a:rPr lang="en"/>
              <a:t>The best way to choose a metric is to optimize </a:t>
            </a:r>
            <a:endParaRPr/>
          </a:p>
          <a:p>
            <a:pPr marL="457200" lvl="0" indent="0" algn="l" rtl="0">
              <a:lnSpc>
                <a:spcPct val="75000"/>
              </a:lnSpc>
              <a:spcBef>
                <a:spcPts val="1200"/>
              </a:spcBef>
              <a:spcAft>
                <a:spcPts val="0"/>
              </a:spcAft>
              <a:buNone/>
            </a:pPr>
            <a:r>
              <a:rPr lang="en"/>
              <a:t>predictions offline with cross-validation, or </a:t>
            </a:r>
            <a:endParaRPr/>
          </a:p>
          <a:p>
            <a:pPr marL="457200" lvl="0" indent="0" algn="l" rtl="0">
              <a:lnSpc>
                <a:spcPct val="75000"/>
              </a:lnSpc>
              <a:spcBef>
                <a:spcPts val="1200"/>
              </a:spcBef>
              <a:spcAft>
                <a:spcPts val="0"/>
              </a:spcAft>
              <a:buNone/>
            </a:pPr>
            <a:r>
              <a:rPr lang="en"/>
              <a:t>optimize them online with an A/B test.</a:t>
            </a:r>
            <a:endParaRPr/>
          </a:p>
          <a:p>
            <a:pPr marL="0" lvl="0" indent="0" algn="l" rtl="0">
              <a:lnSpc>
                <a:spcPct val="50000"/>
              </a:lnSpc>
              <a:spcBef>
                <a:spcPts val="1200"/>
              </a:spcBef>
              <a:spcAft>
                <a:spcPts val="1200"/>
              </a:spcAft>
              <a:buNone/>
            </a:pPr>
            <a:endParaRPr/>
          </a:p>
        </p:txBody>
      </p:sp>
      <p:pic>
        <p:nvPicPr>
          <p:cNvPr id="295" name="Google Shape;295;p48"/>
          <p:cNvPicPr preferRelativeResize="0"/>
          <p:nvPr/>
        </p:nvPicPr>
        <p:blipFill>
          <a:blip r:embed="rId3">
            <a:alphaModFix/>
          </a:blip>
          <a:stretch>
            <a:fillRect/>
          </a:stretch>
        </p:blipFill>
        <p:spPr>
          <a:xfrm>
            <a:off x="5861250" y="1657575"/>
            <a:ext cx="2618125" cy="21888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9"/>
          <p:cNvSpPr txBox="1">
            <a:spLocks noGrp="1"/>
          </p:cNvSpPr>
          <p:nvPr>
            <p:ph type="title"/>
          </p:nvPr>
        </p:nvSpPr>
        <p:spPr>
          <a:xfrm>
            <a:off x="387900" y="196500"/>
            <a:ext cx="8368200" cy="113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b="1">
                <a:solidFill>
                  <a:srgbClr val="F2F2F2"/>
                </a:solidFill>
                <a:latin typeface="Arial"/>
                <a:ea typeface="Arial"/>
                <a:cs typeface="Arial"/>
                <a:sym typeface="Arial"/>
              </a:rPr>
              <a:t>COMPARISON AMONG DIFFERENT SIMILARITY MEASURES</a:t>
            </a:r>
            <a:endParaRPr/>
          </a:p>
        </p:txBody>
      </p:sp>
      <p:sp>
        <p:nvSpPr>
          <p:cNvPr id="301" name="Google Shape;301;p49"/>
          <p:cNvSpPr txBox="1">
            <a:spLocks noGrp="1"/>
          </p:cNvSpPr>
          <p:nvPr>
            <p:ph type="body" idx="1"/>
          </p:nvPr>
        </p:nvSpPr>
        <p:spPr>
          <a:xfrm>
            <a:off x="387900" y="1329600"/>
            <a:ext cx="8667600" cy="3650400"/>
          </a:xfrm>
          <a:prstGeom prst="rect">
            <a:avLst/>
          </a:prstGeom>
        </p:spPr>
        <p:txBody>
          <a:bodyPr spcFirstLastPara="1" wrap="square" lIns="91425" tIns="91425" rIns="91425" bIns="91425" anchor="t" anchorCtr="0">
            <a:noAutofit/>
          </a:bodyPr>
          <a:lstStyle/>
          <a:p>
            <a:pPr marL="457200" lvl="0" indent="-324952" algn="just" rtl="0">
              <a:lnSpc>
                <a:spcPct val="130000"/>
              </a:lnSpc>
              <a:spcBef>
                <a:spcPts val="0"/>
              </a:spcBef>
              <a:spcAft>
                <a:spcPts val="0"/>
              </a:spcAft>
              <a:buClr>
                <a:srgbClr val="F2F2F2"/>
              </a:buClr>
              <a:buSzPts val="1517"/>
              <a:buFont typeface="Georgia"/>
              <a:buChar char="●"/>
            </a:pPr>
            <a:r>
              <a:rPr lang="en" sz="1517">
                <a:solidFill>
                  <a:srgbClr val="F2F2F2"/>
                </a:solidFill>
                <a:latin typeface="Georgia"/>
                <a:ea typeface="Georgia"/>
                <a:cs typeface="Georgia"/>
                <a:sym typeface="Georgia"/>
              </a:rPr>
              <a:t>Similarity is the state or fact of being similar or Similarity measures how much two objects are alike. </a:t>
            </a:r>
            <a:endParaRPr sz="1517">
              <a:solidFill>
                <a:srgbClr val="F2F2F2"/>
              </a:solidFill>
              <a:latin typeface="Georgia"/>
              <a:ea typeface="Georgia"/>
              <a:cs typeface="Georgia"/>
              <a:sym typeface="Georgia"/>
            </a:endParaRPr>
          </a:p>
          <a:p>
            <a:pPr marL="457200" lvl="0" indent="0" algn="just" rtl="0">
              <a:lnSpc>
                <a:spcPct val="130000"/>
              </a:lnSpc>
              <a:spcBef>
                <a:spcPts val="0"/>
              </a:spcBef>
              <a:spcAft>
                <a:spcPts val="0"/>
              </a:spcAft>
              <a:buNone/>
            </a:pPr>
            <a:endParaRPr sz="1517">
              <a:solidFill>
                <a:srgbClr val="F2F2F2"/>
              </a:solidFill>
              <a:latin typeface="Georgia"/>
              <a:ea typeface="Georgia"/>
              <a:cs typeface="Georgia"/>
              <a:sym typeface="Georgia"/>
            </a:endParaRPr>
          </a:p>
          <a:p>
            <a:pPr marL="457200" lvl="0" indent="-324952" algn="just" rtl="0">
              <a:lnSpc>
                <a:spcPct val="130000"/>
              </a:lnSpc>
              <a:spcBef>
                <a:spcPts val="0"/>
              </a:spcBef>
              <a:spcAft>
                <a:spcPts val="0"/>
              </a:spcAft>
              <a:buClr>
                <a:srgbClr val="F2F2F2"/>
              </a:buClr>
              <a:buSzPts val="1517"/>
              <a:buFont typeface="Georgia"/>
              <a:buChar char="●"/>
            </a:pPr>
            <a:r>
              <a:rPr lang="en" sz="1517">
                <a:solidFill>
                  <a:srgbClr val="F2F2F2"/>
                </a:solidFill>
                <a:latin typeface="Georgia"/>
                <a:ea typeface="Georgia"/>
                <a:cs typeface="Georgia"/>
                <a:sym typeface="Georgia"/>
              </a:rPr>
              <a:t>Similarity measure in a data mining context is a distance with dimensions representing features of the objects. If distance is small, two objects are very similar whereas if distance is large we will observe low degree of similarity.</a:t>
            </a:r>
            <a:endParaRPr sz="1517">
              <a:solidFill>
                <a:srgbClr val="F2F2F2"/>
              </a:solidFill>
              <a:latin typeface="Georgia"/>
              <a:ea typeface="Georgia"/>
              <a:cs typeface="Georgia"/>
              <a:sym typeface="Georgia"/>
            </a:endParaRPr>
          </a:p>
          <a:p>
            <a:pPr marL="457200" lvl="0" indent="0" algn="just" rtl="0">
              <a:lnSpc>
                <a:spcPct val="130000"/>
              </a:lnSpc>
              <a:spcBef>
                <a:spcPts val="0"/>
              </a:spcBef>
              <a:spcAft>
                <a:spcPts val="0"/>
              </a:spcAft>
              <a:buSzPts val="605"/>
              <a:buNone/>
            </a:pPr>
            <a:endParaRPr sz="1517">
              <a:solidFill>
                <a:srgbClr val="F2F2F2"/>
              </a:solidFill>
              <a:latin typeface="Georgia"/>
              <a:ea typeface="Georgia"/>
              <a:cs typeface="Georgia"/>
              <a:sym typeface="Georgia"/>
            </a:endParaRPr>
          </a:p>
          <a:p>
            <a:pPr marL="457200" lvl="0" indent="-324952" algn="just" rtl="0">
              <a:lnSpc>
                <a:spcPct val="130000"/>
              </a:lnSpc>
              <a:spcBef>
                <a:spcPts val="0"/>
              </a:spcBef>
              <a:spcAft>
                <a:spcPts val="0"/>
              </a:spcAft>
              <a:buSzPts val="1517"/>
              <a:buFont typeface="Arial"/>
              <a:buChar char="●"/>
            </a:pPr>
            <a:r>
              <a:rPr lang="en" sz="1517">
                <a:latin typeface="Georgia"/>
                <a:ea typeface="Georgia"/>
                <a:cs typeface="Georgia"/>
                <a:sym typeface="Georgia"/>
              </a:rPr>
              <a:t>There are lot of similarity distance measures out of which we have compared </a:t>
            </a:r>
            <a:endParaRPr sz="1517">
              <a:latin typeface="Georgia"/>
              <a:ea typeface="Georgia"/>
              <a:cs typeface="Georgia"/>
              <a:sym typeface="Georgia"/>
            </a:endParaRPr>
          </a:p>
          <a:p>
            <a:pPr marL="457200" lvl="0" indent="0" algn="just" rtl="0">
              <a:lnSpc>
                <a:spcPct val="130000"/>
              </a:lnSpc>
              <a:spcBef>
                <a:spcPts val="0"/>
              </a:spcBef>
              <a:spcAft>
                <a:spcPts val="0"/>
              </a:spcAft>
              <a:buSzPts val="605"/>
              <a:buNone/>
            </a:pPr>
            <a:r>
              <a:rPr lang="en" sz="1517">
                <a:latin typeface="Georgia"/>
                <a:ea typeface="Georgia"/>
                <a:cs typeface="Georgia"/>
                <a:sym typeface="Georgia"/>
              </a:rPr>
              <a:t>1. Cosine similarity</a:t>
            </a:r>
            <a:endParaRPr sz="1517">
              <a:latin typeface="Georgia"/>
              <a:ea typeface="Georgia"/>
              <a:cs typeface="Georgia"/>
              <a:sym typeface="Georgia"/>
            </a:endParaRPr>
          </a:p>
          <a:p>
            <a:pPr marL="457200" lvl="0" indent="0" algn="just" rtl="0">
              <a:lnSpc>
                <a:spcPct val="130000"/>
              </a:lnSpc>
              <a:spcBef>
                <a:spcPts val="0"/>
              </a:spcBef>
              <a:spcAft>
                <a:spcPts val="0"/>
              </a:spcAft>
              <a:buSzPts val="605"/>
              <a:buNone/>
            </a:pPr>
            <a:r>
              <a:rPr lang="en" sz="1517">
                <a:latin typeface="Georgia"/>
                <a:ea typeface="Georgia"/>
                <a:cs typeface="Georgia"/>
                <a:sym typeface="Georgia"/>
              </a:rPr>
              <a:t>2. Euclidean Distance</a:t>
            </a:r>
            <a:endParaRPr sz="1517">
              <a:latin typeface="Georgia"/>
              <a:ea typeface="Georgia"/>
              <a:cs typeface="Georgia"/>
              <a:sym typeface="Georgia"/>
            </a:endParaRPr>
          </a:p>
          <a:p>
            <a:pPr marL="457200" lvl="0" indent="0" algn="just" rtl="0">
              <a:lnSpc>
                <a:spcPct val="130000"/>
              </a:lnSpc>
              <a:spcBef>
                <a:spcPts val="0"/>
              </a:spcBef>
              <a:spcAft>
                <a:spcPts val="0"/>
              </a:spcAft>
              <a:buSzPts val="605"/>
              <a:buNone/>
            </a:pPr>
            <a:r>
              <a:rPr lang="en" sz="1517">
                <a:latin typeface="Georgia"/>
                <a:ea typeface="Georgia"/>
                <a:cs typeface="Georgia"/>
                <a:sym typeface="Georgia"/>
              </a:rPr>
              <a:t>3. Jaccard Distance</a:t>
            </a:r>
            <a:endParaRPr sz="1517">
              <a:latin typeface="Georgia"/>
              <a:ea typeface="Georgia"/>
              <a:cs typeface="Georgia"/>
              <a:sym typeface="Georgia"/>
            </a:endParaRPr>
          </a:p>
          <a:p>
            <a:pPr marL="457200" lvl="0" indent="0" algn="just" rtl="0">
              <a:lnSpc>
                <a:spcPct val="130000"/>
              </a:lnSpc>
              <a:spcBef>
                <a:spcPts val="0"/>
              </a:spcBef>
              <a:spcAft>
                <a:spcPts val="0"/>
              </a:spcAft>
              <a:buSzPts val="605"/>
              <a:buNone/>
            </a:pPr>
            <a:r>
              <a:rPr lang="en" sz="1517">
                <a:latin typeface="Georgia"/>
                <a:ea typeface="Georgia"/>
                <a:cs typeface="Georgia"/>
                <a:sym typeface="Georgia"/>
              </a:rPr>
              <a:t>4. Correlation</a:t>
            </a:r>
            <a:endParaRPr sz="1517">
              <a:latin typeface="Georgia"/>
              <a:ea typeface="Georgia"/>
              <a:cs typeface="Georgia"/>
              <a:sym typeface="Georgia"/>
            </a:endParaRPr>
          </a:p>
          <a:p>
            <a:pPr marL="0" lvl="0" indent="0" algn="l" rtl="0">
              <a:lnSpc>
                <a:spcPct val="95000"/>
              </a:lnSpc>
              <a:spcBef>
                <a:spcPts val="0"/>
              </a:spcBef>
              <a:spcAft>
                <a:spcPts val="1200"/>
              </a:spcAft>
              <a:buSzPts val="605"/>
              <a:buNone/>
            </a:pPr>
            <a:endParaRPr sz="605">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fade">
                                      <p:cBhvr>
                                        <p:cTn id="7" dur="10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1">
                <a:latin typeface="Georgia"/>
                <a:ea typeface="Georgia"/>
                <a:cs typeface="Georgia"/>
                <a:sym typeface="Georgia"/>
              </a:rPr>
              <a:t>Cosine Similarity</a:t>
            </a:r>
            <a:endParaRPr b="1">
              <a:latin typeface="Georgia"/>
              <a:ea typeface="Georgia"/>
              <a:cs typeface="Georgia"/>
              <a:sym typeface="Georgia"/>
            </a:endParaRPr>
          </a:p>
        </p:txBody>
      </p:sp>
      <p:sp>
        <p:nvSpPr>
          <p:cNvPr id="307" name="Google Shape;307;p50"/>
          <p:cNvSpPr txBox="1">
            <a:spLocks noGrp="1"/>
          </p:cNvSpPr>
          <p:nvPr>
            <p:ph type="body" idx="1"/>
          </p:nvPr>
        </p:nvSpPr>
        <p:spPr>
          <a:xfrm>
            <a:off x="387900" y="1351250"/>
            <a:ext cx="5006100" cy="3574200"/>
          </a:xfrm>
          <a:prstGeom prst="rect">
            <a:avLst/>
          </a:prstGeom>
        </p:spPr>
        <p:txBody>
          <a:bodyPr spcFirstLastPara="1" wrap="square" lIns="91425" tIns="91425" rIns="91425" bIns="91425" anchor="t" anchorCtr="0">
            <a:normAutofit fontScale="62500" lnSpcReduction="10000"/>
          </a:bodyPr>
          <a:lstStyle/>
          <a:p>
            <a:pPr marL="457200" lvl="0" indent="-313112" algn="just" rtl="0">
              <a:lnSpc>
                <a:spcPct val="115000"/>
              </a:lnSpc>
              <a:spcBef>
                <a:spcPts val="0"/>
              </a:spcBef>
              <a:spcAft>
                <a:spcPts val="0"/>
              </a:spcAft>
              <a:buSzPct val="100000"/>
              <a:buFont typeface="Georgia"/>
              <a:buChar char="●"/>
            </a:pPr>
            <a:r>
              <a:rPr lang="en" sz="2129">
                <a:latin typeface="Georgia"/>
                <a:ea typeface="Georgia"/>
                <a:cs typeface="Georgia"/>
                <a:sym typeface="Georgia"/>
              </a:rPr>
              <a:t>The cosine similarity metric is used to determine how similar documents are regardless of their size.</a:t>
            </a:r>
            <a:endParaRPr sz="2129">
              <a:latin typeface="Georgia"/>
              <a:ea typeface="Georgia"/>
              <a:cs typeface="Georgia"/>
              <a:sym typeface="Georgia"/>
            </a:endParaRPr>
          </a:p>
          <a:p>
            <a:pPr marL="457200" lvl="0" indent="-313112" algn="just" rtl="0">
              <a:lnSpc>
                <a:spcPct val="115000"/>
              </a:lnSpc>
              <a:spcBef>
                <a:spcPts val="0"/>
              </a:spcBef>
              <a:spcAft>
                <a:spcPts val="0"/>
              </a:spcAft>
              <a:buSzPct val="100000"/>
              <a:buFont typeface="Georgia"/>
              <a:buChar char="●"/>
            </a:pPr>
            <a:r>
              <a:rPr lang="en" sz="2129">
                <a:latin typeface="Georgia"/>
                <a:ea typeface="Georgia"/>
                <a:cs typeface="Georgia"/>
                <a:sym typeface="Georgia"/>
              </a:rPr>
              <a:t>It measures the cosine of the angle between two vectors projected in a multi-dimensional space mathematically.</a:t>
            </a:r>
            <a:endParaRPr sz="2129">
              <a:latin typeface="Georgia"/>
              <a:ea typeface="Georgia"/>
              <a:cs typeface="Georgia"/>
              <a:sym typeface="Georgia"/>
            </a:endParaRPr>
          </a:p>
          <a:p>
            <a:pPr marL="0" lvl="0" indent="0" algn="just" rtl="0">
              <a:lnSpc>
                <a:spcPct val="115000"/>
              </a:lnSpc>
              <a:spcBef>
                <a:spcPts val="0"/>
              </a:spcBef>
              <a:spcAft>
                <a:spcPts val="0"/>
              </a:spcAft>
              <a:buNone/>
            </a:pPr>
            <a:endParaRPr sz="2129">
              <a:latin typeface="Georgia"/>
              <a:ea typeface="Georgia"/>
              <a:cs typeface="Georgia"/>
              <a:sym typeface="Georgia"/>
            </a:endParaRPr>
          </a:p>
          <a:p>
            <a:pPr marL="0" lvl="0" indent="0" algn="just" rtl="0">
              <a:lnSpc>
                <a:spcPct val="115000"/>
              </a:lnSpc>
              <a:spcBef>
                <a:spcPts val="0"/>
              </a:spcBef>
              <a:spcAft>
                <a:spcPts val="0"/>
              </a:spcAft>
              <a:buNone/>
            </a:pPr>
            <a:r>
              <a:rPr lang="en" sz="2129" b="1">
                <a:latin typeface="Georgia"/>
                <a:ea typeface="Georgia"/>
                <a:cs typeface="Georgia"/>
                <a:sym typeface="Georgia"/>
              </a:rPr>
              <a:t>Disadvantage:</a:t>
            </a:r>
            <a:endParaRPr sz="2129" b="1">
              <a:latin typeface="Georgia"/>
              <a:ea typeface="Georgia"/>
              <a:cs typeface="Georgia"/>
              <a:sym typeface="Georgia"/>
            </a:endParaRPr>
          </a:p>
          <a:p>
            <a:pPr marL="457200" lvl="0" indent="-313112" algn="just" rtl="0">
              <a:lnSpc>
                <a:spcPct val="115000"/>
              </a:lnSpc>
              <a:spcBef>
                <a:spcPts val="0"/>
              </a:spcBef>
              <a:spcAft>
                <a:spcPts val="0"/>
              </a:spcAft>
              <a:buSzPct val="100000"/>
              <a:buFont typeface="Georgia"/>
              <a:buChar char="●"/>
            </a:pPr>
            <a:r>
              <a:rPr lang="en" sz="2129">
                <a:latin typeface="Georgia"/>
                <a:ea typeface="Georgia"/>
                <a:cs typeface="Georgia"/>
                <a:sym typeface="Georgia"/>
              </a:rPr>
              <a:t>The magnitude of vectors is not considered, merely their direction.</a:t>
            </a:r>
            <a:endParaRPr sz="2129">
              <a:latin typeface="Georgia"/>
              <a:ea typeface="Georgia"/>
              <a:cs typeface="Georgia"/>
              <a:sym typeface="Georgia"/>
            </a:endParaRPr>
          </a:p>
          <a:p>
            <a:pPr marL="0" lvl="0" indent="0" algn="just" rtl="0">
              <a:lnSpc>
                <a:spcPct val="115000"/>
              </a:lnSpc>
              <a:spcBef>
                <a:spcPts val="0"/>
              </a:spcBef>
              <a:spcAft>
                <a:spcPts val="0"/>
              </a:spcAft>
              <a:buNone/>
            </a:pPr>
            <a:endParaRPr sz="2129" b="1">
              <a:latin typeface="Georgia"/>
              <a:ea typeface="Georgia"/>
              <a:cs typeface="Georgia"/>
              <a:sym typeface="Georgia"/>
            </a:endParaRPr>
          </a:p>
          <a:p>
            <a:pPr marL="0" lvl="0" indent="0" algn="just" rtl="0">
              <a:lnSpc>
                <a:spcPct val="115000"/>
              </a:lnSpc>
              <a:spcBef>
                <a:spcPts val="0"/>
              </a:spcBef>
              <a:spcAft>
                <a:spcPts val="0"/>
              </a:spcAft>
              <a:buNone/>
            </a:pPr>
            <a:r>
              <a:rPr lang="en" sz="2129" b="1">
                <a:latin typeface="Georgia"/>
                <a:ea typeface="Georgia"/>
                <a:cs typeface="Georgia"/>
                <a:sym typeface="Georgia"/>
              </a:rPr>
              <a:t>Use Case:</a:t>
            </a:r>
            <a:endParaRPr sz="2129" b="1">
              <a:latin typeface="Georgia"/>
              <a:ea typeface="Georgia"/>
              <a:cs typeface="Georgia"/>
              <a:sym typeface="Georgia"/>
            </a:endParaRPr>
          </a:p>
          <a:p>
            <a:pPr marL="457200" lvl="0" indent="-313112" algn="just" rtl="0">
              <a:lnSpc>
                <a:spcPct val="115000"/>
              </a:lnSpc>
              <a:spcBef>
                <a:spcPts val="0"/>
              </a:spcBef>
              <a:spcAft>
                <a:spcPts val="0"/>
              </a:spcAft>
              <a:buSzPct val="100000"/>
              <a:buFont typeface="Georgia"/>
              <a:buChar char="●"/>
            </a:pPr>
            <a:r>
              <a:rPr lang="en" sz="2129">
                <a:latin typeface="Georgia"/>
                <a:ea typeface="Georgia"/>
                <a:cs typeface="Georgia"/>
                <a:sym typeface="Georgia"/>
              </a:rPr>
              <a:t>We use cosine similarity often when we have high-dimensional data and when the magnitude of the vectors is not of importance.</a:t>
            </a:r>
            <a:endParaRPr sz="2129" b="1">
              <a:latin typeface="Georgia"/>
              <a:ea typeface="Georgia"/>
              <a:cs typeface="Georgia"/>
              <a:sym typeface="Georgia"/>
            </a:endParaRPr>
          </a:p>
          <a:p>
            <a:pPr marL="0" lvl="0" indent="0" algn="just" rtl="0">
              <a:spcBef>
                <a:spcPts val="0"/>
              </a:spcBef>
              <a:spcAft>
                <a:spcPts val="0"/>
              </a:spcAft>
              <a:buNone/>
            </a:pPr>
            <a:endParaRPr sz="1450" b="1">
              <a:latin typeface="Georgia"/>
              <a:ea typeface="Georgia"/>
              <a:cs typeface="Georgia"/>
              <a:sym typeface="Georgia"/>
            </a:endParaRPr>
          </a:p>
          <a:p>
            <a:pPr marL="0" lvl="0" indent="0" algn="just" rtl="0">
              <a:spcBef>
                <a:spcPts val="0"/>
              </a:spcBef>
              <a:spcAft>
                <a:spcPts val="0"/>
              </a:spcAft>
              <a:buNone/>
            </a:pPr>
            <a:endParaRPr sz="1400" b="1">
              <a:latin typeface="Georgia"/>
              <a:ea typeface="Georgia"/>
              <a:cs typeface="Georgia"/>
              <a:sym typeface="Georgia"/>
            </a:endParaRPr>
          </a:p>
          <a:p>
            <a:pPr marL="0" lvl="0" indent="0" algn="just" rtl="0">
              <a:spcBef>
                <a:spcPts val="0"/>
              </a:spcBef>
              <a:spcAft>
                <a:spcPts val="1200"/>
              </a:spcAft>
              <a:buNone/>
            </a:pPr>
            <a:endParaRPr sz="1100">
              <a:solidFill>
                <a:srgbClr val="000000"/>
              </a:solidFill>
              <a:latin typeface="Calibri"/>
              <a:ea typeface="Calibri"/>
              <a:cs typeface="Calibri"/>
              <a:sym typeface="Calibri"/>
            </a:endParaRPr>
          </a:p>
        </p:txBody>
      </p:sp>
      <p:pic>
        <p:nvPicPr>
          <p:cNvPr id="308" name="Google Shape;308;p50"/>
          <p:cNvPicPr preferRelativeResize="0"/>
          <p:nvPr/>
        </p:nvPicPr>
        <p:blipFill>
          <a:blip r:embed="rId3">
            <a:alphaModFix/>
          </a:blip>
          <a:stretch>
            <a:fillRect/>
          </a:stretch>
        </p:blipFill>
        <p:spPr>
          <a:xfrm>
            <a:off x="5611800" y="458025"/>
            <a:ext cx="3445199" cy="1966783"/>
          </a:xfrm>
          <a:prstGeom prst="rect">
            <a:avLst/>
          </a:prstGeom>
          <a:noFill/>
          <a:ln>
            <a:noFill/>
          </a:ln>
        </p:spPr>
      </p:pic>
      <p:sp>
        <p:nvSpPr>
          <p:cNvPr id="309" name="Google Shape;309;p50"/>
          <p:cNvSpPr txBox="1"/>
          <p:nvPr/>
        </p:nvSpPr>
        <p:spPr>
          <a:xfrm>
            <a:off x="5611800" y="2855075"/>
            <a:ext cx="160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Roboto"/>
                <a:ea typeface="Roboto"/>
                <a:cs typeface="Roboto"/>
                <a:sym typeface="Roboto"/>
              </a:rPr>
              <a:t>Formula:</a:t>
            </a:r>
            <a:endParaRPr b="1">
              <a:latin typeface="Roboto"/>
              <a:ea typeface="Roboto"/>
              <a:cs typeface="Roboto"/>
              <a:sym typeface="Roboto"/>
            </a:endParaRPr>
          </a:p>
        </p:txBody>
      </p:sp>
      <p:pic>
        <p:nvPicPr>
          <p:cNvPr id="310" name="Google Shape;310;p50"/>
          <p:cNvPicPr preferRelativeResize="0"/>
          <p:nvPr/>
        </p:nvPicPr>
        <p:blipFill>
          <a:blip r:embed="rId4">
            <a:alphaModFix/>
          </a:blip>
          <a:stretch>
            <a:fillRect/>
          </a:stretch>
        </p:blipFill>
        <p:spPr>
          <a:xfrm>
            <a:off x="5658925" y="3255268"/>
            <a:ext cx="3398074" cy="897375"/>
          </a:xfrm>
          <a:prstGeom prst="rect">
            <a:avLst/>
          </a:prstGeom>
          <a:noFill/>
          <a:ln>
            <a:noFill/>
          </a:ln>
        </p:spPr>
      </p:pic>
      <p:pic>
        <p:nvPicPr>
          <p:cNvPr id="311" name="Google Shape;311;p50"/>
          <p:cNvPicPr preferRelativeResize="0"/>
          <p:nvPr/>
        </p:nvPicPr>
        <p:blipFill>
          <a:blip r:embed="rId5">
            <a:alphaModFix/>
          </a:blip>
          <a:stretch>
            <a:fillRect/>
          </a:stretch>
        </p:blipFill>
        <p:spPr>
          <a:xfrm>
            <a:off x="5658925" y="4315150"/>
            <a:ext cx="3398076" cy="226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1000"/>
                                        <p:tgtEl>
                                          <p:spTgt spid="3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
                                        </p:tgtEl>
                                        <p:attrNameLst>
                                          <p:attrName>style.visibility</p:attrName>
                                        </p:attrNameLst>
                                      </p:cBhvr>
                                      <p:to>
                                        <p:strVal val="visible"/>
                                      </p:to>
                                    </p:set>
                                    <p:animEffect transition="in" filter="fade">
                                      <p:cBhvr>
                                        <p:cTn id="12" dur="1000"/>
                                        <p:tgtEl>
                                          <p:spTgt spid="3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9"/>
                                        </p:tgtEl>
                                        <p:attrNameLst>
                                          <p:attrName>style.visibility</p:attrName>
                                        </p:attrNameLst>
                                      </p:cBhvr>
                                      <p:to>
                                        <p:strVal val="visible"/>
                                      </p:to>
                                    </p:set>
                                    <p:animEffect transition="in" filter="fade">
                                      <p:cBhvr>
                                        <p:cTn id="17" dur="1000"/>
                                        <p:tgtEl>
                                          <p:spTgt spid="30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0"/>
                                        </p:tgtEl>
                                        <p:attrNameLst>
                                          <p:attrName>style.visibility</p:attrName>
                                        </p:attrNameLst>
                                      </p:cBhvr>
                                      <p:to>
                                        <p:strVal val="visible"/>
                                      </p:to>
                                    </p:set>
                                    <p:animEffect transition="in" filter="fade">
                                      <p:cBhvr>
                                        <p:cTn id="22" dur="1000"/>
                                        <p:tgtEl>
                                          <p:spTgt spid="3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1"/>
                                        </p:tgtEl>
                                        <p:attrNameLst>
                                          <p:attrName>style.visibility</p:attrName>
                                        </p:attrNameLst>
                                      </p:cBhvr>
                                      <p:to>
                                        <p:strVal val="visible"/>
                                      </p:to>
                                    </p:set>
                                    <p:animEffect transition="in" filter="fade">
                                      <p:cBhvr>
                                        <p:cTn id="27" dur="10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1"/>
          <p:cNvSpPr txBox="1">
            <a:spLocks noGrp="1"/>
          </p:cNvSpPr>
          <p:nvPr>
            <p:ph type="title"/>
          </p:nvPr>
        </p:nvSpPr>
        <p:spPr>
          <a:xfrm>
            <a:off x="387900" y="316375"/>
            <a:ext cx="8368200" cy="724500"/>
          </a:xfrm>
          <a:prstGeom prst="rect">
            <a:avLst/>
          </a:prstGeom>
        </p:spPr>
        <p:txBody>
          <a:bodyPr spcFirstLastPara="1" wrap="square" lIns="91425" tIns="91425" rIns="91425" bIns="91425" anchor="b" anchorCtr="0">
            <a:normAutofit fontScale="90000"/>
          </a:bodyPr>
          <a:lstStyle/>
          <a:p>
            <a:pPr marL="0" lvl="0" indent="0" algn="l" rtl="0">
              <a:lnSpc>
                <a:spcPct val="115000"/>
              </a:lnSpc>
              <a:spcBef>
                <a:spcPts val="0"/>
              </a:spcBef>
              <a:spcAft>
                <a:spcPts val="0"/>
              </a:spcAft>
              <a:buNone/>
            </a:pPr>
            <a:endParaRPr sz="3400" b="1">
              <a:solidFill>
                <a:srgbClr val="000000"/>
              </a:solidFill>
              <a:latin typeface="Arial"/>
              <a:ea typeface="Arial"/>
              <a:cs typeface="Arial"/>
              <a:sym typeface="Arial"/>
            </a:endParaRPr>
          </a:p>
          <a:p>
            <a:pPr marL="0" lvl="0" indent="0" algn="ctr" rtl="0">
              <a:spcBef>
                <a:spcPts val="0"/>
              </a:spcBef>
              <a:spcAft>
                <a:spcPts val="0"/>
              </a:spcAft>
              <a:buNone/>
            </a:pPr>
            <a:r>
              <a:rPr lang="en" sz="3333" b="1">
                <a:latin typeface="Georgia"/>
                <a:ea typeface="Georgia"/>
                <a:cs typeface="Georgia"/>
                <a:sym typeface="Georgia"/>
              </a:rPr>
              <a:t>Euclidean Distance</a:t>
            </a:r>
            <a:endParaRPr sz="3333" b="1">
              <a:latin typeface="Georgia"/>
              <a:ea typeface="Georgia"/>
              <a:cs typeface="Georgia"/>
              <a:sym typeface="Georgia"/>
            </a:endParaRPr>
          </a:p>
        </p:txBody>
      </p:sp>
      <p:sp>
        <p:nvSpPr>
          <p:cNvPr id="317" name="Google Shape;317;p51"/>
          <p:cNvSpPr txBox="1">
            <a:spLocks noGrp="1"/>
          </p:cNvSpPr>
          <p:nvPr>
            <p:ph type="body" idx="1"/>
          </p:nvPr>
        </p:nvSpPr>
        <p:spPr>
          <a:xfrm>
            <a:off x="387900" y="1357325"/>
            <a:ext cx="4949400" cy="3653400"/>
          </a:xfrm>
          <a:prstGeom prst="rect">
            <a:avLst/>
          </a:prstGeom>
        </p:spPr>
        <p:txBody>
          <a:bodyPr spcFirstLastPara="1" wrap="square" lIns="91425" tIns="91425" rIns="91425" bIns="91425" anchor="t" anchorCtr="0">
            <a:normAutofit/>
          </a:bodyPr>
          <a:lstStyle/>
          <a:p>
            <a:pPr marL="457200" lvl="0" indent="-304800" algn="just" rtl="0">
              <a:spcBef>
                <a:spcPts val="0"/>
              </a:spcBef>
              <a:spcAft>
                <a:spcPts val="0"/>
              </a:spcAft>
              <a:buSzPts val="1200"/>
              <a:buFont typeface="Georgia"/>
              <a:buChar char="●"/>
            </a:pPr>
            <a:r>
              <a:rPr lang="en" sz="1200">
                <a:latin typeface="Georgia"/>
                <a:ea typeface="Georgia"/>
                <a:cs typeface="Georgia"/>
                <a:sym typeface="Georgia"/>
              </a:rPr>
              <a:t>It is a distance measure that best can be explained as the length of a segment connecting two points.</a:t>
            </a:r>
            <a:endParaRPr sz="1200">
              <a:latin typeface="Georgia"/>
              <a:ea typeface="Georgia"/>
              <a:cs typeface="Georgia"/>
              <a:sym typeface="Georgia"/>
            </a:endParaRPr>
          </a:p>
          <a:p>
            <a:pPr marL="457200" lvl="0" indent="-304800" algn="just" rtl="0">
              <a:spcBef>
                <a:spcPts val="0"/>
              </a:spcBef>
              <a:spcAft>
                <a:spcPts val="0"/>
              </a:spcAft>
              <a:buSzPts val="1200"/>
              <a:buFont typeface="Georgia"/>
              <a:buChar char="●"/>
            </a:pPr>
            <a:r>
              <a:rPr lang="en" sz="1200">
                <a:latin typeface="Georgia"/>
                <a:ea typeface="Georgia"/>
                <a:cs typeface="Georgia"/>
                <a:sym typeface="Georgia"/>
              </a:rPr>
              <a:t>Mathematically it computes the root of squared differences between the coordinates between two objects.</a:t>
            </a:r>
            <a:endParaRPr sz="1200">
              <a:latin typeface="Georgia"/>
              <a:ea typeface="Georgia"/>
              <a:cs typeface="Georgia"/>
              <a:sym typeface="Georgia"/>
            </a:endParaRPr>
          </a:p>
          <a:p>
            <a:pPr marL="0" lvl="0" indent="0" algn="just" rtl="0">
              <a:spcBef>
                <a:spcPts val="0"/>
              </a:spcBef>
              <a:spcAft>
                <a:spcPts val="0"/>
              </a:spcAft>
              <a:buNone/>
            </a:pPr>
            <a:endParaRPr sz="1300">
              <a:latin typeface="Georgia"/>
              <a:ea typeface="Georgia"/>
              <a:cs typeface="Georgia"/>
              <a:sym typeface="Georgia"/>
            </a:endParaRPr>
          </a:p>
          <a:p>
            <a:pPr marL="0" lvl="0" indent="0" algn="just" rtl="0">
              <a:spcBef>
                <a:spcPts val="0"/>
              </a:spcBef>
              <a:spcAft>
                <a:spcPts val="0"/>
              </a:spcAft>
              <a:buNone/>
            </a:pPr>
            <a:r>
              <a:rPr lang="en" sz="1300" b="1">
                <a:latin typeface="Georgia"/>
                <a:ea typeface="Georgia"/>
                <a:cs typeface="Georgia"/>
                <a:sym typeface="Georgia"/>
              </a:rPr>
              <a:t>Disadvantages:</a:t>
            </a:r>
            <a:endParaRPr sz="1300" b="1">
              <a:latin typeface="Georgia"/>
              <a:ea typeface="Georgia"/>
              <a:cs typeface="Georgia"/>
              <a:sym typeface="Georgia"/>
            </a:endParaRPr>
          </a:p>
          <a:p>
            <a:pPr marL="457200" lvl="0" indent="-304800" algn="just" rtl="0">
              <a:spcBef>
                <a:spcPts val="0"/>
              </a:spcBef>
              <a:spcAft>
                <a:spcPts val="0"/>
              </a:spcAft>
              <a:buSzPts val="1200"/>
              <a:buFont typeface="Georgia"/>
              <a:buChar char="●"/>
            </a:pPr>
            <a:r>
              <a:rPr lang="en" sz="1200">
                <a:latin typeface="Georgia"/>
                <a:ea typeface="Georgia"/>
                <a:cs typeface="Georgia"/>
                <a:sym typeface="Georgia"/>
              </a:rPr>
              <a:t>It is not scale in-variant.</a:t>
            </a:r>
            <a:endParaRPr sz="1200">
              <a:latin typeface="Georgia"/>
              <a:ea typeface="Georgia"/>
              <a:cs typeface="Georgia"/>
              <a:sym typeface="Georgia"/>
            </a:endParaRPr>
          </a:p>
          <a:p>
            <a:pPr marL="457200" lvl="0" indent="-304800" algn="just" rtl="0">
              <a:spcBef>
                <a:spcPts val="0"/>
              </a:spcBef>
              <a:spcAft>
                <a:spcPts val="0"/>
              </a:spcAft>
              <a:buSzPts val="1200"/>
              <a:buFont typeface="Georgia"/>
              <a:buChar char="●"/>
            </a:pPr>
            <a:r>
              <a:rPr lang="en" sz="1200">
                <a:latin typeface="Georgia"/>
                <a:ea typeface="Georgia"/>
                <a:cs typeface="Georgia"/>
                <a:sym typeface="Georgia"/>
              </a:rPr>
              <a:t>As the dimensionality increases of your data, the less useful Euclidean distance becomes.</a:t>
            </a:r>
            <a:endParaRPr sz="1200">
              <a:latin typeface="Georgia"/>
              <a:ea typeface="Georgia"/>
              <a:cs typeface="Georgia"/>
              <a:sym typeface="Georgia"/>
            </a:endParaRPr>
          </a:p>
          <a:p>
            <a:pPr marL="0" lvl="0" indent="0" algn="just" rtl="0">
              <a:spcBef>
                <a:spcPts val="0"/>
              </a:spcBef>
              <a:spcAft>
                <a:spcPts val="0"/>
              </a:spcAft>
              <a:buNone/>
            </a:pPr>
            <a:endParaRPr sz="1200" b="1">
              <a:latin typeface="Georgia"/>
              <a:ea typeface="Georgia"/>
              <a:cs typeface="Georgia"/>
              <a:sym typeface="Georgia"/>
            </a:endParaRPr>
          </a:p>
          <a:p>
            <a:pPr marL="0" lvl="0" indent="0" algn="just" rtl="0">
              <a:spcBef>
                <a:spcPts val="0"/>
              </a:spcBef>
              <a:spcAft>
                <a:spcPts val="0"/>
              </a:spcAft>
              <a:buNone/>
            </a:pPr>
            <a:r>
              <a:rPr lang="en" sz="1300" b="1">
                <a:latin typeface="Georgia"/>
                <a:ea typeface="Georgia"/>
                <a:cs typeface="Georgia"/>
                <a:sym typeface="Georgia"/>
              </a:rPr>
              <a:t>Use Case:</a:t>
            </a:r>
            <a:endParaRPr sz="1300" b="1">
              <a:latin typeface="Georgia"/>
              <a:ea typeface="Georgia"/>
              <a:cs typeface="Georgia"/>
              <a:sym typeface="Georgia"/>
            </a:endParaRPr>
          </a:p>
          <a:p>
            <a:pPr marL="457200" lvl="0" indent="-304800" algn="just" rtl="0">
              <a:spcBef>
                <a:spcPts val="0"/>
              </a:spcBef>
              <a:spcAft>
                <a:spcPts val="0"/>
              </a:spcAft>
              <a:buSzPts val="1200"/>
              <a:buFont typeface="Georgia"/>
              <a:buChar char="●"/>
            </a:pPr>
            <a:r>
              <a:rPr lang="en" sz="1200">
                <a:latin typeface="Georgia"/>
                <a:ea typeface="Georgia"/>
                <a:cs typeface="Georgia"/>
                <a:sym typeface="Georgia"/>
              </a:rPr>
              <a:t>Euclidean distance works great when you have low-dimensional data and the magnitude of the vectors is important to be measured.</a:t>
            </a:r>
            <a:endParaRPr sz="1200">
              <a:latin typeface="Georgia"/>
              <a:ea typeface="Georgia"/>
              <a:cs typeface="Georgia"/>
              <a:sym typeface="Georgia"/>
            </a:endParaRPr>
          </a:p>
          <a:p>
            <a:pPr marL="457200" lvl="0" indent="-304800" algn="just" rtl="0">
              <a:spcBef>
                <a:spcPts val="0"/>
              </a:spcBef>
              <a:spcAft>
                <a:spcPts val="0"/>
              </a:spcAft>
              <a:buSzPts val="1200"/>
              <a:buFont typeface="Georgia"/>
              <a:buChar char="●"/>
            </a:pPr>
            <a:r>
              <a:rPr lang="en" sz="1200">
                <a:latin typeface="Georgia"/>
                <a:ea typeface="Georgia"/>
                <a:cs typeface="Georgia"/>
                <a:sym typeface="Georgia"/>
              </a:rPr>
              <a:t>Methods like kNN and HDBSCAN show great results out of the box if Euclidean distance is used on low-dimensional data.</a:t>
            </a:r>
            <a:endParaRPr sz="1200">
              <a:latin typeface="Georgia"/>
              <a:ea typeface="Georgia"/>
              <a:cs typeface="Georgia"/>
              <a:sym typeface="Georgia"/>
            </a:endParaRPr>
          </a:p>
        </p:txBody>
      </p:sp>
      <p:pic>
        <p:nvPicPr>
          <p:cNvPr id="318" name="Google Shape;318;p51"/>
          <p:cNvPicPr preferRelativeResize="0"/>
          <p:nvPr/>
        </p:nvPicPr>
        <p:blipFill>
          <a:blip r:embed="rId3">
            <a:alphaModFix/>
          </a:blip>
          <a:stretch>
            <a:fillRect/>
          </a:stretch>
        </p:blipFill>
        <p:spPr>
          <a:xfrm>
            <a:off x="5643575" y="1144125"/>
            <a:ext cx="3214675" cy="1953025"/>
          </a:xfrm>
          <a:prstGeom prst="rect">
            <a:avLst/>
          </a:prstGeom>
          <a:noFill/>
          <a:ln>
            <a:noFill/>
          </a:ln>
        </p:spPr>
      </p:pic>
      <p:sp>
        <p:nvSpPr>
          <p:cNvPr id="319" name="Google Shape;319;p51"/>
          <p:cNvSpPr txBox="1"/>
          <p:nvPr/>
        </p:nvSpPr>
        <p:spPr>
          <a:xfrm>
            <a:off x="5643575" y="3273500"/>
            <a:ext cx="160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Roboto"/>
                <a:ea typeface="Roboto"/>
                <a:cs typeface="Roboto"/>
                <a:sym typeface="Roboto"/>
              </a:rPr>
              <a:t>Formula:</a:t>
            </a:r>
            <a:endParaRPr b="1">
              <a:latin typeface="Roboto"/>
              <a:ea typeface="Roboto"/>
              <a:cs typeface="Roboto"/>
              <a:sym typeface="Roboto"/>
            </a:endParaRPr>
          </a:p>
        </p:txBody>
      </p:sp>
      <p:pic>
        <p:nvPicPr>
          <p:cNvPr id="320" name="Google Shape;320;p51"/>
          <p:cNvPicPr preferRelativeResize="0"/>
          <p:nvPr/>
        </p:nvPicPr>
        <p:blipFill>
          <a:blip r:embed="rId4">
            <a:alphaModFix/>
          </a:blip>
          <a:stretch>
            <a:fillRect/>
          </a:stretch>
        </p:blipFill>
        <p:spPr>
          <a:xfrm>
            <a:off x="5643575" y="3748100"/>
            <a:ext cx="3409250" cy="998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
                                        </p:tgtEl>
                                        <p:attrNameLst>
                                          <p:attrName>style.visibility</p:attrName>
                                        </p:attrNameLst>
                                      </p:cBhvr>
                                      <p:to>
                                        <p:strVal val="visible"/>
                                      </p:to>
                                    </p:set>
                                    <p:animEffect transition="in" filter="fade">
                                      <p:cBhvr>
                                        <p:cTn id="7" dur="1000"/>
                                        <p:tgtEl>
                                          <p:spTgt spid="3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8"/>
                                        </p:tgtEl>
                                        <p:attrNameLst>
                                          <p:attrName>style.visibility</p:attrName>
                                        </p:attrNameLst>
                                      </p:cBhvr>
                                      <p:to>
                                        <p:strVal val="visible"/>
                                      </p:to>
                                    </p:set>
                                    <p:animEffect transition="in" filter="fade">
                                      <p:cBhvr>
                                        <p:cTn id="12" dur="1000"/>
                                        <p:tgtEl>
                                          <p:spTgt spid="3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9"/>
                                        </p:tgtEl>
                                        <p:attrNameLst>
                                          <p:attrName>style.visibility</p:attrName>
                                        </p:attrNameLst>
                                      </p:cBhvr>
                                      <p:to>
                                        <p:strVal val="visible"/>
                                      </p:to>
                                    </p:set>
                                    <p:animEffect transition="in" filter="fade">
                                      <p:cBhvr>
                                        <p:cTn id="17" dur="1000"/>
                                        <p:tgtEl>
                                          <p:spTgt spid="3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0"/>
                                        </p:tgtEl>
                                        <p:attrNameLst>
                                          <p:attrName>style.visibility</p:attrName>
                                        </p:attrNameLst>
                                      </p:cBhvr>
                                      <p:to>
                                        <p:strVal val="visible"/>
                                      </p:to>
                                    </p:set>
                                    <p:animEffect transition="in" filter="fade">
                                      <p:cBhvr>
                                        <p:cTn id="22" dur="10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2"/>
          <p:cNvSpPr txBox="1">
            <a:spLocks noGrp="1"/>
          </p:cNvSpPr>
          <p:nvPr>
            <p:ph type="title"/>
          </p:nvPr>
        </p:nvSpPr>
        <p:spPr>
          <a:xfrm>
            <a:off x="387900" y="325350"/>
            <a:ext cx="8368200" cy="68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b="1">
                <a:latin typeface="Georgia"/>
                <a:ea typeface="Georgia"/>
                <a:cs typeface="Georgia"/>
                <a:sym typeface="Georgia"/>
              </a:rPr>
              <a:t>Jaccard Distance</a:t>
            </a:r>
            <a:endParaRPr>
              <a:latin typeface="Georgia"/>
              <a:ea typeface="Georgia"/>
              <a:cs typeface="Georgia"/>
              <a:sym typeface="Georgia"/>
            </a:endParaRPr>
          </a:p>
        </p:txBody>
      </p:sp>
      <p:sp>
        <p:nvSpPr>
          <p:cNvPr id="326" name="Google Shape;326;p52"/>
          <p:cNvSpPr txBox="1">
            <a:spLocks noGrp="1"/>
          </p:cNvSpPr>
          <p:nvPr>
            <p:ph type="body" idx="1"/>
          </p:nvPr>
        </p:nvSpPr>
        <p:spPr>
          <a:xfrm>
            <a:off x="387900" y="1489825"/>
            <a:ext cx="4623000" cy="3078900"/>
          </a:xfrm>
          <a:prstGeom prst="rect">
            <a:avLst/>
          </a:prstGeom>
        </p:spPr>
        <p:txBody>
          <a:bodyPr spcFirstLastPara="1" wrap="square" lIns="91425" tIns="91425" rIns="91425" bIns="91425" anchor="t" anchorCtr="0">
            <a:noAutofit/>
          </a:bodyPr>
          <a:lstStyle/>
          <a:p>
            <a:pPr marL="457200" lvl="0" indent="-317500" algn="just" rtl="0">
              <a:spcBef>
                <a:spcPts val="0"/>
              </a:spcBef>
              <a:spcAft>
                <a:spcPts val="0"/>
              </a:spcAft>
              <a:buSzPts val="1400"/>
              <a:buFont typeface="Georgia"/>
              <a:buChar char="●"/>
            </a:pPr>
            <a:r>
              <a:rPr lang="en" sz="1400">
                <a:latin typeface="Georgia"/>
                <a:ea typeface="Georgia"/>
                <a:cs typeface="Georgia"/>
                <a:sym typeface="Georgia"/>
              </a:rPr>
              <a:t>A metric used to measure the similarity between two sets of data. One may argue that in order to measure similarity is to compute the size (cardinality, number of elements.) of the intersection between two given sets.</a:t>
            </a:r>
            <a:endParaRPr sz="1400">
              <a:latin typeface="Georgia"/>
              <a:ea typeface="Georgia"/>
              <a:cs typeface="Georgia"/>
              <a:sym typeface="Georgia"/>
            </a:endParaRPr>
          </a:p>
          <a:p>
            <a:pPr marL="0" lvl="0" indent="0" algn="just" rtl="0">
              <a:spcBef>
                <a:spcPts val="0"/>
              </a:spcBef>
              <a:spcAft>
                <a:spcPts val="0"/>
              </a:spcAft>
              <a:buNone/>
            </a:pPr>
            <a:endParaRPr sz="1400">
              <a:latin typeface="Georgia"/>
              <a:ea typeface="Georgia"/>
              <a:cs typeface="Georgia"/>
              <a:sym typeface="Georgia"/>
            </a:endParaRPr>
          </a:p>
          <a:p>
            <a:pPr marL="0" lvl="0" indent="0" algn="just" rtl="0">
              <a:spcBef>
                <a:spcPts val="0"/>
              </a:spcBef>
              <a:spcAft>
                <a:spcPts val="0"/>
              </a:spcAft>
              <a:buNone/>
            </a:pPr>
            <a:r>
              <a:rPr lang="en" sz="1400" b="1">
                <a:latin typeface="Georgia"/>
                <a:ea typeface="Georgia"/>
                <a:cs typeface="Georgia"/>
                <a:sym typeface="Georgia"/>
              </a:rPr>
              <a:t>Disadvantage:</a:t>
            </a:r>
            <a:endParaRPr sz="1400" b="1">
              <a:latin typeface="Georgia"/>
              <a:ea typeface="Georgia"/>
              <a:cs typeface="Georgia"/>
              <a:sym typeface="Georgia"/>
            </a:endParaRPr>
          </a:p>
          <a:p>
            <a:pPr marL="457200" lvl="0" indent="-317500" algn="just" rtl="0">
              <a:spcBef>
                <a:spcPts val="0"/>
              </a:spcBef>
              <a:spcAft>
                <a:spcPts val="0"/>
              </a:spcAft>
              <a:buSzPts val="1400"/>
              <a:buFont typeface="Georgia"/>
              <a:buChar char="●"/>
            </a:pPr>
            <a:r>
              <a:rPr lang="en" sz="1400">
                <a:latin typeface="Georgia"/>
                <a:ea typeface="Georgia"/>
                <a:cs typeface="Georgia"/>
                <a:sym typeface="Georgia"/>
              </a:rPr>
              <a:t>A major disadvantage of the Jaccard index is that it is highly influenced by the size of the data. </a:t>
            </a:r>
            <a:endParaRPr sz="1400">
              <a:latin typeface="Georgia"/>
              <a:ea typeface="Georgia"/>
              <a:cs typeface="Georgia"/>
              <a:sym typeface="Georgia"/>
            </a:endParaRPr>
          </a:p>
          <a:p>
            <a:pPr marL="0" lvl="0" indent="0" algn="just" rtl="0">
              <a:spcBef>
                <a:spcPts val="0"/>
              </a:spcBef>
              <a:spcAft>
                <a:spcPts val="0"/>
              </a:spcAft>
              <a:buNone/>
            </a:pPr>
            <a:endParaRPr sz="1400" b="1">
              <a:latin typeface="Georgia"/>
              <a:ea typeface="Georgia"/>
              <a:cs typeface="Georgia"/>
              <a:sym typeface="Georgia"/>
            </a:endParaRPr>
          </a:p>
          <a:p>
            <a:pPr marL="0" lvl="0" indent="0" algn="just" rtl="0">
              <a:spcBef>
                <a:spcPts val="0"/>
              </a:spcBef>
              <a:spcAft>
                <a:spcPts val="0"/>
              </a:spcAft>
              <a:buNone/>
            </a:pPr>
            <a:r>
              <a:rPr lang="en" sz="1400" b="1">
                <a:latin typeface="Georgia"/>
                <a:ea typeface="Georgia"/>
                <a:cs typeface="Georgia"/>
                <a:sym typeface="Georgia"/>
              </a:rPr>
              <a:t>Use case:</a:t>
            </a:r>
            <a:endParaRPr sz="1400">
              <a:latin typeface="Georgia"/>
              <a:ea typeface="Georgia"/>
              <a:cs typeface="Georgia"/>
              <a:sym typeface="Georgia"/>
            </a:endParaRPr>
          </a:p>
          <a:p>
            <a:pPr marL="457200" lvl="0" indent="-317500" algn="just" rtl="0">
              <a:spcBef>
                <a:spcPts val="0"/>
              </a:spcBef>
              <a:spcAft>
                <a:spcPts val="0"/>
              </a:spcAft>
              <a:buSzPts val="1400"/>
              <a:buFont typeface="Georgia"/>
              <a:buChar char="●"/>
            </a:pPr>
            <a:r>
              <a:rPr lang="en" sz="1400">
                <a:latin typeface="Georgia"/>
                <a:ea typeface="Georgia"/>
                <a:cs typeface="Georgia"/>
                <a:sym typeface="Georgia"/>
              </a:rPr>
              <a:t>The Jaccard index is often used in applications where binary or binarized data are used.</a:t>
            </a:r>
            <a:endParaRPr sz="1400">
              <a:latin typeface="Georgia"/>
              <a:ea typeface="Georgia"/>
              <a:cs typeface="Georgia"/>
              <a:sym typeface="Georgia"/>
            </a:endParaRPr>
          </a:p>
          <a:p>
            <a:pPr marL="0" lvl="0" indent="0" algn="just" rtl="0">
              <a:spcBef>
                <a:spcPts val="0"/>
              </a:spcBef>
              <a:spcAft>
                <a:spcPts val="0"/>
              </a:spcAft>
              <a:buNone/>
            </a:pPr>
            <a:endParaRPr sz="1400">
              <a:latin typeface="Georgia"/>
              <a:ea typeface="Georgia"/>
              <a:cs typeface="Georgia"/>
              <a:sym typeface="Georgia"/>
            </a:endParaRPr>
          </a:p>
          <a:p>
            <a:pPr marL="0" lvl="0" indent="0" algn="just" rtl="0">
              <a:spcBef>
                <a:spcPts val="0"/>
              </a:spcBef>
              <a:spcAft>
                <a:spcPts val="0"/>
              </a:spcAft>
              <a:buNone/>
            </a:pPr>
            <a:endParaRPr sz="1400" b="1">
              <a:solidFill>
                <a:srgbClr val="000000"/>
              </a:solidFill>
              <a:latin typeface="Georgia"/>
              <a:ea typeface="Georgia"/>
              <a:cs typeface="Georgia"/>
              <a:sym typeface="Georgia"/>
            </a:endParaRPr>
          </a:p>
          <a:p>
            <a:pPr marL="0" lvl="0" indent="0" algn="just" rtl="0">
              <a:spcBef>
                <a:spcPts val="0"/>
              </a:spcBef>
              <a:spcAft>
                <a:spcPts val="1200"/>
              </a:spcAft>
              <a:buNone/>
            </a:pPr>
            <a:endParaRPr sz="1400">
              <a:latin typeface="Georgia"/>
              <a:ea typeface="Georgia"/>
              <a:cs typeface="Georgia"/>
              <a:sym typeface="Georgia"/>
            </a:endParaRPr>
          </a:p>
        </p:txBody>
      </p:sp>
      <p:pic>
        <p:nvPicPr>
          <p:cNvPr id="327" name="Google Shape;327;p52"/>
          <p:cNvPicPr preferRelativeResize="0"/>
          <p:nvPr/>
        </p:nvPicPr>
        <p:blipFill>
          <a:blip r:embed="rId3">
            <a:alphaModFix/>
          </a:blip>
          <a:stretch>
            <a:fillRect/>
          </a:stretch>
        </p:blipFill>
        <p:spPr>
          <a:xfrm>
            <a:off x="5387825" y="1011450"/>
            <a:ext cx="3460225" cy="2362850"/>
          </a:xfrm>
          <a:prstGeom prst="rect">
            <a:avLst/>
          </a:prstGeom>
          <a:noFill/>
          <a:ln>
            <a:noFill/>
          </a:ln>
        </p:spPr>
      </p:pic>
      <p:sp>
        <p:nvSpPr>
          <p:cNvPr id="328" name="Google Shape;328;p52"/>
          <p:cNvSpPr txBox="1"/>
          <p:nvPr/>
        </p:nvSpPr>
        <p:spPr>
          <a:xfrm>
            <a:off x="5387825" y="3549050"/>
            <a:ext cx="160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Roboto"/>
                <a:ea typeface="Roboto"/>
                <a:cs typeface="Roboto"/>
                <a:sym typeface="Roboto"/>
              </a:rPr>
              <a:t>Formula:</a:t>
            </a:r>
            <a:endParaRPr b="1">
              <a:latin typeface="Roboto"/>
              <a:ea typeface="Roboto"/>
              <a:cs typeface="Roboto"/>
              <a:sym typeface="Roboto"/>
            </a:endParaRPr>
          </a:p>
        </p:txBody>
      </p:sp>
      <p:pic>
        <p:nvPicPr>
          <p:cNvPr id="329" name="Google Shape;329;p52"/>
          <p:cNvPicPr preferRelativeResize="0"/>
          <p:nvPr/>
        </p:nvPicPr>
        <p:blipFill>
          <a:blip r:embed="rId4">
            <a:alphaModFix/>
          </a:blip>
          <a:stretch>
            <a:fillRect/>
          </a:stretch>
        </p:blipFill>
        <p:spPr>
          <a:xfrm>
            <a:off x="5469375" y="3949250"/>
            <a:ext cx="3286725" cy="1033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fade">
                                      <p:cBhvr>
                                        <p:cTn id="7" dur="1000"/>
                                        <p:tgtEl>
                                          <p:spTgt spid="3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
                                        </p:tgtEl>
                                        <p:attrNameLst>
                                          <p:attrName>style.visibility</p:attrName>
                                        </p:attrNameLst>
                                      </p:cBhvr>
                                      <p:to>
                                        <p:strVal val="visible"/>
                                      </p:to>
                                    </p:set>
                                    <p:animEffect transition="in" filter="fade">
                                      <p:cBhvr>
                                        <p:cTn id="12" dur="1000"/>
                                        <p:tgtEl>
                                          <p:spTgt spid="3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8"/>
                                        </p:tgtEl>
                                        <p:attrNameLst>
                                          <p:attrName>style.visibility</p:attrName>
                                        </p:attrNameLst>
                                      </p:cBhvr>
                                      <p:to>
                                        <p:strVal val="visible"/>
                                      </p:to>
                                    </p:set>
                                    <p:animEffect transition="in" filter="fade">
                                      <p:cBhvr>
                                        <p:cTn id="17" dur="1000"/>
                                        <p:tgtEl>
                                          <p:spTgt spid="3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9"/>
                                        </p:tgtEl>
                                        <p:attrNameLst>
                                          <p:attrName>style.visibility</p:attrName>
                                        </p:attrNameLst>
                                      </p:cBhvr>
                                      <p:to>
                                        <p:strVal val="visible"/>
                                      </p:to>
                                    </p:set>
                                    <p:animEffect transition="in" filter="fade">
                                      <p:cBhvr>
                                        <p:cTn id="22" dur="10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3"/>
          <p:cNvSpPr txBox="1">
            <a:spLocks noGrp="1"/>
          </p:cNvSpPr>
          <p:nvPr>
            <p:ph type="title"/>
          </p:nvPr>
        </p:nvSpPr>
        <p:spPr>
          <a:xfrm>
            <a:off x="475075" y="196700"/>
            <a:ext cx="8368200" cy="816900"/>
          </a:xfrm>
          <a:prstGeom prst="rect">
            <a:avLst/>
          </a:prstGeom>
        </p:spPr>
        <p:txBody>
          <a:bodyPr spcFirstLastPara="1" wrap="square" lIns="91425" tIns="91425" rIns="91425" bIns="91425" anchor="b" anchorCtr="0">
            <a:normAutofit fontScale="90000"/>
          </a:bodyPr>
          <a:lstStyle/>
          <a:p>
            <a:pPr marL="0" lvl="0" indent="0" algn="ctr" rtl="0">
              <a:lnSpc>
                <a:spcPct val="115000"/>
              </a:lnSpc>
              <a:spcBef>
                <a:spcPts val="0"/>
              </a:spcBef>
              <a:spcAft>
                <a:spcPts val="0"/>
              </a:spcAft>
              <a:buNone/>
            </a:pPr>
            <a:endParaRPr sz="4200" b="1">
              <a:solidFill>
                <a:srgbClr val="000000"/>
              </a:solidFill>
              <a:latin typeface="Arial"/>
              <a:ea typeface="Arial"/>
              <a:cs typeface="Arial"/>
              <a:sym typeface="Arial"/>
            </a:endParaRPr>
          </a:p>
          <a:p>
            <a:pPr marL="0" lvl="0" indent="0" algn="ctr" rtl="0">
              <a:spcBef>
                <a:spcPts val="0"/>
              </a:spcBef>
              <a:spcAft>
                <a:spcPts val="0"/>
              </a:spcAft>
              <a:buNone/>
            </a:pPr>
            <a:r>
              <a:rPr lang="en" sz="3300">
                <a:latin typeface="Georgia"/>
                <a:ea typeface="Georgia"/>
                <a:cs typeface="Georgia"/>
                <a:sym typeface="Georgia"/>
              </a:rPr>
              <a:t>Correlation</a:t>
            </a:r>
            <a:endParaRPr sz="3300">
              <a:latin typeface="Georgia"/>
              <a:ea typeface="Georgia"/>
              <a:cs typeface="Georgia"/>
              <a:sym typeface="Georgia"/>
            </a:endParaRPr>
          </a:p>
        </p:txBody>
      </p:sp>
      <p:sp>
        <p:nvSpPr>
          <p:cNvPr id="335" name="Google Shape;335;p53"/>
          <p:cNvSpPr txBox="1">
            <a:spLocks noGrp="1"/>
          </p:cNvSpPr>
          <p:nvPr>
            <p:ph type="body" idx="1"/>
          </p:nvPr>
        </p:nvSpPr>
        <p:spPr>
          <a:xfrm>
            <a:off x="130800" y="1162575"/>
            <a:ext cx="5448600" cy="3094800"/>
          </a:xfrm>
          <a:prstGeom prst="rect">
            <a:avLst/>
          </a:prstGeom>
        </p:spPr>
        <p:txBody>
          <a:bodyPr spcFirstLastPara="1" wrap="square" lIns="91425" tIns="91425" rIns="91425" bIns="91425" anchor="t" anchorCtr="0">
            <a:noAutofit/>
          </a:bodyPr>
          <a:lstStyle/>
          <a:p>
            <a:pPr marL="457200" lvl="0" indent="-311150" algn="just" rtl="0">
              <a:spcBef>
                <a:spcPts val="0"/>
              </a:spcBef>
              <a:spcAft>
                <a:spcPts val="0"/>
              </a:spcAft>
              <a:buSzPts val="1300"/>
              <a:buFont typeface="Georgia"/>
              <a:buChar char="●"/>
            </a:pPr>
            <a:r>
              <a:rPr lang="en" sz="1300">
                <a:latin typeface="Georgia"/>
                <a:ea typeface="Georgia"/>
                <a:cs typeface="Georgia"/>
                <a:sym typeface="Georgia"/>
              </a:rPr>
              <a:t>The correlation between two data objects that have binary or continuous variables is a measure of the linear relationship between the attributes of the objects.</a:t>
            </a:r>
            <a:endParaRPr sz="1300">
              <a:latin typeface="Georgia"/>
              <a:ea typeface="Georgia"/>
              <a:cs typeface="Georgia"/>
              <a:sym typeface="Georgia"/>
            </a:endParaRPr>
          </a:p>
          <a:p>
            <a:pPr marL="457200" lvl="0" indent="-311150" algn="just" rtl="0">
              <a:spcBef>
                <a:spcPts val="0"/>
              </a:spcBef>
              <a:spcAft>
                <a:spcPts val="0"/>
              </a:spcAft>
              <a:buSzPts val="1300"/>
              <a:buFont typeface="Georgia"/>
              <a:buChar char="●"/>
            </a:pPr>
            <a:r>
              <a:rPr lang="en" sz="1300">
                <a:latin typeface="Georgia"/>
                <a:ea typeface="Georgia"/>
                <a:cs typeface="Georgia"/>
                <a:sym typeface="Georgia"/>
              </a:rPr>
              <a:t>More precisely, Pearson’s correlation coefficient between two objects x and y.</a:t>
            </a:r>
            <a:endParaRPr sz="1300">
              <a:latin typeface="Georgia"/>
              <a:ea typeface="Georgia"/>
              <a:cs typeface="Georgia"/>
              <a:sym typeface="Georgia"/>
            </a:endParaRPr>
          </a:p>
          <a:p>
            <a:pPr marL="457200" lvl="0" indent="-311150" algn="just" rtl="0">
              <a:spcBef>
                <a:spcPts val="0"/>
              </a:spcBef>
              <a:spcAft>
                <a:spcPts val="0"/>
              </a:spcAft>
              <a:buSzPts val="1300"/>
              <a:buFont typeface="Georgia"/>
              <a:buChar char="●"/>
            </a:pPr>
            <a:r>
              <a:rPr lang="en" sz="1400">
                <a:latin typeface="Times New Roman"/>
                <a:ea typeface="Times New Roman"/>
                <a:cs typeface="Times New Roman"/>
                <a:sym typeface="Times New Roman"/>
              </a:rPr>
              <a:t>There are three possible results of a correlational study: a positive correlation, a negative correlation, and no correlation.</a:t>
            </a:r>
            <a:endParaRPr sz="1300">
              <a:latin typeface="Georgia"/>
              <a:ea typeface="Georgia"/>
              <a:cs typeface="Georgia"/>
              <a:sym typeface="Georgia"/>
            </a:endParaRPr>
          </a:p>
          <a:p>
            <a:pPr marL="0" lvl="0" indent="0" algn="just" rtl="0">
              <a:spcBef>
                <a:spcPts val="0"/>
              </a:spcBef>
              <a:spcAft>
                <a:spcPts val="0"/>
              </a:spcAft>
              <a:buNone/>
            </a:pPr>
            <a:endParaRPr sz="1300">
              <a:latin typeface="Georgia"/>
              <a:ea typeface="Georgia"/>
              <a:cs typeface="Georgia"/>
              <a:sym typeface="Georgia"/>
            </a:endParaRPr>
          </a:p>
          <a:p>
            <a:pPr marL="0" lvl="0" indent="0" algn="just" rtl="0">
              <a:spcBef>
                <a:spcPts val="0"/>
              </a:spcBef>
              <a:spcAft>
                <a:spcPts val="0"/>
              </a:spcAft>
              <a:buNone/>
            </a:pPr>
            <a:r>
              <a:rPr lang="en" sz="1300" b="1">
                <a:latin typeface="Georgia"/>
                <a:ea typeface="Georgia"/>
                <a:cs typeface="Georgia"/>
                <a:sym typeface="Georgia"/>
              </a:rPr>
              <a:t>Disadvantages:</a:t>
            </a:r>
            <a:endParaRPr sz="1300" b="1">
              <a:latin typeface="Georgia"/>
              <a:ea typeface="Georgia"/>
              <a:cs typeface="Georgia"/>
              <a:sym typeface="Georgia"/>
            </a:endParaRPr>
          </a:p>
          <a:p>
            <a:pPr marL="457200" lvl="0" indent="-311150" algn="just" rtl="0">
              <a:spcBef>
                <a:spcPts val="0"/>
              </a:spcBef>
              <a:spcAft>
                <a:spcPts val="0"/>
              </a:spcAft>
              <a:buSzPts val="1300"/>
              <a:buFont typeface="Georgia"/>
              <a:buChar char="●"/>
            </a:pPr>
            <a:r>
              <a:rPr lang="en" sz="1300">
                <a:latin typeface="Georgia"/>
                <a:ea typeface="Georgia"/>
                <a:cs typeface="Georgia"/>
                <a:sym typeface="Georgia"/>
              </a:rPr>
              <a:t>Correlation is not and cannot be taken to imply causation.</a:t>
            </a:r>
            <a:endParaRPr sz="1300">
              <a:latin typeface="Georgia"/>
              <a:ea typeface="Georgia"/>
              <a:cs typeface="Georgia"/>
              <a:sym typeface="Georgia"/>
            </a:endParaRPr>
          </a:p>
          <a:p>
            <a:pPr marL="457200" lvl="0" indent="-311150" algn="just" rtl="0">
              <a:spcBef>
                <a:spcPts val="0"/>
              </a:spcBef>
              <a:spcAft>
                <a:spcPts val="0"/>
              </a:spcAft>
              <a:buSzPts val="1300"/>
              <a:buFont typeface="Georgia"/>
              <a:buChar char="●"/>
            </a:pPr>
            <a:r>
              <a:rPr lang="en" sz="1300">
                <a:latin typeface="Georgia"/>
                <a:ea typeface="Georgia"/>
                <a:cs typeface="Georgia"/>
                <a:sym typeface="Georgia"/>
              </a:rPr>
              <a:t>Correlation does not allow us to go beyond the data that is given. </a:t>
            </a:r>
            <a:endParaRPr sz="1300">
              <a:latin typeface="Georgia"/>
              <a:ea typeface="Georgia"/>
              <a:cs typeface="Georgia"/>
              <a:sym typeface="Georgia"/>
            </a:endParaRPr>
          </a:p>
          <a:p>
            <a:pPr marL="457200" lvl="0" indent="0" algn="just" rtl="0">
              <a:spcBef>
                <a:spcPts val="0"/>
              </a:spcBef>
              <a:spcAft>
                <a:spcPts val="0"/>
              </a:spcAft>
              <a:buNone/>
            </a:pPr>
            <a:endParaRPr sz="1300">
              <a:latin typeface="Georgia"/>
              <a:ea typeface="Georgia"/>
              <a:cs typeface="Georgia"/>
              <a:sym typeface="Georgia"/>
            </a:endParaRPr>
          </a:p>
          <a:p>
            <a:pPr marL="0" lvl="0" indent="0" algn="just" rtl="0">
              <a:spcBef>
                <a:spcPts val="0"/>
              </a:spcBef>
              <a:spcAft>
                <a:spcPts val="0"/>
              </a:spcAft>
              <a:buNone/>
            </a:pPr>
            <a:r>
              <a:rPr lang="en" sz="1300" b="1">
                <a:latin typeface="Georgia"/>
                <a:ea typeface="Georgia"/>
                <a:cs typeface="Georgia"/>
                <a:sym typeface="Georgia"/>
              </a:rPr>
              <a:t>Use Case:</a:t>
            </a:r>
            <a:endParaRPr sz="1300" b="1">
              <a:latin typeface="Georgia"/>
              <a:ea typeface="Georgia"/>
              <a:cs typeface="Georgia"/>
              <a:sym typeface="Georgia"/>
            </a:endParaRPr>
          </a:p>
          <a:p>
            <a:pPr marL="457200" lvl="0" indent="-311150" algn="just" rtl="0">
              <a:spcBef>
                <a:spcPts val="0"/>
              </a:spcBef>
              <a:spcAft>
                <a:spcPts val="0"/>
              </a:spcAft>
              <a:buSzPts val="1300"/>
              <a:buFont typeface="Georgia"/>
              <a:buChar char="●"/>
            </a:pPr>
            <a:r>
              <a:rPr lang="en" sz="1300">
                <a:latin typeface="Georgia"/>
                <a:ea typeface="Georgia"/>
                <a:cs typeface="Georgia"/>
                <a:sym typeface="Georgia"/>
              </a:rPr>
              <a:t>Prediction</a:t>
            </a:r>
            <a:endParaRPr sz="1300">
              <a:latin typeface="Georgia"/>
              <a:ea typeface="Georgia"/>
              <a:cs typeface="Georgia"/>
              <a:sym typeface="Georgia"/>
            </a:endParaRPr>
          </a:p>
          <a:p>
            <a:pPr marL="457200" lvl="0" indent="-311150" algn="just" rtl="0">
              <a:spcBef>
                <a:spcPts val="0"/>
              </a:spcBef>
              <a:spcAft>
                <a:spcPts val="0"/>
              </a:spcAft>
              <a:buSzPts val="1300"/>
              <a:buFont typeface="Georgia"/>
              <a:buChar char="●"/>
            </a:pPr>
            <a:r>
              <a:rPr lang="en" sz="1300">
                <a:latin typeface="Georgia"/>
                <a:ea typeface="Georgia"/>
                <a:cs typeface="Georgia"/>
                <a:sym typeface="Georgia"/>
              </a:rPr>
              <a:t>Validity</a:t>
            </a:r>
            <a:endParaRPr sz="1300">
              <a:latin typeface="Georgia"/>
              <a:ea typeface="Georgia"/>
              <a:cs typeface="Georgia"/>
              <a:sym typeface="Georgia"/>
            </a:endParaRPr>
          </a:p>
          <a:p>
            <a:pPr marL="457200" lvl="0" indent="-311150" algn="just" rtl="0">
              <a:spcBef>
                <a:spcPts val="0"/>
              </a:spcBef>
              <a:spcAft>
                <a:spcPts val="0"/>
              </a:spcAft>
              <a:buSzPts val="1300"/>
              <a:buFont typeface="Georgia"/>
              <a:buChar char="●"/>
            </a:pPr>
            <a:r>
              <a:rPr lang="en" sz="1300">
                <a:latin typeface="Georgia"/>
                <a:ea typeface="Georgia"/>
                <a:cs typeface="Georgia"/>
                <a:sym typeface="Georgia"/>
              </a:rPr>
              <a:t>Reliability</a:t>
            </a:r>
            <a:endParaRPr sz="1300">
              <a:latin typeface="Georgia"/>
              <a:ea typeface="Georgia"/>
              <a:cs typeface="Georgia"/>
              <a:sym typeface="Georgia"/>
            </a:endParaRPr>
          </a:p>
          <a:p>
            <a:pPr marL="457200" lvl="0" indent="-311150" algn="just" rtl="0">
              <a:spcBef>
                <a:spcPts val="0"/>
              </a:spcBef>
              <a:spcAft>
                <a:spcPts val="0"/>
              </a:spcAft>
              <a:buSzPts val="1300"/>
              <a:buFont typeface="Georgia"/>
              <a:buChar char="●"/>
            </a:pPr>
            <a:r>
              <a:rPr lang="en" sz="1300">
                <a:latin typeface="Georgia"/>
                <a:ea typeface="Georgia"/>
                <a:cs typeface="Georgia"/>
                <a:sym typeface="Georgia"/>
              </a:rPr>
              <a:t>Theory Verification</a:t>
            </a:r>
            <a:endParaRPr sz="1300">
              <a:latin typeface="Georgia"/>
              <a:ea typeface="Georgia"/>
              <a:cs typeface="Georgia"/>
              <a:sym typeface="Georgia"/>
            </a:endParaRPr>
          </a:p>
          <a:p>
            <a:pPr marL="0" lvl="0" indent="0" algn="just" rtl="0">
              <a:spcBef>
                <a:spcPts val="0"/>
              </a:spcBef>
              <a:spcAft>
                <a:spcPts val="0"/>
              </a:spcAft>
              <a:buNone/>
            </a:pPr>
            <a:endParaRPr sz="1100">
              <a:latin typeface="Calibri"/>
              <a:ea typeface="Calibri"/>
              <a:cs typeface="Calibri"/>
              <a:sym typeface="Calibri"/>
            </a:endParaRPr>
          </a:p>
        </p:txBody>
      </p:sp>
      <p:pic>
        <p:nvPicPr>
          <p:cNvPr id="336" name="Google Shape;336;p53"/>
          <p:cNvPicPr preferRelativeResize="0"/>
          <p:nvPr/>
        </p:nvPicPr>
        <p:blipFill>
          <a:blip r:embed="rId3">
            <a:alphaModFix/>
          </a:blip>
          <a:stretch>
            <a:fillRect/>
          </a:stretch>
        </p:blipFill>
        <p:spPr>
          <a:xfrm>
            <a:off x="5688375" y="3142970"/>
            <a:ext cx="3345624" cy="1911155"/>
          </a:xfrm>
          <a:prstGeom prst="rect">
            <a:avLst/>
          </a:prstGeom>
          <a:noFill/>
          <a:ln>
            <a:noFill/>
          </a:ln>
        </p:spPr>
      </p:pic>
      <p:sp>
        <p:nvSpPr>
          <p:cNvPr id="337" name="Google Shape;337;p53"/>
          <p:cNvSpPr txBox="1"/>
          <p:nvPr/>
        </p:nvSpPr>
        <p:spPr>
          <a:xfrm>
            <a:off x="5688375" y="2666375"/>
            <a:ext cx="160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Roboto"/>
                <a:ea typeface="Roboto"/>
                <a:cs typeface="Roboto"/>
                <a:sym typeface="Roboto"/>
              </a:rPr>
              <a:t>Formula:</a:t>
            </a:r>
            <a:endParaRPr b="1">
              <a:latin typeface="Roboto"/>
              <a:ea typeface="Roboto"/>
              <a:cs typeface="Roboto"/>
              <a:sym typeface="Roboto"/>
            </a:endParaRPr>
          </a:p>
        </p:txBody>
      </p:sp>
      <p:pic>
        <p:nvPicPr>
          <p:cNvPr id="338" name="Google Shape;338;p53"/>
          <p:cNvPicPr preferRelativeResize="0"/>
          <p:nvPr/>
        </p:nvPicPr>
        <p:blipFill>
          <a:blip r:embed="rId4">
            <a:alphaModFix/>
          </a:blip>
          <a:stretch>
            <a:fillRect/>
          </a:stretch>
        </p:blipFill>
        <p:spPr>
          <a:xfrm>
            <a:off x="5688375" y="1170700"/>
            <a:ext cx="3345625" cy="1338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5"/>
                                        </p:tgtEl>
                                        <p:attrNameLst>
                                          <p:attrName>style.visibility</p:attrName>
                                        </p:attrNameLst>
                                      </p:cBhvr>
                                      <p:to>
                                        <p:strVal val="visible"/>
                                      </p:to>
                                    </p:set>
                                    <p:animEffect transition="in" filter="fade">
                                      <p:cBhvr>
                                        <p:cTn id="7" dur="1000"/>
                                        <p:tgtEl>
                                          <p:spTgt spid="3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
                                        </p:tgtEl>
                                        <p:attrNameLst>
                                          <p:attrName>style.visibility</p:attrName>
                                        </p:attrNameLst>
                                      </p:cBhvr>
                                      <p:to>
                                        <p:strVal val="visible"/>
                                      </p:to>
                                    </p:set>
                                    <p:animEffect transition="in" filter="fade">
                                      <p:cBhvr>
                                        <p:cTn id="12" dur="1000"/>
                                        <p:tgtEl>
                                          <p:spTgt spid="3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7"/>
                                        </p:tgtEl>
                                        <p:attrNameLst>
                                          <p:attrName>style.visibility</p:attrName>
                                        </p:attrNameLst>
                                      </p:cBhvr>
                                      <p:to>
                                        <p:strVal val="visible"/>
                                      </p:to>
                                    </p:set>
                                    <p:animEffect transition="in" filter="fade">
                                      <p:cBhvr>
                                        <p:cTn id="17" dur="1000"/>
                                        <p:tgtEl>
                                          <p:spTgt spid="3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6"/>
                                        </p:tgtEl>
                                        <p:attrNameLst>
                                          <p:attrName>style.visibility</p:attrName>
                                        </p:attrNameLst>
                                      </p:cBhvr>
                                      <p:to>
                                        <p:strVal val="visible"/>
                                      </p:to>
                                    </p:set>
                                    <p:animEffect transition="in" filter="fade">
                                      <p:cBhvr>
                                        <p:cTn id="22" dur="10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Cosine Similarity - Example (Contd.)</a:t>
            </a:r>
            <a:endParaRPr/>
          </a:p>
        </p:txBody>
      </p:sp>
      <p:sp>
        <p:nvSpPr>
          <p:cNvPr id="122" name="Google Shape;122;p2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1200"/>
              <a:t>Doc 1: [1, 1, 1, 1, 1, 0], assume as ‘A’</a:t>
            </a:r>
            <a:endParaRPr sz="1200"/>
          </a:p>
          <a:p>
            <a:pPr marL="0" lvl="0" indent="0" algn="l" rtl="0">
              <a:spcBef>
                <a:spcPts val="1200"/>
              </a:spcBef>
              <a:spcAft>
                <a:spcPts val="0"/>
              </a:spcAft>
              <a:buNone/>
            </a:pPr>
            <a:r>
              <a:rPr lang="en" sz="1200"/>
              <a:t>Doc 2: [1, 1, 1, 1, 0, 1], assume as ‘B’</a:t>
            </a:r>
            <a:endParaRPr sz="1200"/>
          </a:p>
          <a:p>
            <a:pPr marL="0" lvl="0" indent="0" algn="l" rtl="0">
              <a:spcBef>
                <a:spcPts val="1200"/>
              </a:spcBef>
              <a:spcAft>
                <a:spcPts val="0"/>
              </a:spcAft>
              <a:buNone/>
            </a:pPr>
            <a:endParaRPr sz="1400"/>
          </a:p>
          <a:p>
            <a:pPr marL="0" lvl="0" indent="0" algn="l" rtl="0">
              <a:spcBef>
                <a:spcPts val="1200"/>
              </a:spcBef>
              <a:spcAft>
                <a:spcPts val="0"/>
              </a:spcAft>
              <a:buNone/>
            </a:pPr>
            <a:endParaRPr sz="1400"/>
          </a:p>
          <a:p>
            <a:pPr marL="0" lvl="0" indent="0" algn="l" rtl="0">
              <a:spcBef>
                <a:spcPts val="1200"/>
              </a:spcBef>
              <a:spcAft>
                <a:spcPts val="0"/>
              </a:spcAft>
              <a:buNone/>
            </a:pPr>
            <a:r>
              <a:rPr lang="en" sz="1200"/>
              <a:t>Finding the Dot product (A . B): 1.1 + 1.1 + 1.1 + 1.1 + 1.0 + 0.1 = 4</a:t>
            </a:r>
            <a:endParaRPr sz="1200"/>
          </a:p>
          <a:p>
            <a:pPr marL="0" lvl="0" indent="0" algn="l" rtl="0">
              <a:spcBef>
                <a:spcPts val="1200"/>
              </a:spcBef>
              <a:spcAft>
                <a:spcPts val="0"/>
              </a:spcAft>
              <a:buNone/>
            </a:pPr>
            <a:r>
              <a:rPr lang="en" sz="1200"/>
              <a:t>Magnitude of A : √1</a:t>
            </a:r>
            <a:r>
              <a:rPr lang="en" sz="1200" baseline="30000"/>
              <a:t>2</a:t>
            </a:r>
            <a:r>
              <a:rPr lang="en" sz="1200"/>
              <a:t> + 1</a:t>
            </a:r>
            <a:r>
              <a:rPr lang="en" sz="1200" baseline="30000"/>
              <a:t>2</a:t>
            </a:r>
            <a:r>
              <a:rPr lang="en" sz="1200"/>
              <a:t> + 1</a:t>
            </a:r>
            <a:r>
              <a:rPr lang="en" sz="1200" baseline="30000"/>
              <a:t>2</a:t>
            </a:r>
            <a:r>
              <a:rPr lang="en" sz="1200"/>
              <a:t> + 1</a:t>
            </a:r>
            <a:r>
              <a:rPr lang="en" sz="1200" baseline="30000"/>
              <a:t>2</a:t>
            </a:r>
            <a:r>
              <a:rPr lang="en" sz="1200"/>
              <a:t> +1</a:t>
            </a:r>
            <a:r>
              <a:rPr lang="en" sz="1200" baseline="30000"/>
              <a:t>2</a:t>
            </a:r>
            <a:r>
              <a:rPr lang="en" sz="1200"/>
              <a:t> + 0</a:t>
            </a:r>
            <a:r>
              <a:rPr lang="en" sz="1200" baseline="30000"/>
              <a:t>2</a:t>
            </a:r>
            <a:r>
              <a:rPr lang="en" sz="1200"/>
              <a:t> = 2.2360679</a:t>
            </a:r>
            <a:endParaRPr sz="1200"/>
          </a:p>
          <a:p>
            <a:pPr marL="0" lvl="0" indent="0" algn="l" rtl="0">
              <a:spcBef>
                <a:spcPts val="1200"/>
              </a:spcBef>
              <a:spcAft>
                <a:spcPts val="0"/>
              </a:spcAft>
              <a:buNone/>
            </a:pPr>
            <a:r>
              <a:rPr lang="en" sz="1200"/>
              <a:t>Magnitude of B : √1</a:t>
            </a:r>
            <a:r>
              <a:rPr lang="en" sz="1200" baseline="30000"/>
              <a:t>2</a:t>
            </a:r>
            <a:r>
              <a:rPr lang="en" sz="1200"/>
              <a:t> + 1</a:t>
            </a:r>
            <a:r>
              <a:rPr lang="en" sz="1200" baseline="30000"/>
              <a:t>2</a:t>
            </a:r>
            <a:r>
              <a:rPr lang="en" sz="1200"/>
              <a:t> + 1</a:t>
            </a:r>
            <a:r>
              <a:rPr lang="en" sz="1200" baseline="30000"/>
              <a:t>2</a:t>
            </a:r>
            <a:r>
              <a:rPr lang="en" sz="1200"/>
              <a:t> + 1</a:t>
            </a:r>
            <a:r>
              <a:rPr lang="en" sz="1200" baseline="30000"/>
              <a:t>2</a:t>
            </a:r>
            <a:r>
              <a:rPr lang="en" sz="1200"/>
              <a:t> +0</a:t>
            </a:r>
            <a:r>
              <a:rPr lang="en" sz="1200" baseline="30000"/>
              <a:t>2</a:t>
            </a:r>
            <a:r>
              <a:rPr lang="en" sz="1200"/>
              <a:t> + 1</a:t>
            </a:r>
            <a:r>
              <a:rPr lang="en" sz="1200" baseline="30000"/>
              <a:t>2</a:t>
            </a:r>
            <a:r>
              <a:rPr lang="en" sz="1200"/>
              <a:t> = 2.2360679</a:t>
            </a:r>
            <a:endParaRPr sz="1200"/>
          </a:p>
          <a:p>
            <a:pPr marL="0" lvl="0" indent="0" algn="l" rtl="0">
              <a:spcBef>
                <a:spcPts val="1200"/>
              </a:spcBef>
              <a:spcAft>
                <a:spcPts val="0"/>
              </a:spcAft>
              <a:buNone/>
            </a:pPr>
            <a:r>
              <a:rPr lang="en" sz="1200"/>
              <a:t>Similarity : (4) / ( 2.2360679 x 2.2360679 ) = 0.8</a:t>
            </a:r>
            <a:endParaRPr sz="1200"/>
          </a:p>
          <a:p>
            <a:pPr marL="0" lvl="0" indent="0" algn="l" rtl="0">
              <a:spcBef>
                <a:spcPts val="1200"/>
              </a:spcBef>
              <a:spcAft>
                <a:spcPts val="1200"/>
              </a:spcAft>
              <a:buNone/>
            </a:pPr>
            <a:r>
              <a:rPr lang="en" sz="1400"/>
              <a:t>The given documents have 80% similarity.</a:t>
            </a:r>
            <a:endParaRPr sz="1400"/>
          </a:p>
        </p:txBody>
      </p:sp>
      <p:pic>
        <p:nvPicPr>
          <p:cNvPr id="123" name="Google Shape;123;p22"/>
          <p:cNvPicPr preferRelativeResize="0"/>
          <p:nvPr/>
        </p:nvPicPr>
        <p:blipFill>
          <a:blip r:embed="rId3">
            <a:alphaModFix/>
          </a:blip>
          <a:stretch>
            <a:fillRect/>
          </a:stretch>
        </p:blipFill>
        <p:spPr>
          <a:xfrm>
            <a:off x="2444824" y="2096124"/>
            <a:ext cx="4254350" cy="845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Cosine Similarity - Applications</a:t>
            </a:r>
            <a:endParaRPr/>
          </a:p>
        </p:txBody>
      </p:sp>
      <p:sp>
        <p:nvSpPr>
          <p:cNvPr id="129" name="Google Shape;129;p23"/>
          <p:cNvSpPr txBox="1"/>
          <p:nvPr/>
        </p:nvSpPr>
        <p:spPr>
          <a:xfrm>
            <a:off x="544950" y="1376700"/>
            <a:ext cx="8211300" cy="2630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dk1"/>
                </a:solidFill>
                <a:latin typeface="Roboto"/>
                <a:ea typeface="Roboto"/>
                <a:cs typeface="Roboto"/>
                <a:sym typeface="Roboto"/>
              </a:rPr>
              <a:t>Cosine Similarity has a variety of applications in Data Science.</a:t>
            </a:r>
            <a:endParaRPr>
              <a:solidFill>
                <a:schemeClr val="dk1"/>
              </a:solidFill>
              <a:latin typeface="Roboto"/>
              <a:ea typeface="Roboto"/>
              <a:cs typeface="Roboto"/>
              <a:sym typeface="Roboto"/>
            </a:endParaRPr>
          </a:p>
          <a:p>
            <a:pPr marL="457200" lvl="0" indent="-317500" algn="l" rtl="0">
              <a:lnSpc>
                <a:spcPct val="115000"/>
              </a:lnSpc>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Plagiarism detectors</a:t>
            </a:r>
            <a:endParaRPr>
              <a:solidFill>
                <a:schemeClr val="dk1"/>
              </a:solidFill>
              <a:latin typeface="Roboto"/>
              <a:ea typeface="Roboto"/>
              <a:cs typeface="Roboto"/>
              <a:sym typeface="Roboto"/>
            </a:endParaRPr>
          </a:p>
          <a:p>
            <a:pPr marL="457200" lvl="0" indent="-317500" algn="l" rtl="0">
              <a:lnSpc>
                <a:spcPct val="115000"/>
              </a:lnSpc>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Recommendation systems</a:t>
            </a:r>
            <a:endParaRPr>
              <a:solidFill>
                <a:schemeClr val="dk1"/>
              </a:solidFill>
              <a:latin typeface="Roboto"/>
              <a:ea typeface="Roboto"/>
              <a:cs typeface="Roboto"/>
              <a:sym typeface="Roboto"/>
            </a:endParaRPr>
          </a:p>
          <a:p>
            <a:pPr marL="457200" lvl="0" indent="-317500" algn="l" rtl="0">
              <a:lnSpc>
                <a:spcPct val="115000"/>
              </a:lnSpc>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Information retrieval </a:t>
            </a:r>
            <a:endParaRPr>
              <a:solidFill>
                <a:schemeClr val="dk1"/>
              </a:solidFill>
              <a:latin typeface="Roboto"/>
              <a:ea typeface="Roboto"/>
              <a:cs typeface="Roboto"/>
              <a:sym typeface="Roboto"/>
            </a:endParaRPr>
          </a:p>
          <a:p>
            <a:pPr marL="457200" lvl="0" indent="-317500" algn="l" rtl="0">
              <a:lnSpc>
                <a:spcPct val="115000"/>
              </a:lnSpc>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Text matching</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a:solidFill>
                  <a:schemeClr val="dk1"/>
                </a:solidFill>
                <a:latin typeface="Roboto"/>
                <a:ea typeface="Roboto"/>
                <a:cs typeface="Roboto"/>
                <a:sym typeface="Roboto"/>
              </a:rPr>
              <a:t>It can be also used as loss function while training neural networks.</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a:solidFill>
                  <a:schemeClr val="dk1"/>
                </a:solidFill>
                <a:latin typeface="Roboto"/>
                <a:ea typeface="Roboto"/>
                <a:cs typeface="Roboto"/>
                <a:sym typeface="Roboto"/>
              </a:rPr>
              <a:t>Cosine Similarity is good because even if the documents are far apart by size they might inclined towards each other (angle between them is low) having high similarity.</a:t>
            </a:r>
            <a:endParaRPr>
              <a:solidFill>
                <a:schemeClr val="dk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Correlation Similarity </a:t>
            </a:r>
            <a:endParaRPr/>
          </a:p>
        </p:txBody>
      </p:sp>
      <p:sp>
        <p:nvSpPr>
          <p:cNvPr id="135" name="Google Shape;135;p24"/>
          <p:cNvSpPr txBox="1">
            <a:spLocks noGrp="1"/>
          </p:cNvSpPr>
          <p:nvPr>
            <p:ph type="body" idx="1"/>
          </p:nvPr>
        </p:nvSpPr>
        <p:spPr>
          <a:xfrm>
            <a:off x="387900" y="1489825"/>
            <a:ext cx="8053200" cy="31536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n"/>
              <a:t>The cosine similarity between centered versions of x and y, which is again restricted between -1 and 1, is referred to as correlation.</a:t>
            </a:r>
            <a:endParaRPr/>
          </a:p>
          <a:p>
            <a:pPr marL="0" lvl="0" indent="0" algn="just" rtl="0">
              <a:spcBef>
                <a:spcPts val="1200"/>
              </a:spcBef>
              <a:spcAft>
                <a:spcPts val="0"/>
              </a:spcAft>
              <a:buNone/>
            </a:pPr>
            <a:r>
              <a:rPr lang="en"/>
              <a:t>Correlation values go from -1, which is the strongest linear relationship with a negative slope to 1, which is the strongest linear relationship with a positive slope.</a:t>
            </a:r>
            <a:endParaRPr/>
          </a:p>
          <a:p>
            <a:pPr marL="0" lvl="0" indent="0" algn="just" rtl="0">
              <a:spcBef>
                <a:spcPts val="1200"/>
              </a:spcBef>
              <a:spcAft>
                <a:spcPts val="1200"/>
              </a:spcAft>
              <a:buNone/>
            </a:pPr>
            <a:r>
              <a:rPr lang="en"/>
              <a:t>In both cases, if a straight line cannot go through all of the data, then we will get correlation values closer to 0 and the worst the fit the correlation value is 0.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1000"/>
                                        <p:tgtEl>
                                          <p:spTgt spid="13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body" idx="1"/>
          </p:nvPr>
        </p:nvSpPr>
        <p:spPr>
          <a:xfrm>
            <a:off x="387900" y="1489825"/>
            <a:ext cx="4184100" cy="3115200"/>
          </a:xfrm>
          <a:prstGeom prst="rect">
            <a:avLst/>
          </a:prstGeom>
        </p:spPr>
        <p:txBody>
          <a:bodyPr spcFirstLastPara="1" wrap="square" lIns="91425" tIns="91425" rIns="91425" bIns="91425" anchor="t" anchorCtr="0">
            <a:normAutofit fontScale="92500" lnSpcReduction="20000"/>
          </a:bodyPr>
          <a:lstStyle/>
          <a:p>
            <a:pPr marL="0" lvl="0" indent="0" algn="just" rtl="0">
              <a:spcBef>
                <a:spcPts val="0"/>
              </a:spcBef>
              <a:spcAft>
                <a:spcPts val="0"/>
              </a:spcAft>
              <a:buNone/>
            </a:pPr>
            <a:r>
              <a:rPr lang="en"/>
              <a:t>Correlation = 1 when a straight line with a positive slope can go through the center of every data point. </a:t>
            </a:r>
            <a:endParaRPr/>
          </a:p>
          <a:p>
            <a:pPr marL="0" lvl="0" indent="0" algn="just" rtl="0">
              <a:spcBef>
                <a:spcPts val="1200"/>
              </a:spcBef>
              <a:spcAft>
                <a:spcPts val="0"/>
              </a:spcAft>
              <a:buNone/>
            </a:pPr>
            <a:r>
              <a:rPr lang="en"/>
              <a:t>Correlation = -1 when a straight line with a negative slope can go through the center of every data point. </a:t>
            </a:r>
            <a:endParaRPr/>
          </a:p>
          <a:p>
            <a:pPr marL="0" lvl="0" indent="0" algn="just" rtl="0">
              <a:spcBef>
                <a:spcPts val="1200"/>
              </a:spcBef>
              <a:spcAft>
                <a:spcPts val="1200"/>
              </a:spcAft>
              <a:buNone/>
            </a:pPr>
            <a:r>
              <a:rPr lang="en"/>
              <a:t>When correlation = 0, the value on the X-axis doesn’t tell anything about what to expect on Y-axis because there is no reason to choose one value over another. </a:t>
            </a:r>
            <a:endParaRPr/>
          </a:p>
        </p:txBody>
      </p:sp>
      <p:pic>
        <p:nvPicPr>
          <p:cNvPr id="141" name="Google Shape;141;p25"/>
          <p:cNvPicPr preferRelativeResize="0"/>
          <p:nvPr/>
        </p:nvPicPr>
        <p:blipFill>
          <a:blip r:embed="rId3">
            <a:alphaModFix/>
          </a:blip>
          <a:stretch>
            <a:fillRect/>
          </a:stretch>
        </p:blipFill>
        <p:spPr>
          <a:xfrm>
            <a:off x="4734025" y="1546500"/>
            <a:ext cx="4267199" cy="2847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 calcmode="lin" valueType="num">
                                      <p:cBhvr additive="base">
                                        <p:cTn id="7" dur="1000"/>
                                        <p:tgtEl>
                                          <p:spTgt spid="14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41"/>
                                        </p:tgtEl>
                                        <p:attrNameLst>
                                          <p:attrName>style.visibility</p:attrName>
                                        </p:attrNameLst>
                                      </p:cBhvr>
                                      <p:to>
                                        <p:strVal val="visible"/>
                                      </p:to>
                                    </p:set>
                                    <p:anim calcmode="lin" valueType="num">
                                      <p:cBhvr additive="base">
                                        <p:cTn id="12" dur="1000"/>
                                        <p:tgtEl>
                                          <p:spTgt spid="141"/>
                                        </p:tgtEl>
                                        <p:attrNameLst>
                                          <p:attrName>ppt_w</p:attrName>
                                        </p:attrNameLst>
                                      </p:cBhvr>
                                      <p:tavLst>
                                        <p:tav tm="0">
                                          <p:val>
                                            <p:strVal val="0"/>
                                          </p:val>
                                        </p:tav>
                                        <p:tav tm="100000">
                                          <p:val>
                                            <p:strVal val="#ppt_w"/>
                                          </p:val>
                                        </p:tav>
                                      </p:tavLst>
                                    </p:anim>
                                    <p:anim calcmode="lin" valueType="num">
                                      <p:cBhvr additive="base">
                                        <p:cTn id="13" dur="1000"/>
                                        <p:tgtEl>
                                          <p:spTgt spid="14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Correlation Similarity - Working</a:t>
            </a:r>
            <a:endParaRPr/>
          </a:p>
        </p:txBody>
      </p:sp>
      <p:sp>
        <p:nvSpPr>
          <p:cNvPr id="147" name="Google Shape;147;p26"/>
          <p:cNvSpPr txBox="1">
            <a:spLocks noGrp="1"/>
          </p:cNvSpPr>
          <p:nvPr>
            <p:ph type="body" idx="1"/>
          </p:nvPr>
        </p:nvSpPr>
        <p:spPr>
          <a:xfrm>
            <a:off x="387900" y="1489825"/>
            <a:ext cx="4184100" cy="31248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sz="2200"/>
              <a:t>Correlation is the covariance of Gene X and Gene Y over square root of variance of Gene X times square root of variance of Gene Y.</a:t>
            </a:r>
            <a:endParaRPr sz="2200"/>
          </a:p>
          <a:p>
            <a:pPr marL="0" lvl="0" indent="0" algn="just" rtl="0">
              <a:spcBef>
                <a:spcPts val="1200"/>
              </a:spcBef>
              <a:spcAft>
                <a:spcPts val="0"/>
              </a:spcAft>
              <a:buNone/>
            </a:pPr>
            <a:r>
              <a:rPr lang="en" sz="2200" b="1"/>
              <a:t>Advantages:</a:t>
            </a:r>
            <a:r>
              <a:rPr lang="en" sz="2200"/>
              <a:t> Correlation is a more concise (single value) summary of the relationship between two variables than regression. In result, many pairwise correlations can be viewed together at the same time in one table.</a:t>
            </a:r>
            <a:endParaRPr sz="2200"/>
          </a:p>
          <a:p>
            <a:pPr marL="0" lvl="0" indent="0" algn="just" rtl="0">
              <a:spcBef>
                <a:spcPts val="1200"/>
              </a:spcBef>
              <a:spcAft>
                <a:spcPts val="0"/>
              </a:spcAft>
              <a:buNone/>
            </a:pPr>
            <a:r>
              <a:rPr lang="en" sz="2200" b="1"/>
              <a:t>Disadvantages:</a:t>
            </a:r>
            <a:r>
              <a:rPr lang="en" sz="2200"/>
              <a:t> Prediction and Optimization problem. </a:t>
            </a:r>
            <a:endParaRPr sz="2200"/>
          </a:p>
          <a:p>
            <a:pPr marL="0" lvl="0" indent="0" algn="l" rtl="0">
              <a:spcBef>
                <a:spcPts val="1200"/>
              </a:spcBef>
              <a:spcAft>
                <a:spcPts val="1200"/>
              </a:spcAft>
              <a:buNone/>
            </a:pPr>
            <a:endParaRPr/>
          </a:p>
        </p:txBody>
      </p:sp>
      <p:pic>
        <p:nvPicPr>
          <p:cNvPr id="148" name="Google Shape;148;p26"/>
          <p:cNvPicPr preferRelativeResize="0"/>
          <p:nvPr/>
        </p:nvPicPr>
        <p:blipFill>
          <a:blip r:embed="rId3">
            <a:alphaModFix/>
          </a:blip>
          <a:stretch>
            <a:fillRect/>
          </a:stretch>
        </p:blipFill>
        <p:spPr>
          <a:xfrm>
            <a:off x="5134573" y="2571750"/>
            <a:ext cx="3804201" cy="1291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additive="base">
                                        <p:cTn id="7" dur="1000"/>
                                        <p:tgtEl>
                                          <p:spTgt spid="14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48"/>
                                        </p:tgtEl>
                                        <p:attrNameLst>
                                          <p:attrName>style.visibility</p:attrName>
                                        </p:attrNameLst>
                                      </p:cBhvr>
                                      <p:to>
                                        <p:strVal val="visible"/>
                                      </p:to>
                                    </p:set>
                                    <p:anim calcmode="lin" valueType="num">
                                      <p:cBhvr additive="base">
                                        <p:cTn id="12" dur="1000"/>
                                        <p:tgtEl>
                                          <p:spTgt spid="148"/>
                                        </p:tgtEl>
                                        <p:attrNameLst>
                                          <p:attrName>ppt_w</p:attrName>
                                        </p:attrNameLst>
                                      </p:cBhvr>
                                      <p:tavLst>
                                        <p:tav tm="0">
                                          <p:val>
                                            <p:strVal val="0"/>
                                          </p:val>
                                        </p:tav>
                                        <p:tav tm="100000">
                                          <p:val>
                                            <p:strVal val="#ppt_w"/>
                                          </p:val>
                                        </p:tav>
                                      </p:tavLst>
                                    </p:anim>
                                    <p:anim calcmode="lin" valueType="num">
                                      <p:cBhvr additive="base">
                                        <p:cTn id="13" dur="1000"/>
                                        <p:tgtEl>
                                          <p:spTgt spid="14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	Correlation Similarity- Example</a:t>
            </a:r>
            <a:endParaRPr/>
          </a:p>
        </p:txBody>
      </p:sp>
      <p:graphicFrame>
        <p:nvGraphicFramePr>
          <p:cNvPr id="154" name="Google Shape;154;p27"/>
          <p:cNvGraphicFramePr/>
          <p:nvPr/>
        </p:nvGraphicFramePr>
        <p:xfrm>
          <a:off x="792925" y="1588375"/>
          <a:ext cx="7336800" cy="2909025"/>
        </p:xfrm>
        <a:graphic>
          <a:graphicData uri="http://schemas.openxmlformats.org/drawingml/2006/table">
            <a:tbl>
              <a:tblPr>
                <a:noFill/>
                <a:tableStyleId>{F811A88E-BE45-440B-B130-7B28FE6238FF}</a:tableStyleId>
              </a:tblPr>
              <a:tblGrid>
                <a:gridCol w="2445600">
                  <a:extLst>
                    <a:ext uri="{9D8B030D-6E8A-4147-A177-3AD203B41FA5}">
                      <a16:colId xmlns:a16="http://schemas.microsoft.com/office/drawing/2014/main" val="20000"/>
                    </a:ext>
                  </a:extLst>
                </a:gridCol>
                <a:gridCol w="2445600">
                  <a:extLst>
                    <a:ext uri="{9D8B030D-6E8A-4147-A177-3AD203B41FA5}">
                      <a16:colId xmlns:a16="http://schemas.microsoft.com/office/drawing/2014/main" val="20001"/>
                    </a:ext>
                  </a:extLst>
                </a:gridCol>
                <a:gridCol w="2445600">
                  <a:extLst>
                    <a:ext uri="{9D8B030D-6E8A-4147-A177-3AD203B41FA5}">
                      <a16:colId xmlns:a16="http://schemas.microsoft.com/office/drawing/2014/main" val="20002"/>
                    </a:ext>
                  </a:extLst>
                </a:gridCol>
              </a:tblGrid>
              <a:tr h="415575">
                <a:tc>
                  <a:txBody>
                    <a:bodyPr/>
                    <a:lstStyle/>
                    <a:p>
                      <a:pPr marL="0" lvl="0" indent="0" algn="l" rtl="0">
                        <a:spcBef>
                          <a:spcPts val="0"/>
                        </a:spcBef>
                        <a:spcAft>
                          <a:spcPts val="0"/>
                        </a:spcAft>
                        <a:buNone/>
                      </a:pPr>
                      <a:r>
                        <a:rPr lang="en">
                          <a:solidFill>
                            <a:schemeClr val="dk1"/>
                          </a:solidFill>
                        </a:rPr>
                        <a:t>SUBJECT</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AGE X</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GLUCOSE LEVEL Y</a:t>
                      </a:r>
                      <a:endParaRPr>
                        <a:solidFill>
                          <a:schemeClr val="dk1"/>
                        </a:solidFill>
                      </a:endParaRPr>
                    </a:p>
                  </a:txBody>
                  <a:tcPr marL="91425" marR="91425" marT="91425" marB="91425"/>
                </a:tc>
                <a:extLst>
                  <a:ext uri="{0D108BD9-81ED-4DB2-BD59-A6C34878D82A}">
                    <a16:rowId xmlns:a16="http://schemas.microsoft.com/office/drawing/2014/main" val="10000"/>
                  </a:ext>
                </a:extLst>
              </a:tr>
              <a:tr h="415575">
                <a:tc>
                  <a:txBody>
                    <a:bodyPr/>
                    <a:lstStyle/>
                    <a:p>
                      <a:pPr marL="0" lvl="0" indent="0" algn="l" rtl="0">
                        <a:spcBef>
                          <a:spcPts val="0"/>
                        </a:spcBef>
                        <a:spcAft>
                          <a:spcPts val="0"/>
                        </a:spcAft>
                        <a:buNone/>
                      </a:pPr>
                      <a:r>
                        <a:rPr lang="en">
                          <a:solidFill>
                            <a:schemeClr val="dk1"/>
                          </a:solidFill>
                        </a:rPr>
                        <a:t>1</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43</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99</a:t>
                      </a:r>
                      <a:endParaRPr>
                        <a:solidFill>
                          <a:schemeClr val="dk1"/>
                        </a:solidFill>
                      </a:endParaRPr>
                    </a:p>
                  </a:txBody>
                  <a:tcPr marL="91425" marR="91425" marT="91425" marB="91425"/>
                </a:tc>
                <a:extLst>
                  <a:ext uri="{0D108BD9-81ED-4DB2-BD59-A6C34878D82A}">
                    <a16:rowId xmlns:a16="http://schemas.microsoft.com/office/drawing/2014/main" val="10001"/>
                  </a:ext>
                </a:extLst>
              </a:tr>
              <a:tr h="415575">
                <a:tc>
                  <a:txBody>
                    <a:bodyPr/>
                    <a:lstStyle/>
                    <a:p>
                      <a:pPr marL="0" lvl="0" indent="0" algn="l" rtl="0">
                        <a:spcBef>
                          <a:spcPts val="0"/>
                        </a:spcBef>
                        <a:spcAft>
                          <a:spcPts val="0"/>
                        </a:spcAft>
                        <a:buNone/>
                      </a:pPr>
                      <a:r>
                        <a:rPr lang="en">
                          <a:solidFill>
                            <a:schemeClr val="dk1"/>
                          </a:solidFill>
                        </a:rPr>
                        <a:t>2</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21</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65</a:t>
                      </a:r>
                      <a:endParaRPr>
                        <a:solidFill>
                          <a:schemeClr val="dk1"/>
                        </a:solidFill>
                      </a:endParaRPr>
                    </a:p>
                  </a:txBody>
                  <a:tcPr marL="91425" marR="91425" marT="91425" marB="91425"/>
                </a:tc>
                <a:extLst>
                  <a:ext uri="{0D108BD9-81ED-4DB2-BD59-A6C34878D82A}">
                    <a16:rowId xmlns:a16="http://schemas.microsoft.com/office/drawing/2014/main" val="10002"/>
                  </a:ext>
                </a:extLst>
              </a:tr>
              <a:tr h="415575">
                <a:tc>
                  <a:txBody>
                    <a:bodyPr/>
                    <a:lstStyle/>
                    <a:p>
                      <a:pPr marL="0" lvl="0" indent="0" algn="l" rtl="0">
                        <a:spcBef>
                          <a:spcPts val="0"/>
                        </a:spcBef>
                        <a:spcAft>
                          <a:spcPts val="0"/>
                        </a:spcAft>
                        <a:buNone/>
                      </a:pPr>
                      <a:r>
                        <a:rPr lang="en">
                          <a:solidFill>
                            <a:schemeClr val="dk1"/>
                          </a:solidFill>
                        </a:rPr>
                        <a:t>3</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25</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79</a:t>
                      </a:r>
                      <a:endParaRPr>
                        <a:solidFill>
                          <a:schemeClr val="dk1"/>
                        </a:solidFill>
                      </a:endParaRPr>
                    </a:p>
                  </a:txBody>
                  <a:tcPr marL="91425" marR="91425" marT="91425" marB="91425"/>
                </a:tc>
                <a:extLst>
                  <a:ext uri="{0D108BD9-81ED-4DB2-BD59-A6C34878D82A}">
                    <a16:rowId xmlns:a16="http://schemas.microsoft.com/office/drawing/2014/main" val="10003"/>
                  </a:ext>
                </a:extLst>
              </a:tr>
              <a:tr h="415575">
                <a:tc>
                  <a:txBody>
                    <a:bodyPr/>
                    <a:lstStyle/>
                    <a:p>
                      <a:pPr marL="0" lvl="0" indent="0" algn="l" rtl="0">
                        <a:spcBef>
                          <a:spcPts val="0"/>
                        </a:spcBef>
                        <a:spcAft>
                          <a:spcPts val="0"/>
                        </a:spcAft>
                        <a:buNone/>
                      </a:pPr>
                      <a:r>
                        <a:rPr lang="en">
                          <a:solidFill>
                            <a:schemeClr val="dk1"/>
                          </a:solidFill>
                        </a:rPr>
                        <a:t>4</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42</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75</a:t>
                      </a:r>
                      <a:endParaRPr>
                        <a:solidFill>
                          <a:schemeClr val="dk1"/>
                        </a:solidFill>
                      </a:endParaRPr>
                    </a:p>
                  </a:txBody>
                  <a:tcPr marL="91425" marR="91425" marT="91425" marB="91425"/>
                </a:tc>
                <a:extLst>
                  <a:ext uri="{0D108BD9-81ED-4DB2-BD59-A6C34878D82A}">
                    <a16:rowId xmlns:a16="http://schemas.microsoft.com/office/drawing/2014/main" val="10004"/>
                  </a:ext>
                </a:extLst>
              </a:tr>
              <a:tr h="415575">
                <a:tc>
                  <a:txBody>
                    <a:bodyPr/>
                    <a:lstStyle/>
                    <a:p>
                      <a:pPr marL="0" lvl="0" indent="0" algn="l" rtl="0">
                        <a:spcBef>
                          <a:spcPts val="0"/>
                        </a:spcBef>
                        <a:spcAft>
                          <a:spcPts val="0"/>
                        </a:spcAft>
                        <a:buNone/>
                      </a:pPr>
                      <a:r>
                        <a:rPr lang="en">
                          <a:solidFill>
                            <a:schemeClr val="dk1"/>
                          </a:solidFill>
                        </a:rPr>
                        <a:t>5</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57</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87</a:t>
                      </a:r>
                      <a:endParaRPr>
                        <a:solidFill>
                          <a:schemeClr val="dk1"/>
                        </a:solidFill>
                      </a:endParaRPr>
                    </a:p>
                  </a:txBody>
                  <a:tcPr marL="91425" marR="91425" marT="91425" marB="91425"/>
                </a:tc>
                <a:extLst>
                  <a:ext uri="{0D108BD9-81ED-4DB2-BD59-A6C34878D82A}">
                    <a16:rowId xmlns:a16="http://schemas.microsoft.com/office/drawing/2014/main" val="10005"/>
                  </a:ext>
                </a:extLst>
              </a:tr>
              <a:tr h="415575">
                <a:tc>
                  <a:txBody>
                    <a:bodyPr/>
                    <a:lstStyle/>
                    <a:p>
                      <a:pPr marL="0" lvl="0" indent="0" algn="l" rtl="0">
                        <a:spcBef>
                          <a:spcPts val="0"/>
                        </a:spcBef>
                        <a:spcAft>
                          <a:spcPts val="0"/>
                        </a:spcAft>
                        <a:buNone/>
                      </a:pPr>
                      <a:r>
                        <a:rPr lang="en">
                          <a:solidFill>
                            <a:schemeClr val="dk1"/>
                          </a:solidFill>
                        </a:rPr>
                        <a:t>6</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59</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a:solidFill>
                            <a:schemeClr val="dk1"/>
                          </a:solidFill>
                        </a:rPr>
                        <a:t>81</a:t>
                      </a:r>
                      <a:endParaRPr>
                        <a:solidFill>
                          <a:schemeClr val="dk1"/>
                        </a:solidFill>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1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2346</Words>
  <Application>Microsoft Office PowerPoint</Application>
  <PresentationFormat>On-screen Show (16:9)</PresentationFormat>
  <Paragraphs>421</Paragraphs>
  <Slides>35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Calibri</vt:lpstr>
      <vt:lpstr>Arial</vt:lpstr>
      <vt:lpstr>Roboto Slab</vt:lpstr>
      <vt:lpstr>Roboto</vt:lpstr>
      <vt:lpstr>Georgia</vt:lpstr>
      <vt:lpstr>Times New Roman</vt:lpstr>
      <vt:lpstr>Marina</vt:lpstr>
      <vt:lpstr>Cosine Similarity - Intro</vt:lpstr>
      <vt:lpstr>Cosine Similarity - Working</vt:lpstr>
      <vt:lpstr>Cosine Similarity - Example</vt:lpstr>
      <vt:lpstr>Cosine Similarity - Example (Contd.)</vt:lpstr>
      <vt:lpstr>Cosine Similarity - Applications</vt:lpstr>
      <vt:lpstr>Correlation Similarity </vt:lpstr>
      <vt:lpstr>PowerPoint Presentation</vt:lpstr>
      <vt:lpstr>Correlation Similarity - Working</vt:lpstr>
      <vt:lpstr> Correlation Similarity- Example</vt:lpstr>
      <vt:lpstr>Correlation = 2868/5413.27 = 0.529809</vt:lpstr>
      <vt:lpstr>Euclidean Distance</vt:lpstr>
      <vt:lpstr>Euclidean distance formula</vt:lpstr>
      <vt:lpstr>How do we measure similarity? With Example</vt:lpstr>
      <vt:lpstr>Example continuation</vt:lpstr>
      <vt:lpstr>Applications and drawbacks</vt:lpstr>
      <vt:lpstr>Jaccard Similarity Index - Intro</vt:lpstr>
      <vt:lpstr>Jaccard Similarity for Binary vectors</vt:lpstr>
      <vt:lpstr>Jaccard Similarity for Binary vectors (Contd.)</vt:lpstr>
      <vt:lpstr>Jaccard Similarity for two sets</vt:lpstr>
      <vt:lpstr>Applications of Jaccard Similarity</vt:lpstr>
      <vt:lpstr>Similarity Measures using Vectors</vt:lpstr>
      <vt:lpstr>Cosine Similarity</vt:lpstr>
      <vt:lpstr>Correlation Similarity</vt:lpstr>
      <vt:lpstr>Euclidean Similarity</vt:lpstr>
      <vt:lpstr>Jaccard Similarity</vt:lpstr>
      <vt:lpstr>Applications of vector similarity measures in real-time</vt:lpstr>
      <vt:lpstr>Document Similarity</vt:lpstr>
      <vt:lpstr>Document Similarity</vt:lpstr>
      <vt:lpstr>Pose Matching</vt:lpstr>
      <vt:lpstr>Recommendation Systems</vt:lpstr>
      <vt:lpstr>COMPARISON AMONG DIFFERENT SIMILARITY MEASURES</vt:lpstr>
      <vt:lpstr>Cosine Similarity</vt:lpstr>
      <vt:lpstr> Euclidean Distance</vt:lpstr>
      <vt:lpstr>Jaccard Distance</vt:lpstr>
      <vt:lpstr> Correlation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dc:title>
  <cp:lastModifiedBy>avyay rao</cp:lastModifiedBy>
  <cp:revision>2</cp:revision>
  <dcterms:modified xsi:type="dcterms:W3CDTF">2022-04-17T20:22:43Z</dcterms:modified>
</cp:coreProperties>
</file>