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regular.fntdata"/><Relationship Id="rId14" Type="http://schemas.openxmlformats.org/officeDocument/2006/relationships/slide" Target="slides/slide9.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2642af4b29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2642af4b29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642af4b29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2642af4b29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2642af4b29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2642af4b29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2642af4b29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2642af4b29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2642af4b29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2642af4b29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2642af4b29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2642af4b29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2642af4b29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2642af4b29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2642af4b29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2642af4b29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kaggle.com/datasets/uciml/pima-indians-diabetes-databas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496650"/>
            <a:ext cx="5017500" cy="2524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rgbClr val="000000"/>
              </a:buClr>
              <a:buSzPct val="116666"/>
              <a:buFont typeface="Arial"/>
              <a:buNone/>
            </a:pPr>
            <a:r>
              <a:rPr lang="en" sz="3600">
                <a:latin typeface="Times New Roman"/>
                <a:ea typeface="Times New Roman"/>
                <a:cs typeface="Times New Roman"/>
                <a:sym typeface="Times New Roman"/>
              </a:rPr>
              <a:t>WEKA and  ORANGE software -</a:t>
            </a:r>
            <a:endParaRPr sz="3600">
              <a:latin typeface="Times New Roman"/>
              <a:ea typeface="Times New Roman"/>
              <a:cs typeface="Times New Roman"/>
              <a:sym typeface="Times New Roman"/>
            </a:endParaRPr>
          </a:p>
          <a:p>
            <a:pPr indent="0" lvl="0" marL="0" rtl="0" algn="l">
              <a:spcBef>
                <a:spcPts val="0"/>
              </a:spcBef>
              <a:spcAft>
                <a:spcPts val="0"/>
              </a:spcAft>
              <a:buClr>
                <a:srgbClr val="000000"/>
              </a:buClr>
              <a:buSzPct val="116666"/>
              <a:buFont typeface="Arial"/>
              <a:buNone/>
            </a:pPr>
            <a:r>
              <a:rPr lang="en" sz="3600">
                <a:latin typeface="Times New Roman"/>
                <a:ea typeface="Times New Roman"/>
                <a:cs typeface="Times New Roman"/>
                <a:sym typeface="Times New Roman"/>
              </a:rPr>
              <a:t>run clustering, association rules discovery, and a decision tree</a:t>
            </a:r>
            <a:endParaRPr/>
          </a:p>
        </p:txBody>
      </p:sp>
      <p:sp>
        <p:nvSpPr>
          <p:cNvPr id="135" name="Google Shape;135;p13"/>
          <p:cNvSpPr txBox="1"/>
          <p:nvPr>
            <p:ph idx="1" type="subTitle"/>
          </p:nvPr>
        </p:nvSpPr>
        <p:spPr>
          <a:xfrm>
            <a:off x="5379900" y="3771850"/>
            <a:ext cx="3470700" cy="5061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Clr>
                <a:srgbClr val="000000"/>
              </a:buClr>
              <a:buSzPct val="85714"/>
              <a:buFont typeface="Arial"/>
              <a:buNone/>
            </a:pPr>
            <a:r>
              <a:rPr b="1" lang="en" sz="2800">
                <a:solidFill>
                  <a:srgbClr val="B7B7B7"/>
                </a:solidFill>
                <a:latin typeface="Times New Roman"/>
                <a:ea typeface="Times New Roman"/>
                <a:cs typeface="Times New Roman"/>
                <a:sym typeface="Times New Roman"/>
              </a:rPr>
              <a:t>Group 5 Presentation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ctrTitle"/>
          </p:nvPr>
        </p:nvSpPr>
        <p:spPr>
          <a:xfrm>
            <a:off x="3537150" y="496650"/>
            <a:ext cx="5017500" cy="2524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latin typeface="Times New Roman"/>
                <a:ea typeface="Times New Roman"/>
                <a:cs typeface="Times New Roman"/>
                <a:sym typeface="Times New Roman"/>
              </a:rPr>
              <a:t>CLUSTERING USING ORANGE </a:t>
            </a:r>
            <a:endParaRPr/>
          </a:p>
        </p:txBody>
      </p:sp>
      <p:sp>
        <p:nvSpPr>
          <p:cNvPr id="141" name="Google Shape;141;p14"/>
          <p:cNvSpPr txBox="1"/>
          <p:nvPr>
            <p:ph idx="1" type="subTitle"/>
          </p:nvPr>
        </p:nvSpPr>
        <p:spPr>
          <a:xfrm>
            <a:off x="5379900" y="3771850"/>
            <a:ext cx="3470700" cy="5061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sz="2800">
                <a:solidFill>
                  <a:srgbClr val="B7B7B7"/>
                </a:solidFill>
                <a:latin typeface="Times New Roman"/>
                <a:ea typeface="Times New Roman"/>
                <a:cs typeface="Times New Roman"/>
                <a:sym typeface="Times New Roman"/>
              </a:rPr>
              <a:t>Group 5 Presentation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DATA SET INTRODUCTION</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Pima Indians Diabetes Database</a:t>
            </a:r>
            <a:endParaRPr b="1"/>
          </a:p>
          <a:p>
            <a:pPr indent="0" lvl="0" marL="0" rtl="0" algn="l">
              <a:spcBef>
                <a:spcPts val="1200"/>
              </a:spcBef>
              <a:spcAft>
                <a:spcPts val="0"/>
              </a:spcAft>
              <a:buNone/>
            </a:pPr>
            <a:r>
              <a:rPr lang="en"/>
              <a:t>Link to the Dataset : </a:t>
            </a:r>
            <a:r>
              <a:rPr lang="en" u="sng">
                <a:solidFill>
                  <a:schemeClr val="hlink"/>
                </a:solidFill>
                <a:hlinkClick r:id="rId3"/>
              </a:rPr>
              <a:t>https://www.kaggle.com/datasets/uciml/pima-indians-diabetes-database</a:t>
            </a:r>
            <a:endParaRPr/>
          </a:p>
          <a:p>
            <a:pPr indent="0" lvl="0" marL="0" rtl="0" algn="l">
              <a:spcBef>
                <a:spcPts val="1200"/>
              </a:spcBef>
              <a:spcAft>
                <a:spcPts val="0"/>
              </a:spcAft>
              <a:buNone/>
            </a:pPr>
            <a:r>
              <a:t/>
            </a:r>
            <a:endParaRPr sz="1400"/>
          </a:p>
          <a:p>
            <a:pPr indent="0" lvl="0" marL="0" rtl="0" algn="l">
              <a:spcBef>
                <a:spcPts val="1200"/>
              </a:spcBef>
              <a:spcAft>
                <a:spcPts val="0"/>
              </a:spcAft>
              <a:buNone/>
            </a:pPr>
            <a:r>
              <a:rPr lang="en" sz="1375"/>
              <a:t>The dataset is originally from the National Institute of Diabetes and Digestive and Kidney Diseases. The objective of the dataset is to diagnostically predict whether or not a patient has diabetes, based on certain diagnostic measurements included in the dataset. Several constraints were placed on the selection of these instances from a larger database. In particular, all patients here are females at least 21 years old of Pima Indian heritage.</a:t>
            </a:r>
            <a:endParaRPr sz="1000"/>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CLUSTERING</a:t>
            </a:r>
            <a:endParaRPr/>
          </a:p>
        </p:txBody>
      </p:sp>
      <p:sp>
        <p:nvSpPr>
          <p:cNvPr id="153" name="Google Shape;153;p16"/>
          <p:cNvSpPr txBox="1"/>
          <p:nvPr>
            <p:ph idx="1" type="body"/>
          </p:nvPr>
        </p:nvSpPr>
        <p:spPr>
          <a:xfrm>
            <a:off x="1226050" y="1536975"/>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500"/>
              <a:t>Clustering is an unsupervised machine learning method of identifying and grouping similar data points in larger datasets without concern for the specific outcome.</a:t>
            </a:r>
            <a:endParaRPr sz="1500"/>
          </a:p>
          <a:p>
            <a:pPr indent="0" lvl="0" marL="0" rtl="0" algn="l">
              <a:spcBef>
                <a:spcPts val="1200"/>
              </a:spcBef>
              <a:spcAft>
                <a:spcPts val="0"/>
              </a:spcAft>
              <a:buNone/>
            </a:pPr>
            <a:r>
              <a:t/>
            </a:r>
            <a:endParaRPr sz="1500"/>
          </a:p>
          <a:p>
            <a:pPr indent="0" lvl="0" marL="0" rtl="0" algn="l">
              <a:spcBef>
                <a:spcPts val="1200"/>
              </a:spcBef>
              <a:spcAft>
                <a:spcPts val="0"/>
              </a:spcAft>
              <a:buNone/>
            </a:pPr>
            <a:r>
              <a:rPr b="1" lang="en" sz="1500"/>
              <a:t>K-MEANS CLUSTERING</a:t>
            </a:r>
            <a:endParaRPr b="1" sz="1500"/>
          </a:p>
          <a:p>
            <a:pPr indent="0" lvl="0" marL="0" rtl="0" algn="l">
              <a:spcBef>
                <a:spcPts val="1200"/>
              </a:spcBef>
              <a:spcAft>
                <a:spcPts val="1200"/>
              </a:spcAft>
              <a:buNone/>
            </a:pPr>
            <a:r>
              <a:rPr lang="en" sz="1500"/>
              <a:t>K-means clustering aims to partition data into k clusters in a way that data points in the same cluster are similar and data points in the different clusters are farther apart. Similarity of two points is determined by the distance between them. There are many methods to measure the distance.</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K-MEANS CLUSTERING</a:t>
            </a:r>
            <a:endParaRPr/>
          </a:p>
        </p:txBody>
      </p:sp>
      <p:sp>
        <p:nvSpPr>
          <p:cNvPr id="159" name="Google Shape;159;p17"/>
          <p:cNvSpPr txBox="1"/>
          <p:nvPr>
            <p:ph idx="1" type="body"/>
          </p:nvPr>
        </p:nvSpPr>
        <p:spPr>
          <a:xfrm>
            <a:off x="1297500" y="1307850"/>
            <a:ext cx="7038900" cy="28461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
              <a:t>To process the learning data, the K-means algorithm in data mining starts with a first group of randomly selected centroids, which are used as the beginning points for every cluster, and then performs iterative (repetitive) calculations to optimize the positions of the centroids</a:t>
            </a:r>
            <a:endParaRPr/>
          </a:p>
          <a:p>
            <a:pPr indent="0" lvl="0" marL="0" rtl="0" algn="just">
              <a:spcBef>
                <a:spcPts val="1200"/>
              </a:spcBef>
              <a:spcAft>
                <a:spcPts val="0"/>
              </a:spcAft>
              <a:buNone/>
            </a:pPr>
            <a:r>
              <a:rPr lang="en"/>
              <a:t>It halts creating and optimizing clusters when either:</a:t>
            </a:r>
            <a:endParaRPr/>
          </a:p>
          <a:p>
            <a:pPr indent="-311150" lvl="0" marL="457200" rtl="0" algn="just">
              <a:spcBef>
                <a:spcPts val="1200"/>
              </a:spcBef>
              <a:spcAft>
                <a:spcPts val="0"/>
              </a:spcAft>
              <a:buSzPts val="1300"/>
              <a:buChar char="●"/>
            </a:pPr>
            <a:r>
              <a:rPr lang="en"/>
              <a:t>The centroids have stabilized — there is no change in their values because the clustering has been successful.</a:t>
            </a:r>
            <a:endParaRPr/>
          </a:p>
          <a:p>
            <a:pPr indent="-311150" lvl="0" marL="457200" rtl="0" algn="just">
              <a:spcBef>
                <a:spcPts val="0"/>
              </a:spcBef>
              <a:spcAft>
                <a:spcPts val="0"/>
              </a:spcAft>
              <a:buSzPts val="1300"/>
              <a:buChar char="●"/>
            </a:pPr>
            <a:r>
              <a:rPr lang="en"/>
              <a:t>The defined number of iterations has been achieved.</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ORANGE SOFTWARE</a:t>
            </a:r>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500"/>
              <a:t>Orange is an open-source data visualization, machine learning and data mining toolkit. It features a visual programming front-end for explorative rapid qualitative data analysis and interactive data visualization.</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OUTPUT - VISUALIZATION</a:t>
            </a:r>
            <a:endParaRPr/>
          </a:p>
        </p:txBody>
      </p:sp>
      <p:pic>
        <p:nvPicPr>
          <p:cNvPr id="171" name="Google Shape;171;p19"/>
          <p:cNvPicPr preferRelativeResize="0"/>
          <p:nvPr/>
        </p:nvPicPr>
        <p:blipFill>
          <a:blip r:embed="rId3">
            <a:alphaModFix/>
          </a:blip>
          <a:stretch>
            <a:fillRect/>
          </a:stretch>
        </p:blipFill>
        <p:spPr>
          <a:xfrm>
            <a:off x="1214450" y="1072425"/>
            <a:ext cx="6572251" cy="38057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787225" y="148825"/>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OUTPUT - CLUSTERING </a:t>
            </a:r>
            <a:endParaRPr/>
          </a:p>
        </p:txBody>
      </p:sp>
      <p:pic>
        <p:nvPicPr>
          <p:cNvPr id="177" name="Google Shape;177;p20"/>
          <p:cNvPicPr preferRelativeResize="0"/>
          <p:nvPr/>
        </p:nvPicPr>
        <p:blipFill>
          <a:blip r:embed="rId3">
            <a:alphaModFix/>
          </a:blip>
          <a:stretch>
            <a:fillRect/>
          </a:stretch>
        </p:blipFill>
        <p:spPr>
          <a:xfrm>
            <a:off x="695200" y="870700"/>
            <a:ext cx="6830200" cy="39958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1"/>
          <p:cNvSpPr txBox="1"/>
          <p:nvPr>
            <p:ph type="title"/>
          </p:nvPr>
        </p:nvSpPr>
        <p:spPr>
          <a:xfrm>
            <a:off x="1328125" y="2016425"/>
            <a:ext cx="7038900" cy="9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t>THANK YOU</a:t>
            </a:r>
            <a:endParaRPr sz="4800"/>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