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6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17EBD-5867-47BB-92D2-7D936423AA3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87222-B708-4D64-839F-B62CD69E7E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Each node in the tree represents a question derived from the characteristics present in your data set.</a:t>
          </a:r>
        </a:p>
      </dgm:t>
    </dgm:pt>
    <dgm:pt modelId="{CA2622BA-5FD1-4559-B7E0-A088265595DF}" type="parTrans" cxnId="{103737FB-ADD0-4E94-9FC0-F1490ADBADE7}">
      <dgm:prSet/>
      <dgm:spPr/>
      <dgm:t>
        <a:bodyPr/>
        <a:lstStyle/>
        <a:p>
          <a:endParaRPr lang="en-US"/>
        </a:p>
      </dgm:t>
    </dgm:pt>
    <dgm:pt modelId="{AD3B5269-8E8B-4152-895C-2A0230666C33}" type="sibTrans" cxnId="{103737FB-ADD0-4E94-9FC0-F1490ADBADE7}">
      <dgm:prSet/>
      <dgm:spPr/>
      <dgm:t>
        <a:bodyPr/>
        <a:lstStyle/>
        <a:p>
          <a:endParaRPr lang="en-US"/>
        </a:p>
      </dgm:t>
    </dgm:pt>
    <dgm:pt modelId="{A2A05549-1214-4876-902B-F70063F9B4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dataset is divided based on the questions until the maximum depth of the tree is reached. The last node represents to which class the value belongs.</a:t>
          </a:r>
        </a:p>
      </dgm:t>
    </dgm:pt>
    <dgm:pt modelId="{ECA41390-F16E-43A8-91F7-E76F2CF8705D}" type="parTrans" cxnId="{C329D903-25E6-4261-AD28-C6EE25A8083C}">
      <dgm:prSet/>
      <dgm:spPr/>
      <dgm:t>
        <a:bodyPr/>
        <a:lstStyle/>
        <a:p>
          <a:endParaRPr lang="en-US"/>
        </a:p>
      </dgm:t>
    </dgm:pt>
    <dgm:pt modelId="{3AD88324-8ECD-4D38-ACC6-401491AE8E7A}" type="sibTrans" cxnId="{C329D903-25E6-4261-AD28-C6EE25A8083C}">
      <dgm:prSet/>
      <dgm:spPr/>
      <dgm:t>
        <a:bodyPr/>
        <a:lstStyle/>
        <a:p>
          <a:endParaRPr lang="en-US"/>
        </a:p>
      </dgm:t>
    </dgm:pt>
    <dgm:pt modelId="{A9587FEC-3A53-4796-8E1B-7C7E8AFB15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top node is the </a:t>
          </a:r>
          <a:r>
            <a:rPr lang="en-US" i="1"/>
            <a:t>root node</a:t>
          </a:r>
          <a:r>
            <a:rPr lang="en-US"/>
            <a:t>. The last node is the </a:t>
          </a:r>
          <a:r>
            <a:rPr lang="en-US" i="1"/>
            <a:t>leaf node.</a:t>
          </a:r>
          <a:endParaRPr lang="en-US"/>
        </a:p>
      </dgm:t>
    </dgm:pt>
    <dgm:pt modelId="{00C59F1E-5BB2-4C54-98F1-2CAD36EC85DA}" type="parTrans" cxnId="{5E1D4559-D0CD-471B-B902-07A73555F3B0}">
      <dgm:prSet/>
      <dgm:spPr/>
      <dgm:t>
        <a:bodyPr/>
        <a:lstStyle/>
        <a:p>
          <a:endParaRPr lang="en-US"/>
        </a:p>
      </dgm:t>
    </dgm:pt>
    <dgm:pt modelId="{CBE89EA0-0353-410B-82A4-F71CE50DE7B2}" type="sibTrans" cxnId="{5E1D4559-D0CD-471B-B902-07A73555F3B0}">
      <dgm:prSet/>
      <dgm:spPr/>
      <dgm:t>
        <a:bodyPr/>
        <a:lstStyle/>
        <a:p>
          <a:endParaRPr lang="en-US"/>
        </a:p>
      </dgm:t>
    </dgm:pt>
    <dgm:pt modelId="{1BE461CA-03C3-4958-AC35-2CA3FA3B03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 node divided into sub nodes is called parent node and the sub nodes are called secondary nodes.</a:t>
          </a:r>
        </a:p>
      </dgm:t>
    </dgm:pt>
    <dgm:pt modelId="{10CB4EB9-212E-4685-8A4D-D2F17F706CDF}" type="parTrans" cxnId="{F9EB29A4-4738-4805-8FC0-303B19BC2FAF}">
      <dgm:prSet/>
      <dgm:spPr/>
      <dgm:t>
        <a:bodyPr/>
        <a:lstStyle/>
        <a:p>
          <a:endParaRPr lang="en-US"/>
        </a:p>
      </dgm:t>
    </dgm:pt>
    <dgm:pt modelId="{F61485DA-926E-4422-9353-EEDF8E2AC9A0}" type="sibTrans" cxnId="{F9EB29A4-4738-4805-8FC0-303B19BC2FAF}">
      <dgm:prSet/>
      <dgm:spPr/>
      <dgm:t>
        <a:bodyPr/>
        <a:lstStyle/>
        <a:p>
          <a:endParaRPr lang="en-US"/>
        </a:p>
      </dgm:t>
    </dgm:pt>
    <dgm:pt modelId="{567C3D5D-A759-4602-8AB2-11E8CC44F470}" type="pres">
      <dgm:prSet presAssocID="{14817EBD-5867-47BB-92D2-7D936423AA30}" presName="root" presStyleCnt="0">
        <dgm:presLayoutVars>
          <dgm:dir/>
          <dgm:resizeHandles val="exact"/>
        </dgm:presLayoutVars>
      </dgm:prSet>
      <dgm:spPr/>
    </dgm:pt>
    <dgm:pt modelId="{D6A47B73-1759-419B-8212-E58834B2A7D2}" type="pres">
      <dgm:prSet presAssocID="{63E87222-B708-4D64-839F-B62CD69E7E50}" presName="compNode" presStyleCnt="0"/>
      <dgm:spPr/>
    </dgm:pt>
    <dgm:pt modelId="{A4B4DFBA-2D5C-4D37-96B7-28FE7D2E25B5}" type="pres">
      <dgm:prSet presAssocID="{63E87222-B708-4D64-839F-B62CD69E7E50}" presName="iconBgRect" presStyleLbl="bgShp" presStyleIdx="0" presStyleCnt="4"/>
      <dgm:spPr/>
    </dgm:pt>
    <dgm:pt modelId="{203DBEBA-2F67-4E2C-9A33-ADADA56DDBC9}" type="pres">
      <dgm:prSet presAssocID="{63E87222-B708-4D64-839F-B62CD69E7E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A06524B-7710-4A0F-8EBB-99CE205046ED}" type="pres">
      <dgm:prSet presAssocID="{63E87222-B708-4D64-839F-B62CD69E7E50}" presName="spaceRect" presStyleCnt="0"/>
      <dgm:spPr/>
    </dgm:pt>
    <dgm:pt modelId="{1022DE96-5CF1-40F5-9110-A403C4F2579A}" type="pres">
      <dgm:prSet presAssocID="{63E87222-B708-4D64-839F-B62CD69E7E50}" presName="textRect" presStyleLbl="revTx" presStyleIdx="0" presStyleCnt="4">
        <dgm:presLayoutVars>
          <dgm:chMax val="1"/>
          <dgm:chPref val="1"/>
        </dgm:presLayoutVars>
      </dgm:prSet>
      <dgm:spPr/>
    </dgm:pt>
    <dgm:pt modelId="{D8EA82A5-B56E-4515-91B9-FDEBFD74EE98}" type="pres">
      <dgm:prSet presAssocID="{AD3B5269-8E8B-4152-895C-2A0230666C33}" presName="sibTrans" presStyleCnt="0"/>
      <dgm:spPr/>
    </dgm:pt>
    <dgm:pt modelId="{A20F20F0-623F-4256-A48C-A99C0A318B86}" type="pres">
      <dgm:prSet presAssocID="{A2A05549-1214-4876-902B-F70063F9B4C8}" presName="compNode" presStyleCnt="0"/>
      <dgm:spPr/>
    </dgm:pt>
    <dgm:pt modelId="{9D96D48D-ADDE-43CC-B8D7-F83A938D8790}" type="pres">
      <dgm:prSet presAssocID="{A2A05549-1214-4876-902B-F70063F9B4C8}" presName="iconBgRect" presStyleLbl="bgShp" presStyleIdx="1" presStyleCnt="4"/>
      <dgm:spPr/>
    </dgm:pt>
    <dgm:pt modelId="{85D8634C-4789-4EF3-9973-8C7119F42122}" type="pres">
      <dgm:prSet presAssocID="{A2A05549-1214-4876-902B-F70063F9B4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9556185-E6B4-48E7-A640-C5726279BD50}" type="pres">
      <dgm:prSet presAssocID="{A2A05549-1214-4876-902B-F70063F9B4C8}" presName="spaceRect" presStyleCnt="0"/>
      <dgm:spPr/>
    </dgm:pt>
    <dgm:pt modelId="{81D7E5A8-8AC3-4611-AC93-A07D4C5A5ABC}" type="pres">
      <dgm:prSet presAssocID="{A2A05549-1214-4876-902B-F70063F9B4C8}" presName="textRect" presStyleLbl="revTx" presStyleIdx="1" presStyleCnt="4">
        <dgm:presLayoutVars>
          <dgm:chMax val="1"/>
          <dgm:chPref val="1"/>
        </dgm:presLayoutVars>
      </dgm:prSet>
      <dgm:spPr/>
    </dgm:pt>
    <dgm:pt modelId="{387EC725-16E3-4136-94E0-E6A3E1176488}" type="pres">
      <dgm:prSet presAssocID="{3AD88324-8ECD-4D38-ACC6-401491AE8E7A}" presName="sibTrans" presStyleCnt="0"/>
      <dgm:spPr/>
    </dgm:pt>
    <dgm:pt modelId="{F272040A-25AA-4D58-B11E-E539CB7FF9D9}" type="pres">
      <dgm:prSet presAssocID="{A9587FEC-3A53-4796-8E1B-7C7E8AFB15D7}" presName="compNode" presStyleCnt="0"/>
      <dgm:spPr/>
    </dgm:pt>
    <dgm:pt modelId="{B03F47D2-78F5-4F19-A294-6596CD02272F}" type="pres">
      <dgm:prSet presAssocID="{A9587FEC-3A53-4796-8E1B-7C7E8AFB15D7}" presName="iconBgRect" presStyleLbl="bgShp" presStyleIdx="2" presStyleCnt="4"/>
      <dgm:spPr/>
    </dgm:pt>
    <dgm:pt modelId="{8D2F5E25-99DD-41C1-A134-B2529E2939D5}" type="pres">
      <dgm:prSet presAssocID="{A9587FEC-3A53-4796-8E1B-7C7E8AFB15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66991F8D-D6B1-42E6-A60F-F5920F170071}" type="pres">
      <dgm:prSet presAssocID="{A9587FEC-3A53-4796-8E1B-7C7E8AFB15D7}" presName="spaceRect" presStyleCnt="0"/>
      <dgm:spPr/>
    </dgm:pt>
    <dgm:pt modelId="{21FB7AED-7E98-4F0C-97AB-E66DF7F90DCB}" type="pres">
      <dgm:prSet presAssocID="{A9587FEC-3A53-4796-8E1B-7C7E8AFB15D7}" presName="textRect" presStyleLbl="revTx" presStyleIdx="2" presStyleCnt="4">
        <dgm:presLayoutVars>
          <dgm:chMax val="1"/>
          <dgm:chPref val="1"/>
        </dgm:presLayoutVars>
      </dgm:prSet>
      <dgm:spPr/>
    </dgm:pt>
    <dgm:pt modelId="{F00DD525-AD53-4A5C-8B08-15B5183F095C}" type="pres">
      <dgm:prSet presAssocID="{CBE89EA0-0353-410B-82A4-F71CE50DE7B2}" presName="sibTrans" presStyleCnt="0"/>
      <dgm:spPr/>
    </dgm:pt>
    <dgm:pt modelId="{F65C1C27-1757-4C31-9C88-58F3338DB213}" type="pres">
      <dgm:prSet presAssocID="{1BE461CA-03C3-4958-AC35-2CA3FA3B03B0}" presName="compNode" presStyleCnt="0"/>
      <dgm:spPr/>
    </dgm:pt>
    <dgm:pt modelId="{30C4AE38-C492-4594-9895-1467FFD90942}" type="pres">
      <dgm:prSet presAssocID="{1BE461CA-03C3-4958-AC35-2CA3FA3B03B0}" presName="iconBgRect" presStyleLbl="bgShp" presStyleIdx="3" presStyleCnt="4"/>
      <dgm:spPr/>
    </dgm:pt>
    <dgm:pt modelId="{F18BEE25-7BAF-4463-B0BE-330812D66A28}" type="pres">
      <dgm:prSet presAssocID="{1BE461CA-03C3-4958-AC35-2CA3FA3B03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9497E93-B749-4B80-A2B8-6FB3E2D2B600}" type="pres">
      <dgm:prSet presAssocID="{1BE461CA-03C3-4958-AC35-2CA3FA3B03B0}" presName="spaceRect" presStyleCnt="0"/>
      <dgm:spPr/>
    </dgm:pt>
    <dgm:pt modelId="{BA51483A-A242-4787-A20B-F4FF763A5099}" type="pres">
      <dgm:prSet presAssocID="{1BE461CA-03C3-4958-AC35-2CA3FA3B03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29D903-25E6-4261-AD28-C6EE25A8083C}" srcId="{14817EBD-5867-47BB-92D2-7D936423AA30}" destId="{A2A05549-1214-4876-902B-F70063F9B4C8}" srcOrd="1" destOrd="0" parTransId="{ECA41390-F16E-43A8-91F7-E76F2CF8705D}" sibTransId="{3AD88324-8ECD-4D38-ACC6-401491AE8E7A}"/>
    <dgm:cxn modelId="{BB3B9A6F-D09B-45BA-B3A6-6A57EB68811A}" type="presOf" srcId="{63E87222-B708-4D64-839F-B62CD69E7E50}" destId="{1022DE96-5CF1-40F5-9110-A403C4F2579A}" srcOrd="0" destOrd="0" presId="urn:microsoft.com/office/officeart/2018/5/layout/IconCircleLabelList"/>
    <dgm:cxn modelId="{2FC6F775-726B-4C43-ABD8-9BAEF5E46996}" type="presOf" srcId="{A2A05549-1214-4876-902B-F70063F9B4C8}" destId="{81D7E5A8-8AC3-4611-AC93-A07D4C5A5ABC}" srcOrd="0" destOrd="0" presId="urn:microsoft.com/office/officeart/2018/5/layout/IconCircleLabelList"/>
    <dgm:cxn modelId="{5E1D4559-D0CD-471B-B902-07A73555F3B0}" srcId="{14817EBD-5867-47BB-92D2-7D936423AA30}" destId="{A9587FEC-3A53-4796-8E1B-7C7E8AFB15D7}" srcOrd="2" destOrd="0" parTransId="{00C59F1E-5BB2-4C54-98F1-2CAD36EC85DA}" sibTransId="{CBE89EA0-0353-410B-82A4-F71CE50DE7B2}"/>
    <dgm:cxn modelId="{8A1AE57F-FAD3-4934-8C60-1D7210F416CD}" type="presOf" srcId="{14817EBD-5867-47BB-92D2-7D936423AA30}" destId="{567C3D5D-A759-4602-8AB2-11E8CC44F470}" srcOrd="0" destOrd="0" presId="urn:microsoft.com/office/officeart/2018/5/layout/IconCircleLabelList"/>
    <dgm:cxn modelId="{F9EB29A4-4738-4805-8FC0-303B19BC2FAF}" srcId="{14817EBD-5867-47BB-92D2-7D936423AA30}" destId="{1BE461CA-03C3-4958-AC35-2CA3FA3B03B0}" srcOrd="3" destOrd="0" parTransId="{10CB4EB9-212E-4685-8A4D-D2F17F706CDF}" sibTransId="{F61485DA-926E-4422-9353-EEDF8E2AC9A0}"/>
    <dgm:cxn modelId="{B12C84A8-74D7-4BFC-8DAB-4C3693B1E7B3}" type="presOf" srcId="{A9587FEC-3A53-4796-8E1B-7C7E8AFB15D7}" destId="{21FB7AED-7E98-4F0C-97AB-E66DF7F90DCB}" srcOrd="0" destOrd="0" presId="urn:microsoft.com/office/officeart/2018/5/layout/IconCircleLabelList"/>
    <dgm:cxn modelId="{47C5E9CC-80F4-4349-98FF-CB92C8A47B3A}" type="presOf" srcId="{1BE461CA-03C3-4958-AC35-2CA3FA3B03B0}" destId="{BA51483A-A242-4787-A20B-F4FF763A5099}" srcOrd="0" destOrd="0" presId="urn:microsoft.com/office/officeart/2018/5/layout/IconCircleLabelList"/>
    <dgm:cxn modelId="{103737FB-ADD0-4E94-9FC0-F1490ADBADE7}" srcId="{14817EBD-5867-47BB-92D2-7D936423AA30}" destId="{63E87222-B708-4D64-839F-B62CD69E7E50}" srcOrd="0" destOrd="0" parTransId="{CA2622BA-5FD1-4559-B7E0-A088265595DF}" sibTransId="{AD3B5269-8E8B-4152-895C-2A0230666C33}"/>
    <dgm:cxn modelId="{1B47EA93-E830-419A-A98F-A281997CC21D}" type="presParOf" srcId="{567C3D5D-A759-4602-8AB2-11E8CC44F470}" destId="{D6A47B73-1759-419B-8212-E58834B2A7D2}" srcOrd="0" destOrd="0" presId="urn:microsoft.com/office/officeart/2018/5/layout/IconCircleLabelList"/>
    <dgm:cxn modelId="{D4541ABC-A3D4-4121-AD37-56D24F801783}" type="presParOf" srcId="{D6A47B73-1759-419B-8212-E58834B2A7D2}" destId="{A4B4DFBA-2D5C-4D37-96B7-28FE7D2E25B5}" srcOrd="0" destOrd="0" presId="urn:microsoft.com/office/officeart/2018/5/layout/IconCircleLabelList"/>
    <dgm:cxn modelId="{AD90008B-F19D-4FE2-93CC-63E33897B21B}" type="presParOf" srcId="{D6A47B73-1759-419B-8212-E58834B2A7D2}" destId="{203DBEBA-2F67-4E2C-9A33-ADADA56DDBC9}" srcOrd="1" destOrd="0" presId="urn:microsoft.com/office/officeart/2018/5/layout/IconCircleLabelList"/>
    <dgm:cxn modelId="{914524E1-1A08-419E-B521-D5BED2F24FF6}" type="presParOf" srcId="{D6A47B73-1759-419B-8212-E58834B2A7D2}" destId="{FA06524B-7710-4A0F-8EBB-99CE205046ED}" srcOrd="2" destOrd="0" presId="urn:microsoft.com/office/officeart/2018/5/layout/IconCircleLabelList"/>
    <dgm:cxn modelId="{78442AD0-7B74-454D-BAF0-447FB4FEA563}" type="presParOf" srcId="{D6A47B73-1759-419B-8212-E58834B2A7D2}" destId="{1022DE96-5CF1-40F5-9110-A403C4F2579A}" srcOrd="3" destOrd="0" presId="urn:microsoft.com/office/officeart/2018/5/layout/IconCircleLabelList"/>
    <dgm:cxn modelId="{173410EF-D810-4003-B910-ED55308C0240}" type="presParOf" srcId="{567C3D5D-A759-4602-8AB2-11E8CC44F470}" destId="{D8EA82A5-B56E-4515-91B9-FDEBFD74EE98}" srcOrd="1" destOrd="0" presId="urn:microsoft.com/office/officeart/2018/5/layout/IconCircleLabelList"/>
    <dgm:cxn modelId="{AA8A6B54-B2AA-4EF9-8922-B059B112575A}" type="presParOf" srcId="{567C3D5D-A759-4602-8AB2-11E8CC44F470}" destId="{A20F20F0-623F-4256-A48C-A99C0A318B86}" srcOrd="2" destOrd="0" presId="urn:microsoft.com/office/officeart/2018/5/layout/IconCircleLabelList"/>
    <dgm:cxn modelId="{DEF22645-7568-4FAE-8E92-3B7B30733746}" type="presParOf" srcId="{A20F20F0-623F-4256-A48C-A99C0A318B86}" destId="{9D96D48D-ADDE-43CC-B8D7-F83A938D8790}" srcOrd="0" destOrd="0" presId="urn:microsoft.com/office/officeart/2018/5/layout/IconCircleLabelList"/>
    <dgm:cxn modelId="{26225E56-A140-4935-ADFC-51E65D589588}" type="presParOf" srcId="{A20F20F0-623F-4256-A48C-A99C0A318B86}" destId="{85D8634C-4789-4EF3-9973-8C7119F42122}" srcOrd="1" destOrd="0" presId="urn:microsoft.com/office/officeart/2018/5/layout/IconCircleLabelList"/>
    <dgm:cxn modelId="{C9320205-D04A-4E05-8F5B-E2D90FBDD280}" type="presParOf" srcId="{A20F20F0-623F-4256-A48C-A99C0A318B86}" destId="{49556185-E6B4-48E7-A640-C5726279BD50}" srcOrd="2" destOrd="0" presId="urn:microsoft.com/office/officeart/2018/5/layout/IconCircleLabelList"/>
    <dgm:cxn modelId="{E9BBAE24-46E2-4A60-9420-B6433716F7D0}" type="presParOf" srcId="{A20F20F0-623F-4256-A48C-A99C0A318B86}" destId="{81D7E5A8-8AC3-4611-AC93-A07D4C5A5ABC}" srcOrd="3" destOrd="0" presId="urn:microsoft.com/office/officeart/2018/5/layout/IconCircleLabelList"/>
    <dgm:cxn modelId="{6BA407F6-23EB-43CF-90F0-E06CABC5DF9E}" type="presParOf" srcId="{567C3D5D-A759-4602-8AB2-11E8CC44F470}" destId="{387EC725-16E3-4136-94E0-E6A3E1176488}" srcOrd="3" destOrd="0" presId="urn:microsoft.com/office/officeart/2018/5/layout/IconCircleLabelList"/>
    <dgm:cxn modelId="{91FD91C5-DC48-4B3F-9E92-8CC8236BFBED}" type="presParOf" srcId="{567C3D5D-A759-4602-8AB2-11E8CC44F470}" destId="{F272040A-25AA-4D58-B11E-E539CB7FF9D9}" srcOrd="4" destOrd="0" presId="urn:microsoft.com/office/officeart/2018/5/layout/IconCircleLabelList"/>
    <dgm:cxn modelId="{487BC147-22B5-415B-8574-C25A74855A4D}" type="presParOf" srcId="{F272040A-25AA-4D58-B11E-E539CB7FF9D9}" destId="{B03F47D2-78F5-4F19-A294-6596CD02272F}" srcOrd="0" destOrd="0" presId="urn:microsoft.com/office/officeart/2018/5/layout/IconCircleLabelList"/>
    <dgm:cxn modelId="{F85D9767-E206-405C-A257-425AAFA0F163}" type="presParOf" srcId="{F272040A-25AA-4D58-B11E-E539CB7FF9D9}" destId="{8D2F5E25-99DD-41C1-A134-B2529E2939D5}" srcOrd="1" destOrd="0" presId="urn:microsoft.com/office/officeart/2018/5/layout/IconCircleLabelList"/>
    <dgm:cxn modelId="{65F80ED8-4BC4-40E0-8586-2BA01CF66B31}" type="presParOf" srcId="{F272040A-25AA-4D58-B11E-E539CB7FF9D9}" destId="{66991F8D-D6B1-42E6-A60F-F5920F170071}" srcOrd="2" destOrd="0" presId="urn:microsoft.com/office/officeart/2018/5/layout/IconCircleLabelList"/>
    <dgm:cxn modelId="{61A69745-3ABA-4621-8C2C-B7C4C63FEC16}" type="presParOf" srcId="{F272040A-25AA-4D58-B11E-E539CB7FF9D9}" destId="{21FB7AED-7E98-4F0C-97AB-E66DF7F90DCB}" srcOrd="3" destOrd="0" presId="urn:microsoft.com/office/officeart/2018/5/layout/IconCircleLabelList"/>
    <dgm:cxn modelId="{F312AE56-F1F5-438A-A62E-BF7D00339FC0}" type="presParOf" srcId="{567C3D5D-A759-4602-8AB2-11E8CC44F470}" destId="{F00DD525-AD53-4A5C-8B08-15B5183F095C}" srcOrd="5" destOrd="0" presId="urn:microsoft.com/office/officeart/2018/5/layout/IconCircleLabelList"/>
    <dgm:cxn modelId="{0CAB7732-B553-42C5-AA8D-1FB80832758B}" type="presParOf" srcId="{567C3D5D-A759-4602-8AB2-11E8CC44F470}" destId="{F65C1C27-1757-4C31-9C88-58F3338DB213}" srcOrd="6" destOrd="0" presId="urn:microsoft.com/office/officeart/2018/5/layout/IconCircleLabelList"/>
    <dgm:cxn modelId="{C2C915A7-E29F-4369-87F9-1F20365E2FFD}" type="presParOf" srcId="{F65C1C27-1757-4C31-9C88-58F3338DB213}" destId="{30C4AE38-C492-4594-9895-1467FFD90942}" srcOrd="0" destOrd="0" presId="urn:microsoft.com/office/officeart/2018/5/layout/IconCircleLabelList"/>
    <dgm:cxn modelId="{1686EA60-3941-4FA2-939E-95828E89F779}" type="presParOf" srcId="{F65C1C27-1757-4C31-9C88-58F3338DB213}" destId="{F18BEE25-7BAF-4463-B0BE-330812D66A28}" srcOrd="1" destOrd="0" presId="urn:microsoft.com/office/officeart/2018/5/layout/IconCircleLabelList"/>
    <dgm:cxn modelId="{5F70BA95-6225-4FCB-9511-96E86ABDD554}" type="presParOf" srcId="{F65C1C27-1757-4C31-9C88-58F3338DB213}" destId="{29497E93-B749-4B80-A2B8-6FB3E2D2B600}" srcOrd="2" destOrd="0" presId="urn:microsoft.com/office/officeart/2018/5/layout/IconCircleLabelList"/>
    <dgm:cxn modelId="{31062BD5-065A-439A-9D22-B36AFBA7B651}" type="presParOf" srcId="{F65C1C27-1757-4C31-9C88-58F3338DB213}" destId="{BA51483A-A242-4787-A20B-F4FF763A509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FBAE9-0FF8-4F02-9CE8-BA8944C650F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CCE5470-2411-4E24-9D9A-CEAF8709F2D5}">
      <dgm:prSet/>
      <dgm:spPr/>
      <dgm:t>
        <a:bodyPr/>
        <a:lstStyle/>
        <a:p>
          <a:r>
            <a:rPr lang="en-US"/>
            <a:t>Orange is an open-source data visualization, machine learning and data mining toolkit. It features a visual programming front-end for explorative rapid qualitative data analysis and interactive data visualization.</a:t>
          </a:r>
        </a:p>
      </dgm:t>
    </dgm:pt>
    <dgm:pt modelId="{769B2349-6ABB-466B-B2F8-EBF658008F47}" type="parTrans" cxnId="{6C3C69CB-340C-4CFA-A384-4D4FC46DF297}">
      <dgm:prSet/>
      <dgm:spPr/>
      <dgm:t>
        <a:bodyPr/>
        <a:lstStyle/>
        <a:p>
          <a:endParaRPr lang="en-US"/>
        </a:p>
      </dgm:t>
    </dgm:pt>
    <dgm:pt modelId="{391A5EB3-DCF0-41E7-A0AC-C9BA089F349C}" type="sibTrans" cxnId="{6C3C69CB-340C-4CFA-A384-4D4FC46DF297}">
      <dgm:prSet/>
      <dgm:spPr/>
      <dgm:t>
        <a:bodyPr/>
        <a:lstStyle/>
        <a:p>
          <a:endParaRPr lang="en-US"/>
        </a:p>
      </dgm:t>
    </dgm:pt>
    <dgm:pt modelId="{3853BBA4-7C79-45F0-9ED0-60FA2C9E4EC1}">
      <dgm:prSet/>
      <dgm:spPr/>
      <dgm:t>
        <a:bodyPr/>
        <a:lstStyle/>
        <a:p>
          <a:r>
            <a:rPr lang="en-US"/>
            <a:t>The objective of Orange is </a:t>
          </a:r>
          <a:r>
            <a:rPr lang="en-US" b="1"/>
            <a:t>to provide a platform for experiment-based selection, predictive modeling, and recommendation system</a:t>
          </a:r>
          <a:r>
            <a:rPr lang="en-US"/>
            <a:t>. It primarily used in bioinformatics, genomic research, biomedicine, and teaching.</a:t>
          </a:r>
        </a:p>
      </dgm:t>
    </dgm:pt>
    <dgm:pt modelId="{793DAC10-1807-4032-B0BE-414502667E11}" type="parTrans" cxnId="{C94706C3-573C-4C4B-988F-BC88A14794E1}">
      <dgm:prSet/>
      <dgm:spPr/>
      <dgm:t>
        <a:bodyPr/>
        <a:lstStyle/>
        <a:p>
          <a:endParaRPr lang="en-US"/>
        </a:p>
      </dgm:t>
    </dgm:pt>
    <dgm:pt modelId="{D5FF4473-22F1-4335-AA7D-DB2BC27CF984}" type="sibTrans" cxnId="{C94706C3-573C-4C4B-988F-BC88A14794E1}">
      <dgm:prSet/>
      <dgm:spPr/>
      <dgm:t>
        <a:bodyPr/>
        <a:lstStyle/>
        <a:p>
          <a:endParaRPr lang="en-US"/>
        </a:p>
      </dgm:t>
    </dgm:pt>
    <dgm:pt modelId="{DC6D1E44-E7B2-47D1-AF41-B9B78E37A561}" type="pres">
      <dgm:prSet presAssocID="{A64FBAE9-0FF8-4F02-9CE8-BA8944C650FD}" presName="linear" presStyleCnt="0">
        <dgm:presLayoutVars>
          <dgm:animLvl val="lvl"/>
          <dgm:resizeHandles val="exact"/>
        </dgm:presLayoutVars>
      </dgm:prSet>
      <dgm:spPr/>
    </dgm:pt>
    <dgm:pt modelId="{FEC66902-E46A-4E04-96EE-F05FD970B382}" type="pres">
      <dgm:prSet presAssocID="{CCCE5470-2411-4E24-9D9A-CEAF8709F2D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D2BE05-21C7-4E02-8227-83419EC4D1EA}" type="pres">
      <dgm:prSet presAssocID="{391A5EB3-DCF0-41E7-A0AC-C9BA089F349C}" presName="spacer" presStyleCnt="0"/>
      <dgm:spPr/>
    </dgm:pt>
    <dgm:pt modelId="{2A83650A-C30D-4C30-B79D-6400FA5F6839}" type="pres">
      <dgm:prSet presAssocID="{3853BBA4-7C79-45F0-9ED0-60FA2C9E4EC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202814-4FDB-4C93-B2DC-7C6340948FAA}" type="presOf" srcId="{CCCE5470-2411-4E24-9D9A-CEAF8709F2D5}" destId="{FEC66902-E46A-4E04-96EE-F05FD970B382}" srcOrd="0" destOrd="0" presId="urn:microsoft.com/office/officeart/2005/8/layout/vList2"/>
    <dgm:cxn modelId="{680CBC54-B787-40CB-A87E-E5485EF0E151}" type="presOf" srcId="{3853BBA4-7C79-45F0-9ED0-60FA2C9E4EC1}" destId="{2A83650A-C30D-4C30-B79D-6400FA5F6839}" srcOrd="0" destOrd="0" presId="urn:microsoft.com/office/officeart/2005/8/layout/vList2"/>
    <dgm:cxn modelId="{34E973B5-F9BE-4CFF-99C2-BAC452E858C2}" type="presOf" srcId="{A64FBAE9-0FF8-4F02-9CE8-BA8944C650FD}" destId="{DC6D1E44-E7B2-47D1-AF41-B9B78E37A561}" srcOrd="0" destOrd="0" presId="urn:microsoft.com/office/officeart/2005/8/layout/vList2"/>
    <dgm:cxn modelId="{C94706C3-573C-4C4B-988F-BC88A14794E1}" srcId="{A64FBAE9-0FF8-4F02-9CE8-BA8944C650FD}" destId="{3853BBA4-7C79-45F0-9ED0-60FA2C9E4EC1}" srcOrd="1" destOrd="0" parTransId="{793DAC10-1807-4032-B0BE-414502667E11}" sibTransId="{D5FF4473-22F1-4335-AA7D-DB2BC27CF984}"/>
    <dgm:cxn modelId="{6C3C69CB-340C-4CFA-A384-4D4FC46DF297}" srcId="{A64FBAE9-0FF8-4F02-9CE8-BA8944C650FD}" destId="{CCCE5470-2411-4E24-9D9A-CEAF8709F2D5}" srcOrd="0" destOrd="0" parTransId="{769B2349-6ABB-466B-B2F8-EBF658008F47}" sibTransId="{391A5EB3-DCF0-41E7-A0AC-C9BA089F349C}"/>
    <dgm:cxn modelId="{53362EB2-AE04-4720-90C3-D865F49E34CA}" type="presParOf" srcId="{DC6D1E44-E7B2-47D1-AF41-B9B78E37A561}" destId="{FEC66902-E46A-4E04-96EE-F05FD970B382}" srcOrd="0" destOrd="0" presId="urn:microsoft.com/office/officeart/2005/8/layout/vList2"/>
    <dgm:cxn modelId="{3681B54A-2824-426B-B98F-109CE6BD693E}" type="presParOf" srcId="{DC6D1E44-E7B2-47D1-AF41-B9B78E37A561}" destId="{7AD2BE05-21C7-4E02-8227-83419EC4D1EA}" srcOrd="1" destOrd="0" presId="urn:microsoft.com/office/officeart/2005/8/layout/vList2"/>
    <dgm:cxn modelId="{10BAF701-24A9-4368-A230-F66B5F7F9FFA}" type="presParOf" srcId="{DC6D1E44-E7B2-47D1-AF41-B9B78E37A561}" destId="{2A83650A-C30D-4C30-B79D-6400FA5F68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4DFBA-2D5C-4D37-96B7-28FE7D2E25B5}">
      <dsp:nvSpPr>
        <dsp:cNvPr id="0" name=""/>
        <dsp:cNvSpPr/>
      </dsp:nvSpPr>
      <dsp:spPr>
        <a:xfrm>
          <a:off x="973190" y="1288947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DBEBA-2F67-4E2C-9A33-ADADA56DDBC9}">
      <dsp:nvSpPr>
        <dsp:cNvPr id="0" name=""/>
        <dsp:cNvSpPr/>
      </dsp:nvSpPr>
      <dsp:spPr>
        <a:xfrm>
          <a:off x="1242597" y="1558354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2DE96-5CF1-40F5-9110-A403C4F2579A}">
      <dsp:nvSpPr>
        <dsp:cNvPr id="0" name=""/>
        <dsp:cNvSpPr/>
      </dsp:nvSpPr>
      <dsp:spPr>
        <a:xfrm>
          <a:off x="569079" y="2946837"/>
          <a:ext cx="2072362" cy="12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Each node in the tree represents a question derived from the characteristics present in your data set.</a:t>
          </a:r>
        </a:p>
      </dsp:txBody>
      <dsp:txXfrm>
        <a:off x="569079" y="2946837"/>
        <a:ext cx="2072362" cy="1290937"/>
      </dsp:txXfrm>
    </dsp:sp>
    <dsp:sp modelId="{9D96D48D-ADDE-43CC-B8D7-F83A938D8790}">
      <dsp:nvSpPr>
        <dsp:cNvPr id="0" name=""/>
        <dsp:cNvSpPr/>
      </dsp:nvSpPr>
      <dsp:spPr>
        <a:xfrm>
          <a:off x="3408216" y="1288947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8634C-4789-4EF3-9973-8C7119F42122}">
      <dsp:nvSpPr>
        <dsp:cNvPr id="0" name=""/>
        <dsp:cNvSpPr/>
      </dsp:nvSpPr>
      <dsp:spPr>
        <a:xfrm>
          <a:off x="3677623" y="1558354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7E5A8-8AC3-4611-AC93-A07D4C5A5ABC}">
      <dsp:nvSpPr>
        <dsp:cNvPr id="0" name=""/>
        <dsp:cNvSpPr/>
      </dsp:nvSpPr>
      <dsp:spPr>
        <a:xfrm>
          <a:off x="3004105" y="2946837"/>
          <a:ext cx="2072362" cy="12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dataset is divided based on the questions until the maximum depth of the tree is reached. The last node represents to which class the value belongs.</a:t>
          </a:r>
        </a:p>
      </dsp:txBody>
      <dsp:txXfrm>
        <a:off x="3004105" y="2946837"/>
        <a:ext cx="2072362" cy="1290937"/>
      </dsp:txXfrm>
    </dsp:sp>
    <dsp:sp modelId="{B03F47D2-78F5-4F19-A294-6596CD02272F}">
      <dsp:nvSpPr>
        <dsp:cNvPr id="0" name=""/>
        <dsp:cNvSpPr/>
      </dsp:nvSpPr>
      <dsp:spPr>
        <a:xfrm>
          <a:off x="5843242" y="1288947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F5E25-99DD-41C1-A134-B2529E2939D5}">
      <dsp:nvSpPr>
        <dsp:cNvPr id="0" name=""/>
        <dsp:cNvSpPr/>
      </dsp:nvSpPr>
      <dsp:spPr>
        <a:xfrm>
          <a:off x="6112649" y="1558354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B7AED-7E98-4F0C-97AB-E66DF7F90DCB}">
      <dsp:nvSpPr>
        <dsp:cNvPr id="0" name=""/>
        <dsp:cNvSpPr/>
      </dsp:nvSpPr>
      <dsp:spPr>
        <a:xfrm>
          <a:off x="5439131" y="2946837"/>
          <a:ext cx="2072362" cy="12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top node is the </a:t>
          </a:r>
          <a:r>
            <a:rPr lang="en-US" sz="1100" i="1" kern="1200"/>
            <a:t>root node</a:t>
          </a:r>
          <a:r>
            <a:rPr lang="en-US" sz="1100" kern="1200"/>
            <a:t>. The last node is the </a:t>
          </a:r>
          <a:r>
            <a:rPr lang="en-US" sz="1100" i="1" kern="1200"/>
            <a:t>leaf node.</a:t>
          </a:r>
          <a:endParaRPr lang="en-US" sz="1100" kern="1200"/>
        </a:p>
      </dsp:txBody>
      <dsp:txXfrm>
        <a:off x="5439131" y="2946837"/>
        <a:ext cx="2072362" cy="1290937"/>
      </dsp:txXfrm>
    </dsp:sp>
    <dsp:sp modelId="{30C4AE38-C492-4594-9895-1467FFD90942}">
      <dsp:nvSpPr>
        <dsp:cNvPr id="0" name=""/>
        <dsp:cNvSpPr/>
      </dsp:nvSpPr>
      <dsp:spPr>
        <a:xfrm>
          <a:off x="8278268" y="1288947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BEE25-7BAF-4463-B0BE-330812D66A28}">
      <dsp:nvSpPr>
        <dsp:cNvPr id="0" name=""/>
        <dsp:cNvSpPr/>
      </dsp:nvSpPr>
      <dsp:spPr>
        <a:xfrm>
          <a:off x="8547675" y="1558354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1483A-A242-4787-A20B-F4FF763A5099}">
      <dsp:nvSpPr>
        <dsp:cNvPr id="0" name=""/>
        <dsp:cNvSpPr/>
      </dsp:nvSpPr>
      <dsp:spPr>
        <a:xfrm>
          <a:off x="7874157" y="2946837"/>
          <a:ext cx="2072362" cy="129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 node divided into sub nodes is called parent node and the sub nodes are called secondary nodes.</a:t>
          </a:r>
        </a:p>
      </dsp:txBody>
      <dsp:txXfrm>
        <a:off x="7874157" y="2946837"/>
        <a:ext cx="2072362" cy="1290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66902-E46A-4E04-96EE-F05FD970B382}">
      <dsp:nvSpPr>
        <dsp:cNvPr id="0" name=""/>
        <dsp:cNvSpPr/>
      </dsp:nvSpPr>
      <dsp:spPr>
        <a:xfrm>
          <a:off x="0" y="388188"/>
          <a:ext cx="6266011" cy="2027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Orange is an open-source data visualization, machine learning and data mining toolkit. It features a visual programming front-end for explorative rapid qualitative data analysis and interactive data visualization.</a:t>
          </a:r>
        </a:p>
      </dsp:txBody>
      <dsp:txXfrm>
        <a:off x="98951" y="487139"/>
        <a:ext cx="6068109" cy="1829123"/>
      </dsp:txXfrm>
    </dsp:sp>
    <dsp:sp modelId="{2A83650A-C30D-4C30-B79D-6400FA5F6839}">
      <dsp:nvSpPr>
        <dsp:cNvPr id="0" name=""/>
        <dsp:cNvSpPr/>
      </dsp:nvSpPr>
      <dsp:spPr>
        <a:xfrm>
          <a:off x="0" y="2484333"/>
          <a:ext cx="6266011" cy="2027025"/>
        </a:xfrm>
        <a:prstGeom prst="round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objective of Orange is </a:t>
          </a:r>
          <a:r>
            <a:rPr lang="en-US" sz="2400" b="1" kern="1200"/>
            <a:t>to provide a platform for experiment-based selection, predictive modeling, and recommendation system</a:t>
          </a:r>
          <a:r>
            <a:rPr lang="en-US" sz="2400" kern="1200"/>
            <a:t>. It primarily used in bioinformatics, genomic research, biomedicine, and teaching.</a:t>
          </a:r>
        </a:p>
      </dsp:txBody>
      <dsp:txXfrm>
        <a:off x="98951" y="2583284"/>
        <a:ext cx="6068109" cy="1829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5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02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17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0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2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BDA5053-26A1-40A8-A2BE-8641ED8D92A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83BD60-1968-4519-BFF4-47143276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8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dot with arrows pointing to it">
            <a:extLst>
              <a:ext uri="{FF2B5EF4-FFF2-40B4-BE49-F238E27FC236}">
                <a16:creationId xmlns:a16="http://schemas.microsoft.com/office/drawing/2014/main" id="{BADAC4D3-1BCD-47AD-957D-316013B8A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5383" b="10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30322-1777-4359-805C-75027FA7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WEKA and  ORANGE software -</a:t>
            </a:r>
            <a:b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run clustering, association rules discovery, and a decision tree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61C6A-C3CC-4BDF-B275-8C50C5935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>
            <a:normAutofit/>
          </a:bodyPr>
          <a:lstStyle/>
          <a:p>
            <a:r>
              <a:rPr lang="en-US"/>
              <a:t>Group 5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D259-D08D-4A7C-B8B6-5C594639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>
            <a:normAutofit/>
          </a:bodyPr>
          <a:lstStyle/>
          <a:p>
            <a:r>
              <a:rPr lang="en-US" sz="4800"/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AE1733EE-9B87-F6FD-EB80-176A2B5F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378" y="1064806"/>
            <a:ext cx="2782808" cy="27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lines painted on an orange curved surface">
            <a:extLst>
              <a:ext uri="{FF2B5EF4-FFF2-40B4-BE49-F238E27FC236}">
                <a16:creationId xmlns:a16="http://schemas.microsoft.com/office/drawing/2014/main" id="{AB4BAF43-B539-8717-7471-46973A589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2ECB29-49F7-4CD7-9D78-C58ACDC17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b="1">
                <a:latin typeface="Amasis MT Pro Black" panose="02040A04050005020304" pitchFamily="18" charset="0"/>
              </a:rPr>
              <a:t>DECISION TREES - ORANGE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936C810-FD57-CCF8-FB90-3604774B1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2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1AF3-A64D-44CA-8CC4-6BE8154F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DECISION TREES: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EBA7-0936-418B-9BE6-5FBBF7C7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760"/>
            <a:ext cx="10515600" cy="5303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are also called classification or regression trees. They work by learning answers to a hierarchy of questions, if / if not that leads to a decision. The output is a tree like structure.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we want to predict a person will order food or not. The output tree is as follows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29E11F-3FC8-46E3-B06E-5D9FDC86F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66998"/>
              </p:ext>
            </p:extLst>
          </p:nvPr>
        </p:nvGraphicFramePr>
        <p:xfrm>
          <a:off x="2343265" y="3216130"/>
          <a:ext cx="5924204" cy="327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Bitmap Image" r:id="rId4" imgW="2793960" imgH="2387520" progId="Paint.Picture">
                  <p:embed/>
                </p:oleObj>
              </mc:Choice>
              <mc:Fallback>
                <p:oleObj name="Bitmap Image" r:id="rId4" imgW="2793960" imgH="2387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3265" y="3216130"/>
                        <a:ext cx="5924204" cy="327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991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10"/>
    </mc:Choice>
    <mc:Fallback xmlns="">
      <p:transition spd="slow" advTm="51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BA42CB9-1FBF-B210-9626-34DF0A50FF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50240"/>
          <a:ext cx="10515600" cy="552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7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0"/>
    </mc:Choice>
    <mc:Fallback xmlns=""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999A-5DE9-4968-8F98-71F07D92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WHAT IS ORANGE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8B561A-1FCE-1E2C-ADAD-2BEE7B8D4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92586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32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6"/>
    </mc:Choice>
    <mc:Fallback xmlns="">
      <p:transition spd="slow" advTm="3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9497-C1DA-49DD-B69C-91202A8E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ORANGE INTERFACE</a:t>
            </a:r>
          </a:p>
        </p:txBody>
      </p:sp>
      <p:pic>
        <p:nvPicPr>
          <p:cNvPr id="8" name="Content Placeholder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79297E3-E389-44D2-A509-EB0F5229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731963"/>
            <a:ext cx="9550399" cy="4059237"/>
          </a:xfrm>
        </p:spPr>
      </p:pic>
    </p:spTree>
    <p:extLst>
      <p:ext uri="{BB962C8B-B14F-4D97-AF65-F5344CB8AC3E}">
        <p14:creationId xmlns:p14="http://schemas.microsoft.com/office/powerpoint/2010/main" val="5626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9"/>
    </mc:Choice>
    <mc:Fallback xmlns="">
      <p:transition spd="slow" advTm="1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E0C6E72-B0BB-417C-A38A-331B6F77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9D6C6FD-F1A2-4988-B0FA-587C09E51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9AA0220-235D-4620-AD9F-1AC53AACE6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1" b="1"/>
          <a:stretch/>
        </p:blipFill>
        <p:spPr>
          <a:xfrm>
            <a:off x="924443" y="711200"/>
            <a:ext cx="10353762" cy="59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4"/>
    </mc:Choice>
    <mc:Fallback xmlns="">
      <p:transition spd="slow" advTm="4677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B926EDA-6CEA-4F33-9CBE-D769B9C1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Scatter Plot for Iris Dataset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B6D78784-08D2-0AE9-332F-BBE3EDE3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FEFF70"/>
                </a:solidFill>
              </a:rPr>
              <a:t>Scatter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9" name="Content Placeholder 8" descr="Chart, scatter chart&#10;&#10;Description automatically generated">
            <a:extLst>
              <a:ext uri="{FF2B5EF4-FFF2-40B4-BE49-F238E27FC236}">
                <a16:creationId xmlns:a16="http://schemas.microsoft.com/office/drawing/2014/main" id="{B88FAEC0-2233-4608-AAF6-F6CA697F5E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2" r="-1" b="13338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8"/>
    </mc:Choice>
    <mc:Fallback xmlns="">
      <p:transition spd="slow" advTm="3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CDF0-D250-4367-BF94-59B54517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masis MT Pro Black" panose="02040A04050005020304" pitchFamily="18" charset="0"/>
              </a:rPr>
              <a:t>DECISION TREE VISUALIZATION IN ORANGE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A4EF4EE-F912-482D-AEF6-8E7EFCED5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1" y="1259840"/>
            <a:ext cx="9408160" cy="5233035"/>
          </a:xfrm>
        </p:spPr>
      </p:pic>
    </p:spTree>
    <p:extLst>
      <p:ext uri="{BB962C8B-B14F-4D97-AF65-F5344CB8AC3E}">
        <p14:creationId xmlns:p14="http://schemas.microsoft.com/office/powerpoint/2010/main" val="13525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9"/>
    </mc:Choice>
    <mc:Fallback xmlns="">
      <p:transition spd="slow" advTm="1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1781</TotalTime>
  <Words>254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 Black</vt:lpstr>
      <vt:lpstr>Arial Black</vt:lpstr>
      <vt:lpstr>Calisto MT</vt:lpstr>
      <vt:lpstr>Times New Roman</vt:lpstr>
      <vt:lpstr>Wingdings</vt:lpstr>
      <vt:lpstr>Wingdings 2</vt:lpstr>
      <vt:lpstr>Slate</vt:lpstr>
      <vt:lpstr>Bitmap Image</vt:lpstr>
      <vt:lpstr>WEKA and  ORANGE software - run clustering, association rules discovery, and a decision tree</vt:lpstr>
      <vt:lpstr>DECISION TREES - ORANGE</vt:lpstr>
      <vt:lpstr>DECISION TREES:</vt:lpstr>
      <vt:lpstr>PowerPoint Presentation</vt:lpstr>
      <vt:lpstr>WHAT IS ORANGE </vt:lpstr>
      <vt:lpstr>ORANGE INTERFACE</vt:lpstr>
      <vt:lpstr>PowerPoint Presentation</vt:lpstr>
      <vt:lpstr>Scatter Plot for Iris Dataset</vt:lpstr>
      <vt:lpstr>DECISION TREE VISUALIZATION IN ORANGE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 - WEKA</dc:title>
  <dc:creator>Tejaswi Maddineni</dc:creator>
  <cp:lastModifiedBy>avyay rao</cp:lastModifiedBy>
  <cp:revision>34</cp:revision>
  <dcterms:created xsi:type="dcterms:W3CDTF">2022-04-25T14:44:01Z</dcterms:created>
  <dcterms:modified xsi:type="dcterms:W3CDTF">2022-04-29T20:56:16Z</dcterms:modified>
</cp:coreProperties>
</file>