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39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8340" y="1644650"/>
            <a:ext cx="4532104" cy="380881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7102" y="1644141"/>
            <a:ext cx="5092935" cy="44166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090404" y="6379462"/>
            <a:ext cx="1066800" cy="47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75419" y="6382510"/>
            <a:ext cx="1066800" cy="475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037076" y="6379462"/>
            <a:ext cx="1066800" cy="47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25139" y="6384034"/>
            <a:ext cx="1066800" cy="473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017776" y="6379462"/>
            <a:ext cx="1068324" cy="47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07363" y="6382510"/>
            <a:ext cx="1066800" cy="475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6387082"/>
            <a:ext cx="1066800" cy="470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069580" y="6380986"/>
            <a:ext cx="1068324" cy="477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062216" y="6384034"/>
            <a:ext cx="1068324" cy="473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051803" y="6379462"/>
            <a:ext cx="1066800" cy="47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044440" y="6382510"/>
            <a:ext cx="1066800" cy="475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1094719" y="6385559"/>
            <a:ext cx="1097279" cy="4724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61" y="6386321"/>
            <a:ext cx="12191238" cy="0"/>
          </a:xfrm>
          <a:custGeom>
            <a:avLst/>
            <a:gdLst/>
            <a:ahLst/>
            <a:cxnLst/>
            <a:rect l="l" t="t" r="r" b="b"/>
            <a:pathLst>
              <a:path w="12191238">
                <a:moveTo>
                  <a:pt x="0" y="0"/>
                </a:moveTo>
                <a:lnTo>
                  <a:pt x="12191238" y="0"/>
                </a:lnTo>
              </a:path>
            </a:pathLst>
          </a:custGeom>
          <a:ln w="28956">
            <a:solidFill>
              <a:srgbClr val="480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756659" y="6463284"/>
            <a:ext cx="4698492" cy="365760"/>
          </a:xfrm>
          <a:custGeom>
            <a:avLst/>
            <a:gdLst/>
            <a:ahLst/>
            <a:cxnLst/>
            <a:rect l="l" t="t" r="r" b="b"/>
            <a:pathLst>
              <a:path w="4698492" h="365759">
                <a:moveTo>
                  <a:pt x="0" y="365759"/>
                </a:moveTo>
                <a:lnTo>
                  <a:pt x="4698492" y="365759"/>
                </a:lnTo>
                <a:lnTo>
                  <a:pt x="4698492" y="0"/>
                </a:ln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15161" y="1448561"/>
            <a:ext cx="10261092" cy="0"/>
          </a:xfrm>
          <a:custGeom>
            <a:avLst/>
            <a:gdLst/>
            <a:ahLst/>
            <a:cxnLst/>
            <a:rect l="l" t="t" r="r" b="b"/>
            <a:pathLst>
              <a:path w="10261092">
                <a:moveTo>
                  <a:pt x="0" y="0"/>
                </a:moveTo>
                <a:lnTo>
                  <a:pt x="10261092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1738" y="508634"/>
            <a:ext cx="10668523" cy="6672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643634"/>
            <a:ext cx="10815319" cy="32204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taists.com/2010/09/the-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-noll.com/wiki/Running_Hadoop_On_Ubuntu_Linux_(Multi-Node_Cluster)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lucene.apache.org/hadoop/hdfs_design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fortune.com/2015/08/28/1-billion-facebook/)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90404" y="6379462"/>
            <a:ext cx="1066800" cy="47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5419" y="6382510"/>
            <a:ext cx="1066800" cy="475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7076" y="6379462"/>
            <a:ext cx="1066800" cy="47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25139" y="6384034"/>
            <a:ext cx="1066800" cy="473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7776" y="6379462"/>
            <a:ext cx="1068324" cy="47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7363" y="6382510"/>
            <a:ext cx="1066800" cy="475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387082"/>
            <a:ext cx="1066800" cy="470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69580" y="6380986"/>
            <a:ext cx="1068324" cy="477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62216" y="6384034"/>
            <a:ext cx="1068324" cy="473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51803" y="6379462"/>
            <a:ext cx="1066800" cy="47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44440" y="6382510"/>
            <a:ext cx="1066800" cy="475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94719" y="6385559"/>
            <a:ext cx="1097279" cy="4724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1" y="6386321"/>
            <a:ext cx="12191238" cy="0"/>
          </a:xfrm>
          <a:custGeom>
            <a:avLst/>
            <a:gdLst/>
            <a:ahLst/>
            <a:cxnLst/>
            <a:rect l="l" t="t" r="r" b="b"/>
            <a:pathLst>
              <a:path w="12191238">
                <a:moveTo>
                  <a:pt x="0" y="0"/>
                </a:moveTo>
                <a:lnTo>
                  <a:pt x="12191238" y="0"/>
                </a:lnTo>
              </a:path>
            </a:pathLst>
          </a:custGeom>
          <a:ln w="28956">
            <a:solidFill>
              <a:srgbClr val="480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417300" y="6546392"/>
            <a:ext cx="621030" cy="23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6600"/>
                </a:solidFill>
                <a:latin typeface="Calibri"/>
                <a:cs typeface="Calibri"/>
              </a:rPr>
              <a:t>Slide</a:t>
            </a:r>
            <a:r>
              <a:rPr sz="1400" spc="-1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400" spc="0" dirty="0">
                <a:solidFill>
                  <a:srgbClr val="006600"/>
                </a:solidFill>
                <a:latin typeface="Calibri"/>
                <a:cs typeface="Calibri"/>
              </a:rPr>
              <a:t>‹#›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81022" y="1076833"/>
            <a:ext cx="8117205" cy="1598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ts val="6155"/>
              </a:lnSpc>
            </a:pPr>
            <a:r>
              <a:rPr sz="5400" spc="-85" dirty="0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sz="5400" spc="-415" dirty="0">
                <a:solidFill>
                  <a:srgbClr val="FFFF00"/>
                </a:solidFill>
                <a:latin typeface="Calibri Light"/>
                <a:cs typeface="Calibri Light"/>
              </a:rPr>
              <a:t>AT</a:t>
            </a:r>
            <a:r>
              <a:rPr sz="5400" spc="0" dirty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sz="5400" spc="-30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5400" spc="0" dirty="0">
                <a:solidFill>
                  <a:srgbClr val="FFFF00"/>
                </a:solidFill>
                <a:latin typeface="Calibri Light"/>
                <a:cs typeface="Calibri Light"/>
              </a:rPr>
              <a:t>MINING</a:t>
            </a:r>
            <a:r>
              <a:rPr sz="5400" spc="-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5400" spc="0" dirty="0">
                <a:solidFill>
                  <a:srgbClr val="FFFF00"/>
                </a:solidFill>
                <a:latin typeface="Calibri Light"/>
                <a:cs typeface="Calibri Light"/>
              </a:rPr>
              <a:t>WI</a:t>
            </a:r>
            <a:r>
              <a:rPr sz="5400" spc="5" dirty="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sz="5400" spc="0" dirty="0">
                <a:solidFill>
                  <a:srgbClr val="FFFF00"/>
                </a:solidFill>
                <a:latin typeface="Calibri Light"/>
                <a:cs typeface="Calibri Light"/>
              </a:rPr>
              <a:t>H</a:t>
            </a:r>
            <a:r>
              <a:rPr sz="5400" spc="-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5400" spc="0" dirty="0">
                <a:solidFill>
                  <a:srgbClr val="FFFF00"/>
                </a:solidFill>
                <a:latin typeface="Calibri Light"/>
                <a:cs typeface="Calibri Light"/>
              </a:rPr>
              <a:t>HADOOP</a:t>
            </a:r>
            <a:endParaRPr sz="5400">
              <a:latin typeface="Calibri Light"/>
              <a:cs typeface="Calibri Light"/>
            </a:endParaRPr>
          </a:p>
          <a:p>
            <a:pPr marL="635" algn="ctr">
              <a:lnSpc>
                <a:spcPts val="6155"/>
              </a:lnSpc>
            </a:pPr>
            <a:r>
              <a:rPr sz="5400" dirty="0">
                <a:solidFill>
                  <a:srgbClr val="FFFF00"/>
                </a:solidFill>
                <a:latin typeface="Calibri Light"/>
                <a:cs typeface="Calibri Light"/>
              </a:rPr>
              <a:t>AND</a:t>
            </a:r>
            <a:r>
              <a:rPr sz="5400" spc="-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5400" spc="0" dirty="0">
                <a:solidFill>
                  <a:srgbClr val="FFFF00"/>
                </a:solidFill>
                <a:latin typeface="Calibri Light"/>
                <a:cs typeface="Calibri Light"/>
              </a:rPr>
              <a:t>HIVE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74570" y="2558541"/>
            <a:ext cx="7733665" cy="857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400" spc="-15" dirty="0">
                <a:solidFill>
                  <a:srgbClr val="FFFF00"/>
                </a:solidFill>
                <a:latin typeface="Calibri Light"/>
                <a:cs typeface="Calibri Light"/>
              </a:rPr>
              <a:t>I</a:t>
            </a:r>
            <a:r>
              <a:rPr sz="5400" spc="-75" dirty="0">
                <a:solidFill>
                  <a:srgbClr val="FFFF00"/>
                </a:solidFill>
                <a:latin typeface="Calibri Light"/>
                <a:cs typeface="Calibri Light"/>
              </a:rPr>
              <a:t>n</a:t>
            </a:r>
            <a:r>
              <a:rPr sz="5400" spc="-20" dirty="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sz="5400" spc="-135" dirty="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sz="5400" spc="-25" dirty="0">
                <a:solidFill>
                  <a:srgbClr val="FFFF00"/>
                </a:solidFill>
                <a:latin typeface="Calibri Light"/>
                <a:cs typeface="Calibri Light"/>
              </a:rPr>
              <a:t>oduction</a:t>
            </a:r>
            <a:r>
              <a:rPr sz="5400" spc="-3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5400" spc="-70" dirty="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sz="5400" spc="0" dirty="0">
                <a:solidFill>
                  <a:srgbClr val="FFFF00"/>
                </a:solidFill>
                <a:latin typeface="Calibri Light"/>
                <a:cs typeface="Calibri Light"/>
              </a:rPr>
              <a:t>o</a:t>
            </a:r>
            <a:r>
              <a:rPr sz="5400" spc="-5" dirty="0">
                <a:solidFill>
                  <a:srgbClr val="FFFF00"/>
                </a:solidFill>
                <a:latin typeface="Calibri Light"/>
                <a:cs typeface="Calibri Light"/>
              </a:rPr>
              <a:t> </a:t>
            </a:r>
            <a:r>
              <a:rPr sz="5400" spc="0" dirty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sz="5400" spc="-85" dirty="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sz="5400" spc="-25" dirty="0">
                <a:solidFill>
                  <a:srgbClr val="FFFF00"/>
                </a:solidFill>
                <a:latin typeface="Calibri Light"/>
                <a:cs typeface="Calibri Light"/>
              </a:rPr>
              <a:t>chi</a:t>
            </a:r>
            <a:r>
              <a:rPr sz="5400" spc="-75" dirty="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sz="5400" spc="-25" dirty="0">
                <a:solidFill>
                  <a:srgbClr val="FFFF00"/>
                </a:solidFill>
                <a:latin typeface="Calibri Light"/>
                <a:cs typeface="Calibri Light"/>
              </a:rPr>
              <a:t>ectu</a:t>
            </a:r>
            <a:r>
              <a:rPr sz="5400" spc="-110" dirty="0">
                <a:solidFill>
                  <a:srgbClr val="FFFF00"/>
                </a:solidFill>
                <a:latin typeface="Calibri Light"/>
                <a:cs typeface="Calibri Light"/>
              </a:rPr>
              <a:t>r</a:t>
            </a:r>
            <a:r>
              <a:rPr sz="5400" spc="0" dirty="0">
                <a:solidFill>
                  <a:srgbClr val="FFFF00"/>
                </a:solidFill>
                <a:latin typeface="Calibri Light"/>
                <a:cs typeface="Calibri Light"/>
              </a:rPr>
              <a:t>e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74317" y="4060190"/>
            <a:ext cx="8644890" cy="1067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33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3300" spc="-3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00" spc="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3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0" dirty="0" err="1">
                <a:solidFill>
                  <a:srgbClr val="FFFFFF"/>
                </a:solidFill>
                <a:latin typeface="Calibri"/>
                <a:cs typeface="Calibri"/>
              </a:rPr>
              <a:t>Wl</a:t>
            </a:r>
            <a:r>
              <a:rPr sz="3300" spc="-20" dirty="0" err="1">
                <a:solidFill>
                  <a:srgbClr val="FFFFFF"/>
                </a:solidFill>
                <a:latin typeface="Calibri"/>
                <a:cs typeface="Calibri"/>
              </a:rPr>
              <a:t>odek</a:t>
            </a:r>
            <a:r>
              <a:rPr sz="3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spc="0" dirty="0" err="1">
                <a:solidFill>
                  <a:srgbClr val="FFFFFF"/>
                </a:solidFill>
                <a:latin typeface="Calibri"/>
                <a:cs typeface="Calibri"/>
              </a:rPr>
              <a:t>Zad</a:t>
            </a:r>
            <a:r>
              <a:rPr sz="3300" spc="-60" dirty="0" err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300" spc="-50" dirty="0" err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300" spc="0" dirty="0" err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3300" spc="-65" dirty="0" err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300" spc="-15" dirty="0" err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lang="en-US" sz="3300" spc="-15" dirty="0">
                <a:solidFill>
                  <a:srgbClr val="FFFFFF"/>
                </a:solidFill>
                <a:latin typeface="Calibri"/>
                <a:cs typeface="Calibri"/>
              </a:rPr>
              <a:t>, Dr. Srinivas </a:t>
            </a:r>
            <a:r>
              <a:rPr lang="en-US" sz="3300" spc="-15" dirty="0" err="1">
                <a:solidFill>
                  <a:srgbClr val="FFFFFF"/>
                </a:solidFill>
                <a:latin typeface="Calibri"/>
                <a:cs typeface="Calibri"/>
              </a:rPr>
              <a:t>Akella</a:t>
            </a:r>
            <a:endParaRPr sz="3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51280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MapReduce</a:t>
            </a:r>
            <a:r>
              <a:rPr sz="4400" spc="-40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Programming</a:t>
            </a:r>
            <a:r>
              <a:rPr sz="4400" spc="5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Model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571497"/>
            <a:ext cx="8499475" cy="4516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spc="-10" dirty="0">
                <a:latin typeface="Tahoma"/>
                <a:cs typeface="Tahoma"/>
              </a:rPr>
              <a:t>In</a:t>
            </a:r>
            <a:r>
              <a:rPr sz="2400" spc="-15" dirty="0">
                <a:latin typeface="Tahoma"/>
                <a:cs typeface="Tahoma"/>
              </a:rPr>
              <a:t>p</a:t>
            </a:r>
            <a:r>
              <a:rPr sz="2400" spc="-10" dirty="0">
                <a:latin typeface="Tahoma"/>
                <a:cs typeface="Tahoma"/>
              </a:rPr>
              <a:t>u</a:t>
            </a:r>
            <a:r>
              <a:rPr sz="2400" spc="0" dirty="0">
                <a:latin typeface="Tahoma"/>
                <a:cs typeface="Tahoma"/>
              </a:rPr>
              <a:t>t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and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Out</a:t>
            </a:r>
            <a:r>
              <a:rPr sz="2400" spc="-10" dirty="0">
                <a:latin typeface="Tahoma"/>
                <a:cs typeface="Tahoma"/>
              </a:rPr>
              <a:t>put: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each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a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set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of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key/v</a:t>
            </a:r>
            <a:r>
              <a:rPr sz="2400" spc="-10" dirty="0">
                <a:latin typeface="Tahoma"/>
                <a:cs typeface="Tahoma"/>
              </a:rPr>
              <a:t>alu</a:t>
            </a:r>
            <a:r>
              <a:rPr sz="2400" spc="0" dirty="0">
                <a:latin typeface="Tahoma"/>
                <a:cs typeface="Tahoma"/>
              </a:rPr>
              <a:t>e</a:t>
            </a:r>
            <a:r>
              <a:rPr sz="2400" spc="-15" dirty="0">
                <a:latin typeface="Tahoma"/>
                <a:cs typeface="Tahoma"/>
              </a:rPr>
              <a:t> pa</a:t>
            </a:r>
            <a:r>
              <a:rPr sz="2400" spc="-5" dirty="0">
                <a:latin typeface="Tahoma"/>
                <a:cs typeface="Tahoma"/>
              </a:rPr>
              <a:t>i</a:t>
            </a:r>
            <a:r>
              <a:rPr sz="2400" spc="0" dirty="0">
                <a:latin typeface="Tahoma"/>
                <a:cs typeface="Tahoma"/>
              </a:rPr>
              <a:t>rs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850"/>
              </a:lnSpc>
              <a:spcBef>
                <a:spcPts val="33"/>
              </a:spcBef>
              <a:buFont typeface="Tahoma"/>
              <a:buChar char="•"/>
            </a:pPr>
            <a:endParaRPr sz="85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Programmer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specifies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two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fu</a:t>
            </a:r>
            <a:r>
              <a:rPr sz="2400" spc="-10" dirty="0">
                <a:latin typeface="Tahoma"/>
                <a:cs typeface="Tahoma"/>
              </a:rPr>
              <a:t>n</a:t>
            </a:r>
            <a:r>
              <a:rPr sz="2400" spc="0" dirty="0">
                <a:latin typeface="Tahoma"/>
                <a:cs typeface="Tahoma"/>
              </a:rPr>
              <a:t>ctio</a:t>
            </a:r>
            <a:r>
              <a:rPr sz="2400" spc="-15" dirty="0">
                <a:latin typeface="Tahoma"/>
                <a:cs typeface="Tahoma"/>
              </a:rPr>
              <a:t>ns: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850"/>
              </a:lnSpc>
              <a:spcBef>
                <a:spcPts val="30"/>
              </a:spcBef>
              <a:buFont typeface="Tahoma"/>
              <a:buChar char="•"/>
            </a:pPr>
            <a:endParaRPr sz="85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spc="-20" dirty="0">
                <a:latin typeface="Tahoma"/>
                <a:cs typeface="Tahoma"/>
              </a:rPr>
              <a:t>map </a:t>
            </a:r>
            <a:r>
              <a:rPr sz="2400" spc="-15" dirty="0">
                <a:latin typeface="Tahoma"/>
                <a:cs typeface="Tahoma"/>
              </a:rPr>
              <a:t>(in_</a:t>
            </a:r>
            <a:r>
              <a:rPr sz="2400" spc="-10" dirty="0">
                <a:latin typeface="Tahoma"/>
                <a:cs typeface="Tahoma"/>
              </a:rPr>
              <a:t>k</a:t>
            </a:r>
            <a:r>
              <a:rPr sz="2400" spc="0" dirty="0">
                <a:latin typeface="Tahoma"/>
                <a:cs typeface="Tahoma"/>
              </a:rPr>
              <a:t>ey</a:t>
            </a:r>
            <a:r>
              <a:rPr sz="2400" spc="-10" dirty="0">
                <a:latin typeface="Tahoma"/>
                <a:cs typeface="Tahoma"/>
              </a:rPr>
              <a:t>,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in_</a:t>
            </a:r>
            <a:r>
              <a:rPr sz="2400" spc="-10" dirty="0">
                <a:latin typeface="Tahoma"/>
                <a:cs typeface="Tahoma"/>
              </a:rPr>
              <a:t>valu</a:t>
            </a:r>
            <a:r>
              <a:rPr sz="2400" spc="0" dirty="0">
                <a:latin typeface="Tahoma"/>
                <a:cs typeface="Tahoma"/>
              </a:rPr>
              <a:t>e</a:t>
            </a:r>
            <a:r>
              <a:rPr sz="2400" spc="-10" dirty="0">
                <a:latin typeface="Tahoma"/>
                <a:cs typeface="Tahoma"/>
              </a:rPr>
              <a:t>)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-</a:t>
            </a:r>
            <a:r>
              <a:rPr sz="2400" spc="-20" dirty="0">
                <a:latin typeface="Tahoma"/>
                <a:cs typeface="Tahoma"/>
              </a:rPr>
              <a:t>&gt; </a:t>
            </a:r>
            <a:r>
              <a:rPr sz="2400" spc="-10" dirty="0">
                <a:latin typeface="Tahoma"/>
                <a:cs typeface="Tahoma"/>
              </a:rPr>
              <a:t>list</a:t>
            </a:r>
            <a:r>
              <a:rPr sz="2400" spc="-5" dirty="0">
                <a:latin typeface="Tahoma"/>
                <a:cs typeface="Tahoma"/>
              </a:rPr>
              <a:t>(</a:t>
            </a:r>
            <a:r>
              <a:rPr sz="2400" spc="-15" dirty="0">
                <a:latin typeface="Tahoma"/>
                <a:cs typeface="Tahoma"/>
              </a:rPr>
              <a:t>o</a:t>
            </a:r>
            <a:r>
              <a:rPr sz="2400" spc="-10" dirty="0">
                <a:latin typeface="Tahoma"/>
                <a:cs typeface="Tahoma"/>
              </a:rPr>
              <a:t>u</a:t>
            </a:r>
            <a:r>
              <a:rPr sz="2400" spc="0" dirty="0">
                <a:latin typeface="Tahoma"/>
                <a:cs typeface="Tahoma"/>
              </a:rPr>
              <a:t>t_ke</a:t>
            </a:r>
            <a:r>
              <a:rPr sz="2400" spc="5" dirty="0">
                <a:latin typeface="Tahoma"/>
                <a:cs typeface="Tahoma"/>
              </a:rPr>
              <a:t>y</a:t>
            </a:r>
            <a:r>
              <a:rPr sz="2400" spc="-10" dirty="0">
                <a:latin typeface="Tahoma"/>
                <a:cs typeface="Tahoma"/>
              </a:rPr>
              <a:t>,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in</a:t>
            </a:r>
            <a:r>
              <a:rPr sz="2400" spc="-5" dirty="0">
                <a:latin typeface="Tahoma"/>
                <a:cs typeface="Tahoma"/>
              </a:rPr>
              <a:t>t</a:t>
            </a:r>
            <a:r>
              <a:rPr sz="2400" spc="-15" dirty="0">
                <a:latin typeface="Tahoma"/>
                <a:cs typeface="Tahoma"/>
              </a:rPr>
              <a:t>ermediate_val</a:t>
            </a:r>
            <a:r>
              <a:rPr sz="2400" spc="-10" dirty="0">
                <a:latin typeface="Tahoma"/>
                <a:cs typeface="Tahoma"/>
              </a:rPr>
              <a:t>u</a:t>
            </a:r>
            <a:r>
              <a:rPr sz="2400" spc="0" dirty="0">
                <a:latin typeface="Tahoma"/>
                <a:cs typeface="Tahoma"/>
              </a:rPr>
              <a:t>e</a:t>
            </a:r>
            <a:r>
              <a:rPr sz="2400" spc="-10" dirty="0">
                <a:latin typeface="Tahoma"/>
                <a:cs typeface="Tahoma"/>
              </a:rPr>
              <a:t>)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buFont typeface="Tahoma"/>
              <a:buChar char="–"/>
              <a:tabLst>
                <a:tab pos="756285" algn="l"/>
              </a:tabLst>
            </a:pPr>
            <a:r>
              <a:rPr sz="2000" dirty="0">
                <a:latin typeface="Tahoma"/>
                <a:cs typeface="Tahoma"/>
              </a:rPr>
              <a:t>Processes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i</a:t>
            </a:r>
            <a:r>
              <a:rPr sz="2000" spc="-10" dirty="0">
                <a:latin typeface="Tahoma"/>
                <a:cs typeface="Tahoma"/>
              </a:rPr>
              <a:t>n</a:t>
            </a:r>
            <a:r>
              <a:rPr sz="2000" spc="0" dirty="0">
                <a:latin typeface="Tahoma"/>
                <a:cs typeface="Tahoma"/>
              </a:rPr>
              <a:t>p</a:t>
            </a:r>
            <a:r>
              <a:rPr sz="2000" spc="-10" dirty="0">
                <a:latin typeface="Tahoma"/>
                <a:cs typeface="Tahoma"/>
              </a:rPr>
              <a:t>u</a:t>
            </a:r>
            <a:r>
              <a:rPr sz="2000" spc="0" dirty="0">
                <a:latin typeface="Tahoma"/>
                <a:cs typeface="Tahoma"/>
              </a:rPr>
              <a:t>t ke</a:t>
            </a:r>
            <a:r>
              <a:rPr sz="2000" spc="-10" dirty="0">
                <a:latin typeface="Tahoma"/>
                <a:cs typeface="Tahoma"/>
              </a:rPr>
              <a:t>y</a:t>
            </a:r>
            <a:r>
              <a:rPr sz="2000" spc="0" dirty="0">
                <a:latin typeface="Tahoma"/>
                <a:cs typeface="Tahoma"/>
              </a:rPr>
              <a:t>/val</a:t>
            </a:r>
            <a:r>
              <a:rPr sz="2000" spc="-5" dirty="0">
                <a:latin typeface="Tahoma"/>
                <a:cs typeface="Tahoma"/>
              </a:rPr>
              <a:t>u</a:t>
            </a:r>
            <a:r>
              <a:rPr sz="2000" spc="0" dirty="0">
                <a:latin typeface="Tahoma"/>
                <a:cs typeface="Tahoma"/>
              </a:rPr>
              <a:t>e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pa</a:t>
            </a:r>
            <a:r>
              <a:rPr sz="2000" spc="-5" dirty="0">
                <a:latin typeface="Tahoma"/>
                <a:cs typeface="Tahoma"/>
              </a:rPr>
              <a:t>i</a:t>
            </a:r>
            <a:r>
              <a:rPr sz="2000" spc="0" dirty="0">
                <a:latin typeface="Tahoma"/>
                <a:cs typeface="Tahoma"/>
              </a:rPr>
              <a:t>r</a:t>
            </a:r>
            <a:endParaRPr sz="20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buFont typeface="Tahoma"/>
              <a:buChar char="–"/>
              <a:tabLst>
                <a:tab pos="756285" algn="l"/>
              </a:tabLst>
            </a:pPr>
            <a:r>
              <a:rPr sz="2000" dirty="0">
                <a:latin typeface="Tahoma"/>
                <a:cs typeface="Tahoma"/>
              </a:rPr>
              <a:t>Produces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set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of inter</a:t>
            </a:r>
            <a:r>
              <a:rPr sz="2000" spc="-10" dirty="0">
                <a:latin typeface="Tahoma"/>
                <a:cs typeface="Tahoma"/>
              </a:rPr>
              <a:t>m</a:t>
            </a:r>
            <a:r>
              <a:rPr sz="2000" spc="0" dirty="0">
                <a:latin typeface="Tahoma"/>
                <a:cs typeface="Tahoma"/>
              </a:rPr>
              <a:t>ediate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pairs</a:t>
            </a:r>
            <a:endParaRPr sz="2000">
              <a:latin typeface="Tahoma"/>
              <a:cs typeface="Tahoma"/>
            </a:endParaRPr>
          </a:p>
          <a:p>
            <a:pPr lvl="1">
              <a:lnSpc>
                <a:spcPts val="850"/>
              </a:lnSpc>
              <a:spcBef>
                <a:spcPts val="25"/>
              </a:spcBef>
              <a:buFont typeface="Tahoma"/>
              <a:buChar char="–"/>
            </a:pPr>
            <a:endParaRPr sz="850"/>
          </a:p>
          <a:p>
            <a:pPr lvl="1">
              <a:lnSpc>
                <a:spcPts val="1000"/>
              </a:lnSpc>
              <a:buFont typeface="Tahoma"/>
              <a:buChar char="–"/>
            </a:pPr>
            <a:endParaRPr sz="1000"/>
          </a:p>
          <a:p>
            <a:pPr lvl="1">
              <a:lnSpc>
                <a:spcPts val="1000"/>
              </a:lnSpc>
              <a:buFont typeface="Tahoma"/>
              <a:buChar char="–"/>
            </a:pPr>
            <a:endParaRPr sz="100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reduce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(</a:t>
            </a:r>
            <a:r>
              <a:rPr sz="2400" spc="-15" dirty="0">
                <a:latin typeface="Tahoma"/>
                <a:cs typeface="Tahoma"/>
              </a:rPr>
              <a:t>o</a:t>
            </a:r>
            <a:r>
              <a:rPr sz="2400" spc="-10" dirty="0">
                <a:latin typeface="Tahoma"/>
                <a:cs typeface="Tahoma"/>
              </a:rPr>
              <a:t>u</a:t>
            </a:r>
            <a:r>
              <a:rPr sz="2400" spc="0" dirty="0">
                <a:latin typeface="Tahoma"/>
                <a:cs typeface="Tahoma"/>
              </a:rPr>
              <a:t>t_ke</a:t>
            </a:r>
            <a:r>
              <a:rPr sz="2400" spc="5" dirty="0">
                <a:latin typeface="Tahoma"/>
                <a:cs typeface="Tahoma"/>
              </a:rPr>
              <a:t>y</a:t>
            </a:r>
            <a:r>
              <a:rPr sz="2400" spc="-10" dirty="0">
                <a:latin typeface="Tahoma"/>
                <a:cs typeface="Tahoma"/>
              </a:rPr>
              <a:t>,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list</a:t>
            </a:r>
            <a:r>
              <a:rPr sz="2400" spc="0" dirty="0">
                <a:latin typeface="Tahoma"/>
                <a:cs typeface="Tahoma"/>
              </a:rPr>
              <a:t>(</a:t>
            </a:r>
            <a:r>
              <a:rPr sz="2400" spc="-10" dirty="0">
                <a:latin typeface="Tahoma"/>
                <a:cs typeface="Tahoma"/>
              </a:rPr>
              <a:t>in</a:t>
            </a:r>
            <a:r>
              <a:rPr sz="2400" spc="-5" dirty="0">
                <a:latin typeface="Tahoma"/>
                <a:cs typeface="Tahoma"/>
              </a:rPr>
              <a:t>t</a:t>
            </a:r>
            <a:r>
              <a:rPr sz="2400" spc="-15" dirty="0">
                <a:latin typeface="Tahoma"/>
                <a:cs typeface="Tahoma"/>
              </a:rPr>
              <a:t>ermediate_val</a:t>
            </a:r>
            <a:r>
              <a:rPr sz="2400" spc="-10" dirty="0">
                <a:latin typeface="Tahoma"/>
                <a:cs typeface="Tahoma"/>
              </a:rPr>
              <a:t>u</a:t>
            </a:r>
            <a:r>
              <a:rPr sz="2400" spc="0" dirty="0">
                <a:latin typeface="Tahoma"/>
                <a:cs typeface="Tahoma"/>
              </a:rPr>
              <a:t>e</a:t>
            </a:r>
            <a:r>
              <a:rPr sz="2400" spc="-10" dirty="0">
                <a:latin typeface="Tahoma"/>
                <a:cs typeface="Tahoma"/>
              </a:rPr>
              <a:t>))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-</a:t>
            </a:r>
            <a:r>
              <a:rPr sz="2400" spc="-20" dirty="0">
                <a:latin typeface="Tahoma"/>
                <a:cs typeface="Tahoma"/>
              </a:rPr>
              <a:t>&gt;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list</a:t>
            </a:r>
            <a:r>
              <a:rPr sz="2400" spc="0" dirty="0">
                <a:latin typeface="Tahoma"/>
                <a:cs typeface="Tahoma"/>
              </a:rPr>
              <a:t>(</a:t>
            </a:r>
            <a:r>
              <a:rPr sz="2400" spc="-15" dirty="0">
                <a:latin typeface="Tahoma"/>
                <a:cs typeface="Tahoma"/>
              </a:rPr>
              <a:t>o</a:t>
            </a:r>
            <a:r>
              <a:rPr sz="2400" spc="-10" dirty="0">
                <a:latin typeface="Tahoma"/>
                <a:cs typeface="Tahoma"/>
              </a:rPr>
              <a:t>u</a:t>
            </a:r>
            <a:r>
              <a:rPr sz="2400" spc="-15" dirty="0">
                <a:latin typeface="Tahoma"/>
                <a:cs typeface="Tahoma"/>
              </a:rPr>
              <a:t>t_va</a:t>
            </a:r>
            <a:r>
              <a:rPr sz="2400" spc="-5" dirty="0">
                <a:latin typeface="Tahoma"/>
                <a:cs typeface="Tahoma"/>
              </a:rPr>
              <a:t>l</a:t>
            </a:r>
            <a:r>
              <a:rPr sz="2400" spc="-15" dirty="0">
                <a:latin typeface="Tahoma"/>
                <a:cs typeface="Tahoma"/>
              </a:rPr>
              <a:t>u</a:t>
            </a:r>
            <a:r>
              <a:rPr sz="2400" spc="-5" dirty="0">
                <a:latin typeface="Tahoma"/>
                <a:cs typeface="Tahoma"/>
              </a:rPr>
              <a:t>e</a:t>
            </a:r>
            <a:r>
              <a:rPr sz="2400" spc="-10" dirty="0">
                <a:latin typeface="Tahoma"/>
                <a:cs typeface="Tahoma"/>
              </a:rPr>
              <a:t>)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buFont typeface="Tahoma"/>
              <a:buChar char="–"/>
              <a:tabLst>
                <a:tab pos="756285" algn="l"/>
              </a:tabLst>
            </a:pPr>
            <a:r>
              <a:rPr sz="2000" dirty="0">
                <a:latin typeface="Tahoma"/>
                <a:cs typeface="Tahoma"/>
              </a:rPr>
              <a:t>Co</a:t>
            </a:r>
            <a:r>
              <a:rPr sz="2000" spc="-10" dirty="0">
                <a:latin typeface="Tahoma"/>
                <a:cs typeface="Tahoma"/>
              </a:rPr>
              <a:t>m</a:t>
            </a:r>
            <a:r>
              <a:rPr sz="2000" spc="0" dirty="0">
                <a:latin typeface="Tahoma"/>
                <a:cs typeface="Tahoma"/>
              </a:rPr>
              <a:t>b</a:t>
            </a:r>
            <a:r>
              <a:rPr sz="2000" spc="-10" dirty="0">
                <a:latin typeface="Tahoma"/>
                <a:cs typeface="Tahoma"/>
              </a:rPr>
              <a:t>i</a:t>
            </a:r>
            <a:r>
              <a:rPr sz="2000" spc="0" dirty="0">
                <a:latin typeface="Tahoma"/>
                <a:cs typeface="Tahoma"/>
              </a:rPr>
              <a:t>nes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all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i</a:t>
            </a:r>
            <a:r>
              <a:rPr sz="2000" spc="-10" dirty="0">
                <a:latin typeface="Tahoma"/>
                <a:cs typeface="Tahoma"/>
              </a:rPr>
              <a:t>n</a:t>
            </a:r>
            <a:r>
              <a:rPr sz="2000" spc="0" dirty="0">
                <a:latin typeface="Tahoma"/>
                <a:cs typeface="Tahoma"/>
              </a:rPr>
              <a:t>terme</a:t>
            </a:r>
            <a:r>
              <a:rPr sz="2000" spc="-15" dirty="0">
                <a:latin typeface="Tahoma"/>
                <a:cs typeface="Tahoma"/>
              </a:rPr>
              <a:t>d</a:t>
            </a:r>
            <a:r>
              <a:rPr sz="2000" spc="0" dirty="0">
                <a:latin typeface="Tahoma"/>
                <a:cs typeface="Tahoma"/>
              </a:rPr>
              <a:t>iate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val</a:t>
            </a:r>
            <a:r>
              <a:rPr sz="2000" spc="-10" dirty="0">
                <a:latin typeface="Tahoma"/>
                <a:cs typeface="Tahoma"/>
              </a:rPr>
              <a:t>u</a:t>
            </a:r>
            <a:r>
              <a:rPr sz="2000" spc="0" dirty="0">
                <a:latin typeface="Tahoma"/>
                <a:cs typeface="Tahoma"/>
              </a:rPr>
              <a:t>es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for a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part</a:t>
            </a:r>
            <a:r>
              <a:rPr sz="2000" spc="-10" dirty="0">
                <a:latin typeface="Tahoma"/>
                <a:cs typeface="Tahoma"/>
              </a:rPr>
              <a:t>i</a:t>
            </a:r>
            <a:r>
              <a:rPr sz="2000" spc="0" dirty="0">
                <a:latin typeface="Tahoma"/>
                <a:cs typeface="Tahoma"/>
              </a:rPr>
              <a:t>cu</a:t>
            </a:r>
            <a:r>
              <a:rPr sz="2000" spc="-10" dirty="0">
                <a:latin typeface="Tahoma"/>
                <a:cs typeface="Tahoma"/>
              </a:rPr>
              <a:t>l</a:t>
            </a:r>
            <a:r>
              <a:rPr sz="2000" spc="0" dirty="0">
                <a:latin typeface="Tahoma"/>
                <a:cs typeface="Tahoma"/>
              </a:rPr>
              <a:t>ar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key</a:t>
            </a:r>
            <a:endParaRPr sz="20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buFont typeface="Tahoma"/>
              <a:buChar char="–"/>
              <a:tabLst>
                <a:tab pos="756285" algn="l"/>
              </a:tabLst>
            </a:pPr>
            <a:r>
              <a:rPr sz="2000" dirty="0">
                <a:latin typeface="Tahoma"/>
                <a:cs typeface="Tahoma"/>
              </a:rPr>
              <a:t>Produces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a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set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of mer</a:t>
            </a:r>
            <a:r>
              <a:rPr sz="2000" spc="-10" dirty="0">
                <a:latin typeface="Tahoma"/>
                <a:cs typeface="Tahoma"/>
              </a:rPr>
              <a:t>g</a:t>
            </a:r>
            <a:r>
              <a:rPr sz="2000" spc="0" dirty="0">
                <a:latin typeface="Tahoma"/>
                <a:cs typeface="Tahoma"/>
              </a:rPr>
              <a:t>ed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output val</a:t>
            </a:r>
            <a:r>
              <a:rPr sz="2000" spc="-5" dirty="0">
                <a:latin typeface="Tahoma"/>
                <a:cs typeface="Tahoma"/>
              </a:rPr>
              <a:t>u</a:t>
            </a:r>
            <a:r>
              <a:rPr sz="2000" spc="0" dirty="0">
                <a:latin typeface="Tahoma"/>
                <a:cs typeface="Tahoma"/>
              </a:rPr>
              <a:t>es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(usu</a:t>
            </a:r>
            <a:r>
              <a:rPr sz="2000" spc="5" dirty="0">
                <a:latin typeface="Tahoma"/>
                <a:cs typeface="Tahoma"/>
              </a:rPr>
              <a:t>a</a:t>
            </a:r>
            <a:r>
              <a:rPr sz="2000" spc="0" dirty="0">
                <a:latin typeface="Tahoma"/>
                <a:cs typeface="Tahoma"/>
              </a:rPr>
              <a:t>lly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just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one)</a:t>
            </a:r>
            <a:endParaRPr sz="2000">
              <a:latin typeface="Tahoma"/>
              <a:cs typeface="Tahoma"/>
            </a:endParaRPr>
          </a:p>
          <a:p>
            <a:pPr lvl="1">
              <a:lnSpc>
                <a:spcPts val="850"/>
              </a:lnSpc>
              <a:spcBef>
                <a:spcPts val="25"/>
              </a:spcBef>
              <a:buFont typeface="Tahoma"/>
              <a:buChar char="–"/>
            </a:pPr>
            <a:endParaRPr sz="850"/>
          </a:p>
          <a:p>
            <a:pPr lvl="1">
              <a:lnSpc>
                <a:spcPts val="1000"/>
              </a:lnSpc>
              <a:buFont typeface="Tahoma"/>
              <a:buChar char="–"/>
            </a:pPr>
            <a:endParaRPr sz="1000"/>
          </a:p>
          <a:p>
            <a:pPr lvl="1">
              <a:lnSpc>
                <a:spcPts val="1000"/>
              </a:lnSpc>
              <a:buFont typeface="Tahoma"/>
              <a:buChar char="–"/>
            </a:pPr>
            <a:endParaRPr sz="100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spc="-10" dirty="0">
                <a:latin typeface="Tahoma"/>
                <a:cs typeface="Tahoma"/>
              </a:rPr>
              <a:t>In</a:t>
            </a:r>
            <a:r>
              <a:rPr sz="2400" spc="-15" dirty="0">
                <a:latin typeface="Tahoma"/>
                <a:cs typeface="Tahoma"/>
              </a:rPr>
              <a:t>spired by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simi</a:t>
            </a:r>
            <a:r>
              <a:rPr sz="2400" spc="-5" dirty="0">
                <a:latin typeface="Tahoma"/>
                <a:cs typeface="Tahoma"/>
              </a:rPr>
              <a:t>l</a:t>
            </a:r>
            <a:r>
              <a:rPr sz="2400" spc="0" dirty="0">
                <a:latin typeface="Tahoma"/>
                <a:cs typeface="Tahoma"/>
              </a:rPr>
              <a:t>ar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primi</a:t>
            </a:r>
            <a:r>
              <a:rPr sz="2400" spc="-5" dirty="0">
                <a:latin typeface="Tahoma"/>
                <a:cs typeface="Tahoma"/>
              </a:rPr>
              <a:t>t</a:t>
            </a:r>
            <a:r>
              <a:rPr sz="2400" spc="-10" dirty="0">
                <a:latin typeface="Tahoma"/>
                <a:cs typeface="Tahoma"/>
              </a:rPr>
              <a:t>iv</a:t>
            </a:r>
            <a:r>
              <a:rPr sz="2400" spc="0" dirty="0">
                <a:latin typeface="Tahoma"/>
                <a:cs typeface="Tahoma"/>
              </a:rPr>
              <a:t>es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in </a:t>
            </a:r>
            <a:r>
              <a:rPr sz="2400" spc="-15" dirty="0">
                <a:latin typeface="Tahoma"/>
                <a:cs typeface="Tahoma"/>
              </a:rPr>
              <a:t>L</a:t>
            </a:r>
            <a:r>
              <a:rPr sz="2400" spc="-5" dirty="0">
                <a:latin typeface="Tahoma"/>
                <a:cs typeface="Tahoma"/>
              </a:rPr>
              <a:t>I</a:t>
            </a:r>
            <a:r>
              <a:rPr sz="2400" spc="0" dirty="0">
                <a:latin typeface="Tahoma"/>
                <a:cs typeface="Tahoma"/>
              </a:rPr>
              <a:t>SP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a</a:t>
            </a:r>
            <a:r>
              <a:rPr sz="2400" spc="-10" dirty="0">
                <a:latin typeface="Tahoma"/>
                <a:cs typeface="Tahoma"/>
              </a:rPr>
              <a:t>n</a:t>
            </a:r>
            <a:r>
              <a:rPr sz="2400" spc="-15" dirty="0">
                <a:latin typeface="Tahoma"/>
                <a:cs typeface="Tahoma"/>
              </a:rPr>
              <a:t>d ot</a:t>
            </a:r>
            <a:r>
              <a:rPr sz="2400" spc="5" dirty="0">
                <a:latin typeface="Tahoma"/>
                <a:cs typeface="Tahoma"/>
              </a:rPr>
              <a:t>h</a:t>
            </a:r>
            <a:r>
              <a:rPr sz="2400" spc="0" dirty="0">
                <a:latin typeface="Tahoma"/>
                <a:cs typeface="Tahoma"/>
              </a:rPr>
              <a:t>er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lan</a:t>
            </a:r>
            <a:r>
              <a:rPr sz="2400" spc="-15" dirty="0">
                <a:latin typeface="Tahoma"/>
                <a:cs typeface="Tahoma"/>
              </a:rPr>
              <a:t>g</a:t>
            </a:r>
            <a:r>
              <a:rPr sz="2400" spc="-10" dirty="0">
                <a:latin typeface="Tahoma"/>
                <a:cs typeface="Tahoma"/>
              </a:rPr>
              <a:t>u</a:t>
            </a:r>
            <a:r>
              <a:rPr sz="2400" spc="0" dirty="0">
                <a:latin typeface="Tahoma"/>
                <a:cs typeface="Tahoma"/>
              </a:rPr>
              <a:t>ages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2680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Example:</a:t>
            </a:r>
            <a:r>
              <a:rPr sz="4400" spc="-35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Count</a:t>
            </a:r>
            <a:r>
              <a:rPr sz="4400" spc="-20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word oc</a:t>
            </a:r>
            <a:r>
              <a:rPr sz="4400" spc="-20" dirty="0">
                <a:solidFill>
                  <a:srgbClr val="E20000"/>
                </a:solidFill>
                <a:latin typeface="Tahoma"/>
                <a:cs typeface="Tahoma"/>
              </a:rPr>
              <a:t>c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urrences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5784" y="1752600"/>
            <a:ext cx="5024627" cy="4841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86660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MapReduce</a:t>
            </a:r>
            <a:r>
              <a:rPr sz="4400" spc="-40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Operations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0194" y="1643634"/>
            <a:ext cx="8051800" cy="4222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Con</a:t>
            </a:r>
            <a:r>
              <a:rPr sz="3200" spc="-15" dirty="0">
                <a:latin typeface="Tahoma"/>
                <a:cs typeface="Tahoma"/>
              </a:rPr>
              <a:t>c</a:t>
            </a:r>
            <a:r>
              <a:rPr sz="3200" spc="0" dirty="0">
                <a:latin typeface="Tahoma"/>
                <a:cs typeface="Tahoma"/>
              </a:rPr>
              <a:t>eptual: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650"/>
              </a:lnSpc>
              <a:spcBef>
                <a:spcPts val="28"/>
              </a:spcBef>
              <a:buFont typeface="Tahoma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>
                <a:latin typeface="Tahoma"/>
                <a:cs typeface="Tahoma"/>
              </a:rPr>
              <a:t>–</a:t>
            </a:r>
            <a:r>
              <a:rPr sz="2800" spc="-150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Map: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(K1,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V1)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-&gt; l</a:t>
            </a:r>
            <a:r>
              <a:rPr sz="2800" spc="-15" dirty="0">
                <a:latin typeface="Tahoma"/>
                <a:cs typeface="Tahoma"/>
              </a:rPr>
              <a:t>ist(K2,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V2)</a:t>
            </a:r>
            <a:endParaRPr sz="2800">
              <a:latin typeface="Tahoma"/>
              <a:cs typeface="Tahoma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Font typeface="Tahoma"/>
              <a:buChar char="–"/>
              <a:tabLst>
                <a:tab pos="756285" algn="l"/>
              </a:tabLst>
            </a:pPr>
            <a:r>
              <a:rPr sz="2800" spc="-20" dirty="0">
                <a:latin typeface="Tahoma"/>
                <a:cs typeface="Tahoma"/>
              </a:rPr>
              <a:t>R</a:t>
            </a:r>
            <a:r>
              <a:rPr sz="2800" spc="-10" dirty="0">
                <a:latin typeface="Tahoma"/>
                <a:cs typeface="Tahoma"/>
              </a:rPr>
              <a:t>e</a:t>
            </a:r>
            <a:r>
              <a:rPr sz="2800" spc="-20" dirty="0">
                <a:latin typeface="Tahoma"/>
                <a:cs typeface="Tahoma"/>
              </a:rPr>
              <a:t>du</a:t>
            </a:r>
            <a:r>
              <a:rPr sz="2800" spc="-10" dirty="0">
                <a:latin typeface="Tahoma"/>
                <a:cs typeface="Tahoma"/>
              </a:rPr>
              <a:t>c</a:t>
            </a:r>
            <a:r>
              <a:rPr sz="2800" spc="-15" dirty="0">
                <a:latin typeface="Tahoma"/>
                <a:cs typeface="Tahoma"/>
              </a:rPr>
              <a:t>e: (K2,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l</a:t>
            </a:r>
            <a:r>
              <a:rPr sz="2800" spc="-20" dirty="0">
                <a:latin typeface="Tahoma"/>
                <a:cs typeface="Tahoma"/>
              </a:rPr>
              <a:t>i</a:t>
            </a:r>
            <a:r>
              <a:rPr sz="2800" spc="-15" dirty="0">
                <a:latin typeface="Tahoma"/>
                <a:cs typeface="Tahoma"/>
              </a:rPr>
              <a:t>st(V2))</a:t>
            </a:r>
            <a:r>
              <a:rPr sz="2800" spc="40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-&gt; l</a:t>
            </a:r>
            <a:r>
              <a:rPr sz="2800" spc="-15" dirty="0">
                <a:latin typeface="Tahoma"/>
                <a:cs typeface="Tahoma"/>
              </a:rPr>
              <a:t>ist(K3,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V3)</a:t>
            </a:r>
            <a:endParaRPr sz="2800">
              <a:latin typeface="Tahoma"/>
              <a:cs typeface="Tahoma"/>
            </a:endParaRPr>
          </a:p>
          <a:p>
            <a:pPr lvl="1">
              <a:lnSpc>
                <a:spcPts val="1000"/>
              </a:lnSpc>
              <a:buFont typeface="Tahoma"/>
              <a:buChar char="–"/>
            </a:pPr>
            <a:endParaRPr sz="1000"/>
          </a:p>
          <a:p>
            <a:pPr lvl="1">
              <a:lnSpc>
                <a:spcPts val="1000"/>
              </a:lnSpc>
              <a:buFont typeface="Tahoma"/>
              <a:buChar char="–"/>
            </a:pPr>
            <a:endParaRPr sz="1000"/>
          </a:p>
          <a:p>
            <a:pPr lvl="1">
              <a:lnSpc>
                <a:spcPts val="1000"/>
              </a:lnSpc>
              <a:buFont typeface="Tahoma"/>
              <a:buChar char="–"/>
            </a:pPr>
            <a:endParaRPr sz="1000"/>
          </a:p>
          <a:p>
            <a:pPr lvl="1">
              <a:lnSpc>
                <a:spcPts val="1000"/>
              </a:lnSpc>
              <a:buFont typeface="Tahoma"/>
              <a:buChar char="–"/>
            </a:pPr>
            <a:endParaRPr sz="1000"/>
          </a:p>
          <a:p>
            <a:pPr lvl="1">
              <a:lnSpc>
                <a:spcPts val="1300"/>
              </a:lnSpc>
              <a:spcBef>
                <a:spcPts val="74"/>
              </a:spcBef>
              <a:buFont typeface="Tahoma"/>
              <a:buChar char="–"/>
            </a:pPr>
            <a:endParaRPr sz="130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WordCount exa</a:t>
            </a:r>
            <a:r>
              <a:rPr sz="3200" spc="-15" dirty="0">
                <a:latin typeface="Tahoma"/>
                <a:cs typeface="Tahoma"/>
              </a:rPr>
              <a:t>m</a:t>
            </a:r>
            <a:r>
              <a:rPr sz="3200" spc="0" dirty="0">
                <a:latin typeface="Tahoma"/>
                <a:cs typeface="Tahoma"/>
              </a:rPr>
              <a:t>ple: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650"/>
              </a:lnSpc>
              <a:spcBef>
                <a:spcPts val="25"/>
              </a:spcBef>
              <a:buFont typeface="Tahoma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Font typeface="Tahoma"/>
              <a:buChar char="–"/>
              <a:tabLst>
                <a:tab pos="756285" algn="l"/>
              </a:tabLst>
            </a:pPr>
            <a:r>
              <a:rPr sz="2800" spc="-20" dirty="0">
                <a:latin typeface="Tahoma"/>
                <a:cs typeface="Tahoma"/>
              </a:rPr>
              <a:t>Map: </a:t>
            </a:r>
            <a:r>
              <a:rPr sz="2800" spc="-15" dirty="0">
                <a:latin typeface="Tahoma"/>
                <a:cs typeface="Tahoma"/>
              </a:rPr>
              <a:t>(doc,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contents)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0" dirty="0">
                <a:latin typeface="Tahoma"/>
                <a:cs typeface="Tahoma"/>
              </a:rPr>
              <a:t>-</a:t>
            </a:r>
            <a:r>
              <a:rPr sz="2800" spc="-25" dirty="0">
                <a:latin typeface="Tahoma"/>
                <a:cs typeface="Tahoma"/>
              </a:rPr>
              <a:t>&gt;</a:t>
            </a:r>
            <a:r>
              <a:rPr sz="2800" spc="-10" dirty="0">
                <a:latin typeface="Tahoma"/>
                <a:cs typeface="Tahoma"/>
              </a:rPr>
              <a:t> l</a:t>
            </a:r>
            <a:r>
              <a:rPr sz="2800" spc="-20" dirty="0">
                <a:latin typeface="Tahoma"/>
                <a:cs typeface="Tahoma"/>
              </a:rPr>
              <a:t>i</a:t>
            </a:r>
            <a:r>
              <a:rPr sz="2800" spc="-15" dirty="0">
                <a:latin typeface="Tahoma"/>
                <a:cs typeface="Tahoma"/>
              </a:rPr>
              <a:t>st(word_i,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1)</a:t>
            </a:r>
            <a:endParaRPr sz="2800">
              <a:latin typeface="Tahoma"/>
              <a:cs typeface="Tahoma"/>
            </a:endParaRPr>
          </a:p>
          <a:p>
            <a:pPr lvl="1">
              <a:lnSpc>
                <a:spcPts val="650"/>
              </a:lnSpc>
              <a:spcBef>
                <a:spcPts val="25"/>
              </a:spcBef>
              <a:buFont typeface="Tahoma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Tahoma"/>
              <a:buChar char="–"/>
              <a:tabLst>
                <a:tab pos="756285" algn="l"/>
              </a:tabLst>
            </a:pPr>
            <a:r>
              <a:rPr sz="2800" spc="-20" dirty="0">
                <a:latin typeface="Tahoma"/>
                <a:cs typeface="Tahoma"/>
              </a:rPr>
              <a:t>R</a:t>
            </a:r>
            <a:r>
              <a:rPr sz="2800" spc="-10" dirty="0">
                <a:latin typeface="Tahoma"/>
                <a:cs typeface="Tahoma"/>
              </a:rPr>
              <a:t>e</a:t>
            </a:r>
            <a:r>
              <a:rPr sz="2800" spc="-20" dirty="0">
                <a:latin typeface="Tahoma"/>
                <a:cs typeface="Tahoma"/>
              </a:rPr>
              <a:t>du</a:t>
            </a:r>
            <a:r>
              <a:rPr sz="2800" spc="-10" dirty="0">
                <a:latin typeface="Tahoma"/>
                <a:cs typeface="Tahoma"/>
              </a:rPr>
              <a:t>c</a:t>
            </a:r>
            <a:r>
              <a:rPr sz="2800" spc="-15" dirty="0">
                <a:latin typeface="Tahoma"/>
                <a:cs typeface="Tahoma"/>
              </a:rPr>
              <a:t>e:</a:t>
            </a:r>
            <a:endParaRPr sz="2800">
              <a:latin typeface="Tahoma"/>
              <a:cs typeface="Tahoma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650"/>
          </a:p>
          <a:p>
            <a:pPr marL="1135380">
              <a:lnSpc>
                <a:spcPct val="100000"/>
              </a:lnSpc>
            </a:pPr>
            <a:r>
              <a:rPr sz="2800" spc="-15" dirty="0">
                <a:latin typeface="Tahoma"/>
                <a:cs typeface="Tahoma"/>
              </a:rPr>
              <a:t>(word_i,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l</a:t>
            </a:r>
            <a:r>
              <a:rPr sz="2800" spc="-20" dirty="0">
                <a:latin typeface="Tahoma"/>
                <a:cs typeface="Tahoma"/>
              </a:rPr>
              <a:t>i</a:t>
            </a:r>
            <a:r>
              <a:rPr sz="2800" spc="-15" dirty="0">
                <a:latin typeface="Tahoma"/>
                <a:cs typeface="Tahoma"/>
              </a:rPr>
              <a:t>st(1,1,…))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-&gt; l</a:t>
            </a:r>
            <a:r>
              <a:rPr sz="2800" spc="-15" dirty="0">
                <a:latin typeface="Tahoma"/>
                <a:cs typeface="Tahoma"/>
              </a:rPr>
              <a:t>ist(word_i,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c</a:t>
            </a:r>
            <a:r>
              <a:rPr sz="2800" spc="-10" dirty="0">
                <a:latin typeface="Tahoma"/>
                <a:cs typeface="Tahoma"/>
              </a:rPr>
              <a:t>o</a:t>
            </a:r>
            <a:r>
              <a:rPr sz="2800" spc="-15" dirty="0">
                <a:latin typeface="Tahoma"/>
                <a:cs typeface="Tahoma"/>
              </a:rPr>
              <a:t>unt_i)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2934" y="508634"/>
            <a:ext cx="4866005" cy="667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Execution</a:t>
            </a:r>
            <a:r>
              <a:rPr sz="4400" spc="-50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Overview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90572" y="1152144"/>
            <a:ext cx="7386828" cy="5548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01281" y="1410461"/>
            <a:ext cx="312991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Dean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Ghema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spc="0" dirty="0">
                <a:latin typeface="Arial"/>
                <a:cs typeface="Arial"/>
              </a:rPr>
              <a:t>at,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2008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68015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Parallel</a:t>
            </a:r>
            <a:r>
              <a:rPr sz="4400" spc="-30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Execution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460789"/>
            <a:ext cx="9932035" cy="1236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200"/>
              </a:lnSpc>
              <a:buFont typeface="Tahoma"/>
              <a:buChar char="•"/>
              <a:tabLst>
                <a:tab pos="354965" algn="l"/>
              </a:tabLst>
            </a:pPr>
            <a:r>
              <a:rPr sz="2800" spc="-20" dirty="0">
                <a:latin typeface="Tahoma"/>
                <a:cs typeface="Tahoma"/>
              </a:rPr>
              <a:t>20</a:t>
            </a:r>
            <a:r>
              <a:rPr sz="2800" spc="-35" dirty="0">
                <a:latin typeface="Tahoma"/>
                <a:cs typeface="Tahoma"/>
              </a:rPr>
              <a:t>0</a:t>
            </a:r>
            <a:r>
              <a:rPr sz="2800" spc="-15" dirty="0">
                <a:latin typeface="Tahoma"/>
                <a:cs typeface="Tahoma"/>
              </a:rPr>
              <a:t>,000 </a:t>
            </a:r>
            <a:r>
              <a:rPr sz="2800" spc="-25" dirty="0">
                <a:latin typeface="Tahoma"/>
                <a:cs typeface="Tahoma"/>
              </a:rPr>
              <a:t>m</a:t>
            </a:r>
            <a:r>
              <a:rPr sz="2800" spc="-30" dirty="0">
                <a:latin typeface="Tahoma"/>
                <a:cs typeface="Tahoma"/>
              </a:rPr>
              <a:t>a</a:t>
            </a:r>
            <a:r>
              <a:rPr sz="2800" spc="-15" dirty="0">
                <a:latin typeface="Tahoma"/>
                <a:cs typeface="Tahoma"/>
              </a:rPr>
              <a:t>p/50</a:t>
            </a:r>
            <a:r>
              <a:rPr sz="2800" spc="-35" dirty="0">
                <a:latin typeface="Tahoma"/>
                <a:cs typeface="Tahoma"/>
              </a:rPr>
              <a:t>0</a:t>
            </a:r>
            <a:r>
              <a:rPr sz="2800" spc="-20" dirty="0">
                <a:latin typeface="Tahoma"/>
                <a:cs typeface="Tahoma"/>
              </a:rPr>
              <a:t>0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reduce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tasks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w/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2</a:t>
            </a:r>
            <a:r>
              <a:rPr sz="2800" spc="-30" dirty="0">
                <a:latin typeface="Tahoma"/>
                <a:cs typeface="Tahoma"/>
              </a:rPr>
              <a:t>0</a:t>
            </a:r>
            <a:r>
              <a:rPr sz="2800" spc="-20" dirty="0">
                <a:latin typeface="Tahoma"/>
                <a:cs typeface="Tahoma"/>
              </a:rPr>
              <a:t>00 </a:t>
            </a:r>
            <a:r>
              <a:rPr sz="2800" spc="-25" dirty="0">
                <a:latin typeface="Tahoma"/>
                <a:cs typeface="Tahoma"/>
              </a:rPr>
              <a:t>m</a:t>
            </a:r>
            <a:r>
              <a:rPr sz="2800" spc="-30" dirty="0">
                <a:latin typeface="Tahoma"/>
                <a:cs typeface="Tahoma"/>
              </a:rPr>
              <a:t>a</a:t>
            </a:r>
            <a:r>
              <a:rPr sz="2800" spc="-15" dirty="0">
                <a:latin typeface="Tahoma"/>
                <a:cs typeface="Tahoma"/>
              </a:rPr>
              <a:t>chines</a:t>
            </a:r>
            <a:r>
              <a:rPr sz="2800" spc="3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(</a:t>
            </a:r>
            <a:r>
              <a:rPr sz="2400" spc="5" dirty="0">
                <a:latin typeface="Tahoma"/>
                <a:cs typeface="Tahoma"/>
              </a:rPr>
              <a:t>D</a:t>
            </a:r>
            <a:r>
              <a:rPr sz="2400" spc="-15" dirty="0">
                <a:latin typeface="Tahoma"/>
                <a:cs typeface="Tahoma"/>
              </a:rPr>
              <a:t>ean and</a:t>
            </a:r>
            <a:r>
              <a:rPr sz="2400" spc="-10" dirty="0">
                <a:latin typeface="Tahoma"/>
                <a:cs typeface="Tahoma"/>
              </a:rPr>
              <a:t> Ghemaw</a:t>
            </a:r>
            <a:r>
              <a:rPr sz="2400" spc="0" dirty="0">
                <a:latin typeface="Tahoma"/>
                <a:cs typeface="Tahoma"/>
              </a:rPr>
              <a:t>at</a:t>
            </a:r>
            <a:r>
              <a:rPr sz="2400" spc="-10" dirty="0">
                <a:latin typeface="Tahoma"/>
                <a:cs typeface="Tahoma"/>
              </a:rPr>
              <a:t>,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20</a:t>
            </a:r>
            <a:r>
              <a:rPr sz="2400" spc="-25" dirty="0">
                <a:latin typeface="Tahoma"/>
                <a:cs typeface="Tahoma"/>
              </a:rPr>
              <a:t>0</a:t>
            </a:r>
            <a:r>
              <a:rPr sz="2400" spc="-15" dirty="0">
                <a:latin typeface="Tahoma"/>
                <a:cs typeface="Tahoma"/>
              </a:rPr>
              <a:t>4)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spc="-20" dirty="0">
                <a:latin typeface="Tahoma"/>
                <a:cs typeface="Tahoma"/>
              </a:rPr>
              <a:t>O</a:t>
            </a:r>
            <a:r>
              <a:rPr sz="2400" spc="-10" dirty="0">
                <a:latin typeface="Tahoma"/>
                <a:cs typeface="Tahoma"/>
              </a:rPr>
              <a:t>v</a:t>
            </a:r>
            <a:r>
              <a:rPr sz="2400" spc="0" dirty="0">
                <a:latin typeface="Tahoma"/>
                <a:cs typeface="Tahoma"/>
              </a:rPr>
              <a:t>er</a:t>
            </a:r>
            <a:r>
              <a:rPr sz="2400" spc="-15" dirty="0">
                <a:latin typeface="Tahoma"/>
                <a:cs typeface="Tahoma"/>
              </a:rPr>
              <a:t> 1m/day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at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FB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last year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85872" y="2691383"/>
            <a:ext cx="6003035" cy="4154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35455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Model</a:t>
            </a:r>
            <a:r>
              <a:rPr sz="4400" spc="-20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has </a:t>
            </a:r>
            <a:r>
              <a:rPr sz="4400" spc="-15" dirty="0">
                <a:solidFill>
                  <a:srgbClr val="E20000"/>
                </a:solidFill>
                <a:latin typeface="Tahoma"/>
                <a:cs typeface="Tahoma"/>
              </a:rPr>
              <a:t>B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road Appli</a:t>
            </a:r>
            <a:r>
              <a:rPr sz="4400" spc="-10" dirty="0">
                <a:solidFill>
                  <a:srgbClr val="E20000"/>
                </a:solidFill>
                <a:latin typeface="Tahoma"/>
                <a:cs typeface="Tahoma"/>
              </a:rPr>
              <a:t>c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ability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0194" y="1456690"/>
            <a:ext cx="467487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ce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Pro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spc="0" dirty="0">
                <a:latin typeface="Arial"/>
                <a:cs typeface="Arial"/>
              </a:rPr>
              <a:t>rams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 </a:t>
            </a:r>
            <a:r>
              <a:rPr sz="1800" spc="0" dirty="0">
                <a:latin typeface="Arial"/>
                <a:cs typeface="Arial"/>
              </a:rPr>
              <a:t>Go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urce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ree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0194" y="4550917"/>
            <a:ext cx="152273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x</a:t>
            </a:r>
            <a:r>
              <a:rPr sz="1800" spc="0" dirty="0">
                <a:latin typeface="Arial"/>
                <a:cs typeface="Arial"/>
              </a:rPr>
              <a:t>am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le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us</a:t>
            </a:r>
            <a:r>
              <a:rPr sz="1800" spc="-10" dirty="0">
                <a:latin typeface="Arial"/>
                <a:cs typeface="Arial"/>
              </a:rPr>
              <a:t>es: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86555" y="1752600"/>
            <a:ext cx="4314444" cy="2942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76094" y="4973763"/>
          <a:ext cx="7837966" cy="1572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8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124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spc="0" dirty="0">
                          <a:latin typeface="Arial"/>
                          <a:cs typeface="Arial"/>
                        </a:rPr>
                        <a:t>tributed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0" dirty="0">
                          <a:latin typeface="Arial"/>
                          <a:cs typeface="Arial"/>
                        </a:rPr>
                        <a:t>gr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0" dirty="0">
                          <a:latin typeface="Arial"/>
                          <a:cs typeface="Arial"/>
                        </a:rPr>
                        <a:t>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istr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ibu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ted 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rt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</a:pPr>
                      <a:r>
                        <a:rPr sz="1800" spc="-4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k-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ap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rs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021">
                <a:tc>
                  <a:txBody>
                    <a:bodyPr/>
                    <a:lstStyle/>
                    <a:p>
                      <a:pPr marL="25400" marR="229870">
                        <a:lnSpc>
                          <a:spcPts val="456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term-vect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r p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r h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st 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cum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nt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cl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steri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9870" marR="229235">
                        <a:lnSpc>
                          <a:spcPts val="4560"/>
                        </a:lnSpc>
                      </a:pPr>
                      <a:r>
                        <a:rPr sz="1800" spc="-4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eb</a:t>
                      </a:r>
                      <a:r>
                        <a:rPr sz="1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acc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ss log stats mac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9235" marR="25400">
                        <a:lnSpc>
                          <a:spcPct val="1612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vert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structi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n statistic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mac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29235">
                        <a:lnSpc>
                          <a:spcPts val="156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tra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sl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07079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Usage at</a:t>
            </a:r>
            <a:r>
              <a:rPr sz="4400" spc="-5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Google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0331" y="1575816"/>
            <a:ext cx="7225283" cy="4564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18119" y="1991867"/>
            <a:ext cx="3857244" cy="3895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385945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Hadoop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43634"/>
            <a:ext cx="10219055" cy="2541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Open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Source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A</a:t>
            </a:r>
            <a:r>
              <a:rPr sz="3200" spc="0" dirty="0">
                <a:latin typeface="Tahoma"/>
                <a:cs typeface="Tahoma"/>
              </a:rPr>
              <a:t>pache pro</a:t>
            </a:r>
            <a:r>
              <a:rPr sz="3200" spc="-10" dirty="0">
                <a:latin typeface="Tahoma"/>
                <a:cs typeface="Tahoma"/>
              </a:rPr>
              <a:t>j</a:t>
            </a:r>
            <a:r>
              <a:rPr sz="3200" spc="0" dirty="0">
                <a:latin typeface="Tahoma"/>
                <a:cs typeface="Tahoma"/>
              </a:rPr>
              <a:t>ect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Tahoma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Written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in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Java;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runs on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Linux,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Windows, </a:t>
            </a:r>
            <a:r>
              <a:rPr sz="3200" spc="-10" dirty="0">
                <a:latin typeface="Tahoma"/>
                <a:cs typeface="Tahoma"/>
              </a:rPr>
              <a:t>O</a:t>
            </a:r>
            <a:r>
              <a:rPr sz="3200" spc="0" dirty="0">
                <a:latin typeface="Tahoma"/>
                <a:cs typeface="Tahoma"/>
              </a:rPr>
              <a:t>S/X, </a:t>
            </a:r>
            <a:r>
              <a:rPr sz="3200" spc="5" dirty="0">
                <a:latin typeface="Tahoma"/>
                <a:cs typeface="Tahoma"/>
              </a:rPr>
              <a:t>S</a:t>
            </a:r>
            <a:r>
              <a:rPr sz="3200" spc="0" dirty="0">
                <a:latin typeface="Tahoma"/>
                <a:cs typeface="Tahoma"/>
              </a:rPr>
              <a:t>olaris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Tahoma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Hadoop includes: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36"/>
              </a:spcBef>
              <a:buFont typeface="Tahoma"/>
              <a:buChar char="•"/>
            </a:pPr>
            <a:endParaRPr sz="550"/>
          </a:p>
          <a:p>
            <a:pPr marL="756285" lvl="1" indent="-287020">
              <a:lnSpc>
                <a:spcPct val="100000"/>
              </a:lnSpc>
              <a:buFont typeface="Tahoma"/>
              <a:buChar char="–"/>
              <a:tabLst>
                <a:tab pos="756285" algn="l"/>
              </a:tabLst>
            </a:pPr>
            <a:r>
              <a:rPr sz="2400" spc="-15" dirty="0">
                <a:latin typeface="Tahoma"/>
                <a:cs typeface="Tahoma"/>
              </a:rPr>
              <a:t>MapRed</a:t>
            </a:r>
            <a:r>
              <a:rPr sz="2400" spc="-10" dirty="0">
                <a:latin typeface="Tahoma"/>
                <a:cs typeface="Tahoma"/>
              </a:rPr>
              <a:t>u</a:t>
            </a:r>
            <a:r>
              <a:rPr sz="2400" spc="0" dirty="0">
                <a:latin typeface="Tahoma"/>
                <a:cs typeface="Tahoma"/>
              </a:rPr>
              <a:t>ce:</a:t>
            </a:r>
            <a:r>
              <a:rPr sz="2400" spc="-15" dirty="0">
                <a:latin typeface="Tahoma"/>
                <a:cs typeface="Tahoma"/>
              </a:rPr>
              <a:t> d</a:t>
            </a:r>
            <a:r>
              <a:rPr sz="2400" spc="-5" dirty="0">
                <a:latin typeface="Tahoma"/>
                <a:cs typeface="Tahoma"/>
              </a:rPr>
              <a:t>i</a:t>
            </a:r>
            <a:r>
              <a:rPr sz="2400" spc="0" dirty="0">
                <a:latin typeface="Tahoma"/>
                <a:cs typeface="Tahoma"/>
              </a:rPr>
              <a:t>stributes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ap</a:t>
            </a:r>
            <a:r>
              <a:rPr sz="2400" spc="-10" dirty="0">
                <a:latin typeface="Tahoma"/>
                <a:cs typeface="Tahoma"/>
              </a:rPr>
              <a:t>plicat</a:t>
            </a:r>
            <a:r>
              <a:rPr sz="2400" spc="-5" dirty="0">
                <a:latin typeface="Tahoma"/>
                <a:cs typeface="Tahoma"/>
              </a:rPr>
              <a:t>i</a:t>
            </a:r>
            <a:r>
              <a:rPr sz="2400" spc="-15" dirty="0">
                <a:latin typeface="Tahoma"/>
                <a:cs typeface="Tahoma"/>
              </a:rPr>
              <a:t>o</a:t>
            </a:r>
            <a:r>
              <a:rPr sz="2400" spc="-10" dirty="0">
                <a:latin typeface="Tahoma"/>
                <a:cs typeface="Tahoma"/>
              </a:rPr>
              <a:t>n</a:t>
            </a:r>
            <a:r>
              <a:rPr sz="2400" spc="0" dirty="0">
                <a:latin typeface="Tahoma"/>
                <a:cs typeface="Tahoma"/>
              </a:rPr>
              <a:t>s</a:t>
            </a:r>
            <a:endParaRPr sz="2400">
              <a:latin typeface="Tahoma"/>
              <a:cs typeface="Tahoma"/>
            </a:endParaRPr>
          </a:p>
          <a:p>
            <a:pPr lvl="1">
              <a:lnSpc>
                <a:spcPts val="550"/>
              </a:lnSpc>
              <a:spcBef>
                <a:spcPts val="25"/>
              </a:spcBef>
              <a:buFont typeface="Tahoma"/>
              <a:buChar char="–"/>
            </a:pPr>
            <a:endParaRPr sz="550"/>
          </a:p>
          <a:p>
            <a:pPr marL="756285" lvl="1" indent="-287020">
              <a:lnSpc>
                <a:spcPct val="100000"/>
              </a:lnSpc>
              <a:buFont typeface="Tahoma"/>
              <a:buChar char="–"/>
              <a:tabLst>
                <a:tab pos="756285" algn="l"/>
              </a:tabLst>
            </a:pPr>
            <a:r>
              <a:rPr sz="2400" spc="0" dirty="0">
                <a:latin typeface="Tahoma"/>
                <a:cs typeface="Tahoma"/>
              </a:rPr>
              <a:t>HDFS: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distrib</a:t>
            </a:r>
            <a:r>
              <a:rPr sz="2400" spc="0" dirty="0">
                <a:latin typeface="Tahoma"/>
                <a:cs typeface="Tahoma"/>
              </a:rPr>
              <a:t>utes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dat</a:t>
            </a:r>
            <a:r>
              <a:rPr sz="2400" spc="-15" dirty="0">
                <a:latin typeface="Tahoma"/>
                <a:cs typeface="Tahoma"/>
              </a:rPr>
              <a:t>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24600" y="5715000"/>
            <a:ext cx="3810000" cy="90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7400" y="4867654"/>
            <a:ext cx="3857244" cy="1914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01925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Hadoop Design</a:t>
            </a:r>
            <a:r>
              <a:rPr sz="4400" spc="-20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Goals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43634"/>
            <a:ext cx="5003800" cy="2245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Storage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of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large da</a:t>
            </a:r>
            <a:r>
              <a:rPr sz="3200" spc="-10" dirty="0">
                <a:latin typeface="Tahoma"/>
                <a:cs typeface="Tahoma"/>
              </a:rPr>
              <a:t>t</a:t>
            </a:r>
            <a:r>
              <a:rPr sz="3200" spc="0" dirty="0">
                <a:latin typeface="Tahoma"/>
                <a:cs typeface="Tahoma"/>
              </a:rPr>
              <a:t>a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sets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Tahoma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Running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jobs </a:t>
            </a:r>
            <a:r>
              <a:rPr sz="3200" spc="-20" dirty="0">
                <a:latin typeface="Tahoma"/>
                <a:cs typeface="Tahoma"/>
              </a:rPr>
              <a:t>i</a:t>
            </a:r>
            <a:r>
              <a:rPr sz="3200" spc="0" dirty="0">
                <a:latin typeface="Tahoma"/>
                <a:cs typeface="Tahoma"/>
              </a:rPr>
              <a:t>n parallel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Tahoma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Maximizing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disk I/O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Tahoma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Batch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processing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10585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Job Distribu</a:t>
            </a:r>
            <a:r>
              <a:rPr sz="4400" spc="5" dirty="0">
                <a:solidFill>
                  <a:srgbClr val="E20000"/>
                </a:solidFill>
                <a:latin typeface="Tahoma"/>
                <a:cs typeface="Tahoma"/>
              </a:rPr>
              <a:t>t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ion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800" spc="-15" dirty="0">
                <a:latin typeface="Tahoma"/>
                <a:cs typeface="Tahoma"/>
              </a:rPr>
              <a:t>Users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submit </a:t>
            </a:r>
            <a:r>
              <a:rPr sz="2800" spc="-20" dirty="0">
                <a:latin typeface="Tahoma"/>
                <a:cs typeface="Tahoma"/>
              </a:rPr>
              <a:t>mapreduce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jobs t</a:t>
            </a:r>
            <a:r>
              <a:rPr sz="2800" spc="-20" dirty="0">
                <a:latin typeface="Tahoma"/>
                <a:cs typeface="Tahoma"/>
              </a:rPr>
              <a:t>o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j</a:t>
            </a:r>
            <a:r>
              <a:rPr sz="2800" spc="-15" dirty="0">
                <a:latin typeface="Tahoma"/>
                <a:cs typeface="Tahoma"/>
              </a:rPr>
              <a:t>obtracker</a:t>
            </a:r>
            <a:endParaRPr sz="2800">
              <a:latin typeface="Tahoma"/>
              <a:cs typeface="Tahoma"/>
            </a:endParaRPr>
          </a:p>
          <a:p>
            <a:pPr>
              <a:lnSpc>
                <a:spcPts val="650"/>
              </a:lnSpc>
              <a:spcBef>
                <a:spcPts val="25"/>
              </a:spcBef>
              <a:buFont typeface="Tahoma"/>
              <a:buChar char="•"/>
            </a:pPr>
            <a:endParaRPr sz="650"/>
          </a:p>
          <a:p>
            <a:pPr marL="355600" marR="127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800" spc="-15" dirty="0">
                <a:latin typeface="Tahoma"/>
                <a:cs typeface="Tahoma"/>
              </a:rPr>
              <a:t>Jobt</a:t>
            </a:r>
            <a:r>
              <a:rPr sz="2800" spc="-5" dirty="0">
                <a:latin typeface="Tahoma"/>
                <a:cs typeface="Tahoma"/>
              </a:rPr>
              <a:t>r</a:t>
            </a:r>
            <a:r>
              <a:rPr sz="2800" spc="-15" dirty="0">
                <a:latin typeface="Tahoma"/>
                <a:cs typeface="Tahoma"/>
              </a:rPr>
              <a:t>acker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puts</a:t>
            </a:r>
            <a:r>
              <a:rPr sz="2800" spc="-5" dirty="0">
                <a:latin typeface="Tahoma"/>
                <a:cs typeface="Tahoma"/>
              </a:rPr>
              <a:t> j</a:t>
            </a:r>
            <a:r>
              <a:rPr sz="2800" spc="-15" dirty="0">
                <a:latin typeface="Tahoma"/>
                <a:cs typeface="Tahoma"/>
              </a:rPr>
              <a:t>obs in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queu</a:t>
            </a:r>
            <a:r>
              <a:rPr sz="2800" spc="-10" dirty="0">
                <a:latin typeface="Tahoma"/>
                <a:cs typeface="Tahoma"/>
              </a:rPr>
              <a:t>e,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e</a:t>
            </a:r>
            <a:r>
              <a:rPr sz="2800" spc="-15" dirty="0">
                <a:latin typeface="Tahoma"/>
                <a:cs typeface="Tahoma"/>
              </a:rPr>
              <a:t>xecu</a:t>
            </a:r>
            <a:r>
              <a:rPr sz="2800" spc="-5" dirty="0">
                <a:latin typeface="Tahoma"/>
                <a:cs typeface="Tahoma"/>
              </a:rPr>
              <a:t>t</a:t>
            </a:r>
            <a:r>
              <a:rPr sz="2800" spc="-15" dirty="0">
                <a:latin typeface="Tahoma"/>
                <a:cs typeface="Tahoma"/>
              </a:rPr>
              <a:t>es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o</a:t>
            </a:r>
            <a:r>
              <a:rPr sz="2800" spc="-20" dirty="0">
                <a:latin typeface="Tahoma"/>
                <a:cs typeface="Tahoma"/>
              </a:rPr>
              <a:t>n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firs</a:t>
            </a:r>
            <a:r>
              <a:rPr sz="2800" spc="25" dirty="0">
                <a:latin typeface="Tahoma"/>
                <a:cs typeface="Tahoma"/>
              </a:rPr>
              <a:t>t</a:t>
            </a:r>
            <a:r>
              <a:rPr sz="2800" spc="-15" dirty="0">
                <a:latin typeface="Tahoma"/>
                <a:cs typeface="Tahoma"/>
              </a:rPr>
              <a:t>-c</a:t>
            </a:r>
            <a:r>
              <a:rPr sz="2800" spc="-10" dirty="0">
                <a:latin typeface="Tahoma"/>
                <a:cs typeface="Tahoma"/>
              </a:rPr>
              <a:t>o</a:t>
            </a:r>
            <a:r>
              <a:rPr sz="2800" spc="-25" dirty="0">
                <a:latin typeface="Tahoma"/>
                <a:cs typeface="Tahoma"/>
              </a:rPr>
              <a:t>m</a:t>
            </a:r>
            <a:r>
              <a:rPr sz="2800" spc="-10" dirty="0">
                <a:latin typeface="Tahoma"/>
                <a:cs typeface="Tahoma"/>
              </a:rPr>
              <a:t>e,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f</a:t>
            </a:r>
            <a:r>
              <a:rPr sz="2800" spc="-25" dirty="0">
                <a:latin typeface="Tahoma"/>
                <a:cs typeface="Tahoma"/>
              </a:rPr>
              <a:t>i</a:t>
            </a:r>
            <a:r>
              <a:rPr sz="2800" spc="-15" dirty="0">
                <a:latin typeface="Tahoma"/>
                <a:cs typeface="Tahoma"/>
              </a:rPr>
              <a:t>rs</a:t>
            </a:r>
            <a:r>
              <a:rPr sz="2800" spc="-5" dirty="0">
                <a:latin typeface="Tahoma"/>
                <a:cs typeface="Tahoma"/>
              </a:rPr>
              <a:t>t</a:t>
            </a:r>
            <a:r>
              <a:rPr sz="2800" spc="-15" dirty="0">
                <a:latin typeface="Tahoma"/>
                <a:cs typeface="Tahoma"/>
              </a:rPr>
              <a:t>-serv</a:t>
            </a:r>
            <a:r>
              <a:rPr sz="2800" spc="-10" dirty="0">
                <a:latin typeface="Tahoma"/>
                <a:cs typeface="Tahoma"/>
              </a:rPr>
              <a:t>e</a:t>
            </a:r>
            <a:r>
              <a:rPr sz="2800" spc="-20" dirty="0">
                <a:latin typeface="Tahoma"/>
                <a:cs typeface="Tahoma"/>
              </a:rPr>
              <a:t>d</a:t>
            </a:r>
            <a:r>
              <a:rPr sz="2800" spc="-15" dirty="0">
                <a:latin typeface="Tahoma"/>
                <a:cs typeface="Tahoma"/>
              </a:rPr>
              <a:t> basis</a:t>
            </a:r>
            <a:endParaRPr sz="2800">
              <a:latin typeface="Tahoma"/>
              <a:cs typeface="Tahoma"/>
            </a:endParaRPr>
          </a:p>
          <a:p>
            <a:pPr>
              <a:lnSpc>
                <a:spcPts val="650"/>
              </a:lnSpc>
              <a:spcBef>
                <a:spcPts val="22"/>
              </a:spcBef>
              <a:buFont typeface="Tahoma"/>
              <a:buChar char="•"/>
            </a:pPr>
            <a:endParaRPr sz="6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800" spc="-15" dirty="0">
                <a:latin typeface="Tahoma"/>
                <a:cs typeface="Tahoma"/>
              </a:rPr>
              <a:t>Jobtracker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man</a:t>
            </a:r>
            <a:r>
              <a:rPr sz="2800" spc="-25" dirty="0">
                <a:latin typeface="Tahoma"/>
                <a:cs typeface="Tahoma"/>
              </a:rPr>
              <a:t>a</a:t>
            </a:r>
            <a:r>
              <a:rPr sz="2800" spc="-15" dirty="0">
                <a:latin typeface="Tahoma"/>
                <a:cs typeface="Tahoma"/>
              </a:rPr>
              <a:t>ges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ass</a:t>
            </a:r>
            <a:r>
              <a:rPr sz="2800" spc="-25" dirty="0">
                <a:latin typeface="Tahoma"/>
                <a:cs typeface="Tahoma"/>
              </a:rPr>
              <a:t>i</a:t>
            </a:r>
            <a:r>
              <a:rPr sz="2800" spc="-20" dirty="0">
                <a:latin typeface="Tahoma"/>
                <a:cs typeface="Tahoma"/>
              </a:rPr>
              <a:t>gnment</a:t>
            </a:r>
            <a:r>
              <a:rPr sz="2800" spc="2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of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map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and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reduce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t</a:t>
            </a:r>
            <a:r>
              <a:rPr sz="2800" spc="-30" dirty="0">
                <a:latin typeface="Tahoma"/>
                <a:cs typeface="Tahoma"/>
              </a:rPr>
              <a:t>a</a:t>
            </a:r>
            <a:r>
              <a:rPr sz="2800" spc="-15" dirty="0">
                <a:latin typeface="Tahoma"/>
                <a:cs typeface="Tahoma"/>
              </a:rPr>
              <a:t>sks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to</a:t>
            </a:r>
            <a:endParaRPr sz="28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800" spc="-15" dirty="0">
                <a:latin typeface="Tahoma"/>
                <a:cs typeface="Tahoma"/>
              </a:rPr>
              <a:t>tasktrackers</a:t>
            </a:r>
            <a:endParaRPr sz="2800">
              <a:latin typeface="Tahoma"/>
              <a:cs typeface="Tahoma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6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800" spc="-15" dirty="0">
                <a:latin typeface="Tahoma"/>
                <a:cs typeface="Tahoma"/>
              </a:rPr>
              <a:t>Tasktrackers</a:t>
            </a:r>
            <a:r>
              <a:rPr sz="2800" spc="4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exe</a:t>
            </a:r>
            <a:r>
              <a:rPr sz="2800" spc="-10" dirty="0">
                <a:latin typeface="Tahoma"/>
                <a:cs typeface="Tahoma"/>
              </a:rPr>
              <a:t>c</a:t>
            </a:r>
            <a:r>
              <a:rPr sz="2800" spc="-15" dirty="0">
                <a:latin typeface="Tahoma"/>
                <a:cs typeface="Tahoma"/>
              </a:rPr>
              <a:t>ute</a:t>
            </a:r>
            <a:r>
              <a:rPr sz="2800" spc="-5" dirty="0">
                <a:latin typeface="Tahoma"/>
                <a:cs typeface="Tahoma"/>
              </a:rPr>
              <a:t> t</a:t>
            </a:r>
            <a:r>
              <a:rPr sz="2800" spc="-15" dirty="0">
                <a:latin typeface="Tahoma"/>
                <a:cs typeface="Tahoma"/>
              </a:rPr>
              <a:t>asks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upon </a:t>
            </a:r>
            <a:r>
              <a:rPr sz="2800" spc="-15" dirty="0">
                <a:latin typeface="Tahoma"/>
                <a:cs typeface="Tahoma"/>
              </a:rPr>
              <a:t>instru</a:t>
            </a:r>
            <a:r>
              <a:rPr sz="2800" spc="-5" dirty="0">
                <a:latin typeface="Tahoma"/>
                <a:cs typeface="Tahoma"/>
              </a:rPr>
              <a:t>c</a:t>
            </a:r>
            <a:r>
              <a:rPr sz="2800" spc="-15" dirty="0">
                <a:latin typeface="Tahoma"/>
                <a:cs typeface="Tahoma"/>
              </a:rPr>
              <a:t>tion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from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j</a:t>
            </a:r>
            <a:r>
              <a:rPr sz="2800" spc="-15" dirty="0">
                <a:latin typeface="Tahoma"/>
                <a:cs typeface="Tahoma"/>
              </a:rPr>
              <a:t>obtracker,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and</a:t>
            </a:r>
            <a:endParaRPr sz="28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800" spc="-20" dirty="0">
                <a:latin typeface="Tahoma"/>
                <a:cs typeface="Tahoma"/>
              </a:rPr>
              <a:t>handl</a:t>
            </a:r>
            <a:r>
              <a:rPr sz="2800" spc="0" dirty="0">
                <a:latin typeface="Tahoma"/>
                <a:cs typeface="Tahoma"/>
              </a:rPr>
              <a:t>e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data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transfer between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map </a:t>
            </a:r>
            <a:r>
              <a:rPr sz="2800" spc="-15" dirty="0">
                <a:latin typeface="Tahoma"/>
                <a:cs typeface="Tahoma"/>
              </a:rPr>
              <a:t>a</a:t>
            </a:r>
            <a:r>
              <a:rPr sz="2800" spc="-30" dirty="0">
                <a:latin typeface="Tahoma"/>
                <a:cs typeface="Tahoma"/>
              </a:rPr>
              <a:t>n</a:t>
            </a:r>
            <a:r>
              <a:rPr sz="2800" spc="-20" dirty="0">
                <a:latin typeface="Tahoma"/>
                <a:cs typeface="Tahoma"/>
              </a:rPr>
              <a:t>d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reduce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p</a:t>
            </a:r>
            <a:r>
              <a:rPr sz="2800" spc="-30" dirty="0">
                <a:latin typeface="Tahoma"/>
                <a:cs typeface="Tahoma"/>
              </a:rPr>
              <a:t>h</a:t>
            </a:r>
            <a:r>
              <a:rPr sz="2800" spc="-15" dirty="0">
                <a:latin typeface="Tahoma"/>
                <a:cs typeface="Tahoma"/>
              </a:rPr>
              <a:t>ases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90404" y="6379462"/>
            <a:ext cx="1066800" cy="47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75419" y="6382510"/>
            <a:ext cx="1066800" cy="475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7076" y="6379462"/>
            <a:ext cx="1066800" cy="47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25139" y="6384034"/>
            <a:ext cx="1066800" cy="473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7776" y="6379462"/>
            <a:ext cx="1068324" cy="47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7363" y="6382510"/>
            <a:ext cx="1066800" cy="475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387082"/>
            <a:ext cx="1066800" cy="470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69580" y="6380986"/>
            <a:ext cx="1068324" cy="477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62216" y="6384034"/>
            <a:ext cx="1068324" cy="473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51803" y="6379462"/>
            <a:ext cx="1066800" cy="47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44440" y="6382510"/>
            <a:ext cx="1066800" cy="475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94719" y="6385559"/>
            <a:ext cx="1097279" cy="4724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1" y="6386321"/>
            <a:ext cx="12191238" cy="0"/>
          </a:xfrm>
          <a:custGeom>
            <a:avLst/>
            <a:gdLst/>
            <a:ahLst/>
            <a:cxnLst/>
            <a:rect l="l" t="t" r="r" b="b"/>
            <a:pathLst>
              <a:path w="12191238">
                <a:moveTo>
                  <a:pt x="0" y="0"/>
                </a:moveTo>
                <a:lnTo>
                  <a:pt x="12191238" y="0"/>
                </a:lnTo>
              </a:path>
            </a:pathLst>
          </a:custGeom>
          <a:ln w="28956">
            <a:solidFill>
              <a:srgbClr val="480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56659" y="6463284"/>
            <a:ext cx="0" cy="365759"/>
          </a:xfrm>
          <a:custGeom>
            <a:avLst/>
            <a:gdLst/>
            <a:ahLst/>
            <a:cxnLst/>
            <a:rect l="l" t="t" r="r" b="b"/>
            <a:pathLst>
              <a:path h="365759">
                <a:moveTo>
                  <a:pt x="0" y="365759"/>
                </a:moveTo>
                <a:lnTo>
                  <a:pt x="0" y="0"/>
                </a:lnTo>
                <a:lnTo>
                  <a:pt x="0" y="3657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014966" y="6540296"/>
            <a:ext cx="1266825" cy="318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400" spc="-10" dirty="0">
                <a:solidFill>
                  <a:srgbClr val="324C20"/>
                </a:solidFill>
                <a:latin typeface="Tahoma"/>
                <a:cs typeface="Tahoma"/>
              </a:rPr>
              <a:t>S</a:t>
            </a:r>
            <a:r>
              <a:rPr sz="1400" spc="0" dirty="0">
                <a:solidFill>
                  <a:srgbClr val="324C20"/>
                </a:solidFill>
                <a:latin typeface="Tahoma"/>
                <a:cs typeface="Tahoma"/>
              </a:rPr>
              <a:t>BA6100</a:t>
            </a:r>
            <a:r>
              <a:rPr sz="1400" spc="-30" dirty="0">
                <a:solidFill>
                  <a:srgbClr val="324C20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324C20"/>
                </a:solidFill>
                <a:latin typeface="Tahoma"/>
                <a:cs typeface="Tahoma"/>
              </a:rPr>
              <a:t>B</a:t>
            </a:r>
            <a:r>
              <a:rPr sz="1400" spc="0" dirty="0">
                <a:solidFill>
                  <a:srgbClr val="324C20"/>
                </a:solidFill>
                <a:latin typeface="Tahoma"/>
                <a:cs typeface="Tahoma"/>
              </a:rPr>
              <a:t>ig</a:t>
            </a:r>
            <a:r>
              <a:rPr sz="1400" spc="-15" dirty="0">
                <a:solidFill>
                  <a:srgbClr val="324C20"/>
                </a:solidFill>
                <a:latin typeface="Tahoma"/>
                <a:cs typeface="Tahoma"/>
              </a:rPr>
              <a:t> </a:t>
            </a:r>
            <a:r>
              <a:rPr sz="1400" spc="0" dirty="0">
                <a:solidFill>
                  <a:srgbClr val="324C20"/>
                </a:solidFill>
                <a:latin typeface="Tahoma"/>
                <a:cs typeface="Tahoma"/>
              </a:rPr>
              <a:t>Da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25139" y="6540296"/>
            <a:ext cx="1066800" cy="318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6835" algn="r">
              <a:lnSpc>
                <a:spcPct val="100000"/>
              </a:lnSpc>
            </a:pPr>
            <a:r>
              <a:rPr sz="1400" dirty="0">
                <a:solidFill>
                  <a:srgbClr val="324C20"/>
                </a:solidFill>
                <a:latin typeface="Tahoma"/>
                <a:cs typeface="Tahoma"/>
              </a:rPr>
              <a:t>D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44440" y="6540296"/>
            <a:ext cx="1066800" cy="318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5585">
              <a:lnSpc>
                <a:spcPct val="100000"/>
              </a:lnSpc>
            </a:pPr>
            <a:r>
              <a:rPr sz="1400" dirty="0">
                <a:solidFill>
                  <a:srgbClr val="324C20"/>
                </a:solidFill>
                <a:latin typeface="Tahoma"/>
                <a:cs typeface="Tahoma"/>
              </a:rPr>
              <a:t>ta</a:t>
            </a:r>
            <a:r>
              <a:rPr sz="1400" spc="-5" dirty="0">
                <a:solidFill>
                  <a:srgbClr val="324C20"/>
                </a:solidFill>
                <a:latin typeface="Tahoma"/>
                <a:cs typeface="Tahoma"/>
              </a:rPr>
              <a:t> </a:t>
            </a:r>
            <a:r>
              <a:rPr sz="1400" spc="0" dirty="0">
                <a:solidFill>
                  <a:srgbClr val="324C20"/>
                </a:solidFill>
                <a:latin typeface="Tahoma"/>
                <a:cs typeface="Tahoma"/>
              </a:rPr>
              <a:t>A</a:t>
            </a:r>
            <a:r>
              <a:rPr sz="1400" spc="-5" dirty="0">
                <a:solidFill>
                  <a:srgbClr val="324C20"/>
                </a:solidFill>
                <a:latin typeface="Tahoma"/>
                <a:cs typeface="Tahoma"/>
              </a:rPr>
              <a:t>n</a:t>
            </a:r>
            <a:r>
              <a:rPr sz="1400" spc="-10" dirty="0">
                <a:solidFill>
                  <a:srgbClr val="324C20"/>
                </a:solidFill>
                <a:latin typeface="Tahoma"/>
                <a:cs typeface="Tahoma"/>
              </a:rPr>
              <a:t>a</a:t>
            </a:r>
            <a:r>
              <a:rPr sz="1400" spc="0" dirty="0">
                <a:solidFill>
                  <a:srgbClr val="324C20"/>
                </a:solidFill>
                <a:latin typeface="Tahoma"/>
                <a:cs typeface="Tahoma"/>
              </a:rPr>
              <a:t>lyt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76889" y="6540296"/>
            <a:ext cx="1141730" cy="318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400" dirty="0">
                <a:solidFill>
                  <a:srgbClr val="324C20"/>
                </a:solidFill>
                <a:latin typeface="Tahoma"/>
                <a:cs typeface="Tahoma"/>
              </a:rPr>
              <a:t>ics </a:t>
            </a:r>
            <a:r>
              <a:rPr sz="1400" spc="-15" dirty="0">
                <a:solidFill>
                  <a:srgbClr val="324C20"/>
                </a:solidFill>
                <a:latin typeface="Tahoma"/>
                <a:cs typeface="Tahoma"/>
              </a:rPr>
              <a:t>f</a:t>
            </a:r>
            <a:r>
              <a:rPr sz="1400" spc="0" dirty="0">
                <a:solidFill>
                  <a:srgbClr val="324C20"/>
                </a:solidFill>
                <a:latin typeface="Tahoma"/>
                <a:cs typeface="Tahoma"/>
              </a:rPr>
              <a:t>or</a:t>
            </a:r>
            <a:r>
              <a:rPr sz="1400" spc="-10" dirty="0">
                <a:solidFill>
                  <a:srgbClr val="324C20"/>
                </a:solidFill>
                <a:latin typeface="Tahoma"/>
                <a:cs typeface="Tahoma"/>
              </a:rPr>
              <a:t> </a:t>
            </a:r>
            <a:r>
              <a:rPr sz="1400" spc="0" dirty="0">
                <a:solidFill>
                  <a:srgbClr val="324C20"/>
                </a:solidFill>
                <a:latin typeface="Tahoma"/>
                <a:cs typeface="Tahoma"/>
              </a:rPr>
              <a:t>Compe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53870" y="6540296"/>
            <a:ext cx="1076960" cy="318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400" dirty="0">
                <a:solidFill>
                  <a:srgbClr val="324C20"/>
                </a:solidFill>
                <a:latin typeface="Tahoma"/>
                <a:cs typeface="Tahoma"/>
              </a:rPr>
              <a:t>titi</a:t>
            </a:r>
            <a:r>
              <a:rPr sz="1400" spc="-15" dirty="0">
                <a:solidFill>
                  <a:srgbClr val="324C20"/>
                </a:solidFill>
                <a:latin typeface="Tahoma"/>
                <a:cs typeface="Tahoma"/>
              </a:rPr>
              <a:t>v</a:t>
            </a:r>
            <a:r>
              <a:rPr sz="1400" spc="0" dirty="0">
                <a:solidFill>
                  <a:srgbClr val="324C20"/>
                </a:solidFill>
                <a:latin typeface="Tahoma"/>
                <a:cs typeface="Tahoma"/>
              </a:rPr>
              <a:t>e</a:t>
            </a:r>
            <a:r>
              <a:rPr sz="1400" spc="-30" dirty="0">
                <a:solidFill>
                  <a:srgbClr val="324C20"/>
                </a:solidFill>
                <a:latin typeface="Tahoma"/>
                <a:cs typeface="Tahoma"/>
              </a:rPr>
              <a:t> </a:t>
            </a:r>
            <a:r>
              <a:rPr sz="1400" spc="0" dirty="0">
                <a:solidFill>
                  <a:srgbClr val="324C20"/>
                </a:solidFill>
                <a:latin typeface="Tahoma"/>
                <a:cs typeface="Tahoma"/>
              </a:rPr>
              <a:t>Ad</a:t>
            </a:r>
            <a:r>
              <a:rPr sz="1400" spc="-30" dirty="0">
                <a:solidFill>
                  <a:srgbClr val="324C20"/>
                </a:solidFill>
                <a:latin typeface="Tahoma"/>
                <a:cs typeface="Tahoma"/>
              </a:rPr>
              <a:t>v</a:t>
            </a:r>
            <a:r>
              <a:rPr sz="1400" spc="-10" dirty="0">
                <a:solidFill>
                  <a:srgbClr val="324C20"/>
                </a:solidFill>
                <a:latin typeface="Tahoma"/>
                <a:cs typeface="Tahoma"/>
              </a:rPr>
              <a:t>a</a:t>
            </a:r>
            <a:r>
              <a:rPr sz="1400" spc="0" dirty="0">
                <a:solidFill>
                  <a:srgbClr val="324C20"/>
                </a:solidFill>
                <a:latin typeface="Tahoma"/>
                <a:cs typeface="Tahoma"/>
              </a:rPr>
              <a:t>nt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30463" y="6540296"/>
            <a:ext cx="1107440" cy="318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400" spc="-10" dirty="0">
                <a:solidFill>
                  <a:srgbClr val="324C20"/>
                </a:solidFill>
                <a:latin typeface="Tahoma"/>
                <a:cs typeface="Tahoma"/>
              </a:rPr>
              <a:t>a</a:t>
            </a:r>
            <a:r>
              <a:rPr sz="1400" spc="0" dirty="0">
                <a:solidFill>
                  <a:srgbClr val="324C20"/>
                </a:solidFill>
                <a:latin typeface="Tahoma"/>
                <a:cs typeface="Tahoma"/>
              </a:rPr>
              <a:t>ge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191" y="6461759"/>
            <a:ext cx="0" cy="364236"/>
          </a:xfrm>
          <a:custGeom>
            <a:avLst/>
            <a:gdLst/>
            <a:ahLst/>
            <a:cxnLst/>
            <a:rect l="l" t="t" r="r" b="b"/>
            <a:pathLst>
              <a:path h="364235">
                <a:moveTo>
                  <a:pt x="0" y="364235"/>
                </a:moveTo>
                <a:lnTo>
                  <a:pt x="0" y="0"/>
                </a:lnTo>
                <a:lnTo>
                  <a:pt x="0" y="364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0" y="6485026"/>
            <a:ext cx="1066800" cy="373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335" algn="ctr">
              <a:lnSpc>
                <a:spcPct val="100000"/>
              </a:lnSpc>
            </a:pPr>
            <a:r>
              <a:rPr sz="1000" spc="-10" dirty="0">
                <a:solidFill>
                  <a:srgbClr val="006600"/>
                </a:solidFill>
                <a:latin typeface="Calibri"/>
                <a:cs typeface="Calibri"/>
              </a:rPr>
              <a:t>©2</a:t>
            </a:r>
            <a:r>
              <a:rPr sz="1000" spc="-5" dirty="0">
                <a:solidFill>
                  <a:srgbClr val="006600"/>
                </a:solidFill>
                <a:latin typeface="Calibri"/>
                <a:cs typeface="Calibri"/>
              </a:rPr>
              <a:t>01</a:t>
            </a:r>
            <a:r>
              <a:rPr sz="1000" spc="-10" dirty="0">
                <a:solidFill>
                  <a:srgbClr val="006600"/>
                </a:solidFill>
                <a:latin typeface="Calibri"/>
                <a:cs typeface="Calibri"/>
              </a:rPr>
              <a:t>5-</a:t>
            </a:r>
            <a:r>
              <a:rPr sz="1000" spc="-5" dirty="0">
                <a:solidFill>
                  <a:srgbClr val="006600"/>
                </a:solidFill>
                <a:latin typeface="Calibri"/>
                <a:cs typeface="Calibri"/>
              </a:rPr>
              <a:t>2</a:t>
            </a:r>
            <a:r>
              <a:rPr sz="1000" spc="0" dirty="0">
                <a:solidFill>
                  <a:srgbClr val="006600"/>
                </a:solidFill>
                <a:latin typeface="Calibri"/>
                <a:cs typeface="Calibri"/>
              </a:rPr>
              <a:t>0</a:t>
            </a:r>
            <a:r>
              <a:rPr sz="1000" spc="-5" dirty="0">
                <a:solidFill>
                  <a:srgbClr val="006600"/>
                </a:solidFill>
                <a:latin typeface="Calibri"/>
                <a:cs typeface="Calibri"/>
              </a:rPr>
              <a:t>25.</a:t>
            </a:r>
            <a:r>
              <a:rPr sz="1000" spc="5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6600"/>
                </a:solidFill>
                <a:latin typeface="Calibri"/>
                <a:cs typeface="Calibri"/>
              </a:rPr>
              <a:t>Re</a:t>
            </a:r>
            <a:endParaRPr sz="1000">
              <a:latin typeface="Calibri"/>
              <a:cs typeface="Calibri"/>
            </a:endParaRPr>
          </a:p>
          <a:p>
            <a:pPr marL="133350" algn="ctr">
              <a:lnSpc>
                <a:spcPct val="100000"/>
              </a:lnSpc>
            </a:pPr>
            <a:r>
              <a:rPr sz="1000" spc="-10" dirty="0">
                <a:solidFill>
                  <a:srgbClr val="006600"/>
                </a:solidFill>
                <a:latin typeface="Calibri"/>
                <a:cs typeface="Calibri"/>
              </a:rPr>
              <a:t>pe</a:t>
            </a:r>
            <a:r>
              <a:rPr sz="1000" spc="-5" dirty="0">
                <a:solidFill>
                  <a:srgbClr val="006600"/>
                </a:solidFill>
                <a:latin typeface="Calibri"/>
                <a:cs typeface="Calibri"/>
              </a:rPr>
              <a:t>r</a:t>
            </a:r>
            <a:r>
              <a:rPr sz="1000" spc="-15" dirty="0">
                <a:solidFill>
                  <a:srgbClr val="006600"/>
                </a:solidFill>
                <a:latin typeface="Calibri"/>
                <a:cs typeface="Calibri"/>
              </a:rPr>
              <a:t>m</a:t>
            </a:r>
            <a:r>
              <a:rPr sz="1000" spc="-5" dirty="0">
                <a:solidFill>
                  <a:srgbClr val="006600"/>
                </a:solidFill>
                <a:latin typeface="Calibri"/>
                <a:cs typeface="Calibri"/>
              </a:rPr>
              <a:t>i</a:t>
            </a:r>
            <a:r>
              <a:rPr sz="1000" spc="-15" dirty="0">
                <a:solidFill>
                  <a:srgbClr val="006600"/>
                </a:solidFill>
                <a:latin typeface="Calibri"/>
                <a:cs typeface="Calibri"/>
              </a:rPr>
              <a:t>s</a:t>
            </a:r>
            <a:r>
              <a:rPr sz="1000" spc="-10" dirty="0">
                <a:solidFill>
                  <a:srgbClr val="006600"/>
                </a:solidFill>
                <a:latin typeface="Calibri"/>
                <a:cs typeface="Calibri"/>
              </a:rPr>
              <a:t>s</a:t>
            </a:r>
            <a:r>
              <a:rPr sz="1000" spc="-5" dirty="0">
                <a:solidFill>
                  <a:srgbClr val="006600"/>
                </a:solidFill>
                <a:latin typeface="Calibri"/>
                <a:cs typeface="Calibri"/>
              </a:rPr>
              <a:t>ion</a:t>
            </a:r>
            <a:r>
              <a:rPr sz="1000" spc="1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06600"/>
                </a:solidFill>
                <a:latin typeface="Calibri"/>
                <a:cs typeface="Calibri"/>
              </a:rPr>
              <a:t>of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8038" y="6485026"/>
            <a:ext cx="1106170" cy="373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90" marR="66675" indent="-9525">
              <a:lnSpc>
                <a:spcPct val="100000"/>
              </a:lnSpc>
            </a:pPr>
            <a:r>
              <a:rPr sz="1000" spc="-5" dirty="0">
                <a:solidFill>
                  <a:srgbClr val="006600"/>
                </a:solidFill>
                <a:latin typeface="Calibri"/>
                <a:cs typeface="Calibri"/>
              </a:rPr>
              <a:t>production</a:t>
            </a:r>
            <a:r>
              <a:rPr sz="1000" spc="-1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06600"/>
                </a:solidFill>
                <a:latin typeface="Calibri"/>
                <a:cs typeface="Calibri"/>
              </a:rPr>
              <a:t>or </a:t>
            </a:r>
            <a:r>
              <a:rPr sz="1000" spc="-10" dirty="0">
                <a:solidFill>
                  <a:srgbClr val="006600"/>
                </a:solidFill>
                <a:latin typeface="Calibri"/>
                <a:cs typeface="Calibri"/>
              </a:rPr>
              <a:t>us</a:t>
            </a:r>
            <a:r>
              <a:rPr sz="1000" spc="-5" dirty="0">
                <a:solidFill>
                  <a:srgbClr val="006600"/>
                </a:solidFill>
                <a:latin typeface="Calibri"/>
                <a:cs typeface="Calibri"/>
              </a:rPr>
              <a:t>age authors</a:t>
            </a:r>
            <a:r>
              <a:rPr sz="1000" spc="-1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06600"/>
                </a:solidFill>
                <a:latin typeface="Calibri"/>
                <a:cs typeface="Calibri"/>
              </a:rPr>
              <a:t>(Dr. </a:t>
            </a:r>
            <a:r>
              <a:rPr sz="1000" spc="-10" dirty="0">
                <a:solidFill>
                  <a:srgbClr val="006600"/>
                </a:solidFill>
                <a:latin typeface="Calibri"/>
                <a:cs typeface="Calibri"/>
              </a:rPr>
              <a:t>Ha</a:t>
            </a:r>
            <a:r>
              <a:rPr sz="1000" spc="-5" dirty="0">
                <a:solidFill>
                  <a:srgbClr val="006600"/>
                </a:solidFill>
                <a:latin typeface="Calibri"/>
                <a:cs typeface="Calibri"/>
              </a:rPr>
              <a:t>n</a:t>
            </a:r>
            <a:r>
              <a:rPr sz="1000" spc="-10" dirty="0">
                <a:solidFill>
                  <a:srgbClr val="006600"/>
                </a:solidFill>
                <a:latin typeface="Calibri"/>
                <a:cs typeface="Calibri"/>
              </a:rPr>
              <a:t>sen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17776" y="6485026"/>
            <a:ext cx="1068705" cy="373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415" marR="78105" indent="-1905">
              <a:lnSpc>
                <a:spcPct val="100000"/>
              </a:lnSpc>
            </a:pPr>
            <a:r>
              <a:rPr sz="1000" spc="-5" dirty="0">
                <a:solidFill>
                  <a:srgbClr val="006600"/>
                </a:solidFill>
                <a:latin typeface="Calibri"/>
                <a:cs typeface="Calibri"/>
              </a:rPr>
              <a:t>prohibited</a:t>
            </a:r>
            <a:r>
              <a:rPr sz="1000" spc="-2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000" spc="-15" dirty="0">
                <a:solidFill>
                  <a:srgbClr val="006600"/>
                </a:solidFill>
                <a:latin typeface="Calibri"/>
                <a:cs typeface="Calibri"/>
              </a:rPr>
              <a:t>w</a:t>
            </a:r>
            <a:r>
              <a:rPr sz="1000" spc="-5" dirty="0">
                <a:solidFill>
                  <a:srgbClr val="006600"/>
                </a:solidFill>
                <a:latin typeface="Calibri"/>
                <a:cs typeface="Calibri"/>
              </a:rPr>
              <a:t>ithout or Dr.</a:t>
            </a:r>
            <a:r>
              <a:rPr sz="1000" spc="-1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006600"/>
                </a:solidFill>
                <a:latin typeface="Calibri"/>
                <a:cs typeface="Calibri"/>
              </a:rPr>
              <a:t>Zadrozny)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094719" y="6546392"/>
            <a:ext cx="1097280" cy="311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5280">
              <a:lnSpc>
                <a:spcPct val="100000"/>
              </a:lnSpc>
            </a:pPr>
            <a:r>
              <a:rPr sz="1400" dirty="0">
                <a:solidFill>
                  <a:srgbClr val="006600"/>
                </a:solidFill>
                <a:latin typeface="Calibri"/>
                <a:cs typeface="Calibri"/>
              </a:rPr>
              <a:t>Slide</a:t>
            </a:r>
            <a:r>
              <a:rPr sz="1400" spc="-1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400" spc="0" dirty="0">
                <a:solidFill>
                  <a:srgbClr val="006600"/>
                </a:solidFill>
                <a:latin typeface="Calibri"/>
                <a:cs typeface="Calibri"/>
              </a:rPr>
              <a:t>‹#›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380476" y="6435851"/>
            <a:ext cx="655320" cy="4221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67455" y="6423659"/>
            <a:ext cx="568451" cy="4343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090404" y="6379462"/>
            <a:ext cx="1066800" cy="47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75419" y="6382510"/>
            <a:ext cx="1066800" cy="475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37076" y="6379462"/>
            <a:ext cx="1066800" cy="47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25139" y="6384034"/>
            <a:ext cx="1066800" cy="473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17776" y="6379462"/>
            <a:ext cx="1068324" cy="47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07363" y="6382510"/>
            <a:ext cx="1066800" cy="475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6387082"/>
            <a:ext cx="1066800" cy="470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69580" y="6380986"/>
            <a:ext cx="1068324" cy="477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62216" y="6384034"/>
            <a:ext cx="1068324" cy="473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51803" y="6379462"/>
            <a:ext cx="1066800" cy="47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44440" y="6382510"/>
            <a:ext cx="1066800" cy="475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094719" y="6385559"/>
            <a:ext cx="1097279" cy="4724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1417300" y="6546392"/>
            <a:ext cx="621030" cy="23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6600"/>
                </a:solidFill>
                <a:latin typeface="Calibri"/>
                <a:cs typeface="Calibri"/>
              </a:rPr>
              <a:t>Slide</a:t>
            </a:r>
            <a:r>
              <a:rPr sz="1400" spc="-1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400" spc="0" dirty="0">
                <a:solidFill>
                  <a:srgbClr val="006600"/>
                </a:solidFill>
                <a:latin typeface="Calibri"/>
                <a:cs typeface="Calibri"/>
              </a:rPr>
              <a:t>‹#›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947195"/>
            <a:ext cx="12182348" cy="17750"/>
          </a:xfrm>
          <a:custGeom>
            <a:avLst/>
            <a:gdLst/>
            <a:ahLst/>
            <a:cxnLst/>
            <a:rect l="l" t="t" r="r" b="b"/>
            <a:pathLst>
              <a:path w="12182348" h="17750">
                <a:moveTo>
                  <a:pt x="0" y="0"/>
                </a:moveTo>
                <a:lnTo>
                  <a:pt x="12182348" y="17750"/>
                </a:lnTo>
              </a:path>
            </a:pathLst>
          </a:custGeom>
          <a:ln w="19812">
            <a:solidFill>
              <a:srgbClr val="5B9B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752213" y="36829"/>
            <a:ext cx="2885440" cy="711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dirty="0">
                <a:solidFill>
                  <a:srgbClr val="FFFF00"/>
                </a:solidFill>
                <a:latin typeface="Calibri Light"/>
                <a:cs typeface="Calibri Light"/>
              </a:rPr>
              <a:t>D</a:t>
            </a:r>
            <a:r>
              <a:rPr sz="4400" spc="-45" dirty="0">
                <a:solidFill>
                  <a:srgbClr val="FFFF00"/>
                </a:solidFill>
                <a:latin typeface="Calibri Light"/>
                <a:cs typeface="Calibri Light"/>
              </a:rPr>
              <a:t>a</a:t>
            </a:r>
            <a:r>
              <a:rPr sz="4400" spc="-75" dirty="0">
                <a:solidFill>
                  <a:srgbClr val="FFFF00"/>
                </a:solidFill>
                <a:latin typeface="Calibri Light"/>
                <a:cs typeface="Calibri Light"/>
              </a:rPr>
              <a:t>t</a:t>
            </a:r>
            <a:r>
              <a:rPr sz="4400" spc="0" dirty="0">
                <a:solidFill>
                  <a:srgbClr val="FFFF00"/>
                </a:solidFill>
                <a:latin typeface="Calibri Light"/>
                <a:cs typeface="Calibri Light"/>
              </a:rPr>
              <a:t>a Science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974581" y="5645505"/>
            <a:ext cx="2980690" cy="386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Sou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e: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h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t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t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p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:</a:t>
            </a:r>
            <a:r>
              <a:rPr sz="1200" spc="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/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/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ww</a:t>
            </a:r>
            <a:r>
              <a:rPr sz="1200" spc="-9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w</a:t>
            </a:r>
            <a:r>
              <a:rPr sz="1200" spc="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.d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at</a:t>
            </a:r>
            <a:r>
              <a:rPr sz="1200" spc="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ai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s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ts.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c</a:t>
            </a:r>
            <a:r>
              <a:rPr sz="1200" spc="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om/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2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0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1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0</a:t>
            </a:r>
            <a:r>
              <a:rPr sz="1200" spc="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/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0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9</a:t>
            </a:r>
            <a:r>
              <a:rPr sz="1200" spc="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/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th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e</a:t>
            </a:r>
            <a:r>
              <a:rPr sz="1200" spc="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-</a:t>
            </a:r>
            <a:r>
              <a:rPr sz="1200" spc="0" dirty="0">
                <a:solidFill>
                  <a:srgbClr val="FFFFFF"/>
                </a:solidFill>
                <a:latin typeface="Calibri"/>
                <a:cs typeface="Calibri"/>
              </a:rPr>
              <a:t> d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200" spc="0" dirty="0">
                <a:solidFill>
                  <a:srgbClr val="FFFFFF"/>
                </a:solidFill>
                <a:latin typeface="Calibri"/>
                <a:cs typeface="Calibri"/>
              </a:rPr>
              <a:t>a-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ce-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-d</a:t>
            </a:r>
            <a:r>
              <a:rPr sz="1200" spc="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ag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0" dirty="0">
                <a:solidFill>
                  <a:srgbClr val="FFFFFF"/>
                </a:solidFill>
                <a:latin typeface="Calibri"/>
                <a:cs typeface="Calibri"/>
              </a:rPr>
              <a:t>am/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305555" y="920495"/>
            <a:ext cx="5512308" cy="52715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83814" y="1741170"/>
            <a:ext cx="1647444" cy="390143"/>
          </a:xfrm>
          <a:custGeom>
            <a:avLst/>
            <a:gdLst/>
            <a:ahLst/>
            <a:cxnLst/>
            <a:rect l="l" t="t" r="r" b="b"/>
            <a:pathLst>
              <a:path w="1647444" h="390143">
                <a:moveTo>
                  <a:pt x="1452372" y="0"/>
                </a:moveTo>
                <a:lnTo>
                  <a:pt x="1452372" y="97535"/>
                </a:lnTo>
                <a:lnTo>
                  <a:pt x="0" y="97535"/>
                </a:lnTo>
                <a:lnTo>
                  <a:pt x="0" y="292607"/>
                </a:lnTo>
                <a:lnTo>
                  <a:pt x="1452372" y="292607"/>
                </a:lnTo>
                <a:lnTo>
                  <a:pt x="1452372" y="390143"/>
                </a:lnTo>
                <a:lnTo>
                  <a:pt x="1647444" y="195071"/>
                </a:lnTo>
                <a:lnTo>
                  <a:pt x="1452372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83814" y="1741170"/>
            <a:ext cx="1647444" cy="390143"/>
          </a:xfrm>
          <a:custGeom>
            <a:avLst/>
            <a:gdLst/>
            <a:ahLst/>
            <a:cxnLst/>
            <a:rect l="l" t="t" r="r" b="b"/>
            <a:pathLst>
              <a:path w="1647444" h="390143">
                <a:moveTo>
                  <a:pt x="0" y="97535"/>
                </a:moveTo>
                <a:lnTo>
                  <a:pt x="1452372" y="97535"/>
                </a:lnTo>
                <a:lnTo>
                  <a:pt x="1452372" y="0"/>
                </a:lnTo>
                <a:lnTo>
                  <a:pt x="1647444" y="195071"/>
                </a:lnTo>
                <a:lnTo>
                  <a:pt x="1452372" y="390143"/>
                </a:lnTo>
                <a:lnTo>
                  <a:pt x="1452372" y="292607"/>
                </a:lnTo>
                <a:lnTo>
                  <a:pt x="0" y="292607"/>
                </a:lnTo>
                <a:lnTo>
                  <a:pt x="0" y="97535"/>
                </a:lnTo>
                <a:close/>
              </a:path>
            </a:pathLst>
          </a:custGeom>
          <a:ln w="105155">
            <a:solidFill>
              <a:srgbClr val="4171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969060" y="1362202"/>
            <a:ext cx="1492885" cy="1133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E699"/>
                </a:solidFill>
                <a:latin typeface="Calibri"/>
                <a:cs typeface="Calibri"/>
              </a:rPr>
              <a:t>Hadoop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FFE699"/>
                </a:solidFill>
                <a:latin typeface="Calibri"/>
                <a:cs typeface="Calibri"/>
              </a:rPr>
              <a:t>&amp;</a:t>
            </a:r>
            <a:r>
              <a:rPr sz="3600" spc="-5" dirty="0">
                <a:solidFill>
                  <a:srgbClr val="FFE699"/>
                </a:solidFill>
                <a:latin typeface="Calibri"/>
                <a:cs typeface="Calibri"/>
              </a:rPr>
              <a:t> </a:t>
            </a:r>
            <a:r>
              <a:rPr sz="3600" spc="0" dirty="0">
                <a:solidFill>
                  <a:srgbClr val="FFE699"/>
                </a:solidFill>
                <a:latin typeface="Calibri"/>
                <a:cs typeface="Calibri"/>
              </a:rPr>
              <a:t>Hi</a:t>
            </a:r>
            <a:r>
              <a:rPr sz="3600" spc="-55" dirty="0">
                <a:solidFill>
                  <a:srgbClr val="FFE699"/>
                </a:solidFill>
                <a:latin typeface="Calibri"/>
                <a:cs typeface="Calibri"/>
              </a:rPr>
              <a:t>v</a:t>
            </a:r>
            <a:r>
              <a:rPr sz="3600" spc="-20" dirty="0">
                <a:solidFill>
                  <a:srgbClr val="FFE699"/>
                </a:solidFill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74010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Hadoop MapReduce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84676" y="1827276"/>
            <a:ext cx="4040123" cy="4573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256279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Data</a:t>
            </a:r>
            <a:r>
              <a:rPr sz="4400" spc="5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Distribution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Data</a:t>
            </a:r>
            <a:r>
              <a:rPr sz="3200" spc="-15" dirty="0">
                <a:latin typeface="Tahoma"/>
                <a:cs typeface="Tahoma"/>
              </a:rPr>
              <a:t> t</a:t>
            </a:r>
            <a:r>
              <a:rPr sz="3200" spc="0" dirty="0">
                <a:latin typeface="Tahoma"/>
                <a:cs typeface="Tahoma"/>
              </a:rPr>
              <a:t>ransfer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handled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i</a:t>
            </a:r>
            <a:r>
              <a:rPr sz="3200" spc="-15" dirty="0">
                <a:latin typeface="Tahoma"/>
                <a:cs typeface="Tahoma"/>
              </a:rPr>
              <a:t>m</a:t>
            </a:r>
            <a:r>
              <a:rPr sz="3200" spc="0" dirty="0">
                <a:latin typeface="Tahoma"/>
                <a:cs typeface="Tahoma"/>
              </a:rPr>
              <a:t>plicit</a:t>
            </a:r>
            <a:r>
              <a:rPr sz="3200" spc="-10" dirty="0">
                <a:latin typeface="Tahoma"/>
                <a:cs typeface="Tahoma"/>
              </a:rPr>
              <a:t>l</a:t>
            </a:r>
            <a:r>
              <a:rPr sz="3200" spc="0" dirty="0">
                <a:latin typeface="Tahoma"/>
                <a:cs typeface="Tahoma"/>
              </a:rPr>
              <a:t>y</a:t>
            </a:r>
            <a:r>
              <a:rPr sz="3200" spc="2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by HDFS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Tahoma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Move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computation to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where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data </a:t>
            </a:r>
            <a:r>
              <a:rPr sz="3200" spc="-20" dirty="0">
                <a:latin typeface="Tahoma"/>
                <a:cs typeface="Tahoma"/>
              </a:rPr>
              <a:t>i</a:t>
            </a:r>
            <a:r>
              <a:rPr sz="3200" spc="0" dirty="0">
                <a:latin typeface="Tahoma"/>
                <a:cs typeface="Tahoma"/>
              </a:rPr>
              <a:t>s: data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locali</a:t>
            </a:r>
            <a:r>
              <a:rPr sz="3200" spc="-10" dirty="0">
                <a:latin typeface="Tahoma"/>
                <a:cs typeface="Tahoma"/>
              </a:rPr>
              <a:t>t</a:t>
            </a:r>
            <a:r>
              <a:rPr sz="3200" spc="0" dirty="0">
                <a:latin typeface="Tahoma"/>
                <a:cs typeface="Tahoma"/>
              </a:rPr>
              <a:t>y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14"/>
              </a:spcBef>
              <a:buFont typeface="Tahoma"/>
              <a:buChar char="•"/>
            </a:pPr>
            <a:endParaRPr sz="750"/>
          </a:p>
          <a:p>
            <a:pPr marL="355600" marR="12700" indent="-342900">
              <a:lnSpc>
                <a:spcPct val="100099"/>
              </a:lnSpc>
              <a:buFont typeface="Tahoma"/>
              <a:buChar char="•"/>
              <a:tabLst>
                <a:tab pos="355600" algn="l"/>
                <a:tab pos="6548120" algn="l"/>
              </a:tabLst>
            </a:pPr>
            <a:r>
              <a:rPr sz="3200" spc="0" dirty="0">
                <a:latin typeface="Tahoma"/>
                <a:cs typeface="Tahoma"/>
              </a:rPr>
              <a:t>Map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tasks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are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schedul</a:t>
            </a:r>
            <a:r>
              <a:rPr sz="3200" spc="5" dirty="0">
                <a:latin typeface="Tahoma"/>
                <a:cs typeface="Tahoma"/>
              </a:rPr>
              <a:t>e</a:t>
            </a:r>
            <a:r>
              <a:rPr sz="3200" spc="0" dirty="0">
                <a:latin typeface="Tahoma"/>
                <a:cs typeface="Tahoma"/>
              </a:rPr>
              <a:t>d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on sa</a:t>
            </a:r>
            <a:r>
              <a:rPr sz="3200" spc="-15" dirty="0">
                <a:latin typeface="Tahoma"/>
                <a:cs typeface="Tahoma"/>
              </a:rPr>
              <a:t>m</a:t>
            </a:r>
            <a:r>
              <a:rPr sz="3200" spc="0" dirty="0">
                <a:latin typeface="Tahoma"/>
                <a:cs typeface="Tahoma"/>
              </a:rPr>
              <a:t>e	node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that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input data resid</a:t>
            </a:r>
            <a:r>
              <a:rPr sz="3200" spc="5" dirty="0">
                <a:latin typeface="Tahoma"/>
                <a:cs typeface="Tahoma"/>
              </a:rPr>
              <a:t>e</a:t>
            </a:r>
            <a:r>
              <a:rPr sz="3200" spc="0" dirty="0">
                <a:latin typeface="Tahoma"/>
                <a:cs typeface="Tahoma"/>
              </a:rPr>
              <a:t>s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on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18"/>
              </a:spcBef>
              <a:buFont typeface="Tahoma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  <a:tab pos="5673725" algn="l"/>
              </a:tabLst>
            </a:pPr>
            <a:r>
              <a:rPr sz="3200" spc="0" dirty="0">
                <a:latin typeface="Tahoma"/>
                <a:cs typeface="Tahoma"/>
              </a:rPr>
              <a:t>If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lots of data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is on the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sa</a:t>
            </a:r>
            <a:r>
              <a:rPr sz="3200" spc="-15" dirty="0">
                <a:latin typeface="Tahoma"/>
                <a:cs typeface="Tahoma"/>
              </a:rPr>
              <a:t>m</a:t>
            </a:r>
            <a:r>
              <a:rPr sz="3200" spc="0" dirty="0">
                <a:latin typeface="Tahoma"/>
                <a:cs typeface="Tahoma"/>
              </a:rPr>
              <a:t>e	nod</a:t>
            </a:r>
            <a:r>
              <a:rPr sz="3200" spc="5" dirty="0">
                <a:latin typeface="Tahoma"/>
                <a:cs typeface="Tahoma"/>
              </a:rPr>
              <a:t>e</a:t>
            </a:r>
            <a:r>
              <a:rPr sz="3200" spc="0" dirty="0">
                <a:latin typeface="Tahoma"/>
                <a:cs typeface="Tahoma"/>
              </a:rPr>
              <a:t>,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nearby nod</a:t>
            </a:r>
            <a:r>
              <a:rPr sz="3200" spc="10" dirty="0">
                <a:latin typeface="Tahoma"/>
                <a:cs typeface="Tahoma"/>
              </a:rPr>
              <a:t>e</a:t>
            </a:r>
            <a:r>
              <a:rPr sz="3200" spc="0" dirty="0">
                <a:latin typeface="Tahoma"/>
                <a:cs typeface="Tahoma"/>
              </a:rPr>
              <a:t>s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will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Tahoma"/>
                <a:cs typeface="Tahoma"/>
              </a:rPr>
              <a:t>map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instead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27020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Hadoop DFS</a:t>
            </a:r>
            <a:r>
              <a:rPr sz="4400" spc="-10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(HDFS)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70376" y="1557527"/>
            <a:ext cx="4460748" cy="5049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12695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Map</a:t>
            </a:r>
            <a:r>
              <a:rPr sz="4400" spc="5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Reduce</a:t>
            </a:r>
            <a:r>
              <a:rPr sz="4400" spc="-40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and</a:t>
            </a:r>
            <a:r>
              <a:rPr sz="4400" spc="-10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HDFS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9692" y="1837943"/>
            <a:ext cx="5283708" cy="4105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83994" y="6350609"/>
            <a:ext cx="830135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  <a:hlinkClick r:id="rId3"/>
              </a:rPr>
              <a:t>http://</a:t>
            </a:r>
            <a:r>
              <a:rPr sz="1600" spc="-30" dirty="0">
                <a:latin typeface="Arial"/>
                <a:cs typeface="Arial"/>
                <a:hlinkClick r:id="rId3"/>
              </a:rPr>
              <a:t>ww</a:t>
            </a:r>
            <a:r>
              <a:rPr sz="1600" spc="-114" dirty="0">
                <a:latin typeface="Arial"/>
                <a:cs typeface="Arial"/>
                <a:hlinkClick r:id="rId3"/>
              </a:rPr>
              <a:t>w</a:t>
            </a:r>
            <a:r>
              <a:rPr sz="1600" spc="-15" dirty="0">
                <a:latin typeface="Arial"/>
                <a:cs typeface="Arial"/>
                <a:hlinkClick r:id="rId3"/>
              </a:rPr>
              <a:t>.m</a:t>
            </a:r>
            <a:r>
              <a:rPr sz="1600" spc="0" dirty="0">
                <a:latin typeface="Arial"/>
                <a:cs typeface="Arial"/>
                <a:hlinkClick r:id="rId3"/>
              </a:rPr>
              <a:t>i</a:t>
            </a:r>
            <a:r>
              <a:rPr sz="1600" spc="-10" dirty="0">
                <a:latin typeface="Arial"/>
                <a:cs typeface="Arial"/>
                <a:hlinkClick r:id="rId3"/>
              </a:rPr>
              <a:t>c</a:t>
            </a:r>
            <a:r>
              <a:rPr sz="1600" spc="-15" dirty="0">
                <a:latin typeface="Arial"/>
                <a:cs typeface="Arial"/>
                <a:hlinkClick r:id="rId3"/>
              </a:rPr>
              <a:t>hae</a:t>
            </a:r>
            <a:r>
              <a:rPr sz="1600" spc="0" dirty="0">
                <a:latin typeface="Arial"/>
                <a:cs typeface="Arial"/>
                <a:hlinkClick r:id="rId3"/>
              </a:rPr>
              <a:t>l</a:t>
            </a:r>
            <a:r>
              <a:rPr sz="1600" spc="-15" dirty="0">
                <a:latin typeface="Arial"/>
                <a:cs typeface="Arial"/>
                <a:hlinkClick r:id="rId3"/>
              </a:rPr>
              <a:t>-</a:t>
            </a:r>
            <a:r>
              <a:rPr sz="1600" spc="-10" dirty="0">
                <a:latin typeface="Arial"/>
                <a:cs typeface="Arial"/>
                <a:hlinkClick r:id="rId3"/>
              </a:rPr>
              <a:t>nol</a:t>
            </a:r>
            <a:r>
              <a:rPr sz="1600" spc="0" dirty="0">
                <a:latin typeface="Arial"/>
                <a:cs typeface="Arial"/>
                <a:hlinkClick r:id="rId3"/>
              </a:rPr>
              <a:t>l</a:t>
            </a:r>
            <a:r>
              <a:rPr sz="1600" spc="-10" dirty="0">
                <a:latin typeface="Arial"/>
                <a:cs typeface="Arial"/>
                <a:hlinkClick r:id="rId3"/>
              </a:rPr>
              <a:t>.com/</a:t>
            </a:r>
            <a:r>
              <a:rPr sz="1600" spc="-25" dirty="0">
                <a:latin typeface="Arial"/>
                <a:cs typeface="Arial"/>
                <a:hlinkClick r:id="rId3"/>
              </a:rPr>
              <a:t>w</a:t>
            </a:r>
            <a:r>
              <a:rPr sz="1600" spc="-10" dirty="0">
                <a:latin typeface="Arial"/>
                <a:cs typeface="Arial"/>
                <a:hlinkClick r:id="rId3"/>
              </a:rPr>
              <a:t>iki/Running_Ha</a:t>
            </a:r>
            <a:r>
              <a:rPr sz="1600" spc="-20" dirty="0">
                <a:latin typeface="Arial"/>
                <a:cs typeface="Arial"/>
                <a:hlinkClick r:id="rId3"/>
              </a:rPr>
              <a:t>d</a:t>
            </a:r>
            <a:r>
              <a:rPr sz="1600" spc="-10" dirty="0">
                <a:latin typeface="Arial"/>
                <a:cs typeface="Arial"/>
                <a:hlinkClick r:id="rId3"/>
              </a:rPr>
              <a:t>oop_</a:t>
            </a:r>
            <a:r>
              <a:rPr sz="1600" spc="-30" dirty="0">
                <a:latin typeface="Arial"/>
                <a:cs typeface="Arial"/>
                <a:hlinkClick r:id="rId3"/>
              </a:rPr>
              <a:t>O</a:t>
            </a:r>
            <a:r>
              <a:rPr sz="1600" spc="-10" dirty="0">
                <a:latin typeface="Arial"/>
                <a:cs typeface="Arial"/>
                <a:hlinkClick r:id="rId3"/>
              </a:rPr>
              <a:t>n_Ub</a:t>
            </a:r>
            <a:r>
              <a:rPr sz="1600" spc="-20" dirty="0">
                <a:latin typeface="Arial"/>
                <a:cs typeface="Arial"/>
                <a:hlinkClick r:id="rId3"/>
              </a:rPr>
              <a:t>u</a:t>
            </a:r>
            <a:r>
              <a:rPr sz="1600" spc="-10" dirty="0">
                <a:latin typeface="Arial"/>
                <a:cs typeface="Arial"/>
                <a:hlinkClick r:id="rId3"/>
              </a:rPr>
              <a:t>ntu_Linu</a:t>
            </a:r>
            <a:r>
              <a:rPr sz="1600" spc="-20" dirty="0">
                <a:latin typeface="Arial"/>
                <a:cs typeface="Arial"/>
                <a:hlinkClick r:id="rId3"/>
              </a:rPr>
              <a:t>x</a:t>
            </a:r>
            <a:r>
              <a:rPr sz="1600" spc="-10" dirty="0">
                <a:latin typeface="Arial"/>
                <a:cs typeface="Arial"/>
                <a:hlinkClick r:id="rId3"/>
              </a:rPr>
              <a:t>_</a:t>
            </a:r>
            <a:r>
              <a:rPr sz="1600" spc="-15" dirty="0">
                <a:latin typeface="Arial"/>
                <a:cs typeface="Arial"/>
                <a:hlinkClick r:id="rId3"/>
              </a:rPr>
              <a:t>(</a:t>
            </a:r>
            <a:r>
              <a:rPr sz="1600" spc="-10" dirty="0">
                <a:latin typeface="Arial"/>
                <a:cs typeface="Arial"/>
                <a:hlinkClick r:id="rId3"/>
              </a:rPr>
              <a:t>Mult</a:t>
            </a:r>
            <a:r>
              <a:rPr sz="1600" spc="10" dirty="0">
                <a:latin typeface="Arial"/>
                <a:cs typeface="Arial"/>
                <a:hlinkClick r:id="rId3"/>
              </a:rPr>
              <a:t>i</a:t>
            </a:r>
            <a:r>
              <a:rPr sz="1600" spc="-15" dirty="0">
                <a:latin typeface="Arial"/>
                <a:cs typeface="Arial"/>
                <a:hlinkClick r:id="rId3"/>
              </a:rPr>
              <a:t>-</a:t>
            </a:r>
            <a:r>
              <a:rPr sz="1600" spc="-10" dirty="0">
                <a:latin typeface="Arial"/>
                <a:cs typeface="Arial"/>
                <a:hlinkClick r:id="rId3"/>
              </a:rPr>
              <a:t>Node</a:t>
            </a:r>
            <a:r>
              <a:rPr sz="1600" spc="-20" dirty="0">
                <a:latin typeface="Arial"/>
                <a:cs typeface="Arial"/>
                <a:hlinkClick r:id="rId3"/>
              </a:rPr>
              <a:t>_</a:t>
            </a:r>
            <a:r>
              <a:rPr sz="1600" spc="-10" dirty="0">
                <a:latin typeface="Arial"/>
                <a:cs typeface="Arial"/>
                <a:hlinkClick r:id="rId3"/>
              </a:rPr>
              <a:t>Clu</a:t>
            </a:r>
            <a:r>
              <a:rPr sz="1600" spc="-5" dirty="0">
                <a:latin typeface="Arial"/>
                <a:cs typeface="Arial"/>
                <a:hlinkClick r:id="rId3"/>
              </a:rPr>
              <a:t>s</a:t>
            </a:r>
            <a:r>
              <a:rPr sz="1600" spc="-10" dirty="0">
                <a:latin typeface="Arial"/>
                <a:cs typeface="Arial"/>
                <a:hlinkClick r:id="rId3"/>
              </a:rPr>
              <a:t>te</a:t>
            </a:r>
            <a:r>
              <a:rPr sz="1600" spc="-15" dirty="0">
                <a:latin typeface="Arial"/>
                <a:cs typeface="Arial"/>
                <a:hlinkClick r:id="rId3"/>
              </a:rPr>
              <a:t>r</a:t>
            </a:r>
            <a:r>
              <a:rPr sz="1600" spc="-10" dirty="0">
                <a:latin typeface="Arial"/>
                <a:cs typeface="Arial"/>
                <a:hlinkClick r:id="rId3"/>
              </a:rPr>
              <a:t>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48100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Data</a:t>
            </a:r>
            <a:r>
              <a:rPr sz="4400" spc="5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A</a:t>
            </a:r>
            <a:r>
              <a:rPr sz="4400" spc="-15" dirty="0">
                <a:solidFill>
                  <a:srgbClr val="E20000"/>
                </a:solidFill>
                <a:latin typeface="Tahoma"/>
                <a:cs typeface="Tahoma"/>
              </a:rPr>
              <a:t>c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cess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594865"/>
            <a:ext cx="10526395" cy="40500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C</a:t>
            </a:r>
            <a:r>
              <a:rPr sz="3200" spc="-10" dirty="0">
                <a:latin typeface="Tahoma"/>
                <a:cs typeface="Tahoma"/>
              </a:rPr>
              <a:t>P</a:t>
            </a:r>
            <a:r>
              <a:rPr sz="3200" spc="0" dirty="0">
                <a:latin typeface="Tahoma"/>
                <a:cs typeface="Tahoma"/>
              </a:rPr>
              <a:t>U and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tra</a:t>
            </a:r>
            <a:r>
              <a:rPr sz="3200" spc="-15" dirty="0">
                <a:latin typeface="Tahoma"/>
                <a:cs typeface="Tahoma"/>
              </a:rPr>
              <a:t>n</a:t>
            </a:r>
            <a:r>
              <a:rPr sz="3200" spc="0" dirty="0">
                <a:latin typeface="Tahoma"/>
                <a:cs typeface="Tahoma"/>
              </a:rPr>
              <a:t>sfer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speed, RAM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and di</a:t>
            </a:r>
            <a:r>
              <a:rPr sz="3200" spc="-10" dirty="0">
                <a:latin typeface="Tahoma"/>
                <a:cs typeface="Tahoma"/>
              </a:rPr>
              <a:t>s</a:t>
            </a:r>
            <a:r>
              <a:rPr sz="3200" spc="0" dirty="0">
                <a:latin typeface="Tahoma"/>
                <a:cs typeface="Tahoma"/>
              </a:rPr>
              <a:t>k size double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every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ts val="3460"/>
              </a:lnSpc>
            </a:pPr>
            <a:r>
              <a:rPr sz="3200" dirty="0">
                <a:latin typeface="Tahoma"/>
                <a:cs typeface="Tahoma"/>
              </a:rPr>
              <a:t>1</a:t>
            </a:r>
            <a:r>
              <a:rPr sz="3200" spc="5" dirty="0">
                <a:latin typeface="Tahoma"/>
                <a:cs typeface="Tahoma"/>
              </a:rPr>
              <a:t>8</a:t>
            </a:r>
            <a:r>
              <a:rPr sz="3200" spc="0" dirty="0">
                <a:latin typeface="Tahoma"/>
                <a:cs typeface="Tahoma"/>
              </a:rPr>
              <a:t>-24 months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Disk se</a:t>
            </a:r>
            <a:r>
              <a:rPr sz="3200" spc="5" dirty="0">
                <a:latin typeface="Tahoma"/>
                <a:cs typeface="Tahoma"/>
              </a:rPr>
              <a:t>e</a:t>
            </a:r>
            <a:r>
              <a:rPr sz="3200" spc="0" dirty="0">
                <a:latin typeface="Tahoma"/>
                <a:cs typeface="Tahoma"/>
              </a:rPr>
              <a:t>k t</a:t>
            </a:r>
            <a:r>
              <a:rPr sz="3200" spc="-10" dirty="0">
                <a:latin typeface="Tahoma"/>
                <a:cs typeface="Tahoma"/>
              </a:rPr>
              <a:t>i</a:t>
            </a:r>
            <a:r>
              <a:rPr sz="3200" spc="0" dirty="0">
                <a:latin typeface="Tahoma"/>
                <a:cs typeface="Tahoma"/>
              </a:rPr>
              <a:t>me is nearly cons</a:t>
            </a:r>
            <a:r>
              <a:rPr sz="3200" spc="-15" dirty="0">
                <a:latin typeface="Tahoma"/>
                <a:cs typeface="Tahoma"/>
              </a:rPr>
              <a:t>t</a:t>
            </a:r>
            <a:r>
              <a:rPr sz="3200" spc="0" dirty="0">
                <a:latin typeface="Tahoma"/>
                <a:cs typeface="Tahoma"/>
              </a:rPr>
              <a:t>ant (~5%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p</a:t>
            </a:r>
            <a:r>
              <a:rPr sz="3200" spc="5" dirty="0">
                <a:latin typeface="Tahoma"/>
                <a:cs typeface="Tahoma"/>
              </a:rPr>
              <a:t>e</a:t>
            </a:r>
            <a:r>
              <a:rPr sz="3200" spc="0" dirty="0">
                <a:latin typeface="Tahoma"/>
                <a:cs typeface="Tahoma"/>
              </a:rPr>
              <a:t>r year)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Time to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read entire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disk is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growing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600"/>
              </a:lnSpc>
              <a:spcBef>
                <a:spcPts val="10"/>
              </a:spcBef>
              <a:buFont typeface="Tahoma"/>
              <a:buChar char="•"/>
            </a:pPr>
            <a:endParaRPr sz="6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Scalable computing should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not be li</a:t>
            </a:r>
            <a:r>
              <a:rPr sz="3200" spc="-10" dirty="0">
                <a:latin typeface="Tahoma"/>
                <a:cs typeface="Tahoma"/>
              </a:rPr>
              <a:t>m</a:t>
            </a:r>
            <a:r>
              <a:rPr sz="3200" spc="0" dirty="0">
                <a:latin typeface="Tahoma"/>
                <a:cs typeface="Tahoma"/>
              </a:rPr>
              <a:t>ited</a:t>
            </a:r>
            <a:r>
              <a:rPr sz="3200" spc="2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by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disk s</a:t>
            </a:r>
            <a:r>
              <a:rPr sz="3200" spc="5" dirty="0">
                <a:latin typeface="Tahoma"/>
                <a:cs typeface="Tahoma"/>
              </a:rPr>
              <a:t>e</a:t>
            </a:r>
            <a:r>
              <a:rPr sz="3200" spc="0" dirty="0">
                <a:latin typeface="Tahoma"/>
                <a:cs typeface="Tahoma"/>
              </a:rPr>
              <a:t>ek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ts val="3454"/>
              </a:lnSpc>
            </a:pPr>
            <a:r>
              <a:rPr sz="3200" dirty="0">
                <a:latin typeface="Tahoma"/>
                <a:cs typeface="Tahoma"/>
              </a:rPr>
              <a:t>ti</a:t>
            </a:r>
            <a:r>
              <a:rPr sz="3200" spc="-10" dirty="0">
                <a:latin typeface="Tahoma"/>
                <a:cs typeface="Tahoma"/>
              </a:rPr>
              <a:t>m</a:t>
            </a:r>
            <a:r>
              <a:rPr sz="3200" spc="0" dirty="0">
                <a:latin typeface="Tahoma"/>
                <a:cs typeface="Tahoma"/>
              </a:rPr>
              <a:t>e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Throughput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more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i</a:t>
            </a:r>
            <a:r>
              <a:rPr sz="3200" spc="-10" dirty="0">
                <a:latin typeface="Tahoma"/>
                <a:cs typeface="Tahoma"/>
              </a:rPr>
              <a:t>m</a:t>
            </a:r>
            <a:r>
              <a:rPr sz="3200" spc="0" dirty="0">
                <a:latin typeface="Tahoma"/>
                <a:cs typeface="Tahoma"/>
              </a:rPr>
              <a:t>portant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than </a:t>
            </a:r>
            <a:r>
              <a:rPr sz="3200" spc="-20" dirty="0">
                <a:latin typeface="Tahoma"/>
                <a:cs typeface="Tahoma"/>
              </a:rPr>
              <a:t>l</a:t>
            </a:r>
            <a:r>
              <a:rPr sz="3200" spc="0" dirty="0">
                <a:latin typeface="Tahoma"/>
                <a:cs typeface="Tahoma"/>
              </a:rPr>
              <a:t>atency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07920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Original</a:t>
            </a:r>
            <a:r>
              <a:rPr sz="4400" spc="-30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Google</a:t>
            </a:r>
            <a:r>
              <a:rPr sz="4400" spc="-15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Storage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76600" y="2514600"/>
            <a:ext cx="6097524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09029" y="6310985"/>
            <a:ext cx="319786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Sour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e: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Computer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History </a:t>
            </a:r>
            <a:r>
              <a:rPr sz="1600" spc="-15" dirty="0">
                <a:latin typeface="Arial"/>
                <a:cs typeface="Arial"/>
              </a:rPr>
              <a:t>Mu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5" dirty="0">
                <a:latin typeface="Arial"/>
                <a:cs typeface="Arial"/>
              </a:rPr>
              <a:t>eum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54550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HDFS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08073"/>
            <a:ext cx="10576560" cy="3626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spc="-10" dirty="0">
                <a:latin typeface="Tahoma"/>
                <a:cs typeface="Tahoma"/>
              </a:rPr>
              <a:t>In</a:t>
            </a:r>
            <a:r>
              <a:rPr sz="2400" spc="-15" dirty="0">
                <a:latin typeface="Tahoma"/>
                <a:cs typeface="Tahoma"/>
              </a:rPr>
              <a:t>spired by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Go</a:t>
            </a:r>
            <a:r>
              <a:rPr sz="2400" spc="-10" dirty="0">
                <a:latin typeface="Tahoma"/>
                <a:cs typeface="Tahoma"/>
              </a:rPr>
              <a:t>o</a:t>
            </a:r>
            <a:r>
              <a:rPr sz="2400" spc="-15" dirty="0">
                <a:latin typeface="Tahoma"/>
                <a:cs typeface="Tahoma"/>
              </a:rPr>
              <a:t>g</a:t>
            </a:r>
            <a:r>
              <a:rPr sz="2400" spc="-5" dirty="0">
                <a:latin typeface="Tahoma"/>
                <a:cs typeface="Tahoma"/>
              </a:rPr>
              <a:t>l</a:t>
            </a:r>
            <a:r>
              <a:rPr sz="2400" spc="0" dirty="0">
                <a:latin typeface="Tahoma"/>
                <a:cs typeface="Tahoma"/>
              </a:rPr>
              <a:t>e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File System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(G</a:t>
            </a:r>
            <a:r>
              <a:rPr sz="2400" spc="-10" dirty="0">
                <a:latin typeface="Tahoma"/>
                <a:cs typeface="Tahoma"/>
              </a:rPr>
              <a:t>F</a:t>
            </a:r>
            <a:r>
              <a:rPr sz="2400" spc="-15" dirty="0">
                <a:latin typeface="Tahoma"/>
                <a:cs typeface="Tahoma"/>
              </a:rPr>
              <a:t>S)</a:t>
            </a:r>
            <a:endParaRPr sz="24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Tahoma"/>
              <a:buChar char="•"/>
              <a:tabLst>
                <a:tab pos="354965" algn="l"/>
              </a:tabLst>
            </a:pPr>
            <a:r>
              <a:rPr sz="2400" spc="-15" dirty="0">
                <a:latin typeface="Tahoma"/>
                <a:cs typeface="Tahoma"/>
              </a:rPr>
              <a:t>Fol</a:t>
            </a:r>
            <a:r>
              <a:rPr sz="2400" spc="-5" dirty="0">
                <a:latin typeface="Tahoma"/>
                <a:cs typeface="Tahoma"/>
              </a:rPr>
              <a:t>l</a:t>
            </a:r>
            <a:r>
              <a:rPr sz="2400" spc="0" dirty="0">
                <a:latin typeface="Tahoma"/>
                <a:cs typeface="Tahoma"/>
              </a:rPr>
              <a:t>ows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master/</a:t>
            </a:r>
            <a:r>
              <a:rPr sz="2400" spc="-15" dirty="0">
                <a:latin typeface="Tahoma"/>
                <a:cs typeface="Tahoma"/>
              </a:rPr>
              <a:t>s</a:t>
            </a:r>
            <a:r>
              <a:rPr sz="2400" spc="-10" dirty="0">
                <a:latin typeface="Tahoma"/>
                <a:cs typeface="Tahoma"/>
              </a:rPr>
              <a:t>lav</a:t>
            </a:r>
            <a:r>
              <a:rPr sz="2400" spc="0" dirty="0">
                <a:latin typeface="Tahoma"/>
                <a:cs typeface="Tahoma"/>
              </a:rPr>
              <a:t>e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archi</a:t>
            </a:r>
            <a:r>
              <a:rPr sz="2400" spc="5" dirty="0">
                <a:latin typeface="Tahoma"/>
                <a:cs typeface="Tahoma"/>
              </a:rPr>
              <a:t>t</a:t>
            </a:r>
            <a:r>
              <a:rPr sz="2400" spc="0" dirty="0">
                <a:latin typeface="Tahoma"/>
                <a:cs typeface="Tahoma"/>
              </a:rPr>
              <a:t>ecture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600"/>
              </a:lnSpc>
              <a:spcBef>
                <a:spcPts val="16"/>
              </a:spcBef>
              <a:buFont typeface="Tahoma"/>
              <a:buChar char="•"/>
            </a:pPr>
            <a:endParaRPr sz="600"/>
          </a:p>
          <a:p>
            <a:pPr marL="355600" marR="140970" indent="-342900">
              <a:lnSpc>
                <a:spcPts val="2590"/>
              </a:lnSpc>
              <a:buFont typeface="Tahoma"/>
              <a:buChar char="•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HDFS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in</a:t>
            </a:r>
            <a:r>
              <a:rPr sz="2400" spc="0" dirty="0">
                <a:latin typeface="Tahoma"/>
                <a:cs typeface="Tahoma"/>
              </a:rPr>
              <a:t>stallat</a:t>
            </a:r>
            <a:r>
              <a:rPr sz="2400" spc="-10" dirty="0">
                <a:latin typeface="Tahoma"/>
                <a:cs typeface="Tahoma"/>
              </a:rPr>
              <a:t>io</a:t>
            </a:r>
            <a:r>
              <a:rPr sz="2400" spc="-15" dirty="0">
                <a:latin typeface="Tahoma"/>
                <a:cs typeface="Tahoma"/>
              </a:rPr>
              <a:t>n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has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o</a:t>
            </a:r>
            <a:r>
              <a:rPr sz="2400" spc="-10" dirty="0">
                <a:latin typeface="Tahoma"/>
                <a:cs typeface="Tahoma"/>
              </a:rPr>
              <a:t>n</a:t>
            </a:r>
            <a:r>
              <a:rPr sz="2400" spc="0" dirty="0">
                <a:latin typeface="Tahoma"/>
                <a:cs typeface="Tahoma"/>
              </a:rPr>
              <a:t>e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Nam</a:t>
            </a:r>
            <a:r>
              <a:rPr sz="2400" spc="-10" dirty="0">
                <a:latin typeface="Tahoma"/>
                <a:cs typeface="Tahoma"/>
              </a:rPr>
              <a:t>e</a:t>
            </a:r>
            <a:r>
              <a:rPr sz="2400" spc="-15" dirty="0">
                <a:latin typeface="Tahoma"/>
                <a:cs typeface="Tahoma"/>
              </a:rPr>
              <a:t>n</a:t>
            </a:r>
            <a:r>
              <a:rPr sz="2400" spc="-10" dirty="0">
                <a:latin typeface="Tahoma"/>
                <a:cs typeface="Tahoma"/>
              </a:rPr>
              <a:t>o</a:t>
            </a:r>
            <a:r>
              <a:rPr sz="2400" spc="0" dirty="0">
                <a:latin typeface="Tahoma"/>
                <a:cs typeface="Tahoma"/>
              </a:rPr>
              <a:t>de</a:t>
            </a:r>
            <a:r>
              <a:rPr sz="2400" spc="-15" dirty="0">
                <a:latin typeface="Tahoma"/>
                <a:cs typeface="Tahoma"/>
              </a:rPr>
              <a:t> and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one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or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more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Dat</a:t>
            </a:r>
            <a:r>
              <a:rPr sz="2400" spc="-15" dirty="0">
                <a:latin typeface="Tahoma"/>
                <a:cs typeface="Tahoma"/>
              </a:rPr>
              <a:t>an</a:t>
            </a:r>
            <a:r>
              <a:rPr sz="2400" spc="-10" dirty="0">
                <a:latin typeface="Tahoma"/>
                <a:cs typeface="Tahoma"/>
              </a:rPr>
              <a:t>o</a:t>
            </a:r>
            <a:r>
              <a:rPr sz="2400" spc="0" dirty="0">
                <a:latin typeface="Tahoma"/>
                <a:cs typeface="Tahoma"/>
              </a:rPr>
              <a:t>des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(o</a:t>
            </a:r>
            <a:r>
              <a:rPr sz="2400" spc="-15" dirty="0">
                <a:latin typeface="Tahoma"/>
                <a:cs typeface="Tahoma"/>
              </a:rPr>
              <a:t>ne per n</a:t>
            </a:r>
            <a:r>
              <a:rPr sz="2400" spc="-10" dirty="0">
                <a:latin typeface="Tahoma"/>
                <a:cs typeface="Tahoma"/>
              </a:rPr>
              <a:t>o</a:t>
            </a:r>
            <a:r>
              <a:rPr sz="2400" spc="0" dirty="0">
                <a:latin typeface="Tahoma"/>
                <a:cs typeface="Tahoma"/>
              </a:rPr>
              <a:t>de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in cluster)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00"/>
              </a:lnSpc>
              <a:spcBef>
                <a:spcPts val="37"/>
              </a:spcBef>
              <a:buFont typeface="Tahoma"/>
              <a:buChar char="•"/>
            </a:pPr>
            <a:endParaRPr sz="500"/>
          </a:p>
          <a:p>
            <a:pPr marL="355600" marR="12700" indent="-342900">
              <a:lnSpc>
                <a:spcPct val="9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N</a:t>
            </a:r>
            <a:r>
              <a:rPr sz="2400" spc="-10" dirty="0">
                <a:latin typeface="Tahoma"/>
                <a:cs typeface="Tahoma"/>
              </a:rPr>
              <a:t>a</a:t>
            </a:r>
            <a:r>
              <a:rPr sz="2400" spc="0" dirty="0">
                <a:latin typeface="Tahoma"/>
                <a:cs typeface="Tahoma"/>
              </a:rPr>
              <a:t>menode</a:t>
            </a:r>
            <a:r>
              <a:rPr sz="2400" spc="-10" dirty="0">
                <a:latin typeface="Tahoma"/>
                <a:cs typeface="Tahoma"/>
              </a:rPr>
              <a:t>: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Manages fi</a:t>
            </a:r>
            <a:r>
              <a:rPr sz="2400" spc="5" dirty="0">
                <a:latin typeface="Tahoma"/>
                <a:cs typeface="Tahoma"/>
              </a:rPr>
              <a:t>l</a:t>
            </a:r>
            <a:r>
              <a:rPr sz="2400" spc="0" dirty="0">
                <a:latin typeface="Tahoma"/>
                <a:cs typeface="Tahoma"/>
              </a:rPr>
              <a:t>esyst</a:t>
            </a:r>
            <a:r>
              <a:rPr sz="2400" spc="-15" dirty="0">
                <a:latin typeface="Tahoma"/>
                <a:cs typeface="Tahoma"/>
              </a:rPr>
              <a:t>e</a:t>
            </a:r>
            <a:r>
              <a:rPr sz="2400" spc="0" dirty="0">
                <a:latin typeface="Tahoma"/>
                <a:cs typeface="Tahoma"/>
              </a:rPr>
              <a:t>m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namespa</a:t>
            </a:r>
            <a:r>
              <a:rPr sz="2400" spc="-10" dirty="0">
                <a:latin typeface="Tahoma"/>
                <a:cs typeface="Tahoma"/>
              </a:rPr>
              <a:t>c</a:t>
            </a:r>
            <a:r>
              <a:rPr sz="2400" spc="0" dirty="0">
                <a:latin typeface="Tahoma"/>
                <a:cs typeface="Tahoma"/>
              </a:rPr>
              <a:t>e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and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regulates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fi</a:t>
            </a:r>
            <a:r>
              <a:rPr sz="2400" spc="5" dirty="0">
                <a:latin typeface="Tahoma"/>
                <a:cs typeface="Tahoma"/>
              </a:rPr>
              <a:t>l</a:t>
            </a:r>
            <a:r>
              <a:rPr sz="2400" spc="0" dirty="0">
                <a:latin typeface="Tahoma"/>
                <a:cs typeface="Tahoma"/>
              </a:rPr>
              <a:t>e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ac</a:t>
            </a:r>
            <a:r>
              <a:rPr sz="2400" spc="-10" dirty="0">
                <a:latin typeface="Tahoma"/>
                <a:cs typeface="Tahoma"/>
              </a:rPr>
              <a:t>c</a:t>
            </a:r>
            <a:r>
              <a:rPr sz="2400" spc="0" dirty="0">
                <a:latin typeface="Tahoma"/>
                <a:cs typeface="Tahoma"/>
              </a:rPr>
              <a:t>ess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by </a:t>
            </a:r>
            <a:r>
              <a:rPr sz="2400" spc="-10" dirty="0">
                <a:latin typeface="Tahoma"/>
                <a:cs typeface="Tahoma"/>
              </a:rPr>
              <a:t>clien</a:t>
            </a:r>
            <a:r>
              <a:rPr sz="2400" spc="-5" dirty="0">
                <a:latin typeface="Tahoma"/>
                <a:cs typeface="Tahoma"/>
              </a:rPr>
              <a:t>t</a:t>
            </a:r>
            <a:r>
              <a:rPr sz="2400" spc="0" dirty="0">
                <a:latin typeface="Tahoma"/>
                <a:cs typeface="Tahoma"/>
              </a:rPr>
              <a:t>s. </a:t>
            </a:r>
            <a:r>
              <a:rPr sz="2400" spc="-30" dirty="0">
                <a:latin typeface="Tahoma"/>
                <a:cs typeface="Tahoma"/>
              </a:rPr>
              <a:t>M</a:t>
            </a:r>
            <a:r>
              <a:rPr sz="2400" spc="0" dirty="0">
                <a:latin typeface="Tahoma"/>
                <a:cs typeface="Tahoma"/>
              </a:rPr>
              <a:t>akes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f</a:t>
            </a:r>
            <a:r>
              <a:rPr sz="2400" spc="-5" dirty="0">
                <a:latin typeface="Tahoma"/>
                <a:cs typeface="Tahoma"/>
              </a:rPr>
              <a:t>i</a:t>
            </a:r>
            <a:r>
              <a:rPr sz="2400" spc="0" dirty="0">
                <a:latin typeface="Tahoma"/>
                <a:cs typeface="Tahoma"/>
              </a:rPr>
              <a:t>lesystem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namespace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o</a:t>
            </a:r>
            <a:r>
              <a:rPr sz="2400" spc="0" dirty="0">
                <a:latin typeface="Tahoma"/>
                <a:cs typeface="Tahoma"/>
              </a:rPr>
              <a:t>perati</a:t>
            </a:r>
            <a:r>
              <a:rPr sz="2400" spc="-15" dirty="0">
                <a:latin typeface="Tahoma"/>
                <a:cs typeface="Tahoma"/>
              </a:rPr>
              <a:t>o</a:t>
            </a:r>
            <a:r>
              <a:rPr sz="2400" spc="-10" dirty="0">
                <a:latin typeface="Tahoma"/>
                <a:cs typeface="Tahoma"/>
              </a:rPr>
              <a:t>n</a:t>
            </a:r>
            <a:r>
              <a:rPr sz="2400" spc="0" dirty="0">
                <a:latin typeface="Tahoma"/>
                <a:cs typeface="Tahoma"/>
              </a:rPr>
              <a:t>s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(o</a:t>
            </a:r>
            <a:r>
              <a:rPr sz="2400" spc="-15" dirty="0">
                <a:latin typeface="Tahoma"/>
                <a:cs typeface="Tahoma"/>
              </a:rPr>
              <a:t>pen/cl</a:t>
            </a:r>
            <a:r>
              <a:rPr sz="2400" spc="-10" dirty="0">
                <a:latin typeface="Tahoma"/>
                <a:cs typeface="Tahoma"/>
              </a:rPr>
              <a:t>o</a:t>
            </a:r>
            <a:r>
              <a:rPr sz="2400" spc="0" dirty="0">
                <a:latin typeface="Tahoma"/>
                <a:cs typeface="Tahoma"/>
              </a:rPr>
              <a:t>se</a:t>
            </a:r>
            <a:r>
              <a:rPr sz="2400" spc="-15" dirty="0">
                <a:latin typeface="Tahoma"/>
                <a:cs typeface="Tahoma"/>
              </a:rPr>
              <a:t>/</a:t>
            </a:r>
            <a:r>
              <a:rPr sz="2400" spc="0" dirty="0">
                <a:latin typeface="Tahoma"/>
                <a:cs typeface="Tahoma"/>
              </a:rPr>
              <a:t>rename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of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f</a:t>
            </a:r>
            <a:r>
              <a:rPr sz="2400" spc="-5" dirty="0">
                <a:latin typeface="Tahoma"/>
                <a:cs typeface="Tahoma"/>
              </a:rPr>
              <a:t>i</a:t>
            </a:r>
            <a:r>
              <a:rPr sz="2400" spc="0" dirty="0">
                <a:latin typeface="Tahoma"/>
                <a:cs typeface="Tahoma"/>
              </a:rPr>
              <a:t>les </a:t>
            </a:r>
            <a:r>
              <a:rPr sz="2400" spc="-15" dirty="0">
                <a:latin typeface="Tahoma"/>
                <a:cs typeface="Tahoma"/>
              </a:rPr>
              <a:t>and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directories)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availa</a:t>
            </a:r>
            <a:r>
              <a:rPr sz="2400" spc="-15" dirty="0">
                <a:latin typeface="Tahoma"/>
                <a:cs typeface="Tahoma"/>
              </a:rPr>
              <a:t>b</a:t>
            </a:r>
            <a:r>
              <a:rPr sz="2400" spc="-5" dirty="0">
                <a:latin typeface="Tahoma"/>
                <a:cs typeface="Tahoma"/>
              </a:rPr>
              <a:t>l</a:t>
            </a:r>
            <a:r>
              <a:rPr sz="2400" spc="0" dirty="0">
                <a:latin typeface="Tahoma"/>
                <a:cs typeface="Tahoma"/>
              </a:rPr>
              <a:t>e</a:t>
            </a:r>
            <a:r>
              <a:rPr sz="2400" spc="-15" dirty="0">
                <a:latin typeface="Tahoma"/>
                <a:cs typeface="Tahoma"/>
              </a:rPr>
              <a:t> v</a:t>
            </a:r>
            <a:r>
              <a:rPr sz="2400" spc="-5" dirty="0">
                <a:latin typeface="Tahoma"/>
                <a:cs typeface="Tahoma"/>
              </a:rPr>
              <a:t>i</a:t>
            </a:r>
            <a:r>
              <a:rPr sz="2400" spc="-15" dirty="0">
                <a:latin typeface="Tahoma"/>
                <a:cs typeface="Tahoma"/>
              </a:rPr>
              <a:t>a RPC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3"/>
              </a:spcBef>
              <a:buFont typeface="Tahoma"/>
              <a:buChar char="•"/>
            </a:pPr>
            <a:endParaRPr sz="550"/>
          </a:p>
          <a:p>
            <a:pPr marL="355600" marR="436880" indent="-342900">
              <a:lnSpc>
                <a:spcPct val="901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Dat</a:t>
            </a:r>
            <a:r>
              <a:rPr sz="2400" spc="-15" dirty="0">
                <a:latin typeface="Tahoma"/>
                <a:cs typeface="Tahoma"/>
              </a:rPr>
              <a:t>an</a:t>
            </a:r>
            <a:r>
              <a:rPr sz="2400" spc="-10" dirty="0">
                <a:latin typeface="Tahoma"/>
                <a:cs typeface="Tahoma"/>
              </a:rPr>
              <a:t>o</a:t>
            </a:r>
            <a:r>
              <a:rPr sz="2400" spc="0" dirty="0">
                <a:latin typeface="Tahoma"/>
                <a:cs typeface="Tahoma"/>
              </a:rPr>
              <a:t>d</a:t>
            </a:r>
            <a:r>
              <a:rPr sz="2400" spc="5" dirty="0">
                <a:latin typeface="Tahoma"/>
                <a:cs typeface="Tahoma"/>
              </a:rPr>
              <a:t>e</a:t>
            </a:r>
            <a:r>
              <a:rPr sz="2400" spc="-10" dirty="0">
                <a:latin typeface="Tahoma"/>
                <a:cs typeface="Tahoma"/>
              </a:rPr>
              <a:t>: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Re</a:t>
            </a:r>
            <a:r>
              <a:rPr sz="2400" spc="-10" dirty="0">
                <a:latin typeface="Tahoma"/>
                <a:cs typeface="Tahoma"/>
              </a:rPr>
              <a:t>s</a:t>
            </a:r>
            <a:r>
              <a:rPr sz="2400" spc="-15" dirty="0">
                <a:latin typeface="Tahoma"/>
                <a:cs typeface="Tahoma"/>
              </a:rPr>
              <a:t>p</a:t>
            </a:r>
            <a:r>
              <a:rPr sz="2400" spc="-10" dirty="0">
                <a:latin typeface="Tahoma"/>
                <a:cs typeface="Tahoma"/>
              </a:rPr>
              <a:t>onsible for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serving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r</a:t>
            </a:r>
            <a:r>
              <a:rPr sz="2400" spc="0" dirty="0">
                <a:latin typeface="Tahoma"/>
                <a:cs typeface="Tahoma"/>
              </a:rPr>
              <a:t>ead/</a:t>
            </a:r>
            <a:r>
              <a:rPr sz="2400" spc="-10" dirty="0">
                <a:latin typeface="Tahoma"/>
                <a:cs typeface="Tahoma"/>
              </a:rPr>
              <a:t>w</a:t>
            </a:r>
            <a:r>
              <a:rPr sz="2400" spc="0" dirty="0">
                <a:latin typeface="Tahoma"/>
                <a:cs typeface="Tahoma"/>
              </a:rPr>
              <a:t>rite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re</a:t>
            </a:r>
            <a:r>
              <a:rPr sz="2400" spc="5" dirty="0">
                <a:latin typeface="Tahoma"/>
                <a:cs typeface="Tahoma"/>
              </a:rPr>
              <a:t>q</a:t>
            </a:r>
            <a:r>
              <a:rPr sz="2400" spc="0" dirty="0">
                <a:latin typeface="Tahoma"/>
                <a:cs typeface="Tahoma"/>
              </a:rPr>
              <a:t>uests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fr</a:t>
            </a:r>
            <a:r>
              <a:rPr sz="2400" spc="5" dirty="0">
                <a:latin typeface="Tahoma"/>
                <a:cs typeface="Tahoma"/>
              </a:rPr>
              <a:t>o</a:t>
            </a:r>
            <a:r>
              <a:rPr sz="2400" spc="-25" dirty="0">
                <a:latin typeface="Tahoma"/>
                <a:cs typeface="Tahoma"/>
              </a:rPr>
              <a:t>m </a:t>
            </a:r>
            <a:r>
              <a:rPr sz="2400" spc="-10" dirty="0">
                <a:latin typeface="Tahoma"/>
                <a:cs typeface="Tahoma"/>
              </a:rPr>
              <a:t>f</a:t>
            </a:r>
            <a:r>
              <a:rPr sz="2400" spc="-5" dirty="0">
                <a:latin typeface="Tahoma"/>
                <a:cs typeface="Tahoma"/>
              </a:rPr>
              <a:t>i</a:t>
            </a:r>
            <a:r>
              <a:rPr sz="2400" spc="0" dirty="0">
                <a:latin typeface="Tahoma"/>
                <a:cs typeface="Tahoma"/>
              </a:rPr>
              <a:t>lesystem </a:t>
            </a:r>
            <a:r>
              <a:rPr sz="2400" spc="-10" dirty="0">
                <a:latin typeface="Tahoma"/>
                <a:cs typeface="Tahoma"/>
              </a:rPr>
              <a:t>clien</a:t>
            </a:r>
            <a:r>
              <a:rPr sz="2400" spc="-5" dirty="0">
                <a:latin typeface="Tahoma"/>
                <a:cs typeface="Tahoma"/>
              </a:rPr>
              <a:t>t</a:t>
            </a:r>
            <a:r>
              <a:rPr sz="2400" spc="0" dirty="0">
                <a:latin typeface="Tahoma"/>
                <a:cs typeface="Tahoma"/>
              </a:rPr>
              <a:t>s. </a:t>
            </a:r>
            <a:r>
              <a:rPr sz="2400" spc="-15" dirty="0">
                <a:latin typeface="Tahoma"/>
                <a:cs typeface="Tahoma"/>
              </a:rPr>
              <a:t>Also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perform</a:t>
            </a:r>
            <a:r>
              <a:rPr sz="2400" spc="-15" dirty="0">
                <a:latin typeface="Tahoma"/>
                <a:cs typeface="Tahoma"/>
              </a:rPr>
              <a:t> b</a:t>
            </a:r>
            <a:r>
              <a:rPr sz="2400" spc="-5" dirty="0">
                <a:latin typeface="Tahoma"/>
                <a:cs typeface="Tahoma"/>
              </a:rPr>
              <a:t>l</a:t>
            </a:r>
            <a:r>
              <a:rPr sz="2400" spc="0" dirty="0">
                <a:latin typeface="Tahoma"/>
                <a:cs typeface="Tahoma"/>
              </a:rPr>
              <a:t>ock </a:t>
            </a:r>
            <a:r>
              <a:rPr sz="2400" spc="-15" dirty="0">
                <a:latin typeface="Tahoma"/>
                <a:cs typeface="Tahoma"/>
              </a:rPr>
              <a:t>c</a:t>
            </a:r>
            <a:r>
              <a:rPr sz="2400" spc="0" dirty="0">
                <a:latin typeface="Tahoma"/>
                <a:cs typeface="Tahoma"/>
              </a:rPr>
              <a:t>reatio</a:t>
            </a:r>
            <a:r>
              <a:rPr sz="2400" spc="-10" dirty="0">
                <a:latin typeface="Tahoma"/>
                <a:cs typeface="Tahoma"/>
              </a:rPr>
              <a:t>n/deletio</a:t>
            </a:r>
            <a:r>
              <a:rPr sz="2400" spc="0" dirty="0">
                <a:latin typeface="Tahoma"/>
                <a:cs typeface="Tahoma"/>
              </a:rPr>
              <a:t>n/re</a:t>
            </a:r>
            <a:r>
              <a:rPr sz="2400" spc="-15" dirty="0">
                <a:latin typeface="Tahoma"/>
                <a:cs typeface="Tahoma"/>
              </a:rPr>
              <a:t>p</a:t>
            </a:r>
            <a:r>
              <a:rPr sz="2400" spc="-10" dirty="0">
                <a:latin typeface="Tahoma"/>
                <a:cs typeface="Tahoma"/>
              </a:rPr>
              <a:t>licat</a:t>
            </a:r>
            <a:r>
              <a:rPr sz="2400" spc="-5" dirty="0">
                <a:latin typeface="Tahoma"/>
                <a:cs typeface="Tahoma"/>
              </a:rPr>
              <a:t>i</a:t>
            </a:r>
            <a:r>
              <a:rPr sz="2400" spc="-15" dirty="0">
                <a:latin typeface="Tahoma"/>
                <a:cs typeface="Tahoma"/>
              </a:rPr>
              <a:t>on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(u</a:t>
            </a:r>
            <a:r>
              <a:rPr sz="2400" spc="-15" dirty="0">
                <a:latin typeface="Tahoma"/>
                <a:cs typeface="Tahoma"/>
              </a:rPr>
              <a:t>p</a:t>
            </a:r>
            <a:r>
              <a:rPr sz="2400" spc="-10" dirty="0">
                <a:latin typeface="Tahoma"/>
                <a:cs typeface="Tahoma"/>
              </a:rPr>
              <a:t>o</a:t>
            </a:r>
            <a:r>
              <a:rPr sz="2400" spc="-15" dirty="0">
                <a:latin typeface="Tahoma"/>
                <a:cs typeface="Tahoma"/>
              </a:rPr>
              <a:t>n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ins</a:t>
            </a:r>
            <a:r>
              <a:rPr sz="2400" spc="-5" dirty="0">
                <a:latin typeface="Tahoma"/>
                <a:cs typeface="Tahoma"/>
              </a:rPr>
              <a:t>t</a:t>
            </a:r>
            <a:r>
              <a:rPr sz="2400" spc="0" dirty="0">
                <a:latin typeface="Tahoma"/>
                <a:cs typeface="Tahoma"/>
              </a:rPr>
              <a:t>ructi</a:t>
            </a:r>
            <a:r>
              <a:rPr sz="2400" spc="-15" dirty="0">
                <a:latin typeface="Tahoma"/>
                <a:cs typeface="Tahoma"/>
              </a:rPr>
              <a:t>on</a:t>
            </a:r>
            <a:r>
              <a:rPr sz="2400" spc="-10" dirty="0">
                <a:latin typeface="Tahoma"/>
                <a:cs typeface="Tahoma"/>
              </a:rPr>
              <a:t> fr</a:t>
            </a:r>
            <a:r>
              <a:rPr sz="2400" spc="5" dirty="0">
                <a:latin typeface="Tahoma"/>
                <a:cs typeface="Tahoma"/>
              </a:rPr>
              <a:t>o</a:t>
            </a:r>
            <a:r>
              <a:rPr sz="2400" spc="-25" dirty="0">
                <a:latin typeface="Tahoma"/>
                <a:cs typeface="Tahoma"/>
              </a:rPr>
              <a:t>m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Nam</a:t>
            </a:r>
            <a:r>
              <a:rPr sz="2400" spc="-10" dirty="0">
                <a:latin typeface="Tahoma"/>
                <a:cs typeface="Tahoma"/>
              </a:rPr>
              <a:t>e</a:t>
            </a:r>
            <a:r>
              <a:rPr sz="2400" spc="-15" dirty="0">
                <a:latin typeface="Tahoma"/>
                <a:cs typeface="Tahoma"/>
              </a:rPr>
              <a:t>n</a:t>
            </a:r>
            <a:r>
              <a:rPr sz="2400" spc="-10" dirty="0">
                <a:latin typeface="Tahoma"/>
                <a:cs typeface="Tahoma"/>
              </a:rPr>
              <a:t>o</a:t>
            </a:r>
            <a:r>
              <a:rPr sz="2400" spc="0" dirty="0">
                <a:latin typeface="Tahoma"/>
                <a:cs typeface="Tahoma"/>
              </a:rPr>
              <a:t>de</a:t>
            </a:r>
            <a:r>
              <a:rPr sz="2400" spc="-10" dirty="0">
                <a:latin typeface="Tahoma"/>
                <a:cs typeface="Tahoma"/>
              </a:rPr>
              <a:t>)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69895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HDFS</a:t>
            </a:r>
            <a:r>
              <a:rPr sz="4400" spc="-5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Design</a:t>
            </a:r>
            <a:r>
              <a:rPr sz="4400" spc="-15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Goals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43634"/>
            <a:ext cx="7194550" cy="37103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Very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large fi</a:t>
            </a:r>
            <a:r>
              <a:rPr sz="3200" spc="-15" dirty="0">
                <a:latin typeface="Tahoma"/>
                <a:cs typeface="Tahoma"/>
              </a:rPr>
              <a:t>l</a:t>
            </a:r>
            <a:r>
              <a:rPr sz="3200" spc="0" dirty="0">
                <a:latin typeface="Tahoma"/>
                <a:cs typeface="Tahoma"/>
              </a:rPr>
              <a:t>es: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650"/>
              </a:lnSpc>
              <a:spcBef>
                <a:spcPts val="28"/>
              </a:spcBef>
              <a:buFont typeface="Tahoma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Font typeface="Tahoma"/>
              <a:buChar char="–"/>
              <a:tabLst>
                <a:tab pos="756285" algn="l"/>
              </a:tabLst>
            </a:pPr>
            <a:r>
              <a:rPr sz="2800" spc="-15" dirty="0">
                <a:latin typeface="Tahoma"/>
                <a:cs typeface="Tahoma"/>
              </a:rPr>
              <a:t>Files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m</a:t>
            </a:r>
            <a:r>
              <a:rPr sz="2800" spc="-15" dirty="0">
                <a:latin typeface="Tahoma"/>
                <a:cs typeface="Tahoma"/>
              </a:rPr>
              <a:t>ay be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G</a:t>
            </a:r>
            <a:r>
              <a:rPr sz="2800" spc="-20" dirty="0">
                <a:latin typeface="Tahoma"/>
                <a:cs typeface="Tahoma"/>
              </a:rPr>
              <a:t>B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or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TB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in </a:t>
            </a:r>
            <a:r>
              <a:rPr sz="2800" spc="-10" dirty="0">
                <a:latin typeface="Tahoma"/>
                <a:cs typeface="Tahoma"/>
              </a:rPr>
              <a:t>siz</a:t>
            </a:r>
            <a:r>
              <a:rPr sz="2800" spc="-15" dirty="0">
                <a:latin typeface="Tahoma"/>
                <a:cs typeface="Tahoma"/>
              </a:rPr>
              <a:t>e</a:t>
            </a:r>
            <a:endParaRPr sz="2800">
              <a:latin typeface="Tahoma"/>
              <a:cs typeface="Tahoma"/>
            </a:endParaRPr>
          </a:p>
          <a:p>
            <a:pPr lvl="1">
              <a:lnSpc>
                <a:spcPts val="750"/>
              </a:lnSpc>
              <a:spcBef>
                <a:spcPts val="14"/>
              </a:spcBef>
              <a:buFont typeface="Tahoma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Streaming data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access: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650"/>
              </a:lnSpc>
              <a:spcBef>
                <a:spcPts val="25"/>
              </a:spcBef>
              <a:buFont typeface="Tahoma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Font typeface="Tahoma"/>
              <a:buChar char="–"/>
              <a:tabLst>
                <a:tab pos="756285" algn="l"/>
              </a:tabLst>
            </a:pPr>
            <a:r>
              <a:rPr sz="2800" spc="-20" dirty="0">
                <a:latin typeface="Tahoma"/>
                <a:cs typeface="Tahoma"/>
              </a:rPr>
              <a:t>Wri</a:t>
            </a:r>
            <a:r>
              <a:rPr sz="2800" spc="0" dirty="0">
                <a:latin typeface="Tahoma"/>
                <a:cs typeface="Tahoma"/>
              </a:rPr>
              <a:t>te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on</a:t>
            </a:r>
            <a:r>
              <a:rPr sz="2800" spc="-10" dirty="0">
                <a:latin typeface="Tahoma"/>
                <a:cs typeface="Tahoma"/>
              </a:rPr>
              <a:t>c</a:t>
            </a:r>
            <a:r>
              <a:rPr sz="2800" spc="-15" dirty="0">
                <a:latin typeface="Tahoma"/>
                <a:cs typeface="Tahoma"/>
              </a:rPr>
              <a:t>e,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read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m</a:t>
            </a:r>
            <a:r>
              <a:rPr sz="2800" spc="-15" dirty="0">
                <a:latin typeface="Tahoma"/>
                <a:cs typeface="Tahoma"/>
              </a:rPr>
              <a:t>any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times</a:t>
            </a:r>
            <a:endParaRPr sz="2800">
              <a:latin typeface="Tahoma"/>
              <a:cs typeface="Tahoma"/>
            </a:endParaRPr>
          </a:p>
          <a:p>
            <a:pPr lvl="1">
              <a:lnSpc>
                <a:spcPts val="650"/>
              </a:lnSpc>
              <a:spcBef>
                <a:spcPts val="24"/>
              </a:spcBef>
              <a:buFont typeface="Tahoma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Tahoma"/>
              <a:buChar char="–"/>
              <a:tabLst>
                <a:tab pos="756285" algn="l"/>
              </a:tabLst>
            </a:pPr>
            <a:r>
              <a:rPr sz="2800" spc="-15" dirty="0">
                <a:latin typeface="Tahoma"/>
                <a:cs typeface="Tahoma"/>
              </a:rPr>
              <a:t>Throughput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m</a:t>
            </a:r>
            <a:r>
              <a:rPr sz="2800" spc="-15" dirty="0">
                <a:latin typeface="Tahoma"/>
                <a:cs typeface="Tahoma"/>
              </a:rPr>
              <a:t>ore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important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than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latency</a:t>
            </a:r>
            <a:endParaRPr sz="2800">
              <a:latin typeface="Tahoma"/>
              <a:cs typeface="Tahoma"/>
            </a:endParaRPr>
          </a:p>
          <a:p>
            <a:pPr lvl="1">
              <a:lnSpc>
                <a:spcPts val="750"/>
              </a:lnSpc>
              <a:spcBef>
                <a:spcPts val="13"/>
              </a:spcBef>
              <a:buFont typeface="Tahoma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Com</a:t>
            </a:r>
            <a:r>
              <a:rPr sz="3200" spc="-15" dirty="0">
                <a:latin typeface="Tahoma"/>
                <a:cs typeface="Tahoma"/>
              </a:rPr>
              <a:t>m</a:t>
            </a:r>
            <a:r>
              <a:rPr sz="3200" spc="0" dirty="0">
                <a:latin typeface="Tahoma"/>
                <a:cs typeface="Tahoma"/>
              </a:rPr>
              <a:t>odity</a:t>
            </a:r>
            <a:r>
              <a:rPr sz="3200" spc="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hardware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650"/>
              </a:lnSpc>
              <a:spcBef>
                <a:spcPts val="29"/>
              </a:spcBef>
              <a:buFont typeface="Tahoma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Font typeface="Tahoma"/>
              <a:buChar char="–"/>
              <a:tabLst>
                <a:tab pos="756285" algn="l"/>
              </a:tabLst>
            </a:pPr>
            <a:r>
              <a:rPr sz="2800" spc="-20" dirty="0">
                <a:latin typeface="Tahoma"/>
                <a:cs typeface="Tahoma"/>
              </a:rPr>
              <a:t>N</a:t>
            </a:r>
            <a:r>
              <a:rPr sz="2800" spc="-10" dirty="0">
                <a:latin typeface="Tahoma"/>
                <a:cs typeface="Tahoma"/>
              </a:rPr>
              <a:t>o</a:t>
            </a:r>
            <a:r>
              <a:rPr sz="2800" spc="-15" dirty="0">
                <a:latin typeface="Tahoma"/>
                <a:cs typeface="Tahoma"/>
              </a:rPr>
              <a:t>de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failure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may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o</a:t>
            </a:r>
            <a:r>
              <a:rPr sz="2800" spc="-5" dirty="0">
                <a:latin typeface="Tahoma"/>
                <a:cs typeface="Tahoma"/>
              </a:rPr>
              <a:t>c</a:t>
            </a:r>
            <a:r>
              <a:rPr sz="2800" spc="-15" dirty="0">
                <a:latin typeface="Tahoma"/>
                <a:cs typeface="Tahoma"/>
              </a:rPr>
              <a:t>cur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54550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HDFS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43634"/>
            <a:ext cx="9961880" cy="429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  <a:tab pos="1979295" algn="l"/>
              </a:tabLst>
            </a:pPr>
            <a:r>
              <a:rPr sz="3200" spc="0" dirty="0">
                <a:latin typeface="Tahoma"/>
                <a:cs typeface="Tahoma"/>
              </a:rPr>
              <a:t>Files are	broken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into </a:t>
            </a:r>
            <a:r>
              <a:rPr sz="3200" spc="10" dirty="0">
                <a:latin typeface="Tahoma"/>
                <a:cs typeface="Tahoma"/>
              </a:rPr>
              <a:t>b</a:t>
            </a:r>
            <a:r>
              <a:rPr sz="3200" spc="0" dirty="0">
                <a:latin typeface="Tahoma"/>
                <a:cs typeface="Tahoma"/>
              </a:rPr>
              <a:t>locks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of 64MB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(but can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be user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Tahoma"/>
                <a:cs typeface="Tahoma"/>
              </a:rPr>
              <a:t>sp</a:t>
            </a:r>
            <a:r>
              <a:rPr sz="3200" spc="5" dirty="0">
                <a:latin typeface="Tahoma"/>
                <a:cs typeface="Tahoma"/>
              </a:rPr>
              <a:t>e</a:t>
            </a:r>
            <a:r>
              <a:rPr sz="3200" spc="0" dirty="0">
                <a:latin typeface="Tahoma"/>
                <a:cs typeface="Tahoma"/>
              </a:rPr>
              <a:t>cified)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600"/>
              </a:lnSpc>
              <a:spcBef>
                <a:spcPts val="7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Default replicat</a:t>
            </a:r>
            <a:r>
              <a:rPr sz="3200" spc="-10" dirty="0">
                <a:latin typeface="Tahoma"/>
                <a:cs typeface="Tahoma"/>
              </a:rPr>
              <a:t>i</a:t>
            </a:r>
            <a:r>
              <a:rPr sz="3200" spc="0" dirty="0">
                <a:latin typeface="Tahoma"/>
                <a:cs typeface="Tahoma"/>
              </a:rPr>
              <a:t>on factor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is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3x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600"/>
              </a:lnSpc>
              <a:spcBef>
                <a:spcPts val="9"/>
              </a:spcBef>
              <a:buFont typeface="Tahoma"/>
              <a:buChar char="•"/>
            </a:pPr>
            <a:endParaRPr sz="6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Block placement algorithm is rack-</a:t>
            </a:r>
            <a:r>
              <a:rPr sz="3200" spc="-5" dirty="0">
                <a:latin typeface="Tahoma"/>
                <a:cs typeface="Tahoma"/>
              </a:rPr>
              <a:t>aware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78"/>
              </a:spcBef>
              <a:buFont typeface="Tahoma"/>
              <a:buChar char="•"/>
            </a:pPr>
            <a:endParaRPr sz="130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Dynamic control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of r</a:t>
            </a:r>
            <a:r>
              <a:rPr sz="3200" spc="5" dirty="0">
                <a:latin typeface="Tahoma"/>
                <a:cs typeface="Tahoma"/>
              </a:rPr>
              <a:t>e</a:t>
            </a:r>
            <a:r>
              <a:rPr sz="3200" spc="0" dirty="0">
                <a:latin typeface="Tahoma"/>
                <a:cs typeface="Tahoma"/>
              </a:rPr>
              <a:t>plication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factor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54550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HDFS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81200" y="1600200"/>
            <a:ext cx="8308848" cy="4568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38673" y="6481673"/>
            <a:ext cx="528383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Sour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e: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  <a:hlinkClick r:id="rId3"/>
              </a:rPr>
              <a:t>http://</a:t>
            </a:r>
            <a:r>
              <a:rPr sz="1600" spc="0" dirty="0">
                <a:latin typeface="Arial"/>
                <a:cs typeface="Arial"/>
                <a:hlinkClick r:id="rId3"/>
              </a:rPr>
              <a:t>l</a:t>
            </a:r>
            <a:r>
              <a:rPr sz="1600" spc="-10" dirty="0">
                <a:latin typeface="Arial"/>
                <a:cs typeface="Arial"/>
                <a:hlinkClick r:id="rId3"/>
              </a:rPr>
              <a:t>ucene.apa</a:t>
            </a:r>
            <a:r>
              <a:rPr sz="1600" spc="-5" dirty="0">
                <a:latin typeface="Arial"/>
                <a:cs typeface="Arial"/>
                <a:hlinkClick r:id="rId3"/>
              </a:rPr>
              <a:t>c</a:t>
            </a:r>
            <a:r>
              <a:rPr sz="1600" spc="-10" dirty="0">
                <a:latin typeface="Arial"/>
                <a:cs typeface="Arial"/>
                <a:hlinkClick r:id="rId3"/>
              </a:rPr>
              <a:t>he.org/hadoop/hdf</a:t>
            </a:r>
            <a:r>
              <a:rPr sz="1600" spc="-5" dirty="0">
                <a:latin typeface="Arial"/>
                <a:cs typeface="Arial"/>
                <a:hlinkClick r:id="rId3"/>
              </a:rPr>
              <a:t>s</a:t>
            </a:r>
            <a:r>
              <a:rPr sz="1600" spc="-10" dirty="0">
                <a:latin typeface="Arial"/>
                <a:cs typeface="Arial"/>
                <a:hlinkClick r:id="rId3"/>
              </a:rPr>
              <a:t>_de</a:t>
            </a:r>
            <a:r>
              <a:rPr sz="1600" spc="-5" dirty="0">
                <a:latin typeface="Arial"/>
                <a:cs typeface="Arial"/>
                <a:hlinkClick r:id="rId3"/>
              </a:rPr>
              <a:t>s</a:t>
            </a:r>
            <a:r>
              <a:rPr sz="1600" spc="-10" dirty="0">
                <a:latin typeface="Arial"/>
                <a:cs typeface="Arial"/>
                <a:hlinkClick r:id="rId3"/>
              </a:rPr>
              <a:t>ign.html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31720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MapReduce</a:t>
            </a:r>
            <a:r>
              <a:rPr sz="4400" spc="-40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and Hadoop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91000" y="2590800"/>
            <a:ext cx="3810000" cy="90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72005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Ex</a:t>
            </a:r>
            <a:r>
              <a:rPr sz="4400" spc="10" dirty="0">
                <a:solidFill>
                  <a:srgbClr val="E20000"/>
                </a:solidFill>
                <a:latin typeface="Tahoma"/>
                <a:cs typeface="Tahoma"/>
              </a:rPr>
              <a:t>a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mple</a:t>
            </a:r>
            <a:r>
              <a:rPr sz="4400" spc="-30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HDFS</a:t>
            </a:r>
            <a:r>
              <a:rPr sz="4400" spc="10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In</a:t>
            </a:r>
            <a:r>
              <a:rPr sz="4400" spc="5" dirty="0">
                <a:solidFill>
                  <a:srgbClr val="E20000"/>
                </a:solidFill>
                <a:latin typeface="Tahoma"/>
                <a:cs typeface="Tahoma"/>
              </a:rPr>
              <a:t>s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tallation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Fa</a:t>
            </a:r>
            <a:r>
              <a:rPr sz="2400" spc="-15" dirty="0">
                <a:latin typeface="Tahoma"/>
                <a:cs typeface="Tahoma"/>
              </a:rPr>
              <a:t>c</a:t>
            </a:r>
            <a:r>
              <a:rPr sz="2400" spc="0" dirty="0">
                <a:latin typeface="Tahoma"/>
                <a:cs typeface="Tahoma"/>
              </a:rPr>
              <a:t>eboo</a:t>
            </a:r>
            <a:r>
              <a:rPr sz="2400" spc="5" dirty="0">
                <a:latin typeface="Tahoma"/>
                <a:cs typeface="Tahoma"/>
              </a:rPr>
              <a:t>k</a:t>
            </a:r>
            <a:r>
              <a:rPr sz="2400" spc="0" dirty="0">
                <a:latin typeface="Tahoma"/>
                <a:cs typeface="Tahoma"/>
              </a:rPr>
              <a:t>,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2</a:t>
            </a:r>
            <a:r>
              <a:rPr sz="2400" spc="-10" dirty="0">
                <a:latin typeface="Tahoma"/>
                <a:cs typeface="Tahoma"/>
              </a:rPr>
              <a:t>0</a:t>
            </a:r>
            <a:r>
              <a:rPr sz="2400" spc="0" dirty="0">
                <a:latin typeface="Tahoma"/>
                <a:cs typeface="Tahoma"/>
              </a:rPr>
              <a:t>10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(</a:t>
            </a:r>
            <a:r>
              <a:rPr sz="2400" spc="5" dirty="0">
                <a:latin typeface="Tahoma"/>
                <a:cs typeface="Tahoma"/>
              </a:rPr>
              <a:t>L</a:t>
            </a:r>
            <a:r>
              <a:rPr sz="2400" spc="0" dirty="0">
                <a:latin typeface="Tahoma"/>
                <a:cs typeface="Tahoma"/>
              </a:rPr>
              <a:t>argest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HDFS</a:t>
            </a:r>
            <a:endParaRPr sz="2400">
              <a:latin typeface="Tahoma"/>
              <a:cs typeface="Tahoma"/>
            </a:endParaRPr>
          </a:p>
          <a:p>
            <a:pPr marR="692150" algn="ctr">
              <a:lnSpc>
                <a:spcPct val="100000"/>
              </a:lnSpc>
            </a:pPr>
            <a:r>
              <a:rPr sz="2400" spc="-10" dirty="0">
                <a:latin typeface="Tahoma"/>
                <a:cs typeface="Tahoma"/>
              </a:rPr>
              <a:t>ins</a:t>
            </a:r>
            <a:r>
              <a:rPr sz="2400" spc="-5" dirty="0">
                <a:latin typeface="Tahoma"/>
                <a:cs typeface="Tahoma"/>
              </a:rPr>
              <a:t>t</a:t>
            </a:r>
            <a:r>
              <a:rPr sz="2400" spc="-10" dirty="0">
                <a:latin typeface="Tahoma"/>
                <a:cs typeface="Tahoma"/>
              </a:rPr>
              <a:t>alla</a:t>
            </a:r>
            <a:r>
              <a:rPr sz="2400" spc="-5" dirty="0">
                <a:latin typeface="Tahoma"/>
                <a:cs typeface="Tahoma"/>
              </a:rPr>
              <a:t>t</a:t>
            </a:r>
            <a:r>
              <a:rPr sz="2400" spc="-10" dirty="0">
                <a:latin typeface="Tahoma"/>
                <a:cs typeface="Tahoma"/>
              </a:rPr>
              <a:t>io</a:t>
            </a:r>
            <a:r>
              <a:rPr sz="2400" spc="-15" dirty="0">
                <a:latin typeface="Tahoma"/>
                <a:cs typeface="Tahoma"/>
              </a:rPr>
              <a:t>n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at the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time)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6"/>
              </a:spcBef>
            </a:pPr>
            <a:endParaRPr sz="5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spc="-15" dirty="0">
                <a:latin typeface="Tahoma"/>
                <a:cs typeface="Tahoma"/>
              </a:rPr>
              <a:t>20</a:t>
            </a:r>
            <a:r>
              <a:rPr sz="2400" spc="-25" dirty="0">
                <a:latin typeface="Tahoma"/>
                <a:cs typeface="Tahoma"/>
              </a:rPr>
              <a:t>0</a:t>
            </a:r>
            <a:r>
              <a:rPr sz="2400" spc="-15" dirty="0">
                <a:latin typeface="Tahoma"/>
                <a:cs typeface="Tahoma"/>
              </a:rPr>
              <a:t>0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machi</a:t>
            </a:r>
            <a:r>
              <a:rPr sz="2400" spc="-10" dirty="0">
                <a:latin typeface="Tahoma"/>
                <a:cs typeface="Tahoma"/>
              </a:rPr>
              <a:t>n</a:t>
            </a:r>
            <a:r>
              <a:rPr sz="2400" spc="0" dirty="0">
                <a:latin typeface="Tahoma"/>
                <a:cs typeface="Tahoma"/>
              </a:rPr>
              <a:t>es,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22,400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cores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Tahoma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spc="-15" dirty="0">
                <a:latin typeface="Tahoma"/>
                <a:cs typeface="Tahoma"/>
              </a:rPr>
              <a:t>24 TB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/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mach</a:t>
            </a:r>
            <a:r>
              <a:rPr sz="2400" spc="-5" dirty="0">
                <a:latin typeface="Tahoma"/>
                <a:cs typeface="Tahoma"/>
              </a:rPr>
              <a:t>i</a:t>
            </a:r>
            <a:r>
              <a:rPr sz="2400" spc="-15" dirty="0">
                <a:latin typeface="Tahoma"/>
                <a:cs typeface="Tahoma"/>
              </a:rPr>
              <a:t>ne, (21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PB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total)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Tahoma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W</a:t>
            </a:r>
            <a:r>
              <a:rPr sz="2400" spc="-10" dirty="0">
                <a:latin typeface="Tahoma"/>
                <a:cs typeface="Tahoma"/>
              </a:rPr>
              <a:t>r</a:t>
            </a:r>
            <a:r>
              <a:rPr sz="2400" spc="0" dirty="0">
                <a:latin typeface="Tahoma"/>
                <a:cs typeface="Tahoma"/>
              </a:rPr>
              <a:t>iti</a:t>
            </a:r>
            <a:r>
              <a:rPr sz="2400" spc="5" dirty="0">
                <a:latin typeface="Tahoma"/>
                <a:cs typeface="Tahoma"/>
              </a:rPr>
              <a:t>n</a:t>
            </a:r>
            <a:r>
              <a:rPr sz="2400" spc="0" dirty="0">
                <a:latin typeface="Tahoma"/>
                <a:cs typeface="Tahoma"/>
              </a:rPr>
              <a:t>g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1</a:t>
            </a:r>
            <a:r>
              <a:rPr sz="2400" spc="-10" dirty="0">
                <a:latin typeface="Tahoma"/>
                <a:cs typeface="Tahoma"/>
              </a:rPr>
              <a:t>2</a:t>
            </a:r>
            <a:r>
              <a:rPr sz="2400" spc="0" dirty="0">
                <a:latin typeface="Tahoma"/>
                <a:cs typeface="Tahoma"/>
              </a:rPr>
              <a:t>TB/day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Tahoma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spc="-15" dirty="0">
                <a:latin typeface="Tahoma"/>
                <a:cs typeface="Tahoma"/>
              </a:rPr>
              <a:t>Reading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80</a:t>
            </a:r>
            <a:r>
              <a:rPr sz="2400" spc="-25" dirty="0">
                <a:latin typeface="Tahoma"/>
                <a:cs typeface="Tahoma"/>
              </a:rPr>
              <a:t>0</a:t>
            </a:r>
            <a:r>
              <a:rPr sz="2400" spc="0" dirty="0">
                <a:latin typeface="Tahoma"/>
                <a:cs typeface="Tahoma"/>
              </a:rPr>
              <a:t>TB/day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Tahoma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spc="-15" dirty="0">
                <a:latin typeface="Tahoma"/>
                <a:cs typeface="Tahoma"/>
              </a:rPr>
              <a:t>25K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MapRed</a:t>
            </a:r>
            <a:r>
              <a:rPr sz="2400" spc="-10" dirty="0">
                <a:latin typeface="Tahoma"/>
                <a:cs typeface="Tahoma"/>
              </a:rPr>
              <a:t>u</a:t>
            </a:r>
            <a:r>
              <a:rPr sz="2400" spc="0" dirty="0">
                <a:latin typeface="Tahoma"/>
                <a:cs typeface="Tahoma"/>
              </a:rPr>
              <a:t>ce</a:t>
            </a:r>
            <a:r>
              <a:rPr sz="2400" spc="-15" dirty="0">
                <a:latin typeface="Tahoma"/>
                <a:cs typeface="Tahoma"/>
              </a:rPr>
              <a:t> jobs/day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6"/>
              </a:spcBef>
              <a:buFont typeface="Tahoma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65</a:t>
            </a:r>
            <a:r>
              <a:rPr sz="2400" spc="-10" dirty="0">
                <a:latin typeface="Tahoma"/>
                <a:cs typeface="Tahoma"/>
              </a:rPr>
              <a:t> Milli</a:t>
            </a:r>
            <a:r>
              <a:rPr sz="2400" spc="-5" dirty="0">
                <a:latin typeface="Tahoma"/>
                <a:cs typeface="Tahoma"/>
              </a:rPr>
              <a:t>o</a:t>
            </a:r>
            <a:r>
              <a:rPr sz="2400" spc="0" dirty="0">
                <a:latin typeface="Tahoma"/>
                <a:cs typeface="Tahoma"/>
              </a:rPr>
              <a:t>n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HDFS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files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Tahoma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spc="-15" dirty="0">
                <a:latin typeface="Tahoma"/>
                <a:cs typeface="Tahoma"/>
              </a:rPr>
              <a:t>30K sim</a:t>
            </a:r>
            <a:r>
              <a:rPr sz="2400" spc="-10" dirty="0">
                <a:latin typeface="Tahoma"/>
                <a:cs typeface="Tahoma"/>
              </a:rPr>
              <a:t>ultan</a:t>
            </a:r>
            <a:r>
              <a:rPr sz="2400" spc="0" dirty="0">
                <a:latin typeface="Tahoma"/>
                <a:cs typeface="Tahoma"/>
              </a:rPr>
              <a:t>eous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clien</a:t>
            </a:r>
            <a:r>
              <a:rPr sz="2400" spc="-5" dirty="0">
                <a:latin typeface="Tahoma"/>
                <a:cs typeface="Tahoma"/>
              </a:rPr>
              <a:t>t</a:t>
            </a:r>
            <a:r>
              <a:rPr sz="2400" spc="0" dirty="0">
                <a:latin typeface="Tahoma"/>
                <a:cs typeface="Tahoma"/>
              </a:rPr>
              <a:t>s.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66395">
              <a:lnSpc>
                <a:spcPct val="100000"/>
              </a:lnSpc>
            </a:pPr>
            <a:r>
              <a:rPr sz="2200" spc="-15" dirty="0">
                <a:latin typeface="Tahoma"/>
                <a:cs typeface="Tahoma"/>
              </a:rPr>
              <a:t>2014: Fa</a:t>
            </a:r>
            <a:r>
              <a:rPr sz="2200" spc="-25" dirty="0">
                <a:latin typeface="Tahoma"/>
                <a:cs typeface="Tahoma"/>
              </a:rPr>
              <a:t>c</a:t>
            </a:r>
            <a:r>
              <a:rPr sz="2200" spc="-15" dirty="0">
                <a:latin typeface="Tahoma"/>
                <a:cs typeface="Tahoma"/>
              </a:rPr>
              <a:t>eb</a:t>
            </a:r>
            <a:r>
              <a:rPr sz="2200" spc="-30" dirty="0">
                <a:latin typeface="Tahoma"/>
                <a:cs typeface="Tahoma"/>
              </a:rPr>
              <a:t>o</a:t>
            </a:r>
            <a:r>
              <a:rPr sz="2200" spc="-15" dirty="0">
                <a:latin typeface="Tahoma"/>
                <a:cs typeface="Tahoma"/>
              </a:rPr>
              <a:t>ok</a:t>
            </a:r>
            <a:r>
              <a:rPr sz="2200" spc="45" dirty="0">
                <a:latin typeface="Tahoma"/>
                <a:cs typeface="Tahoma"/>
              </a:rPr>
              <a:t> </a:t>
            </a:r>
            <a:r>
              <a:rPr sz="2200" spc="-15" dirty="0">
                <a:latin typeface="Tahoma"/>
                <a:cs typeface="Tahoma"/>
              </a:rPr>
              <a:t>ge</a:t>
            </a:r>
            <a:r>
              <a:rPr sz="2200" spc="-25" dirty="0">
                <a:latin typeface="Tahoma"/>
                <a:cs typeface="Tahoma"/>
              </a:rPr>
              <a:t>n</a:t>
            </a:r>
            <a:r>
              <a:rPr sz="2200" spc="-10" dirty="0">
                <a:latin typeface="Tahoma"/>
                <a:cs typeface="Tahoma"/>
              </a:rPr>
              <a:t>erat</a:t>
            </a:r>
            <a:r>
              <a:rPr sz="2200" spc="-25" dirty="0">
                <a:latin typeface="Tahoma"/>
                <a:cs typeface="Tahoma"/>
              </a:rPr>
              <a:t>e</a:t>
            </a:r>
            <a:r>
              <a:rPr sz="2200" spc="-10" dirty="0">
                <a:latin typeface="Tahoma"/>
                <a:cs typeface="Tahoma"/>
              </a:rPr>
              <a:t>s</a:t>
            </a:r>
            <a:r>
              <a:rPr sz="2200" spc="30" dirty="0">
                <a:latin typeface="Tahoma"/>
                <a:cs typeface="Tahoma"/>
              </a:rPr>
              <a:t> </a:t>
            </a:r>
            <a:r>
              <a:rPr sz="2200" spc="-15" dirty="0">
                <a:latin typeface="Tahoma"/>
                <a:cs typeface="Tahoma"/>
              </a:rPr>
              <a:t>4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-15" dirty="0">
                <a:latin typeface="Tahoma"/>
                <a:cs typeface="Tahoma"/>
              </a:rPr>
              <a:t>n</a:t>
            </a:r>
            <a:r>
              <a:rPr sz="2200" spc="-25" dirty="0">
                <a:latin typeface="Tahoma"/>
                <a:cs typeface="Tahoma"/>
              </a:rPr>
              <a:t>e</a:t>
            </a:r>
            <a:r>
              <a:rPr sz="2200" spc="-20" dirty="0">
                <a:latin typeface="Tahoma"/>
                <a:cs typeface="Tahoma"/>
              </a:rPr>
              <a:t>w</a:t>
            </a:r>
            <a:r>
              <a:rPr sz="2200" spc="-15" dirty="0">
                <a:latin typeface="Tahoma"/>
                <a:cs typeface="Tahoma"/>
              </a:rPr>
              <a:t> pe</a:t>
            </a:r>
            <a:r>
              <a:rPr sz="2200" spc="-20" dirty="0">
                <a:latin typeface="Tahoma"/>
                <a:cs typeface="Tahoma"/>
              </a:rPr>
              <a:t>t</a:t>
            </a:r>
            <a:r>
              <a:rPr sz="2200" spc="-15" dirty="0">
                <a:latin typeface="Tahoma"/>
                <a:cs typeface="Tahoma"/>
              </a:rPr>
              <a:t>aby</a:t>
            </a:r>
            <a:r>
              <a:rPr sz="2200" spc="-25" dirty="0">
                <a:latin typeface="Tahoma"/>
                <a:cs typeface="Tahoma"/>
              </a:rPr>
              <a:t>e</a:t>
            </a:r>
            <a:r>
              <a:rPr sz="2200" spc="-10" dirty="0">
                <a:latin typeface="Tahoma"/>
                <a:cs typeface="Tahoma"/>
              </a:rPr>
              <a:t>s</a:t>
            </a:r>
            <a:r>
              <a:rPr sz="2200" spc="3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of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15" dirty="0">
                <a:latin typeface="Tahoma"/>
                <a:cs typeface="Tahoma"/>
              </a:rPr>
              <a:t>data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-15" dirty="0">
                <a:latin typeface="Tahoma"/>
                <a:cs typeface="Tahoma"/>
              </a:rPr>
              <a:t>and runs 600,000 qu</a:t>
            </a:r>
            <a:r>
              <a:rPr sz="2200" spc="-25" dirty="0">
                <a:latin typeface="Tahoma"/>
                <a:cs typeface="Tahoma"/>
              </a:rPr>
              <a:t>e</a:t>
            </a:r>
            <a:r>
              <a:rPr sz="2200" spc="-10" dirty="0">
                <a:latin typeface="Tahoma"/>
                <a:cs typeface="Tahoma"/>
              </a:rPr>
              <a:t>ries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spc="-15" dirty="0">
                <a:latin typeface="Tahoma"/>
                <a:cs typeface="Tahoma"/>
              </a:rPr>
              <a:t>and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-15" dirty="0">
                <a:latin typeface="Tahoma"/>
                <a:cs typeface="Tahoma"/>
              </a:rPr>
              <a:t>1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million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15" dirty="0">
                <a:latin typeface="Tahoma"/>
                <a:cs typeface="Tahoma"/>
              </a:rPr>
              <a:t>ma</a:t>
            </a:r>
            <a:r>
              <a:rPr sz="2200" spc="-10" dirty="0">
                <a:latin typeface="Tahoma"/>
                <a:cs typeface="Tahoma"/>
              </a:rPr>
              <a:t>p</a:t>
            </a:r>
            <a:r>
              <a:rPr sz="2200" spc="-15" dirty="0">
                <a:latin typeface="Tahoma"/>
                <a:cs typeface="Tahoma"/>
              </a:rPr>
              <a:t>-redu</a:t>
            </a:r>
            <a:r>
              <a:rPr sz="2200" spc="-20" dirty="0">
                <a:latin typeface="Tahoma"/>
                <a:cs typeface="Tahoma"/>
              </a:rPr>
              <a:t>c</a:t>
            </a:r>
            <a:r>
              <a:rPr sz="2200" spc="-15" dirty="0">
                <a:latin typeface="Tahoma"/>
                <a:cs typeface="Tahoma"/>
              </a:rPr>
              <a:t>e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jobs per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-15" dirty="0">
                <a:latin typeface="Tahoma"/>
                <a:cs typeface="Tahoma"/>
              </a:rPr>
              <a:t>day.</a:t>
            </a:r>
            <a:endParaRPr sz="2200">
              <a:latin typeface="Tahoma"/>
              <a:cs typeface="Tahom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78"/>
              </a:spcBef>
            </a:pPr>
            <a:endParaRPr sz="1400"/>
          </a:p>
          <a:p>
            <a:pPr marL="12700" marR="83185">
              <a:lnSpc>
                <a:spcPct val="108300"/>
              </a:lnSpc>
            </a:pPr>
            <a:r>
              <a:rPr sz="2200" spc="-15" dirty="0">
                <a:latin typeface="Tahoma"/>
                <a:cs typeface="Tahoma"/>
              </a:rPr>
              <a:t>Hive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is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15" dirty="0">
                <a:latin typeface="Tahoma"/>
                <a:cs typeface="Tahoma"/>
              </a:rPr>
              <a:t>Fa</a:t>
            </a:r>
            <a:r>
              <a:rPr sz="2200" spc="-25" dirty="0">
                <a:latin typeface="Tahoma"/>
                <a:cs typeface="Tahoma"/>
              </a:rPr>
              <a:t>c</a:t>
            </a:r>
            <a:r>
              <a:rPr sz="2200" spc="-15" dirty="0">
                <a:latin typeface="Tahoma"/>
                <a:cs typeface="Tahoma"/>
              </a:rPr>
              <a:t>eb</a:t>
            </a:r>
            <a:r>
              <a:rPr sz="2200" spc="-30" dirty="0">
                <a:latin typeface="Tahoma"/>
                <a:cs typeface="Tahoma"/>
              </a:rPr>
              <a:t>o</a:t>
            </a:r>
            <a:r>
              <a:rPr sz="2200" spc="-10" dirty="0">
                <a:latin typeface="Tahoma"/>
                <a:cs typeface="Tahoma"/>
              </a:rPr>
              <a:t>ok's</a:t>
            </a:r>
            <a:r>
              <a:rPr sz="2200" spc="40" dirty="0">
                <a:latin typeface="Tahoma"/>
                <a:cs typeface="Tahoma"/>
              </a:rPr>
              <a:t> </a:t>
            </a:r>
            <a:r>
              <a:rPr sz="2200" spc="-15" dirty="0">
                <a:latin typeface="Tahoma"/>
                <a:cs typeface="Tahoma"/>
              </a:rPr>
              <a:t>data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-15" dirty="0">
                <a:latin typeface="Tahoma"/>
                <a:cs typeface="Tahoma"/>
              </a:rPr>
              <a:t>warehouse,</a:t>
            </a:r>
            <a:r>
              <a:rPr sz="2200" spc="30" dirty="0">
                <a:latin typeface="Tahoma"/>
                <a:cs typeface="Tahoma"/>
              </a:rPr>
              <a:t> </a:t>
            </a:r>
            <a:r>
              <a:rPr sz="2200" spc="-15" dirty="0">
                <a:latin typeface="Tahoma"/>
                <a:cs typeface="Tahoma"/>
              </a:rPr>
              <a:t>with 300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-15" dirty="0">
                <a:latin typeface="Tahoma"/>
                <a:cs typeface="Tahoma"/>
              </a:rPr>
              <a:t>pe</a:t>
            </a:r>
            <a:r>
              <a:rPr sz="2200" spc="-20" dirty="0">
                <a:latin typeface="Tahoma"/>
                <a:cs typeface="Tahoma"/>
              </a:rPr>
              <a:t>t</a:t>
            </a:r>
            <a:r>
              <a:rPr sz="2200" spc="-15" dirty="0">
                <a:latin typeface="Tahoma"/>
                <a:cs typeface="Tahoma"/>
              </a:rPr>
              <a:t>abyt</a:t>
            </a:r>
            <a:r>
              <a:rPr sz="2200" spc="-25" dirty="0">
                <a:latin typeface="Tahoma"/>
                <a:cs typeface="Tahoma"/>
              </a:rPr>
              <a:t>e</a:t>
            </a:r>
            <a:r>
              <a:rPr sz="2200" spc="-10" dirty="0">
                <a:latin typeface="Tahoma"/>
                <a:cs typeface="Tahoma"/>
              </a:rPr>
              <a:t>s</a:t>
            </a:r>
            <a:r>
              <a:rPr sz="2200" spc="4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of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15" dirty="0">
                <a:latin typeface="Tahoma"/>
                <a:cs typeface="Tahoma"/>
              </a:rPr>
              <a:t>data</a:t>
            </a:r>
            <a:r>
              <a:rPr sz="2200" spc="-10" dirty="0">
                <a:latin typeface="Tahoma"/>
                <a:cs typeface="Tahoma"/>
              </a:rPr>
              <a:t> in </a:t>
            </a:r>
            <a:r>
              <a:rPr sz="2200" spc="-15" dirty="0">
                <a:latin typeface="Tahoma"/>
                <a:cs typeface="Tahoma"/>
              </a:rPr>
              <a:t>800,000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tabl</a:t>
            </a:r>
            <a:r>
              <a:rPr sz="2200" spc="-25" dirty="0">
                <a:latin typeface="Tahoma"/>
                <a:cs typeface="Tahoma"/>
              </a:rPr>
              <a:t>e</a:t>
            </a:r>
            <a:r>
              <a:rPr sz="2200" spc="-10" dirty="0">
                <a:latin typeface="Tahoma"/>
                <a:cs typeface="Tahoma"/>
              </a:rPr>
              <a:t>s </a:t>
            </a:r>
            <a:r>
              <a:rPr sz="1800" spc="-10" dirty="0">
                <a:latin typeface="Tahoma"/>
                <a:cs typeface="Tahoma"/>
              </a:rPr>
              <a:t>More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at: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ahoma"/>
                <a:cs typeface="Tahoma"/>
              </a:rPr>
              <a:t>https:/</a:t>
            </a:r>
            <a:r>
              <a:rPr sz="1800" spc="-10" dirty="0">
                <a:latin typeface="Tahoma"/>
                <a:cs typeface="Tahoma"/>
              </a:rPr>
              <a:t>/</a:t>
            </a:r>
            <a:r>
              <a:rPr sz="1800" spc="0" dirty="0">
                <a:latin typeface="Tahoma"/>
                <a:cs typeface="Tahoma"/>
              </a:rPr>
              <a:t>research.facebo</a:t>
            </a:r>
            <a:r>
              <a:rPr sz="1800" spc="-10" dirty="0">
                <a:latin typeface="Tahoma"/>
                <a:cs typeface="Tahoma"/>
              </a:rPr>
              <a:t>o</a:t>
            </a:r>
            <a:r>
              <a:rPr sz="1800" spc="0" dirty="0">
                <a:latin typeface="Tahoma"/>
                <a:cs typeface="Tahoma"/>
              </a:rPr>
              <a:t>k.c</a:t>
            </a:r>
            <a:r>
              <a:rPr sz="1800" spc="-10" dirty="0">
                <a:latin typeface="Tahoma"/>
                <a:cs typeface="Tahoma"/>
              </a:rPr>
              <a:t>o</a:t>
            </a:r>
            <a:r>
              <a:rPr sz="1800" spc="-15" dirty="0">
                <a:latin typeface="Tahoma"/>
                <a:cs typeface="Tahoma"/>
              </a:rPr>
              <a:t>m/bl</a:t>
            </a:r>
            <a:r>
              <a:rPr sz="1800" spc="0" dirty="0">
                <a:latin typeface="Tahoma"/>
                <a:cs typeface="Tahoma"/>
              </a:rPr>
              <a:t>og</a:t>
            </a:r>
            <a:r>
              <a:rPr sz="1800" spc="-10" dirty="0">
                <a:latin typeface="Tahoma"/>
                <a:cs typeface="Tahoma"/>
              </a:rPr>
              <a:t>/152</a:t>
            </a:r>
            <a:r>
              <a:rPr sz="1800" spc="5" dirty="0">
                <a:latin typeface="Tahoma"/>
                <a:cs typeface="Tahoma"/>
              </a:rPr>
              <a:t>2</a:t>
            </a:r>
            <a:r>
              <a:rPr sz="1800" spc="-10" dirty="0">
                <a:latin typeface="Tahoma"/>
                <a:cs typeface="Tahoma"/>
              </a:rPr>
              <a:t>692</a:t>
            </a:r>
            <a:r>
              <a:rPr sz="1800" spc="5" dirty="0">
                <a:latin typeface="Tahoma"/>
                <a:cs typeface="Tahoma"/>
              </a:rPr>
              <a:t>9</a:t>
            </a:r>
            <a:r>
              <a:rPr sz="1800" spc="-10" dirty="0">
                <a:latin typeface="Tahoma"/>
                <a:cs typeface="Tahoma"/>
              </a:rPr>
              <a:t>279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ahoma"/>
                <a:cs typeface="Tahoma"/>
              </a:rPr>
              <a:t>72019/faceb</a:t>
            </a:r>
            <a:r>
              <a:rPr sz="1800" spc="-15" dirty="0">
                <a:latin typeface="Tahoma"/>
                <a:cs typeface="Tahoma"/>
              </a:rPr>
              <a:t>o</a:t>
            </a:r>
            <a:r>
              <a:rPr sz="1800" spc="-10" dirty="0">
                <a:latin typeface="Tahoma"/>
                <a:cs typeface="Tahoma"/>
              </a:rPr>
              <a:t>o</a:t>
            </a:r>
            <a:r>
              <a:rPr sz="1800" spc="5" dirty="0">
                <a:latin typeface="Tahoma"/>
                <a:cs typeface="Tahoma"/>
              </a:rPr>
              <a:t>k</a:t>
            </a:r>
            <a:r>
              <a:rPr sz="1800" spc="-10" dirty="0">
                <a:latin typeface="Tahoma"/>
                <a:cs typeface="Tahoma"/>
              </a:rPr>
              <a:t>-</a:t>
            </a:r>
            <a:r>
              <a:rPr sz="1800" spc="-5" dirty="0">
                <a:latin typeface="Tahoma"/>
                <a:cs typeface="Tahoma"/>
              </a:rPr>
              <a:t>s</a:t>
            </a:r>
            <a:r>
              <a:rPr sz="1800" spc="-10" dirty="0">
                <a:latin typeface="Tahoma"/>
                <a:cs typeface="Tahoma"/>
              </a:rPr>
              <a:t>-</a:t>
            </a:r>
            <a:r>
              <a:rPr sz="1800" spc="0" dirty="0">
                <a:latin typeface="Tahoma"/>
                <a:cs typeface="Tahoma"/>
              </a:rPr>
              <a:t>t</a:t>
            </a:r>
            <a:r>
              <a:rPr sz="1800" spc="-10" dirty="0">
                <a:latin typeface="Tahoma"/>
                <a:cs typeface="Tahoma"/>
              </a:rPr>
              <a:t>o</a:t>
            </a:r>
            <a:r>
              <a:rPr sz="1800" spc="0" dirty="0">
                <a:latin typeface="Tahoma"/>
                <a:cs typeface="Tahoma"/>
              </a:rPr>
              <a:t>p</a:t>
            </a:r>
            <a:r>
              <a:rPr sz="1800" spc="-10" dirty="0">
                <a:latin typeface="Tahoma"/>
                <a:cs typeface="Tahoma"/>
              </a:rPr>
              <a:t>-o</a:t>
            </a:r>
            <a:r>
              <a:rPr sz="1800" spc="0" dirty="0">
                <a:latin typeface="Tahoma"/>
                <a:cs typeface="Tahoma"/>
              </a:rPr>
              <a:t>pen</a:t>
            </a:r>
            <a:r>
              <a:rPr sz="1800" spc="-10" dirty="0">
                <a:latin typeface="Tahoma"/>
                <a:cs typeface="Tahoma"/>
              </a:rPr>
              <a:t>-</a:t>
            </a:r>
            <a:r>
              <a:rPr sz="1800" spc="0" dirty="0">
                <a:latin typeface="Tahoma"/>
                <a:cs typeface="Tahoma"/>
              </a:rPr>
              <a:t>data</a:t>
            </a:r>
            <a:r>
              <a:rPr sz="1800" spc="-10" dirty="0">
                <a:latin typeface="Tahoma"/>
                <a:cs typeface="Tahoma"/>
              </a:rPr>
              <a:t>-</a:t>
            </a:r>
            <a:r>
              <a:rPr sz="1800" spc="0" dirty="0">
                <a:latin typeface="Tahoma"/>
                <a:cs typeface="Tahoma"/>
              </a:rPr>
              <a:t>problems/</a:t>
            </a:r>
            <a:endParaRPr sz="1800">
              <a:latin typeface="Tahoma"/>
              <a:cs typeface="Tahoma"/>
            </a:endParaRPr>
          </a:p>
          <a:p>
            <a:pPr>
              <a:lnSpc>
                <a:spcPts val="650"/>
              </a:lnSpc>
              <a:spcBef>
                <a:spcPts val="44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200" spc="-15" dirty="0">
                <a:latin typeface="Tahoma"/>
                <a:cs typeface="Tahoma"/>
              </a:rPr>
              <a:t>1B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15" dirty="0">
                <a:latin typeface="Tahoma"/>
                <a:cs typeface="Tahoma"/>
              </a:rPr>
              <a:t>users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15" dirty="0">
                <a:latin typeface="Tahoma"/>
                <a:cs typeface="Tahoma"/>
              </a:rPr>
              <a:t>per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-15" dirty="0">
                <a:latin typeface="Tahoma"/>
                <a:cs typeface="Tahoma"/>
              </a:rPr>
              <a:t>day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600" spc="-10" dirty="0">
                <a:latin typeface="Tahoma"/>
                <a:cs typeface="Tahoma"/>
                <a:hlinkClick r:id="rId2"/>
              </a:rPr>
              <a:t>(h</a:t>
            </a:r>
            <a:r>
              <a:rPr sz="1600" spc="-20" dirty="0">
                <a:latin typeface="Tahoma"/>
                <a:cs typeface="Tahoma"/>
                <a:hlinkClick r:id="rId2"/>
              </a:rPr>
              <a:t>t</a:t>
            </a:r>
            <a:r>
              <a:rPr sz="1600" spc="-20" dirty="0">
                <a:latin typeface="Tahoma"/>
                <a:cs typeface="Tahoma"/>
              </a:rPr>
              <a:t>t</a:t>
            </a:r>
            <a:r>
              <a:rPr sz="1600" spc="-10" dirty="0">
                <a:latin typeface="Tahoma"/>
                <a:cs typeface="Tahoma"/>
                <a:hlinkClick r:id="rId2"/>
              </a:rPr>
              <a:t>p://for</a:t>
            </a:r>
            <a:r>
              <a:rPr sz="1600" spc="-20" dirty="0">
                <a:latin typeface="Tahoma"/>
                <a:cs typeface="Tahoma"/>
                <a:hlinkClick r:id="rId2"/>
              </a:rPr>
              <a:t>t</a:t>
            </a:r>
            <a:r>
              <a:rPr sz="1600" spc="-10" dirty="0">
                <a:latin typeface="Tahoma"/>
                <a:cs typeface="Tahoma"/>
                <a:hlinkClick r:id="rId2"/>
              </a:rPr>
              <a:t>u</a:t>
            </a:r>
            <a:r>
              <a:rPr sz="1600" spc="-15" dirty="0">
                <a:latin typeface="Tahoma"/>
                <a:cs typeface="Tahoma"/>
                <a:hlinkClick r:id="rId2"/>
              </a:rPr>
              <a:t>n</a:t>
            </a:r>
            <a:r>
              <a:rPr sz="1600" spc="-10" dirty="0">
                <a:latin typeface="Tahoma"/>
                <a:cs typeface="Tahoma"/>
                <a:hlinkClick r:id="rId2"/>
              </a:rPr>
              <a:t>e.com/</a:t>
            </a:r>
            <a:r>
              <a:rPr sz="1600" spc="-5" dirty="0">
                <a:latin typeface="Tahoma"/>
                <a:cs typeface="Tahoma"/>
                <a:hlinkClick r:id="rId2"/>
              </a:rPr>
              <a:t>2</a:t>
            </a:r>
            <a:r>
              <a:rPr sz="1600" spc="-10" dirty="0">
                <a:latin typeface="Tahoma"/>
                <a:cs typeface="Tahoma"/>
                <a:hlinkClick r:id="rId2"/>
              </a:rPr>
              <a:t>0</a:t>
            </a:r>
            <a:r>
              <a:rPr sz="1600" spc="-5" dirty="0">
                <a:latin typeface="Tahoma"/>
                <a:cs typeface="Tahoma"/>
                <a:hlinkClick r:id="rId2"/>
              </a:rPr>
              <a:t>1</a:t>
            </a:r>
            <a:r>
              <a:rPr sz="1600" spc="-10" dirty="0">
                <a:latin typeface="Tahoma"/>
                <a:cs typeface="Tahoma"/>
                <a:hlinkClick r:id="rId2"/>
              </a:rPr>
              <a:t>5/0</a:t>
            </a:r>
            <a:r>
              <a:rPr sz="1600" spc="-5" dirty="0">
                <a:latin typeface="Tahoma"/>
                <a:cs typeface="Tahoma"/>
                <a:hlinkClick r:id="rId2"/>
              </a:rPr>
              <a:t>8</a:t>
            </a:r>
            <a:r>
              <a:rPr sz="1600" spc="-10" dirty="0">
                <a:latin typeface="Tahoma"/>
                <a:cs typeface="Tahoma"/>
                <a:hlinkClick r:id="rId2"/>
              </a:rPr>
              <a:t>/28/</a:t>
            </a:r>
            <a:r>
              <a:rPr sz="1600" spc="10" dirty="0">
                <a:latin typeface="Tahoma"/>
                <a:cs typeface="Tahoma"/>
                <a:hlinkClick r:id="rId2"/>
              </a:rPr>
              <a:t>1</a:t>
            </a:r>
            <a:r>
              <a:rPr sz="1600" spc="-15" dirty="0">
                <a:latin typeface="Tahoma"/>
                <a:cs typeface="Tahoma"/>
                <a:hlinkClick r:id="rId2"/>
              </a:rPr>
              <a:t>-</a:t>
            </a:r>
            <a:r>
              <a:rPr sz="1600" spc="5" dirty="0">
                <a:latin typeface="Tahoma"/>
                <a:cs typeface="Tahoma"/>
                <a:hlinkClick r:id="rId2"/>
              </a:rPr>
              <a:t>b</a:t>
            </a:r>
            <a:r>
              <a:rPr sz="1600" spc="-10" dirty="0">
                <a:latin typeface="Tahoma"/>
                <a:cs typeface="Tahoma"/>
                <a:hlinkClick r:id="rId2"/>
              </a:rPr>
              <a:t>ill</a:t>
            </a:r>
            <a:r>
              <a:rPr sz="1600" spc="0" dirty="0">
                <a:latin typeface="Tahoma"/>
                <a:cs typeface="Tahoma"/>
                <a:hlinkClick r:id="rId2"/>
              </a:rPr>
              <a:t>i</a:t>
            </a:r>
            <a:r>
              <a:rPr sz="1600" spc="-10" dirty="0">
                <a:latin typeface="Tahoma"/>
                <a:cs typeface="Tahoma"/>
                <a:hlinkClick r:id="rId2"/>
              </a:rPr>
              <a:t>o</a:t>
            </a:r>
            <a:r>
              <a:rPr sz="1600" spc="-5" dirty="0">
                <a:latin typeface="Tahoma"/>
                <a:cs typeface="Tahoma"/>
                <a:hlinkClick r:id="rId2"/>
              </a:rPr>
              <a:t>n-</a:t>
            </a:r>
            <a:r>
              <a:rPr sz="1600" spc="-10" dirty="0">
                <a:latin typeface="Tahoma"/>
                <a:cs typeface="Tahoma"/>
                <a:hlinkClick r:id="rId2"/>
              </a:rPr>
              <a:t>fa</a:t>
            </a:r>
            <a:r>
              <a:rPr sz="1600" spc="-20" dirty="0">
                <a:latin typeface="Tahoma"/>
                <a:cs typeface="Tahoma"/>
                <a:hlinkClick r:id="rId2"/>
              </a:rPr>
              <a:t>c</a:t>
            </a:r>
            <a:r>
              <a:rPr sz="1600" spc="-10" dirty="0">
                <a:latin typeface="Tahoma"/>
                <a:cs typeface="Tahoma"/>
                <a:hlinkClick r:id="rId2"/>
              </a:rPr>
              <a:t>e</a:t>
            </a:r>
            <a:r>
              <a:rPr sz="1600" spc="5" dirty="0">
                <a:latin typeface="Tahoma"/>
                <a:cs typeface="Tahoma"/>
                <a:hlinkClick r:id="rId2"/>
              </a:rPr>
              <a:t>b</a:t>
            </a:r>
            <a:r>
              <a:rPr sz="1600" spc="-5" dirty="0">
                <a:latin typeface="Tahoma"/>
                <a:cs typeface="Tahoma"/>
                <a:hlinkClick r:id="rId2"/>
              </a:rPr>
              <a:t>o</a:t>
            </a:r>
            <a:r>
              <a:rPr sz="1600" spc="-10" dirty="0">
                <a:latin typeface="Tahoma"/>
                <a:cs typeface="Tahoma"/>
                <a:hlinkClick r:id="rId2"/>
              </a:rPr>
              <a:t>o</a:t>
            </a:r>
            <a:r>
              <a:rPr sz="1600" spc="-15" dirty="0">
                <a:latin typeface="Tahoma"/>
                <a:cs typeface="Tahoma"/>
                <a:hlinkClick r:id="rId2"/>
              </a:rPr>
              <a:t>k</a:t>
            </a:r>
            <a:r>
              <a:rPr sz="1600" spc="-10" dirty="0">
                <a:latin typeface="Tahoma"/>
                <a:cs typeface="Tahoma"/>
                <a:hlinkClick r:id="rId2"/>
              </a:rPr>
              <a:t>/)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Co</a:t>
            </a:r>
            <a:r>
              <a:rPr sz="4400" spc="-15" dirty="0">
                <a:solidFill>
                  <a:srgbClr val="E20000"/>
                </a:solidFill>
                <a:latin typeface="Tahoma"/>
                <a:cs typeface="Tahoma"/>
              </a:rPr>
              <a:t>m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panies</a:t>
            </a:r>
            <a:r>
              <a:rPr sz="4400" spc="-25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to</a:t>
            </a:r>
            <a:r>
              <a:rPr sz="4400" spc="-5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first</a:t>
            </a:r>
            <a:r>
              <a:rPr sz="4400" spc="-20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use</a:t>
            </a:r>
            <a:r>
              <a:rPr sz="4400" spc="-10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MapReduc</a:t>
            </a:r>
            <a:r>
              <a:rPr sz="4400" spc="10" dirty="0">
                <a:solidFill>
                  <a:srgbClr val="E20000"/>
                </a:solidFill>
                <a:latin typeface="Tahoma"/>
                <a:cs typeface="Tahoma"/>
              </a:rPr>
              <a:t>e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/Ha</a:t>
            </a:r>
            <a:r>
              <a:rPr sz="4400" spc="5" dirty="0">
                <a:solidFill>
                  <a:srgbClr val="E20000"/>
                </a:solidFill>
                <a:latin typeface="Tahoma"/>
                <a:cs typeface="Tahoma"/>
              </a:rPr>
              <a:t>d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oop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43634"/>
            <a:ext cx="4210050" cy="5172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Google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Tahoma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Yahoo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Tahoma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Microsoft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Tahoma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Amazon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Tahoma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Facebook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18"/>
              </a:spcBef>
              <a:buFont typeface="Tahoma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Twit</a:t>
            </a:r>
            <a:r>
              <a:rPr sz="3200" spc="-15" dirty="0">
                <a:latin typeface="Tahoma"/>
                <a:cs typeface="Tahoma"/>
              </a:rPr>
              <a:t>t</a:t>
            </a:r>
            <a:r>
              <a:rPr sz="3200" spc="0" dirty="0">
                <a:latin typeface="Tahoma"/>
                <a:cs typeface="Tahoma"/>
              </a:rPr>
              <a:t>er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21"/>
              </a:spcBef>
              <a:buFont typeface="Tahoma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Fox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interactive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m</a:t>
            </a:r>
            <a:r>
              <a:rPr sz="3200" spc="5" dirty="0">
                <a:latin typeface="Tahoma"/>
                <a:cs typeface="Tahoma"/>
              </a:rPr>
              <a:t>e</a:t>
            </a:r>
            <a:r>
              <a:rPr sz="3200" spc="0" dirty="0">
                <a:latin typeface="Tahoma"/>
                <a:cs typeface="Tahoma"/>
              </a:rPr>
              <a:t>dia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Tahoma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AOL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Tahoma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Hulu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5628" y="1546098"/>
            <a:ext cx="1836420" cy="4683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20000"/>
              </a:lnSpc>
            </a:pPr>
            <a:r>
              <a:rPr sz="3200" dirty="0">
                <a:latin typeface="Tahoma"/>
                <a:cs typeface="Tahoma"/>
              </a:rPr>
              <a:t>LinkedIn Disney NY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Times Ebay Quantcast Veoh Joost Last.fm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3626" y="5523280"/>
            <a:ext cx="2496185" cy="735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400" spc="-15" dirty="0">
                <a:latin typeface="Tahoma"/>
                <a:cs typeface="Tahoma"/>
              </a:rPr>
              <a:t>A</a:t>
            </a:r>
            <a:r>
              <a:rPr sz="2400" spc="-35" dirty="0">
                <a:latin typeface="Tahoma"/>
                <a:cs typeface="Tahoma"/>
              </a:rPr>
              <a:t>n</a:t>
            </a:r>
            <a:r>
              <a:rPr sz="2400" spc="0" dirty="0">
                <a:latin typeface="Tahoma"/>
                <a:cs typeface="Tahoma"/>
              </a:rPr>
              <a:t>y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compa</a:t>
            </a:r>
            <a:r>
              <a:rPr sz="2400" spc="-30" dirty="0">
                <a:latin typeface="Tahoma"/>
                <a:cs typeface="Tahoma"/>
              </a:rPr>
              <a:t>n</a:t>
            </a:r>
            <a:r>
              <a:rPr sz="2400" spc="0" dirty="0">
                <a:latin typeface="Tahoma"/>
                <a:cs typeface="Tahoma"/>
              </a:rPr>
              <a:t>y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with</a:t>
            </a:r>
            <a:r>
              <a:rPr sz="2400" spc="-15" dirty="0">
                <a:latin typeface="Tahoma"/>
                <a:cs typeface="Tahoma"/>
              </a:rPr>
              <a:t> en</a:t>
            </a:r>
            <a:r>
              <a:rPr sz="2400" spc="-10" dirty="0">
                <a:latin typeface="Tahoma"/>
                <a:cs typeface="Tahoma"/>
              </a:rPr>
              <a:t>o</a:t>
            </a:r>
            <a:r>
              <a:rPr sz="2400" spc="-15" dirty="0">
                <a:latin typeface="Tahoma"/>
                <a:cs typeface="Tahoma"/>
              </a:rPr>
              <a:t>u</a:t>
            </a:r>
            <a:r>
              <a:rPr sz="2400" spc="-10" dirty="0">
                <a:latin typeface="Tahoma"/>
                <a:cs typeface="Tahoma"/>
              </a:rPr>
              <a:t>g</a:t>
            </a:r>
            <a:r>
              <a:rPr sz="2400" spc="-15" dirty="0">
                <a:latin typeface="Tahoma"/>
                <a:cs typeface="Tahoma"/>
              </a:rPr>
              <a:t>h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dat</a:t>
            </a:r>
            <a:r>
              <a:rPr sz="2400" spc="-15" dirty="0">
                <a:latin typeface="Tahoma"/>
                <a:cs typeface="Tahoma"/>
              </a:rPr>
              <a:t>a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296285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Hadoop Vendors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43634"/>
            <a:ext cx="1953260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Cl</a:t>
            </a:r>
            <a:r>
              <a:rPr sz="3200" spc="-10" dirty="0">
                <a:latin typeface="Tahoma"/>
                <a:cs typeface="Tahoma"/>
              </a:rPr>
              <a:t>o</a:t>
            </a:r>
            <a:r>
              <a:rPr sz="3200" spc="0" dirty="0">
                <a:latin typeface="Tahoma"/>
                <a:cs typeface="Tahoma"/>
              </a:rPr>
              <a:t>udera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3399917"/>
            <a:ext cx="2648585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Hortonworks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5155946"/>
            <a:ext cx="3181350" cy="16598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MapR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77"/>
              </a:spcBef>
              <a:buFont typeface="Tahoma"/>
              <a:buChar char="•"/>
            </a:pPr>
            <a:endParaRPr sz="130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IBM BigInsights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0" y="1752600"/>
            <a:ext cx="1620011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9200" y="3200400"/>
            <a:ext cx="2599944" cy="1048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24855" y="5181600"/>
            <a:ext cx="1609344" cy="524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8800" y="6057899"/>
            <a:ext cx="1295400" cy="800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794250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Hive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44650"/>
            <a:ext cx="10546080" cy="37357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b="1" dirty="0">
                <a:latin typeface="Tahoma"/>
                <a:cs typeface="Tahoma"/>
              </a:rPr>
              <a:t>Apac</a:t>
            </a:r>
            <a:r>
              <a:rPr sz="2400" b="1" spc="-10" dirty="0">
                <a:latin typeface="Tahoma"/>
                <a:cs typeface="Tahoma"/>
              </a:rPr>
              <a:t>h</a:t>
            </a:r>
            <a:r>
              <a:rPr sz="2400" b="1" spc="0" dirty="0">
                <a:latin typeface="Tahoma"/>
                <a:cs typeface="Tahoma"/>
              </a:rPr>
              <a:t>e H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0" dirty="0">
                <a:latin typeface="Tahoma"/>
                <a:cs typeface="Tahoma"/>
              </a:rPr>
              <a:t>ve</a:t>
            </a:r>
            <a:r>
              <a:rPr sz="2400" b="1" spc="4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is a </a:t>
            </a:r>
            <a:r>
              <a:rPr sz="2400" spc="5" dirty="0">
                <a:latin typeface="Tahoma"/>
                <a:cs typeface="Tahoma"/>
              </a:rPr>
              <a:t>d</a:t>
            </a:r>
            <a:r>
              <a:rPr sz="2400" spc="0" dirty="0">
                <a:latin typeface="Tahoma"/>
                <a:cs typeface="Tahoma"/>
              </a:rPr>
              <a:t>ata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w</a:t>
            </a:r>
            <a:r>
              <a:rPr sz="2400" spc="-10" dirty="0">
                <a:latin typeface="Tahoma"/>
                <a:cs typeface="Tahoma"/>
              </a:rPr>
              <a:t>a</a:t>
            </a:r>
            <a:r>
              <a:rPr sz="2400" spc="0" dirty="0">
                <a:latin typeface="Tahoma"/>
                <a:cs typeface="Tahoma"/>
              </a:rPr>
              <a:t>rehouse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in</a:t>
            </a:r>
            <a:r>
              <a:rPr sz="2400" spc="0" dirty="0">
                <a:latin typeface="Tahoma"/>
                <a:cs typeface="Tahoma"/>
              </a:rPr>
              <a:t>frastructure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bu</a:t>
            </a:r>
            <a:r>
              <a:rPr sz="2400" spc="10" dirty="0">
                <a:latin typeface="Tahoma"/>
                <a:cs typeface="Tahoma"/>
              </a:rPr>
              <a:t>i</a:t>
            </a:r>
            <a:r>
              <a:rPr sz="2400" spc="0" dirty="0">
                <a:latin typeface="Tahoma"/>
                <a:cs typeface="Tahoma"/>
              </a:rPr>
              <a:t>lt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on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top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of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Hado</a:t>
            </a:r>
            <a:r>
              <a:rPr sz="2400" spc="5" dirty="0">
                <a:latin typeface="Tahoma"/>
                <a:cs typeface="Tahoma"/>
              </a:rPr>
              <a:t>o</a:t>
            </a:r>
            <a:r>
              <a:rPr sz="2400" spc="0" dirty="0">
                <a:latin typeface="Tahoma"/>
                <a:cs typeface="Tahoma"/>
              </a:rPr>
              <a:t>p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for</a:t>
            </a:r>
            <a:endParaRPr sz="24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Tahoma"/>
                <a:cs typeface="Tahoma"/>
              </a:rPr>
              <a:t>pr</a:t>
            </a:r>
            <a:r>
              <a:rPr sz="2400" spc="5" dirty="0">
                <a:latin typeface="Tahoma"/>
                <a:cs typeface="Tahoma"/>
              </a:rPr>
              <a:t>o</a:t>
            </a:r>
            <a:r>
              <a:rPr sz="2400" spc="-15" dirty="0">
                <a:latin typeface="Tahoma"/>
                <a:cs typeface="Tahoma"/>
              </a:rPr>
              <a:t>v</a:t>
            </a:r>
            <a:r>
              <a:rPr sz="2400" spc="-5" dirty="0">
                <a:latin typeface="Tahoma"/>
                <a:cs typeface="Tahoma"/>
              </a:rPr>
              <a:t>i</a:t>
            </a:r>
            <a:r>
              <a:rPr sz="2400" spc="-15" dirty="0">
                <a:latin typeface="Tahoma"/>
                <a:cs typeface="Tahoma"/>
              </a:rPr>
              <a:t>d</a:t>
            </a:r>
            <a:r>
              <a:rPr sz="2400" spc="-5" dirty="0">
                <a:latin typeface="Tahoma"/>
                <a:cs typeface="Tahoma"/>
              </a:rPr>
              <a:t>i</a:t>
            </a:r>
            <a:r>
              <a:rPr sz="2400" spc="-15" dirty="0">
                <a:latin typeface="Tahoma"/>
                <a:cs typeface="Tahoma"/>
              </a:rPr>
              <a:t>ng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dat</a:t>
            </a:r>
            <a:r>
              <a:rPr sz="2400" spc="-15" dirty="0">
                <a:latin typeface="Tahoma"/>
                <a:cs typeface="Tahoma"/>
              </a:rPr>
              <a:t>a summari</a:t>
            </a:r>
            <a:r>
              <a:rPr sz="2400" spc="-10" dirty="0">
                <a:latin typeface="Tahoma"/>
                <a:cs typeface="Tahoma"/>
              </a:rPr>
              <a:t>zatio</a:t>
            </a:r>
            <a:r>
              <a:rPr sz="2400" spc="-15" dirty="0">
                <a:latin typeface="Tahoma"/>
                <a:cs typeface="Tahoma"/>
              </a:rPr>
              <a:t>n,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q</a:t>
            </a:r>
            <a:r>
              <a:rPr sz="2400" spc="-10" dirty="0">
                <a:latin typeface="Tahoma"/>
                <a:cs typeface="Tahoma"/>
              </a:rPr>
              <a:t>u</a:t>
            </a:r>
            <a:r>
              <a:rPr sz="2400" spc="0" dirty="0">
                <a:latin typeface="Tahoma"/>
                <a:cs typeface="Tahoma"/>
              </a:rPr>
              <a:t>ery,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and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ana</a:t>
            </a:r>
            <a:r>
              <a:rPr sz="2400" spc="-5" dirty="0">
                <a:latin typeface="Tahoma"/>
                <a:cs typeface="Tahoma"/>
              </a:rPr>
              <a:t>l</a:t>
            </a:r>
            <a:r>
              <a:rPr sz="2400" spc="-10" dirty="0">
                <a:latin typeface="Tahoma"/>
                <a:cs typeface="Tahoma"/>
              </a:rPr>
              <a:t>ysis.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6"/>
              </a:spcBef>
            </a:pPr>
            <a:endParaRPr sz="5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Devel</a:t>
            </a:r>
            <a:r>
              <a:rPr sz="2400" spc="5" dirty="0">
                <a:latin typeface="Tahoma"/>
                <a:cs typeface="Tahoma"/>
              </a:rPr>
              <a:t>o</a:t>
            </a:r>
            <a:r>
              <a:rPr sz="2400" spc="-15" dirty="0">
                <a:latin typeface="Tahoma"/>
                <a:cs typeface="Tahoma"/>
              </a:rPr>
              <a:t>ped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at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Fa</a:t>
            </a:r>
            <a:r>
              <a:rPr sz="2400" spc="-15" dirty="0">
                <a:latin typeface="Tahoma"/>
                <a:cs typeface="Tahoma"/>
              </a:rPr>
              <a:t>c</a:t>
            </a:r>
            <a:r>
              <a:rPr sz="2400" spc="0" dirty="0">
                <a:latin typeface="Tahoma"/>
                <a:cs typeface="Tahoma"/>
              </a:rPr>
              <a:t>ebook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to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enab</a:t>
            </a:r>
            <a:r>
              <a:rPr sz="2400" spc="-5" dirty="0">
                <a:latin typeface="Tahoma"/>
                <a:cs typeface="Tahoma"/>
              </a:rPr>
              <a:t>l</a:t>
            </a:r>
            <a:r>
              <a:rPr sz="2400" spc="0" dirty="0">
                <a:latin typeface="Tahoma"/>
                <a:cs typeface="Tahoma"/>
              </a:rPr>
              <a:t>e</a:t>
            </a:r>
            <a:r>
              <a:rPr sz="2400" spc="-15" dirty="0">
                <a:latin typeface="Tahoma"/>
                <a:cs typeface="Tahoma"/>
              </a:rPr>
              <a:t> ana</a:t>
            </a:r>
            <a:r>
              <a:rPr sz="2400" spc="-5" dirty="0">
                <a:latin typeface="Tahoma"/>
                <a:cs typeface="Tahoma"/>
              </a:rPr>
              <a:t>l</a:t>
            </a:r>
            <a:r>
              <a:rPr sz="2400" spc="0" dirty="0">
                <a:latin typeface="Tahoma"/>
                <a:cs typeface="Tahoma"/>
              </a:rPr>
              <a:t>ysts to query</a:t>
            </a:r>
            <a:r>
              <a:rPr sz="2400" spc="-15" dirty="0">
                <a:latin typeface="Tahoma"/>
                <a:cs typeface="Tahoma"/>
              </a:rPr>
              <a:t> Had</a:t>
            </a:r>
            <a:r>
              <a:rPr sz="2400" spc="-10" dirty="0">
                <a:latin typeface="Tahoma"/>
                <a:cs typeface="Tahoma"/>
              </a:rPr>
              <a:t>o</a:t>
            </a:r>
            <a:r>
              <a:rPr sz="2400" spc="-15" dirty="0">
                <a:latin typeface="Tahoma"/>
                <a:cs typeface="Tahoma"/>
              </a:rPr>
              <a:t>op </a:t>
            </a:r>
            <a:r>
              <a:rPr sz="2400" spc="0" dirty="0">
                <a:latin typeface="Tahoma"/>
                <a:cs typeface="Tahoma"/>
              </a:rPr>
              <a:t>dat</a:t>
            </a:r>
            <a:r>
              <a:rPr sz="2400" spc="-15" dirty="0">
                <a:latin typeface="Tahoma"/>
                <a:cs typeface="Tahoma"/>
              </a:rPr>
              <a:t>a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Tahoma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spc="-15" dirty="0">
                <a:latin typeface="Tahoma"/>
                <a:cs typeface="Tahoma"/>
              </a:rPr>
              <a:t>MapRed</a:t>
            </a:r>
            <a:r>
              <a:rPr sz="2400" spc="-10" dirty="0">
                <a:latin typeface="Tahoma"/>
                <a:cs typeface="Tahoma"/>
              </a:rPr>
              <a:t>u</a:t>
            </a:r>
            <a:r>
              <a:rPr sz="2400" spc="0" dirty="0">
                <a:latin typeface="Tahoma"/>
                <a:cs typeface="Tahoma"/>
              </a:rPr>
              <a:t>ce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f</a:t>
            </a:r>
            <a:r>
              <a:rPr sz="2400" spc="5" dirty="0">
                <a:latin typeface="Tahoma"/>
                <a:cs typeface="Tahoma"/>
              </a:rPr>
              <a:t>o</a:t>
            </a:r>
            <a:r>
              <a:rPr sz="2400" spc="0" dirty="0">
                <a:latin typeface="Tahoma"/>
                <a:cs typeface="Tahoma"/>
              </a:rPr>
              <a:t>r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computa</a:t>
            </a:r>
            <a:r>
              <a:rPr sz="2400" spc="5" dirty="0">
                <a:latin typeface="Tahoma"/>
                <a:cs typeface="Tahoma"/>
              </a:rPr>
              <a:t>t</a:t>
            </a:r>
            <a:r>
              <a:rPr sz="2400" spc="-10" dirty="0">
                <a:latin typeface="Tahoma"/>
                <a:cs typeface="Tahoma"/>
              </a:rPr>
              <a:t>io</a:t>
            </a:r>
            <a:r>
              <a:rPr sz="2400" spc="-25" dirty="0">
                <a:latin typeface="Tahoma"/>
                <a:cs typeface="Tahoma"/>
              </a:rPr>
              <a:t>n</a:t>
            </a:r>
            <a:r>
              <a:rPr sz="2400" spc="-10" dirty="0">
                <a:latin typeface="Tahoma"/>
                <a:cs typeface="Tahoma"/>
              </a:rPr>
              <a:t>,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HDFS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for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stora</a:t>
            </a:r>
            <a:r>
              <a:rPr sz="2400" spc="5" dirty="0">
                <a:latin typeface="Tahoma"/>
                <a:cs typeface="Tahoma"/>
              </a:rPr>
              <a:t>g</a:t>
            </a:r>
            <a:r>
              <a:rPr sz="2400" spc="0" dirty="0">
                <a:latin typeface="Tahoma"/>
                <a:cs typeface="Tahoma"/>
              </a:rPr>
              <a:t>e,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25" dirty="0">
                <a:latin typeface="Tahoma"/>
                <a:cs typeface="Tahoma"/>
              </a:rPr>
              <a:t>R</a:t>
            </a:r>
            <a:r>
              <a:rPr sz="2400" spc="0" dirty="0">
                <a:latin typeface="Tahoma"/>
                <a:cs typeface="Tahoma"/>
              </a:rPr>
              <a:t>DB</a:t>
            </a:r>
            <a:r>
              <a:rPr sz="2400" spc="-20" dirty="0">
                <a:latin typeface="Tahoma"/>
                <a:cs typeface="Tahoma"/>
              </a:rPr>
              <a:t>MS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for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metadata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900"/>
              </a:lnSpc>
              <a:spcBef>
                <a:spcPts val="13"/>
              </a:spcBef>
              <a:buFont typeface="Tahoma"/>
              <a:buChar char="•"/>
            </a:pPr>
            <a:endParaRPr sz="9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b="1" dirty="0">
                <a:latin typeface="Tahoma"/>
                <a:cs typeface="Tahoma"/>
              </a:rPr>
              <a:t>Can </a:t>
            </a:r>
            <a:r>
              <a:rPr sz="2400" b="1" spc="-15" dirty="0">
                <a:latin typeface="Tahoma"/>
                <a:cs typeface="Tahoma"/>
              </a:rPr>
              <a:t>use </a:t>
            </a:r>
            <a:r>
              <a:rPr sz="2400" b="1" spc="-20" dirty="0">
                <a:latin typeface="Tahoma"/>
                <a:cs typeface="Tahoma"/>
              </a:rPr>
              <a:t>Hi</a:t>
            </a:r>
            <a:r>
              <a:rPr sz="2400" b="1" spc="-15" dirty="0">
                <a:latin typeface="Tahoma"/>
                <a:cs typeface="Tahoma"/>
              </a:rPr>
              <a:t>ve to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15" dirty="0">
                <a:latin typeface="Tahoma"/>
                <a:cs typeface="Tahoma"/>
              </a:rPr>
              <a:t>perform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0" dirty="0">
                <a:latin typeface="Tahoma"/>
                <a:cs typeface="Tahoma"/>
              </a:rPr>
              <a:t>SQL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15" dirty="0">
                <a:latin typeface="Tahoma"/>
                <a:cs typeface="Tahoma"/>
              </a:rPr>
              <a:t>sty</a:t>
            </a:r>
            <a:r>
              <a:rPr sz="2400" b="1" spc="-20" dirty="0">
                <a:latin typeface="Tahoma"/>
                <a:cs typeface="Tahoma"/>
              </a:rPr>
              <a:t>l</a:t>
            </a:r>
            <a:r>
              <a:rPr sz="2400" b="1" spc="-15" dirty="0">
                <a:latin typeface="Tahoma"/>
                <a:cs typeface="Tahoma"/>
              </a:rPr>
              <a:t>e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15" dirty="0">
                <a:latin typeface="Tahoma"/>
                <a:cs typeface="Tahoma"/>
              </a:rPr>
              <a:t>que</a:t>
            </a:r>
            <a:r>
              <a:rPr sz="2400" b="1" spc="-10" dirty="0">
                <a:latin typeface="Tahoma"/>
                <a:cs typeface="Tahoma"/>
              </a:rPr>
              <a:t>r</a:t>
            </a:r>
            <a:r>
              <a:rPr sz="2400" b="1" spc="-15" dirty="0">
                <a:latin typeface="Tahoma"/>
                <a:cs typeface="Tahoma"/>
              </a:rPr>
              <a:t>ies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0" dirty="0">
                <a:latin typeface="Tahoma"/>
                <a:cs typeface="Tahoma"/>
              </a:rPr>
              <a:t>on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0" dirty="0">
                <a:latin typeface="Tahoma"/>
                <a:cs typeface="Tahoma"/>
              </a:rPr>
              <a:t>Hado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0" dirty="0">
                <a:latin typeface="Tahoma"/>
                <a:cs typeface="Tahoma"/>
              </a:rPr>
              <a:t>p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15" dirty="0">
                <a:latin typeface="Tahoma"/>
                <a:cs typeface="Tahoma"/>
              </a:rPr>
              <a:t>data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Tahoma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Most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Hive </a:t>
            </a:r>
            <a:r>
              <a:rPr sz="2400" spc="5" dirty="0">
                <a:latin typeface="Tahoma"/>
                <a:cs typeface="Tahoma"/>
              </a:rPr>
              <a:t>q</a:t>
            </a:r>
            <a:r>
              <a:rPr sz="2400" spc="0" dirty="0">
                <a:latin typeface="Tahoma"/>
                <a:cs typeface="Tahoma"/>
              </a:rPr>
              <a:t>ueries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generate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MapR</a:t>
            </a:r>
            <a:r>
              <a:rPr sz="2400" spc="-10" dirty="0">
                <a:latin typeface="Tahoma"/>
                <a:cs typeface="Tahoma"/>
              </a:rPr>
              <a:t>e</a:t>
            </a:r>
            <a:r>
              <a:rPr sz="2400" spc="0" dirty="0">
                <a:latin typeface="Tahoma"/>
                <a:cs typeface="Tahoma"/>
              </a:rPr>
              <a:t>duce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jobs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9"/>
              </a:spcBef>
              <a:buFont typeface="Tahoma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spc="-15" dirty="0">
                <a:latin typeface="Tahoma"/>
                <a:cs typeface="Tahoma"/>
              </a:rPr>
              <a:t>Can perform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para</a:t>
            </a:r>
            <a:r>
              <a:rPr sz="2400" spc="-5" dirty="0">
                <a:latin typeface="Tahoma"/>
                <a:cs typeface="Tahoma"/>
              </a:rPr>
              <a:t>l</a:t>
            </a:r>
            <a:r>
              <a:rPr sz="2400" spc="-10" dirty="0">
                <a:latin typeface="Tahoma"/>
                <a:cs typeface="Tahoma"/>
              </a:rPr>
              <a:t>lel queries </a:t>
            </a:r>
            <a:r>
              <a:rPr sz="2400" spc="0" dirty="0">
                <a:latin typeface="Tahoma"/>
                <a:cs typeface="Tahoma"/>
              </a:rPr>
              <a:t>o</a:t>
            </a:r>
            <a:r>
              <a:rPr sz="2400" spc="5" dirty="0">
                <a:latin typeface="Tahoma"/>
                <a:cs typeface="Tahoma"/>
              </a:rPr>
              <a:t>v</a:t>
            </a:r>
            <a:r>
              <a:rPr sz="2400" spc="0" dirty="0">
                <a:latin typeface="Tahoma"/>
                <a:cs typeface="Tahoma"/>
              </a:rPr>
              <a:t>er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massive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dat</a:t>
            </a:r>
            <a:r>
              <a:rPr sz="2400" spc="-15" dirty="0">
                <a:latin typeface="Tahoma"/>
                <a:cs typeface="Tahoma"/>
              </a:rPr>
              <a:t>a s</a:t>
            </a:r>
            <a:r>
              <a:rPr sz="2400" spc="0" dirty="0">
                <a:latin typeface="Tahoma"/>
                <a:cs typeface="Tahoma"/>
              </a:rPr>
              <a:t>ets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86800" y="152400"/>
            <a:ext cx="1190244" cy="999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74465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Apache</a:t>
            </a:r>
            <a:r>
              <a:rPr sz="4400" spc="-20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Pig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43634"/>
            <a:ext cx="10436225" cy="3806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Pig: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H</a:t>
            </a:r>
            <a:r>
              <a:rPr sz="3200" spc="-15" dirty="0">
                <a:latin typeface="Tahoma"/>
                <a:cs typeface="Tahoma"/>
              </a:rPr>
              <a:t>i</a:t>
            </a:r>
            <a:r>
              <a:rPr sz="3200" spc="0" dirty="0">
                <a:latin typeface="Tahoma"/>
                <a:cs typeface="Tahoma"/>
              </a:rPr>
              <a:t>g</a:t>
            </a:r>
            <a:r>
              <a:rPr sz="3200" spc="5" dirty="0">
                <a:latin typeface="Tahoma"/>
                <a:cs typeface="Tahoma"/>
              </a:rPr>
              <a:t>h</a:t>
            </a:r>
            <a:r>
              <a:rPr sz="3200" spc="-5" dirty="0">
                <a:latin typeface="Tahoma"/>
                <a:cs typeface="Tahoma"/>
              </a:rPr>
              <a:t>-</a:t>
            </a:r>
            <a:r>
              <a:rPr sz="3200" spc="0" dirty="0">
                <a:latin typeface="Tahoma"/>
                <a:cs typeface="Tahoma"/>
              </a:rPr>
              <a:t>level</a:t>
            </a:r>
            <a:r>
              <a:rPr sz="3200" spc="2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platform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for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c</a:t>
            </a:r>
            <a:r>
              <a:rPr sz="3200" spc="-15" dirty="0">
                <a:latin typeface="Tahoma"/>
                <a:cs typeface="Tahoma"/>
              </a:rPr>
              <a:t>r</a:t>
            </a:r>
            <a:r>
              <a:rPr sz="3200" spc="0" dirty="0">
                <a:latin typeface="Tahoma"/>
                <a:cs typeface="Tahoma"/>
              </a:rPr>
              <a:t>eating M</a:t>
            </a:r>
            <a:r>
              <a:rPr sz="3200" spc="-15" dirty="0">
                <a:latin typeface="Tahoma"/>
                <a:cs typeface="Tahoma"/>
              </a:rPr>
              <a:t>a</a:t>
            </a:r>
            <a:r>
              <a:rPr sz="3200" spc="0" dirty="0">
                <a:latin typeface="Tahoma"/>
                <a:cs typeface="Tahoma"/>
              </a:rPr>
              <a:t>pRed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Tahoma"/>
                <a:cs typeface="Tahoma"/>
              </a:rPr>
              <a:t>programs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Dev</a:t>
            </a:r>
            <a:r>
              <a:rPr sz="3200" spc="5" dirty="0">
                <a:latin typeface="Tahoma"/>
                <a:cs typeface="Tahoma"/>
              </a:rPr>
              <a:t>e</a:t>
            </a:r>
            <a:r>
              <a:rPr sz="3200" spc="0" dirty="0">
                <a:latin typeface="Tahoma"/>
                <a:cs typeface="Tahoma"/>
              </a:rPr>
              <a:t>loped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at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Yahoo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Tahoma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Pig Latin: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Procedural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language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for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Pig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76"/>
              </a:spcBef>
              <a:buFont typeface="Tahoma"/>
              <a:buChar char="•"/>
            </a:pPr>
            <a:endParaRPr sz="130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  <a:tab pos="3702685" algn="l"/>
              </a:tabLst>
            </a:pPr>
            <a:r>
              <a:rPr sz="3200" spc="0" dirty="0">
                <a:latin typeface="Tahoma"/>
                <a:cs typeface="Tahoma"/>
              </a:rPr>
              <a:t>Abili</a:t>
            </a:r>
            <a:r>
              <a:rPr sz="3200" spc="-5" dirty="0">
                <a:latin typeface="Tahoma"/>
                <a:cs typeface="Tahoma"/>
              </a:rPr>
              <a:t>t</a:t>
            </a:r>
            <a:r>
              <a:rPr sz="3200" spc="0" dirty="0">
                <a:latin typeface="Tahoma"/>
                <a:cs typeface="Tahoma"/>
              </a:rPr>
              <a:t>y</a:t>
            </a:r>
            <a:r>
              <a:rPr sz="3200" spc="2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to use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user	</a:t>
            </a:r>
            <a:r>
              <a:rPr sz="3200" spc="-15" dirty="0">
                <a:latin typeface="Tahoma"/>
                <a:cs typeface="Tahoma"/>
              </a:rPr>
              <a:t>c</a:t>
            </a:r>
            <a:r>
              <a:rPr sz="3200" spc="0" dirty="0">
                <a:latin typeface="Tahoma"/>
                <a:cs typeface="Tahoma"/>
              </a:rPr>
              <a:t>ode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at any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point in pip</a:t>
            </a:r>
            <a:r>
              <a:rPr sz="3200" spc="5" dirty="0">
                <a:latin typeface="Tahoma"/>
                <a:cs typeface="Tahoma"/>
              </a:rPr>
              <a:t>e</a:t>
            </a:r>
            <a:r>
              <a:rPr sz="3200" spc="0" dirty="0">
                <a:latin typeface="Tahoma"/>
                <a:cs typeface="Tahoma"/>
              </a:rPr>
              <a:t>line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makes</a:t>
            </a:r>
            <a:r>
              <a:rPr sz="3200" spc="-2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it</a:t>
            </a:r>
            <a:endParaRPr sz="32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Tahoma"/>
                <a:cs typeface="Tahoma"/>
              </a:rPr>
              <a:t>good for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pipeline</a:t>
            </a:r>
            <a:r>
              <a:rPr sz="3200" spc="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d</a:t>
            </a:r>
            <a:r>
              <a:rPr sz="3200" spc="10" dirty="0">
                <a:latin typeface="Tahoma"/>
                <a:cs typeface="Tahoma"/>
              </a:rPr>
              <a:t>e</a:t>
            </a:r>
            <a:r>
              <a:rPr sz="3200" spc="0" dirty="0">
                <a:latin typeface="Tahoma"/>
                <a:cs typeface="Tahoma"/>
              </a:rPr>
              <a:t>velo</a:t>
            </a:r>
            <a:r>
              <a:rPr sz="3200" spc="5" dirty="0">
                <a:latin typeface="Tahoma"/>
                <a:cs typeface="Tahoma"/>
              </a:rPr>
              <a:t>p</a:t>
            </a:r>
            <a:r>
              <a:rPr sz="3200" spc="0" dirty="0">
                <a:latin typeface="Tahoma"/>
                <a:cs typeface="Tahoma"/>
              </a:rPr>
              <a:t>ment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46333" y="1643634"/>
            <a:ext cx="1450975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3200" dirty="0">
                <a:latin typeface="Tahoma"/>
                <a:cs typeface="Tahoma"/>
              </a:rPr>
              <a:t>uce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67800" y="228600"/>
            <a:ext cx="1429511" cy="201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2915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Traditional</a:t>
            </a:r>
            <a:r>
              <a:rPr sz="4400" spc="-25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Data</a:t>
            </a:r>
            <a:r>
              <a:rPr sz="4400" spc="5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Enterprise</a:t>
            </a:r>
            <a:r>
              <a:rPr sz="4400" spc="-40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Architecture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34283" y="1571244"/>
            <a:ext cx="6123432" cy="4143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79975" y="6364223"/>
            <a:ext cx="258318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or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0" dirty="0">
                <a:latin typeface="Arial"/>
                <a:cs typeface="Arial"/>
              </a:rPr>
              <a:t>on</a:t>
            </a:r>
            <a:r>
              <a:rPr sz="2400" spc="-15" dirty="0">
                <a:latin typeface="Arial"/>
                <a:cs typeface="Arial"/>
              </a:rPr>
              <a:t>works, 2013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61135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Emerging</a:t>
            </a:r>
            <a:r>
              <a:rPr sz="4400" spc="-20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Big Data</a:t>
            </a:r>
            <a:r>
              <a:rPr sz="4400" spc="-25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Architecture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33700" y="1143000"/>
            <a:ext cx="6324600" cy="4219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83994" y="5364683"/>
            <a:ext cx="8576945" cy="1446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6705" indent="-294640">
              <a:lnSpc>
                <a:spcPct val="100000"/>
              </a:lnSpc>
              <a:buFont typeface="Tahoma"/>
              <a:buAutoNum type="arabicPeriod"/>
              <a:tabLst>
                <a:tab pos="306705" algn="l"/>
              </a:tabLst>
            </a:pPr>
            <a:r>
              <a:rPr sz="2000" spc="0" dirty="0">
                <a:latin typeface="Tahoma"/>
                <a:cs typeface="Tahoma"/>
              </a:rPr>
              <a:t>Col</a:t>
            </a:r>
            <a:r>
              <a:rPr sz="2000" spc="-5" dirty="0">
                <a:latin typeface="Tahoma"/>
                <a:cs typeface="Tahoma"/>
              </a:rPr>
              <a:t>l</a:t>
            </a:r>
            <a:r>
              <a:rPr sz="2000" spc="0" dirty="0">
                <a:latin typeface="Tahoma"/>
                <a:cs typeface="Tahoma"/>
              </a:rPr>
              <a:t>ect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data</a:t>
            </a:r>
            <a:endParaRPr sz="2000">
              <a:latin typeface="Tahoma"/>
              <a:cs typeface="Tahoma"/>
            </a:endParaRPr>
          </a:p>
          <a:p>
            <a:pPr marL="306705" indent="-294640">
              <a:lnSpc>
                <a:spcPct val="100000"/>
              </a:lnSpc>
              <a:spcBef>
                <a:spcPts val="480"/>
              </a:spcBef>
              <a:buFont typeface="Tahoma"/>
              <a:buAutoNum type="arabicPeriod"/>
              <a:tabLst>
                <a:tab pos="306705" algn="l"/>
              </a:tabLst>
            </a:pPr>
            <a:r>
              <a:rPr sz="2000" spc="0" dirty="0">
                <a:latin typeface="Tahoma"/>
                <a:cs typeface="Tahoma"/>
              </a:rPr>
              <a:t>C</a:t>
            </a:r>
            <a:r>
              <a:rPr sz="2000" spc="-10" dirty="0">
                <a:latin typeface="Tahoma"/>
                <a:cs typeface="Tahoma"/>
              </a:rPr>
              <a:t>l</a:t>
            </a:r>
            <a:r>
              <a:rPr sz="2000" spc="0" dirty="0">
                <a:latin typeface="Tahoma"/>
                <a:cs typeface="Tahoma"/>
              </a:rPr>
              <a:t>ean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and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process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using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H</a:t>
            </a:r>
            <a:r>
              <a:rPr sz="2000" spc="5" dirty="0">
                <a:latin typeface="Tahoma"/>
                <a:cs typeface="Tahoma"/>
              </a:rPr>
              <a:t>a</a:t>
            </a:r>
            <a:r>
              <a:rPr sz="2000" spc="0" dirty="0">
                <a:latin typeface="Tahoma"/>
                <a:cs typeface="Tahoma"/>
              </a:rPr>
              <a:t>doop</a:t>
            </a:r>
            <a:endParaRPr sz="2000">
              <a:latin typeface="Tahoma"/>
              <a:cs typeface="Tahoma"/>
            </a:endParaRPr>
          </a:p>
          <a:p>
            <a:pPr marL="306705" indent="-294640">
              <a:lnSpc>
                <a:spcPct val="100000"/>
              </a:lnSpc>
              <a:spcBef>
                <a:spcPts val="480"/>
              </a:spcBef>
              <a:buFont typeface="Tahoma"/>
              <a:buAutoNum type="arabicPeriod"/>
              <a:tabLst>
                <a:tab pos="306705" algn="l"/>
              </a:tabLst>
            </a:pPr>
            <a:r>
              <a:rPr sz="2000" spc="0" dirty="0">
                <a:latin typeface="Tahoma"/>
                <a:cs typeface="Tahoma"/>
              </a:rPr>
              <a:t>Push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data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to Data Warehou</a:t>
            </a:r>
            <a:r>
              <a:rPr sz="2000" spc="-10" dirty="0">
                <a:latin typeface="Tahoma"/>
                <a:cs typeface="Tahoma"/>
              </a:rPr>
              <a:t>s</a:t>
            </a:r>
            <a:r>
              <a:rPr sz="2000" spc="0" dirty="0">
                <a:latin typeface="Tahoma"/>
                <a:cs typeface="Tahoma"/>
              </a:rPr>
              <a:t>e,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or </a:t>
            </a:r>
            <a:r>
              <a:rPr sz="2000" spc="-10" dirty="0">
                <a:latin typeface="Tahoma"/>
                <a:cs typeface="Tahoma"/>
              </a:rPr>
              <a:t>u</a:t>
            </a:r>
            <a:r>
              <a:rPr sz="2000" spc="0" dirty="0">
                <a:latin typeface="Tahoma"/>
                <a:cs typeface="Tahoma"/>
              </a:rPr>
              <a:t>se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d</a:t>
            </a:r>
            <a:r>
              <a:rPr sz="2000" spc="-10" dirty="0">
                <a:latin typeface="Tahoma"/>
                <a:cs typeface="Tahoma"/>
              </a:rPr>
              <a:t>i</a:t>
            </a:r>
            <a:r>
              <a:rPr sz="2000" spc="0" dirty="0">
                <a:latin typeface="Tahoma"/>
                <a:cs typeface="Tahoma"/>
              </a:rPr>
              <a:t>rectly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in Enter</a:t>
            </a:r>
            <a:r>
              <a:rPr sz="2000" spc="-10" dirty="0">
                <a:latin typeface="Tahoma"/>
                <a:cs typeface="Tahoma"/>
              </a:rPr>
              <a:t>p</a:t>
            </a:r>
            <a:r>
              <a:rPr sz="2000" spc="0" dirty="0">
                <a:latin typeface="Tahoma"/>
                <a:cs typeface="Tahoma"/>
              </a:rPr>
              <a:t>rise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ap</a:t>
            </a:r>
            <a:r>
              <a:rPr sz="2000" spc="-10" dirty="0">
                <a:latin typeface="Tahoma"/>
                <a:cs typeface="Tahoma"/>
              </a:rPr>
              <a:t>p</a:t>
            </a:r>
            <a:r>
              <a:rPr sz="2000" spc="0" dirty="0">
                <a:latin typeface="Tahoma"/>
                <a:cs typeface="Tahoma"/>
              </a:rPr>
              <a:t>l</a:t>
            </a:r>
            <a:r>
              <a:rPr sz="2000" spc="-5" dirty="0">
                <a:latin typeface="Tahoma"/>
                <a:cs typeface="Tahoma"/>
              </a:rPr>
              <a:t>i</a:t>
            </a:r>
            <a:r>
              <a:rPr sz="2000" spc="0" dirty="0">
                <a:latin typeface="Tahoma"/>
                <a:cs typeface="Tahoma"/>
              </a:rPr>
              <a:t>catio</a:t>
            </a:r>
            <a:r>
              <a:rPr sz="2000" spc="-15" dirty="0">
                <a:latin typeface="Tahoma"/>
                <a:cs typeface="Tahoma"/>
              </a:rPr>
              <a:t>n</a:t>
            </a:r>
            <a:r>
              <a:rPr sz="2000" spc="0" dirty="0">
                <a:latin typeface="Tahoma"/>
                <a:cs typeface="Tahoma"/>
              </a:rPr>
              <a:t>s</a:t>
            </a:r>
            <a:endParaRPr sz="2000">
              <a:latin typeface="Tahoma"/>
              <a:cs typeface="Tahoma"/>
            </a:endParaRPr>
          </a:p>
          <a:p>
            <a:pPr marR="12700" algn="r">
              <a:lnSpc>
                <a:spcPct val="100000"/>
              </a:lnSpc>
              <a:spcBef>
                <a:spcPts val="270"/>
              </a:spcBef>
            </a:pP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or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0" dirty="0">
                <a:latin typeface="Arial"/>
                <a:cs typeface="Arial"/>
              </a:rPr>
              <a:t>on</a:t>
            </a:r>
            <a:r>
              <a:rPr sz="2400" spc="-15" dirty="0">
                <a:latin typeface="Arial"/>
                <a:cs typeface="Arial"/>
              </a:rPr>
              <a:t>works, 2013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43634"/>
            <a:ext cx="6489700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Data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fl</a:t>
            </a:r>
            <a:r>
              <a:rPr sz="3200" spc="-10" dirty="0">
                <a:latin typeface="Tahoma"/>
                <a:cs typeface="Tahoma"/>
              </a:rPr>
              <a:t>o</a:t>
            </a:r>
            <a:r>
              <a:rPr sz="3200" spc="0" dirty="0">
                <a:latin typeface="Tahoma"/>
                <a:cs typeface="Tahoma"/>
              </a:rPr>
              <a:t>w of meter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done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ma</a:t>
            </a:r>
            <a:r>
              <a:rPr sz="3200" spc="-10" dirty="0">
                <a:latin typeface="Tahoma"/>
                <a:cs typeface="Tahoma"/>
              </a:rPr>
              <a:t>n</a:t>
            </a:r>
            <a:r>
              <a:rPr sz="3200" spc="0" dirty="0">
                <a:latin typeface="Tahoma"/>
                <a:cs typeface="Tahoma"/>
              </a:rPr>
              <a:t>ually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96055" y="2429255"/>
            <a:ext cx="5199888" cy="3133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46575" y="6288023"/>
            <a:ext cx="320865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75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da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h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spc="0" dirty="0">
                <a:latin typeface="Arial"/>
                <a:cs typeface="Arial"/>
              </a:rPr>
              <a:t>raham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43634"/>
            <a:ext cx="9495790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Auto</a:t>
            </a:r>
            <a:r>
              <a:rPr sz="3200" spc="-15" dirty="0">
                <a:latin typeface="Tahoma"/>
                <a:cs typeface="Tahoma"/>
              </a:rPr>
              <a:t>m</a:t>
            </a:r>
            <a:r>
              <a:rPr sz="3200" spc="0" dirty="0">
                <a:latin typeface="Tahoma"/>
                <a:cs typeface="Tahoma"/>
              </a:rPr>
              <a:t>atic update of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meter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-15" dirty="0">
                <a:latin typeface="Tahoma"/>
                <a:cs typeface="Tahoma"/>
              </a:rPr>
              <a:t>r</a:t>
            </a:r>
            <a:r>
              <a:rPr sz="3200" spc="0" dirty="0">
                <a:latin typeface="Tahoma"/>
                <a:cs typeface="Tahoma"/>
              </a:rPr>
              <a:t>eadings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every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15 </a:t>
            </a:r>
            <a:r>
              <a:rPr sz="3200" spc="-10" dirty="0">
                <a:latin typeface="Tahoma"/>
                <a:cs typeface="Tahoma"/>
              </a:rPr>
              <a:t>m</a:t>
            </a:r>
            <a:r>
              <a:rPr sz="3200" spc="0" dirty="0">
                <a:latin typeface="Tahoma"/>
                <a:cs typeface="Tahoma"/>
              </a:rPr>
              <a:t>ins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67455" y="2772155"/>
            <a:ext cx="5657088" cy="3247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46575" y="6288023"/>
            <a:ext cx="320865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75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da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h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spc="0" dirty="0">
                <a:latin typeface="Arial"/>
                <a:cs typeface="Arial"/>
              </a:rPr>
              <a:t>raham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71675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DW and Hadoop </a:t>
            </a:r>
            <a:r>
              <a:rPr sz="4400" spc="10" dirty="0">
                <a:solidFill>
                  <a:srgbClr val="E20000"/>
                </a:solidFill>
                <a:latin typeface="Tahoma"/>
                <a:cs typeface="Tahoma"/>
              </a:rPr>
              <a:t>U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se</a:t>
            </a:r>
            <a:r>
              <a:rPr sz="4400" spc="-5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-20" dirty="0">
                <a:solidFill>
                  <a:srgbClr val="E20000"/>
                </a:solidFill>
                <a:latin typeface="Tahoma"/>
                <a:cs typeface="Tahoma"/>
              </a:rPr>
              <a:t>C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as</a:t>
            </a:r>
            <a:r>
              <a:rPr sz="4400" spc="5" dirty="0">
                <a:solidFill>
                  <a:srgbClr val="E20000"/>
                </a:solidFill>
                <a:latin typeface="Tahoma"/>
                <a:cs typeface="Tahoma"/>
              </a:rPr>
              <a:t>e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s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91155" y="1609344"/>
            <a:ext cx="7409688" cy="4639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46575" y="6288023"/>
            <a:ext cx="3208655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75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da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h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spc="0" dirty="0">
                <a:latin typeface="Arial"/>
                <a:cs typeface="Arial"/>
              </a:rPr>
              <a:t>raham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9833" y="348234"/>
            <a:ext cx="2874645" cy="667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MapReduce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0194" y="1492250"/>
            <a:ext cx="7294880" cy="4248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spc="-15" dirty="0">
                <a:latin typeface="Tahoma"/>
                <a:cs typeface="Tahoma"/>
              </a:rPr>
              <a:t>MapRed</a:t>
            </a:r>
            <a:r>
              <a:rPr sz="2400" spc="-10" dirty="0">
                <a:latin typeface="Tahoma"/>
                <a:cs typeface="Tahoma"/>
              </a:rPr>
              <a:t>u</a:t>
            </a:r>
            <a:r>
              <a:rPr sz="2400" spc="0" dirty="0">
                <a:latin typeface="Tahoma"/>
                <a:cs typeface="Tahoma"/>
              </a:rPr>
              <a:t>ce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pr</a:t>
            </a:r>
            <a:r>
              <a:rPr sz="2400" spc="5" dirty="0">
                <a:latin typeface="Tahoma"/>
                <a:cs typeface="Tahoma"/>
              </a:rPr>
              <a:t>o</a:t>
            </a:r>
            <a:r>
              <a:rPr sz="2400" spc="-15" dirty="0">
                <a:latin typeface="Tahoma"/>
                <a:cs typeface="Tahoma"/>
              </a:rPr>
              <a:t>gramm</a:t>
            </a:r>
            <a:r>
              <a:rPr sz="2400" spc="-5" dirty="0">
                <a:latin typeface="Tahoma"/>
                <a:cs typeface="Tahoma"/>
              </a:rPr>
              <a:t>i</a:t>
            </a:r>
            <a:r>
              <a:rPr sz="2400" spc="-15" dirty="0">
                <a:latin typeface="Tahoma"/>
                <a:cs typeface="Tahoma"/>
              </a:rPr>
              <a:t>ng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para</a:t>
            </a:r>
            <a:r>
              <a:rPr sz="2400" spc="-10" dirty="0">
                <a:latin typeface="Tahoma"/>
                <a:cs typeface="Tahoma"/>
              </a:rPr>
              <a:t>dig</a:t>
            </a:r>
            <a:r>
              <a:rPr sz="2400" spc="-25" dirty="0">
                <a:latin typeface="Tahoma"/>
                <a:cs typeface="Tahoma"/>
              </a:rPr>
              <a:t>m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f</a:t>
            </a:r>
            <a:r>
              <a:rPr sz="2400" spc="5" dirty="0">
                <a:latin typeface="Tahoma"/>
                <a:cs typeface="Tahoma"/>
              </a:rPr>
              <a:t>o</a:t>
            </a:r>
            <a:r>
              <a:rPr sz="2400" spc="0" dirty="0">
                <a:latin typeface="Tahoma"/>
                <a:cs typeface="Tahoma"/>
              </a:rPr>
              <a:t>r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clusters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o</a:t>
            </a:r>
            <a:r>
              <a:rPr sz="2400" spc="0" dirty="0">
                <a:latin typeface="Tahoma"/>
                <a:cs typeface="Tahoma"/>
              </a:rPr>
              <a:t>f</a:t>
            </a:r>
            <a:endParaRPr sz="24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Tahoma"/>
                <a:cs typeface="Tahoma"/>
              </a:rPr>
              <a:t>commodity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P</a:t>
            </a:r>
            <a:r>
              <a:rPr sz="2400" spc="-10" dirty="0">
                <a:latin typeface="Tahoma"/>
                <a:cs typeface="Tahoma"/>
              </a:rPr>
              <a:t>C</a:t>
            </a:r>
            <a:r>
              <a:rPr sz="2400" spc="0" dirty="0">
                <a:latin typeface="Tahoma"/>
                <a:cs typeface="Tahoma"/>
              </a:rPr>
              <a:t>s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9"/>
              </a:spcBef>
            </a:pPr>
            <a:endParaRPr sz="5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spc="-15" dirty="0">
                <a:latin typeface="Tahoma"/>
                <a:cs typeface="Tahoma"/>
              </a:rPr>
              <a:t>Map </a:t>
            </a:r>
            <a:r>
              <a:rPr sz="2400" spc="-10" dirty="0">
                <a:latin typeface="Tahoma"/>
                <a:cs typeface="Tahoma"/>
              </a:rPr>
              <a:t>c</a:t>
            </a:r>
            <a:r>
              <a:rPr sz="2400" spc="-20" dirty="0">
                <a:latin typeface="Tahoma"/>
                <a:cs typeface="Tahoma"/>
              </a:rPr>
              <a:t>om</a:t>
            </a:r>
            <a:r>
              <a:rPr sz="2400" spc="-10" dirty="0">
                <a:latin typeface="Tahoma"/>
                <a:cs typeface="Tahoma"/>
              </a:rPr>
              <a:t>p</a:t>
            </a:r>
            <a:r>
              <a:rPr sz="2400" spc="0" dirty="0">
                <a:latin typeface="Tahoma"/>
                <a:cs typeface="Tahoma"/>
              </a:rPr>
              <a:t>uta</a:t>
            </a:r>
            <a:r>
              <a:rPr sz="2400" spc="5" dirty="0">
                <a:latin typeface="Tahoma"/>
                <a:cs typeface="Tahoma"/>
              </a:rPr>
              <a:t>t</a:t>
            </a:r>
            <a:r>
              <a:rPr sz="2400" spc="-10" dirty="0">
                <a:latin typeface="Tahoma"/>
                <a:cs typeface="Tahoma"/>
              </a:rPr>
              <a:t>io</a:t>
            </a:r>
            <a:r>
              <a:rPr sz="2400" spc="-15" dirty="0">
                <a:latin typeface="Tahoma"/>
                <a:cs typeface="Tahoma"/>
              </a:rPr>
              <a:t>n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across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many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inp</a:t>
            </a:r>
            <a:r>
              <a:rPr sz="2400" spc="-5" dirty="0">
                <a:latin typeface="Tahoma"/>
                <a:cs typeface="Tahoma"/>
              </a:rPr>
              <a:t>u</a:t>
            </a:r>
            <a:r>
              <a:rPr sz="2400" spc="0" dirty="0">
                <a:latin typeface="Tahoma"/>
                <a:cs typeface="Tahoma"/>
              </a:rPr>
              <a:t>ts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1"/>
              </a:spcBef>
              <a:buFont typeface="Tahoma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Fault-tolerant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7"/>
              </a:spcBef>
              <a:buFont typeface="Tahoma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S</a:t>
            </a:r>
            <a:r>
              <a:rPr sz="2400" spc="-10" dirty="0">
                <a:latin typeface="Tahoma"/>
                <a:cs typeface="Tahoma"/>
              </a:rPr>
              <a:t>c</a:t>
            </a:r>
            <a:r>
              <a:rPr sz="2400" spc="-15" dirty="0">
                <a:latin typeface="Tahoma"/>
                <a:cs typeface="Tahoma"/>
              </a:rPr>
              <a:t>ala</a:t>
            </a:r>
            <a:r>
              <a:rPr sz="2400" spc="-10" dirty="0">
                <a:latin typeface="Tahoma"/>
                <a:cs typeface="Tahoma"/>
              </a:rPr>
              <a:t>ble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buFont typeface="Tahoma"/>
              <a:buChar char="•"/>
            </a:pPr>
            <a:endParaRPr sz="1000"/>
          </a:p>
          <a:p>
            <a:pPr>
              <a:lnSpc>
                <a:spcPts val="1000"/>
              </a:lnSpc>
              <a:spcBef>
                <a:spcPts val="32"/>
              </a:spcBef>
              <a:buFont typeface="Tahoma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spc="-15" dirty="0">
                <a:latin typeface="Tahoma"/>
                <a:cs typeface="Tahoma"/>
              </a:rPr>
              <a:t>Machine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in</a:t>
            </a:r>
            <a:r>
              <a:rPr sz="2400" spc="-5" dirty="0">
                <a:latin typeface="Tahoma"/>
                <a:cs typeface="Tahoma"/>
              </a:rPr>
              <a:t>d</a:t>
            </a:r>
            <a:r>
              <a:rPr sz="2400" spc="-15" dirty="0">
                <a:latin typeface="Tahoma"/>
                <a:cs typeface="Tahoma"/>
              </a:rPr>
              <a:t>epen</a:t>
            </a:r>
            <a:r>
              <a:rPr sz="2400" spc="-10" dirty="0">
                <a:latin typeface="Tahoma"/>
                <a:cs typeface="Tahoma"/>
              </a:rPr>
              <a:t>d</a:t>
            </a:r>
            <a:r>
              <a:rPr sz="2400" spc="0" dirty="0">
                <a:latin typeface="Tahoma"/>
                <a:cs typeface="Tahoma"/>
              </a:rPr>
              <a:t>ent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pr</a:t>
            </a:r>
            <a:r>
              <a:rPr sz="2400" spc="5" dirty="0">
                <a:latin typeface="Tahoma"/>
                <a:cs typeface="Tahoma"/>
              </a:rPr>
              <a:t>o</a:t>
            </a:r>
            <a:r>
              <a:rPr sz="2400" spc="-15" dirty="0">
                <a:latin typeface="Tahoma"/>
                <a:cs typeface="Tahoma"/>
              </a:rPr>
              <a:t>gramm</a:t>
            </a:r>
            <a:r>
              <a:rPr sz="2400" spc="-5" dirty="0">
                <a:latin typeface="Tahoma"/>
                <a:cs typeface="Tahoma"/>
              </a:rPr>
              <a:t>i</a:t>
            </a:r>
            <a:r>
              <a:rPr sz="2400" spc="-15" dirty="0">
                <a:latin typeface="Tahoma"/>
                <a:cs typeface="Tahoma"/>
              </a:rPr>
              <a:t>ng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mo</a:t>
            </a:r>
            <a:r>
              <a:rPr sz="2400" spc="-10" dirty="0">
                <a:latin typeface="Tahoma"/>
                <a:cs typeface="Tahoma"/>
              </a:rPr>
              <a:t>del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8"/>
              </a:spcBef>
              <a:buFont typeface="Tahoma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dirty="0">
                <a:latin typeface="Tahoma"/>
                <a:cs typeface="Tahoma"/>
              </a:rPr>
              <a:t>Permits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pr</a:t>
            </a:r>
            <a:r>
              <a:rPr sz="2400" spc="5" dirty="0">
                <a:latin typeface="Tahoma"/>
                <a:cs typeface="Tahoma"/>
              </a:rPr>
              <a:t>o</a:t>
            </a:r>
            <a:r>
              <a:rPr sz="2400" spc="-15" dirty="0">
                <a:latin typeface="Tahoma"/>
                <a:cs typeface="Tahoma"/>
              </a:rPr>
              <a:t>gramm</a:t>
            </a:r>
            <a:r>
              <a:rPr sz="2400" spc="-5" dirty="0">
                <a:latin typeface="Tahoma"/>
                <a:cs typeface="Tahoma"/>
              </a:rPr>
              <a:t>i</a:t>
            </a:r>
            <a:r>
              <a:rPr sz="2400" spc="-15" dirty="0">
                <a:latin typeface="Tahoma"/>
                <a:cs typeface="Tahoma"/>
              </a:rPr>
              <a:t>ng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at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abstract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level</a:t>
            </a:r>
            <a:endParaRPr sz="2400">
              <a:latin typeface="Tahoma"/>
              <a:cs typeface="Tahoma"/>
            </a:endParaRPr>
          </a:p>
          <a:p>
            <a:pPr>
              <a:lnSpc>
                <a:spcPts val="550"/>
              </a:lnSpc>
              <a:spcBef>
                <a:spcPts val="25"/>
              </a:spcBef>
              <a:buFont typeface="Tahoma"/>
              <a:buChar char="•"/>
            </a:pPr>
            <a:endParaRPr sz="5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400" spc="-15" dirty="0">
                <a:latin typeface="Tahoma"/>
                <a:cs typeface="Tahoma"/>
              </a:rPr>
              <a:t>Ru</a:t>
            </a:r>
            <a:r>
              <a:rPr sz="2400" spc="-10" dirty="0">
                <a:latin typeface="Tahoma"/>
                <a:cs typeface="Tahoma"/>
              </a:rPr>
              <a:t>n</a:t>
            </a:r>
            <a:r>
              <a:rPr sz="2400" spc="0" dirty="0">
                <a:latin typeface="Tahoma"/>
                <a:cs typeface="Tahoma"/>
              </a:rPr>
              <a:t>time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0" dirty="0">
                <a:latin typeface="Tahoma"/>
                <a:cs typeface="Tahoma"/>
              </a:rPr>
              <a:t>system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h</a:t>
            </a:r>
            <a:r>
              <a:rPr sz="2400" spc="-15" dirty="0">
                <a:latin typeface="Tahoma"/>
                <a:cs typeface="Tahoma"/>
              </a:rPr>
              <a:t>an</a:t>
            </a:r>
            <a:r>
              <a:rPr sz="2400" spc="-10" dirty="0">
                <a:latin typeface="Tahoma"/>
                <a:cs typeface="Tahoma"/>
              </a:rPr>
              <a:t>d</a:t>
            </a:r>
            <a:r>
              <a:rPr sz="2400" spc="0" dirty="0">
                <a:latin typeface="Tahoma"/>
                <a:cs typeface="Tahoma"/>
              </a:rPr>
              <a:t>les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schedu</a:t>
            </a:r>
            <a:r>
              <a:rPr sz="2400" spc="-5" dirty="0">
                <a:latin typeface="Tahoma"/>
                <a:cs typeface="Tahoma"/>
              </a:rPr>
              <a:t>l</a:t>
            </a:r>
            <a:r>
              <a:rPr sz="2400" spc="-10" dirty="0">
                <a:latin typeface="Tahoma"/>
                <a:cs typeface="Tahoma"/>
              </a:rPr>
              <a:t>in</a:t>
            </a:r>
            <a:r>
              <a:rPr sz="2400" spc="-5" dirty="0">
                <a:latin typeface="Tahoma"/>
                <a:cs typeface="Tahoma"/>
              </a:rPr>
              <a:t>g</a:t>
            </a:r>
            <a:r>
              <a:rPr sz="2400" spc="-10" dirty="0">
                <a:latin typeface="Tahoma"/>
                <a:cs typeface="Tahoma"/>
              </a:rPr>
              <a:t>,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lo</a:t>
            </a:r>
            <a:r>
              <a:rPr sz="2400" spc="-15" dirty="0">
                <a:latin typeface="Tahoma"/>
                <a:cs typeface="Tahoma"/>
              </a:rPr>
              <a:t>ad ba</a:t>
            </a:r>
            <a:r>
              <a:rPr sz="2400" spc="-5" dirty="0">
                <a:latin typeface="Tahoma"/>
                <a:cs typeface="Tahoma"/>
              </a:rPr>
              <a:t>l</a:t>
            </a:r>
            <a:r>
              <a:rPr sz="2400" spc="-15" dirty="0">
                <a:latin typeface="Tahoma"/>
                <a:cs typeface="Tahoma"/>
              </a:rPr>
              <a:t>anci</a:t>
            </a:r>
            <a:r>
              <a:rPr sz="2400" spc="-10" dirty="0">
                <a:latin typeface="Tahoma"/>
                <a:cs typeface="Tahoma"/>
              </a:rPr>
              <a:t>n</a:t>
            </a:r>
            <a:r>
              <a:rPr sz="2400" spc="-15" dirty="0">
                <a:latin typeface="Tahoma"/>
                <a:cs typeface="Tahoma"/>
              </a:rPr>
              <a:t>g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29400" y="5791200"/>
            <a:ext cx="3810000" cy="90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48600" y="2286000"/>
            <a:ext cx="2391155" cy="847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643634"/>
            <a:ext cx="3746500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75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First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Google server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339" y="2229230"/>
            <a:ext cx="1211580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750"/>
              </a:lnSpc>
            </a:pPr>
            <a:r>
              <a:rPr sz="3200" dirty="0">
                <a:latin typeface="Tahoma"/>
                <a:cs typeface="Tahoma"/>
              </a:rPr>
              <a:t>~19</a:t>
            </a:r>
            <a:r>
              <a:rPr sz="3200" spc="10" dirty="0">
                <a:latin typeface="Tahoma"/>
                <a:cs typeface="Tahoma"/>
              </a:rPr>
              <a:t>9</a:t>
            </a:r>
            <a:r>
              <a:rPr sz="3200" spc="0" dirty="0">
                <a:latin typeface="Tahoma"/>
                <a:cs typeface="Tahoma"/>
              </a:rPr>
              <a:t>9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5600" y="1524000"/>
            <a:ext cx="2953511" cy="4885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80478" y="6596888"/>
            <a:ext cx="153416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Co</a:t>
            </a:r>
            <a:r>
              <a:rPr sz="1000" spc="10" dirty="0">
                <a:latin typeface="Arial"/>
                <a:cs typeface="Arial"/>
              </a:rPr>
              <a:t>m</a:t>
            </a:r>
            <a:r>
              <a:rPr sz="1000" spc="-5" dirty="0">
                <a:latin typeface="Arial"/>
                <a:cs typeface="Arial"/>
              </a:rPr>
              <a:t>puter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tory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Mu</a:t>
            </a:r>
            <a:r>
              <a:rPr sz="1000" spc="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eum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731895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Data</a:t>
            </a:r>
            <a:r>
              <a:rPr sz="4400" spc="5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-20" dirty="0">
                <a:solidFill>
                  <a:srgbClr val="E20000"/>
                </a:solidFill>
                <a:latin typeface="Tahoma"/>
                <a:cs typeface="Tahoma"/>
              </a:rPr>
              <a:t>C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enters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42076" y="1524000"/>
            <a:ext cx="4268724" cy="2348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08375" y="1716278"/>
            <a:ext cx="187515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3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aho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da</a:t>
            </a:r>
            <a:r>
              <a:rPr sz="1800" spc="0" dirty="0">
                <a:latin typeface="Arial"/>
                <a:cs typeface="Arial"/>
              </a:rPr>
              <a:t>ta c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spc="0" dirty="0">
                <a:latin typeface="Arial"/>
                <a:cs typeface="Arial"/>
              </a:rPr>
              <a:t>ter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41348" y="3531106"/>
            <a:ext cx="4835652" cy="3250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93154" y="5868619"/>
            <a:ext cx="263715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Go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ata center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69354" y="6476695"/>
            <a:ext cx="111823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Harpe</a:t>
            </a:r>
            <a:r>
              <a:rPr sz="1200" spc="-5" dirty="0">
                <a:latin typeface="Arial"/>
                <a:cs typeface="Arial"/>
              </a:rPr>
              <a:t>rs,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0" dirty="0">
                <a:latin typeface="Arial"/>
                <a:cs typeface="Arial"/>
              </a:rPr>
              <a:t>3</a:t>
            </a:r>
            <a:r>
              <a:rPr sz="1200" spc="-5" dirty="0">
                <a:latin typeface="Arial"/>
                <a:cs typeface="Arial"/>
              </a:rPr>
              <a:t>/2</a:t>
            </a:r>
            <a:r>
              <a:rPr sz="1200" spc="0" dirty="0">
                <a:latin typeface="Arial"/>
                <a:cs typeface="Arial"/>
              </a:rPr>
              <a:t>008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8780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Motiva</a:t>
            </a:r>
            <a:r>
              <a:rPr sz="4400" spc="5" dirty="0">
                <a:solidFill>
                  <a:srgbClr val="E20000"/>
                </a:solidFill>
                <a:latin typeface="Tahoma"/>
                <a:cs typeface="Tahoma"/>
              </a:rPr>
              <a:t>t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io</a:t>
            </a:r>
            <a:r>
              <a:rPr sz="4400" spc="-10" dirty="0">
                <a:solidFill>
                  <a:srgbClr val="E20000"/>
                </a:solidFill>
                <a:latin typeface="Tahoma"/>
                <a:cs typeface="Tahoma"/>
              </a:rPr>
              <a:t>n</a:t>
            </a:r>
            <a:r>
              <a:rPr sz="4400" spc="-20" dirty="0">
                <a:solidFill>
                  <a:srgbClr val="E20000"/>
                </a:solidFill>
                <a:latin typeface="Tahoma"/>
                <a:cs typeface="Tahoma"/>
              </a:rPr>
              <a:t>:</a:t>
            </a:r>
            <a:r>
              <a:rPr sz="4400" spc="-45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Large</a:t>
            </a:r>
            <a:r>
              <a:rPr sz="4400" spc="-20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Scale</a:t>
            </a:r>
            <a:r>
              <a:rPr sz="4400" spc="-15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Data</a:t>
            </a:r>
            <a:r>
              <a:rPr sz="4400" spc="-15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Processing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01470"/>
            <a:ext cx="8961120" cy="3919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800" spc="-20" dirty="0">
                <a:latin typeface="Tahoma"/>
                <a:cs typeface="Tahoma"/>
              </a:rPr>
              <a:t>Many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tasks: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Process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lots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of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data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to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produce other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data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Tahoma"/>
              <a:buChar char="•"/>
              <a:tabLst>
                <a:tab pos="354965" algn="l"/>
              </a:tabLst>
            </a:pPr>
            <a:r>
              <a:rPr sz="2800" spc="-20" dirty="0">
                <a:latin typeface="Tahoma"/>
                <a:cs typeface="Tahoma"/>
              </a:rPr>
              <a:t>Want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to use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hund</a:t>
            </a:r>
            <a:r>
              <a:rPr sz="2800" spc="-5" dirty="0">
                <a:latin typeface="Tahoma"/>
                <a:cs typeface="Tahoma"/>
              </a:rPr>
              <a:t>r</a:t>
            </a:r>
            <a:r>
              <a:rPr sz="2800" spc="-15" dirty="0">
                <a:latin typeface="Tahoma"/>
                <a:cs typeface="Tahoma"/>
              </a:rPr>
              <a:t>eds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or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thou</a:t>
            </a:r>
            <a:r>
              <a:rPr sz="2800" spc="-10" dirty="0">
                <a:latin typeface="Tahoma"/>
                <a:cs typeface="Tahoma"/>
              </a:rPr>
              <a:t>s</a:t>
            </a:r>
            <a:r>
              <a:rPr sz="2800" spc="-15" dirty="0">
                <a:latin typeface="Tahoma"/>
                <a:cs typeface="Tahoma"/>
              </a:rPr>
              <a:t>ands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of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CPUs</a:t>
            </a:r>
            <a:endParaRPr sz="2800">
              <a:latin typeface="Tahoma"/>
              <a:cs typeface="Tahoma"/>
            </a:endParaRPr>
          </a:p>
          <a:p>
            <a:pPr marL="346075">
              <a:lnSpc>
                <a:spcPct val="100000"/>
              </a:lnSpc>
              <a:spcBef>
                <a:spcPts val="335"/>
              </a:spcBef>
            </a:pPr>
            <a:r>
              <a:rPr sz="2800" spc="-10" dirty="0">
                <a:latin typeface="Tahoma"/>
                <a:cs typeface="Tahoma"/>
              </a:rPr>
              <a:t>.</a:t>
            </a:r>
            <a:r>
              <a:rPr sz="2800" spc="-5" dirty="0">
                <a:latin typeface="Tahoma"/>
                <a:cs typeface="Tahoma"/>
              </a:rPr>
              <a:t>.</a:t>
            </a:r>
            <a:r>
              <a:rPr sz="2800" spc="-10" dirty="0">
                <a:latin typeface="Tahoma"/>
                <a:cs typeface="Tahoma"/>
              </a:rPr>
              <a:t>.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but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this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20" dirty="0">
                <a:latin typeface="Tahoma"/>
                <a:cs typeface="Tahoma"/>
              </a:rPr>
              <a:t>ne</a:t>
            </a:r>
            <a:r>
              <a:rPr sz="2800" spc="-10" dirty="0">
                <a:latin typeface="Tahoma"/>
                <a:cs typeface="Tahoma"/>
              </a:rPr>
              <a:t>e</a:t>
            </a:r>
            <a:r>
              <a:rPr sz="2800" spc="-15" dirty="0">
                <a:latin typeface="Tahoma"/>
                <a:cs typeface="Tahoma"/>
              </a:rPr>
              <a:t>ds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to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be</a:t>
            </a:r>
            <a:r>
              <a:rPr sz="2800" spc="-5" dirty="0">
                <a:latin typeface="Tahoma"/>
                <a:cs typeface="Tahoma"/>
              </a:rPr>
              <a:t> e</a:t>
            </a:r>
            <a:r>
              <a:rPr sz="2800" spc="-15" dirty="0">
                <a:latin typeface="Tahoma"/>
                <a:cs typeface="Tahoma"/>
              </a:rPr>
              <a:t>asy</a:t>
            </a:r>
            <a:endParaRPr sz="2800">
              <a:latin typeface="Tahoma"/>
              <a:cs typeface="Tahom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4"/>
              </a:spcBef>
            </a:pPr>
            <a:endParaRPr sz="100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800" spc="-20" dirty="0">
                <a:latin typeface="Tahoma"/>
                <a:cs typeface="Tahoma"/>
              </a:rPr>
              <a:t>MapR</a:t>
            </a:r>
            <a:r>
              <a:rPr sz="2800" spc="-5" dirty="0">
                <a:latin typeface="Tahoma"/>
                <a:cs typeface="Tahoma"/>
              </a:rPr>
              <a:t>e</a:t>
            </a:r>
            <a:r>
              <a:rPr sz="2800" spc="-20" dirty="0">
                <a:latin typeface="Tahoma"/>
                <a:cs typeface="Tahoma"/>
              </a:rPr>
              <a:t>du</a:t>
            </a:r>
            <a:r>
              <a:rPr sz="2800" spc="-10" dirty="0">
                <a:latin typeface="Tahoma"/>
                <a:cs typeface="Tahoma"/>
              </a:rPr>
              <a:t>c</a:t>
            </a:r>
            <a:r>
              <a:rPr sz="2800" spc="-15" dirty="0">
                <a:latin typeface="Tahoma"/>
                <a:cs typeface="Tahoma"/>
              </a:rPr>
              <a:t>e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-15" dirty="0">
                <a:latin typeface="Tahoma"/>
                <a:cs typeface="Tahoma"/>
              </a:rPr>
              <a:t>provides:</a:t>
            </a:r>
            <a:endParaRPr sz="28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290"/>
              </a:spcBef>
              <a:buFont typeface="Tahoma"/>
              <a:buChar char="–"/>
              <a:tabLst>
                <a:tab pos="756285" algn="l"/>
              </a:tabLst>
            </a:pPr>
            <a:r>
              <a:rPr sz="2400" spc="-15" dirty="0">
                <a:latin typeface="Tahoma"/>
                <a:cs typeface="Tahoma"/>
              </a:rPr>
              <a:t>Au</a:t>
            </a:r>
            <a:r>
              <a:rPr sz="2400" spc="-5" dirty="0">
                <a:latin typeface="Tahoma"/>
                <a:cs typeface="Tahoma"/>
              </a:rPr>
              <a:t>t</a:t>
            </a:r>
            <a:r>
              <a:rPr sz="2400" spc="0" dirty="0">
                <a:latin typeface="Tahoma"/>
                <a:cs typeface="Tahoma"/>
              </a:rPr>
              <a:t>omat</a:t>
            </a:r>
            <a:r>
              <a:rPr sz="2400" spc="-10" dirty="0">
                <a:latin typeface="Tahoma"/>
                <a:cs typeface="Tahoma"/>
              </a:rPr>
              <a:t>ic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para</a:t>
            </a:r>
            <a:r>
              <a:rPr sz="2400" spc="-5" dirty="0">
                <a:latin typeface="Tahoma"/>
                <a:cs typeface="Tahoma"/>
              </a:rPr>
              <a:t>l</a:t>
            </a:r>
            <a:r>
              <a:rPr sz="2400" spc="-10" dirty="0">
                <a:latin typeface="Tahoma"/>
                <a:cs typeface="Tahoma"/>
              </a:rPr>
              <a:t>lelizatio</a:t>
            </a:r>
            <a:r>
              <a:rPr sz="2400" spc="-15" dirty="0">
                <a:latin typeface="Tahoma"/>
                <a:cs typeface="Tahoma"/>
              </a:rPr>
              <a:t>n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5" dirty="0">
                <a:latin typeface="Tahoma"/>
                <a:cs typeface="Tahoma"/>
              </a:rPr>
              <a:t>and d</a:t>
            </a:r>
            <a:r>
              <a:rPr sz="2400" spc="-5" dirty="0">
                <a:latin typeface="Tahoma"/>
                <a:cs typeface="Tahoma"/>
              </a:rPr>
              <a:t>i</a:t>
            </a:r>
            <a:r>
              <a:rPr sz="2400" spc="0" dirty="0">
                <a:latin typeface="Tahoma"/>
                <a:cs typeface="Tahoma"/>
              </a:rPr>
              <a:t>strib</a:t>
            </a:r>
            <a:r>
              <a:rPr sz="2400" spc="-15" dirty="0">
                <a:latin typeface="Tahoma"/>
                <a:cs typeface="Tahoma"/>
              </a:rPr>
              <a:t>ut</a:t>
            </a:r>
            <a:r>
              <a:rPr sz="2400" spc="-5" dirty="0">
                <a:latin typeface="Tahoma"/>
                <a:cs typeface="Tahoma"/>
              </a:rPr>
              <a:t>i</a:t>
            </a:r>
            <a:r>
              <a:rPr sz="2400" spc="-15" dirty="0">
                <a:latin typeface="Tahoma"/>
                <a:cs typeface="Tahoma"/>
              </a:rPr>
              <a:t>on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285"/>
              </a:spcBef>
              <a:buFont typeface="Tahoma"/>
              <a:buChar char="–"/>
              <a:tabLst>
                <a:tab pos="756285" algn="l"/>
              </a:tabLst>
            </a:pPr>
            <a:r>
              <a:rPr sz="2400" spc="-15" dirty="0">
                <a:latin typeface="Tahoma"/>
                <a:cs typeface="Tahoma"/>
              </a:rPr>
              <a:t>Faul</a:t>
            </a:r>
            <a:r>
              <a:rPr sz="2400" spc="-5" dirty="0">
                <a:latin typeface="Tahoma"/>
                <a:cs typeface="Tahoma"/>
              </a:rPr>
              <a:t>t</a:t>
            </a:r>
            <a:r>
              <a:rPr sz="2400" spc="0" dirty="0">
                <a:latin typeface="Tahoma"/>
                <a:cs typeface="Tahoma"/>
              </a:rPr>
              <a:t>-tolerance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285"/>
              </a:spcBef>
              <a:buFont typeface="Tahoma"/>
              <a:buChar char="–"/>
              <a:tabLst>
                <a:tab pos="756285" algn="l"/>
              </a:tabLst>
            </a:pPr>
            <a:r>
              <a:rPr sz="2400" spc="0" dirty="0">
                <a:latin typeface="Tahoma"/>
                <a:cs typeface="Tahoma"/>
              </a:rPr>
              <a:t>I/O </a:t>
            </a:r>
            <a:r>
              <a:rPr sz="2400" spc="-15" dirty="0">
                <a:latin typeface="Tahoma"/>
                <a:cs typeface="Tahoma"/>
              </a:rPr>
              <a:t>s</a:t>
            </a:r>
            <a:r>
              <a:rPr sz="2400" spc="0" dirty="0">
                <a:latin typeface="Tahoma"/>
                <a:cs typeface="Tahoma"/>
              </a:rPr>
              <a:t>cheduli</a:t>
            </a:r>
            <a:r>
              <a:rPr sz="2400" spc="10" dirty="0">
                <a:latin typeface="Tahoma"/>
                <a:cs typeface="Tahoma"/>
              </a:rPr>
              <a:t>n</a:t>
            </a:r>
            <a:r>
              <a:rPr sz="2400" spc="0" dirty="0">
                <a:latin typeface="Tahoma"/>
                <a:cs typeface="Tahoma"/>
              </a:rPr>
              <a:t>g</a:t>
            </a:r>
            <a:endParaRPr sz="2400">
              <a:latin typeface="Tahoma"/>
              <a:cs typeface="Tahoma"/>
            </a:endParaRPr>
          </a:p>
          <a:p>
            <a:pPr marL="756285" lvl="1" indent="-287020">
              <a:lnSpc>
                <a:spcPct val="100000"/>
              </a:lnSpc>
              <a:spcBef>
                <a:spcPts val="290"/>
              </a:spcBef>
              <a:buFont typeface="Tahoma"/>
              <a:buChar char="–"/>
              <a:tabLst>
                <a:tab pos="756285" algn="l"/>
              </a:tabLst>
            </a:pPr>
            <a:r>
              <a:rPr sz="2400" spc="0" dirty="0">
                <a:latin typeface="Tahoma"/>
                <a:cs typeface="Tahoma"/>
              </a:rPr>
              <a:t>Status </a:t>
            </a:r>
            <a:r>
              <a:rPr sz="2400" spc="-15" dirty="0">
                <a:latin typeface="Tahoma"/>
                <a:cs typeface="Tahoma"/>
              </a:rPr>
              <a:t>and </a:t>
            </a:r>
            <a:r>
              <a:rPr sz="2400" spc="-20" dirty="0">
                <a:latin typeface="Tahoma"/>
                <a:cs typeface="Tahoma"/>
              </a:rPr>
              <a:t>mo</a:t>
            </a:r>
            <a:r>
              <a:rPr sz="2400" spc="-10" dirty="0">
                <a:latin typeface="Tahoma"/>
                <a:cs typeface="Tahoma"/>
              </a:rPr>
              <a:t>nito</a:t>
            </a:r>
            <a:r>
              <a:rPr sz="2400" spc="-15" dirty="0">
                <a:latin typeface="Tahoma"/>
                <a:cs typeface="Tahoma"/>
              </a:rPr>
              <a:t>ring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06470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Example</a:t>
            </a:r>
            <a:r>
              <a:rPr sz="4400" spc="-30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Tasks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643634"/>
            <a:ext cx="8567420" cy="2245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Finding</a:t>
            </a:r>
            <a:r>
              <a:rPr sz="3200" spc="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all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occur</a:t>
            </a:r>
            <a:r>
              <a:rPr sz="3200" spc="-15" dirty="0">
                <a:latin typeface="Tahoma"/>
                <a:cs typeface="Tahoma"/>
              </a:rPr>
              <a:t>r</a:t>
            </a:r>
            <a:r>
              <a:rPr sz="3200" spc="0" dirty="0">
                <a:latin typeface="Tahoma"/>
                <a:cs typeface="Tahoma"/>
              </a:rPr>
              <a:t>ences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of a</a:t>
            </a:r>
            <a:r>
              <a:rPr sz="3200" spc="-15" dirty="0">
                <a:latin typeface="Tahoma"/>
                <a:cs typeface="Tahoma"/>
              </a:rPr>
              <a:t> s</a:t>
            </a:r>
            <a:r>
              <a:rPr sz="3200" spc="0" dirty="0">
                <a:latin typeface="Tahoma"/>
                <a:cs typeface="Tahoma"/>
              </a:rPr>
              <a:t>tring on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the web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Tahoma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Finding</a:t>
            </a:r>
            <a:r>
              <a:rPr sz="3200" spc="2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all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pag</a:t>
            </a:r>
            <a:r>
              <a:rPr sz="3200" spc="10" dirty="0">
                <a:latin typeface="Tahoma"/>
                <a:cs typeface="Tahoma"/>
              </a:rPr>
              <a:t>e</a:t>
            </a:r>
            <a:r>
              <a:rPr sz="3200" spc="0" dirty="0">
                <a:latin typeface="Tahoma"/>
                <a:cs typeface="Tahoma"/>
              </a:rPr>
              <a:t>s </a:t>
            </a:r>
            <a:r>
              <a:rPr sz="3200" spc="-15" dirty="0">
                <a:latin typeface="Tahoma"/>
                <a:cs typeface="Tahoma"/>
              </a:rPr>
              <a:t>t</a:t>
            </a:r>
            <a:r>
              <a:rPr sz="3200" spc="0" dirty="0">
                <a:latin typeface="Tahoma"/>
                <a:cs typeface="Tahoma"/>
              </a:rPr>
              <a:t>hat point to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a</a:t>
            </a:r>
            <a:r>
              <a:rPr sz="3200" spc="-1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given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pa</a:t>
            </a:r>
            <a:r>
              <a:rPr sz="3200" spc="10" dirty="0">
                <a:latin typeface="Tahoma"/>
                <a:cs typeface="Tahoma"/>
              </a:rPr>
              <a:t>g</a:t>
            </a:r>
            <a:r>
              <a:rPr sz="3200" spc="0" dirty="0">
                <a:latin typeface="Tahoma"/>
                <a:cs typeface="Tahoma"/>
              </a:rPr>
              <a:t>e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17"/>
              </a:spcBef>
              <a:buFont typeface="Tahoma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Data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analysis of </a:t>
            </a:r>
            <a:r>
              <a:rPr sz="3200" spc="-15" dirty="0">
                <a:latin typeface="Tahoma"/>
                <a:cs typeface="Tahoma"/>
              </a:rPr>
              <a:t>w</a:t>
            </a:r>
            <a:r>
              <a:rPr sz="3200" spc="0" dirty="0">
                <a:latin typeface="Tahoma"/>
                <a:cs typeface="Tahoma"/>
              </a:rPr>
              <a:t>e</a:t>
            </a:r>
            <a:r>
              <a:rPr sz="3200" spc="5" dirty="0">
                <a:latin typeface="Tahoma"/>
                <a:cs typeface="Tahoma"/>
              </a:rPr>
              <a:t>b</a:t>
            </a:r>
            <a:r>
              <a:rPr sz="3200" spc="0" dirty="0">
                <a:latin typeface="Tahoma"/>
                <a:cs typeface="Tahoma"/>
              </a:rPr>
              <a:t>site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access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log fil</a:t>
            </a:r>
            <a:r>
              <a:rPr sz="3200" spc="10" dirty="0">
                <a:latin typeface="Tahoma"/>
                <a:cs typeface="Tahoma"/>
              </a:rPr>
              <a:t>e</a:t>
            </a:r>
            <a:r>
              <a:rPr sz="3200" spc="0" dirty="0">
                <a:latin typeface="Tahoma"/>
                <a:cs typeface="Tahoma"/>
              </a:rPr>
              <a:t>s</a:t>
            </a:r>
            <a:endParaRPr sz="3200">
              <a:latin typeface="Tahoma"/>
              <a:cs typeface="Tahoma"/>
            </a:endParaRPr>
          </a:p>
          <a:p>
            <a:pPr>
              <a:lnSpc>
                <a:spcPts val="750"/>
              </a:lnSpc>
              <a:spcBef>
                <a:spcPts val="20"/>
              </a:spcBef>
              <a:buFont typeface="Tahoma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5600" algn="l"/>
              </a:tabLst>
            </a:pPr>
            <a:r>
              <a:rPr sz="3200" spc="0" dirty="0">
                <a:latin typeface="Tahoma"/>
                <a:cs typeface="Tahoma"/>
              </a:rPr>
              <a:t>Clus</a:t>
            </a:r>
            <a:r>
              <a:rPr sz="3200" spc="-10" dirty="0">
                <a:latin typeface="Tahoma"/>
                <a:cs typeface="Tahoma"/>
              </a:rPr>
              <a:t>t</a:t>
            </a:r>
            <a:r>
              <a:rPr sz="3200" spc="0" dirty="0">
                <a:latin typeface="Tahoma"/>
                <a:cs typeface="Tahoma"/>
              </a:rPr>
              <a:t>ering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spc="0" dirty="0">
                <a:latin typeface="Tahoma"/>
                <a:cs typeface="Tahoma"/>
              </a:rPr>
              <a:t>web pag</a:t>
            </a:r>
            <a:r>
              <a:rPr sz="3200" spc="10" dirty="0">
                <a:latin typeface="Tahoma"/>
                <a:cs typeface="Tahoma"/>
              </a:rPr>
              <a:t>e</a:t>
            </a:r>
            <a:r>
              <a:rPr sz="3200" spc="0" dirty="0">
                <a:latin typeface="Tahoma"/>
                <a:cs typeface="Tahoma"/>
              </a:rPr>
              <a:t>s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32990">
              <a:lnSpc>
                <a:spcPts val="5255"/>
              </a:lnSpc>
            </a:pPr>
            <a:r>
              <a:rPr sz="4400" dirty="0">
                <a:solidFill>
                  <a:srgbClr val="E20000"/>
                </a:solidFill>
                <a:latin typeface="Tahoma"/>
                <a:cs typeface="Tahoma"/>
              </a:rPr>
              <a:t>Functional</a:t>
            </a:r>
            <a:r>
              <a:rPr sz="4400" spc="-35" dirty="0">
                <a:solidFill>
                  <a:srgbClr val="E20000"/>
                </a:solidFill>
                <a:latin typeface="Tahoma"/>
                <a:cs typeface="Tahoma"/>
              </a:rPr>
              <a:t> </a:t>
            </a:r>
            <a:r>
              <a:rPr sz="4400" spc="0" dirty="0">
                <a:solidFill>
                  <a:srgbClr val="E20000"/>
                </a:solidFill>
                <a:latin typeface="Tahoma"/>
                <a:cs typeface="Tahoma"/>
              </a:rPr>
              <a:t>Programming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473580"/>
            <a:ext cx="10525125" cy="4944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2330"/>
              </a:lnSpc>
              <a:buFont typeface="Tahoma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M</a:t>
            </a:r>
            <a:r>
              <a:rPr sz="2000" spc="5" dirty="0">
                <a:latin typeface="Tahoma"/>
                <a:cs typeface="Tahoma"/>
              </a:rPr>
              <a:t>a</a:t>
            </a:r>
            <a:r>
              <a:rPr sz="2000" spc="0" dirty="0">
                <a:latin typeface="Tahoma"/>
                <a:cs typeface="Tahoma"/>
              </a:rPr>
              <a:t>pRed</a:t>
            </a:r>
            <a:r>
              <a:rPr sz="2000" spc="-20" dirty="0">
                <a:latin typeface="Tahoma"/>
                <a:cs typeface="Tahoma"/>
              </a:rPr>
              <a:t>u</a:t>
            </a:r>
            <a:r>
              <a:rPr sz="2000" spc="0" dirty="0">
                <a:latin typeface="Tahoma"/>
                <a:cs typeface="Tahoma"/>
              </a:rPr>
              <a:t>c</a:t>
            </a:r>
            <a:r>
              <a:rPr sz="2000" spc="5" dirty="0">
                <a:latin typeface="Tahoma"/>
                <a:cs typeface="Tahoma"/>
              </a:rPr>
              <a:t>e</a:t>
            </a:r>
            <a:r>
              <a:rPr sz="2000" spc="0" dirty="0">
                <a:latin typeface="Tahoma"/>
                <a:cs typeface="Tahoma"/>
              </a:rPr>
              <a:t>: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Based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on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Functional P</a:t>
            </a:r>
            <a:r>
              <a:rPr sz="2000" spc="-10" dirty="0">
                <a:latin typeface="Tahoma"/>
                <a:cs typeface="Tahoma"/>
              </a:rPr>
              <a:t>r</a:t>
            </a:r>
            <a:r>
              <a:rPr sz="2000" spc="0" dirty="0">
                <a:latin typeface="Tahoma"/>
                <a:cs typeface="Tahoma"/>
              </a:rPr>
              <a:t>ogramm</a:t>
            </a:r>
            <a:r>
              <a:rPr sz="2000" spc="-10" dirty="0">
                <a:latin typeface="Tahoma"/>
                <a:cs typeface="Tahoma"/>
              </a:rPr>
              <a:t>i</a:t>
            </a:r>
            <a:r>
              <a:rPr sz="2000" spc="0" dirty="0">
                <a:latin typeface="Tahoma"/>
                <a:cs typeface="Tahoma"/>
              </a:rPr>
              <a:t>ng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paradi</a:t>
            </a:r>
            <a:r>
              <a:rPr sz="2000" spc="-10" dirty="0">
                <a:latin typeface="Tahoma"/>
                <a:cs typeface="Tahoma"/>
              </a:rPr>
              <a:t>g</a:t>
            </a:r>
            <a:r>
              <a:rPr sz="2000" spc="0" dirty="0">
                <a:latin typeface="Tahoma"/>
                <a:cs typeface="Tahoma"/>
              </a:rPr>
              <a:t>m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that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treats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computation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as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ts val="1989"/>
              </a:lnSpc>
            </a:pPr>
            <a:r>
              <a:rPr sz="2000" dirty="0">
                <a:latin typeface="Tahoma"/>
                <a:cs typeface="Tahoma"/>
              </a:rPr>
              <a:t>eval</a:t>
            </a:r>
            <a:r>
              <a:rPr sz="2000" spc="-5" dirty="0">
                <a:latin typeface="Tahoma"/>
                <a:cs typeface="Tahoma"/>
              </a:rPr>
              <a:t>u</a:t>
            </a:r>
            <a:r>
              <a:rPr sz="2000" spc="0" dirty="0">
                <a:latin typeface="Tahoma"/>
                <a:cs typeface="Tahoma"/>
              </a:rPr>
              <a:t>ation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of </a:t>
            </a:r>
            <a:r>
              <a:rPr sz="2000" spc="-10" dirty="0">
                <a:latin typeface="Tahoma"/>
                <a:cs typeface="Tahoma"/>
              </a:rPr>
              <a:t>m</a:t>
            </a:r>
            <a:r>
              <a:rPr sz="2000" spc="0" dirty="0">
                <a:latin typeface="Tahoma"/>
                <a:cs typeface="Tahoma"/>
              </a:rPr>
              <a:t>ath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fu</a:t>
            </a:r>
            <a:r>
              <a:rPr sz="2000" spc="-10" dirty="0">
                <a:latin typeface="Tahoma"/>
                <a:cs typeface="Tahoma"/>
              </a:rPr>
              <a:t>n</a:t>
            </a:r>
            <a:r>
              <a:rPr sz="2000" spc="0" dirty="0">
                <a:latin typeface="Tahoma"/>
                <a:cs typeface="Tahoma"/>
              </a:rPr>
              <a:t>ctions</a:t>
            </a:r>
            <a:endParaRPr sz="2000">
              <a:latin typeface="Tahoma"/>
              <a:cs typeface="Tahoma"/>
            </a:endParaRPr>
          </a:p>
          <a:p>
            <a:pPr>
              <a:lnSpc>
                <a:spcPts val="800"/>
              </a:lnSpc>
              <a:spcBef>
                <a:spcPts val="2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000" b="1" dirty="0">
                <a:latin typeface="Tahoma"/>
                <a:cs typeface="Tahoma"/>
              </a:rPr>
              <a:t>Map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ts val="2420"/>
              </a:lnSpc>
              <a:buFont typeface="Tahoma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map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100" spc="-50" dirty="0">
                <a:latin typeface="Tahoma"/>
                <a:cs typeface="Tahoma"/>
              </a:rPr>
              <a:t>result-type</a:t>
            </a:r>
            <a:r>
              <a:rPr sz="2100" spc="-65" dirty="0">
                <a:latin typeface="Tahoma"/>
                <a:cs typeface="Tahoma"/>
              </a:rPr>
              <a:t> </a:t>
            </a:r>
            <a:r>
              <a:rPr sz="2100" spc="-50" dirty="0">
                <a:latin typeface="Tahoma"/>
                <a:cs typeface="Tahoma"/>
              </a:rPr>
              <a:t>function</a:t>
            </a:r>
            <a:r>
              <a:rPr sz="2100" spc="-35" dirty="0">
                <a:latin typeface="Tahoma"/>
                <a:cs typeface="Tahoma"/>
              </a:rPr>
              <a:t> </a:t>
            </a:r>
            <a:r>
              <a:rPr sz="2100" spc="-55" dirty="0">
                <a:latin typeface="Tahoma"/>
                <a:cs typeface="Tahoma"/>
              </a:rPr>
              <a:t>sequence</a:t>
            </a:r>
            <a:r>
              <a:rPr sz="2100" spc="-7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&amp;re</a:t>
            </a:r>
            <a:r>
              <a:rPr sz="2000" spc="5" dirty="0">
                <a:latin typeface="Tahoma"/>
                <a:cs typeface="Tahoma"/>
              </a:rPr>
              <a:t>s</a:t>
            </a:r>
            <a:r>
              <a:rPr sz="2000" spc="0" dirty="0">
                <a:latin typeface="Tahoma"/>
                <a:cs typeface="Tahoma"/>
              </a:rPr>
              <a:t>t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100" spc="-65" dirty="0">
                <a:latin typeface="Tahoma"/>
                <a:cs typeface="Tahoma"/>
              </a:rPr>
              <a:t>more</a:t>
            </a:r>
            <a:r>
              <a:rPr sz="2100" spc="-50" dirty="0">
                <a:latin typeface="Tahoma"/>
                <a:cs typeface="Tahoma"/>
              </a:rPr>
              <a:t>-se</a:t>
            </a:r>
            <a:r>
              <a:rPr sz="2100" spc="-75" dirty="0">
                <a:latin typeface="Tahoma"/>
                <a:cs typeface="Tahoma"/>
              </a:rPr>
              <a:t>q</a:t>
            </a:r>
            <a:r>
              <a:rPr sz="2100" spc="-60" dirty="0">
                <a:latin typeface="Tahoma"/>
                <a:cs typeface="Tahoma"/>
              </a:rPr>
              <a:t>ue</a:t>
            </a:r>
            <a:r>
              <a:rPr sz="2100" spc="-75" dirty="0">
                <a:latin typeface="Tahoma"/>
                <a:cs typeface="Tahoma"/>
              </a:rPr>
              <a:t>n</a:t>
            </a:r>
            <a:r>
              <a:rPr sz="2100" spc="-50" dirty="0">
                <a:latin typeface="Tahoma"/>
                <a:cs typeface="Tahoma"/>
              </a:rPr>
              <a:t>ces</a:t>
            </a:r>
            <a:endParaRPr sz="2100">
              <a:latin typeface="Tahoma"/>
              <a:cs typeface="Tahoma"/>
            </a:endParaRPr>
          </a:p>
          <a:p>
            <a:pPr marL="355600" marR="74930" indent="-342900">
              <a:lnSpc>
                <a:spcPct val="76200"/>
              </a:lnSpc>
              <a:spcBef>
                <a:spcPts val="480"/>
              </a:spcBef>
              <a:buFont typeface="Tahoma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The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100" spc="-50" dirty="0">
                <a:latin typeface="Tahoma"/>
                <a:cs typeface="Tahoma"/>
              </a:rPr>
              <a:t>fu</a:t>
            </a:r>
            <a:r>
              <a:rPr sz="2100" spc="-70" dirty="0">
                <a:latin typeface="Tahoma"/>
                <a:cs typeface="Tahoma"/>
              </a:rPr>
              <a:t>n</a:t>
            </a:r>
            <a:r>
              <a:rPr sz="2100" spc="-45" dirty="0">
                <a:latin typeface="Tahoma"/>
                <a:cs typeface="Tahoma"/>
              </a:rPr>
              <a:t>ction</a:t>
            </a:r>
            <a:r>
              <a:rPr sz="2100" spc="-4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m</a:t>
            </a:r>
            <a:r>
              <a:rPr sz="2000" spc="-10" dirty="0">
                <a:latin typeface="Tahoma"/>
                <a:cs typeface="Tahoma"/>
              </a:rPr>
              <a:t>u</a:t>
            </a:r>
            <a:r>
              <a:rPr sz="2000" spc="0" dirty="0">
                <a:latin typeface="Tahoma"/>
                <a:cs typeface="Tahoma"/>
              </a:rPr>
              <a:t>st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take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as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ma</a:t>
            </a:r>
            <a:r>
              <a:rPr sz="2000" spc="-5" dirty="0">
                <a:latin typeface="Tahoma"/>
                <a:cs typeface="Tahoma"/>
              </a:rPr>
              <a:t>n</a:t>
            </a:r>
            <a:r>
              <a:rPr sz="2000" spc="0" dirty="0">
                <a:latin typeface="Tahoma"/>
                <a:cs typeface="Tahoma"/>
              </a:rPr>
              <a:t>y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arg</a:t>
            </a:r>
            <a:r>
              <a:rPr sz="2000" spc="-10" dirty="0">
                <a:latin typeface="Tahoma"/>
                <a:cs typeface="Tahoma"/>
              </a:rPr>
              <a:t>u</a:t>
            </a:r>
            <a:r>
              <a:rPr sz="2000" spc="0" dirty="0">
                <a:latin typeface="Tahoma"/>
                <a:cs typeface="Tahoma"/>
              </a:rPr>
              <a:t>me</a:t>
            </a:r>
            <a:r>
              <a:rPr sz="2000" spc="-10" dirty="0">
                <a:latin typeface="Tahoma"/>
                <a:cs typeface="Tahoma"/>
              </a:rPr>
              <a:t>n</a:t>
            </a:r>
            <a:r>
              <a:rPr sz="2000" spc="0" dirty="0">
                <a:latin typeface="Tahoma"/>
                <a:cs typeface="Tahoma"/>
              </a:rPr>
              <a:t>ts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as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there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are seq</a:t>
            </a:r>
            <a:r>
              <a:rPr sz="2000" spc="-10" dirty="0">
                <a:latin typeface="Tahoma"/>
                <a:cs typeface="Tahoma"/>
              </a:rPr>
              <a:t>u</a:t>
            </a:r>
            <a:r>
              <a:rPr sz="2000" spc="0" dirty="0">
                <a:latin typeface="Tahoma"/>
                <a:cs typeface="Tahoma"/>
              </a:rPr>
              <a:t>enc</a:t>
            </a:r>
            <a:r>
              <a:rPr sz="2000" spc="-20" dirty="0">
                <a:latin typeface="Tahoma"/>
                <a:cs typeface="Tahoma"/>
              </a:rPr>
              <a:t>e</a:t>
            </a:r>
            <a:r>
              <a:rPr sz="2000" spc="0" dirty="0">
                <a:latin typeface="Tahoma"/>
                <a:cs typeface="Tahoma"/>
              </a:rPr>
              <a:t>s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</a:t>
            </a:r>
            <a:r>
              <a:rPr sz="2000" spc="0" dirty="0">
                <a:latin typeface="Tahoma"/>
                <a:cs typeface="Tahoma"/>
              </a:rPr>
              <a:t>rov</a:t>
            </a:r>
            <a:r>
              <a:rPr sz="2000" spc="-10" dirty="0">
                <a:latin typeface="Tahoma"/>
                <a:cs typeface="Tahoma"/>
              </a:rPr>
              <a:t>i</a:t>
            </a:r>
            <a:r>
              <a:rPr sz="2000" spc="0" dirty="0">
                <a:latin typeface="Tahoma"/>
                <a:cs typeface="Tahoma"/>
              </a:rPr>
              <a:t>de</a:t>
            </a:r>
            <a:r>
              <a:rPr sz="2000" spc="-10" dirty="0">
                <a:latin typeface="Tahoma"/>
                <a:cs typeface="Tahoma"/>
              </a:rPr>
              <a:t>d</a:t>
            </a:r>
            <a:r>
              <a:rPr sz="2000" spc="0" dirty="0">
                <a:latin typeface="Tahoma"/>
                <a:cs typeface="Tahoma"/>
              </a:rPr>
              <a:t>;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at least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one sequence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must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be </a:t>
            </a:r>
            <a:r>
              <a:rPr sz="2000" spc="-10" dirty="0">
                <a:latin typeface="Tahoma"/>
                <a:cs typeface="Tahoma"/>
              </a:rPr>
              <a:t>p</a:t>
            </a:r>
            <a:r>
              <a:rPr sz="2000" spc="0" dirty="0">
                <a:latin typeface="Tahoma"/>
                <a:cs typeface="Tahoma"/>
              </a:rPr>
              <a:t>rovi</a:t>
            </a:r>
            <a:r>
              <a:rPr sz="2000" spc="-10" dirty="0">
                <a:latin typeface="Tahoma"/>
                <a:cs typeface="Tahoma"/>
              </a:rPr>
              <a:t>d</a:t>
            </a:r>
            <a:r>
              <a:rPr sz="2000" spc="0" dirty="0">
                <a:latin typeface="Tahoma"/>
                <a:cs typeface="Tahoma"/>
              </a:rPr>
              <a:t>ed.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The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result of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map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is a sequence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such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that eleme</a:t>
            </a:r>
            <a:r>
              <a:rPr sz="2000" spc="-10" dirty="0">
                <a:latin typeface="Tahoma"/>
                <a:cs typeface="Tahoma"/>
              </a:rPr>
              <a:t>n</a:t>
            </a:r>
            <a:r>
              <a:rPr sz="2000" spc="0" dirty="0">
                <a:latin typeface="Tahoma"/>
                <a:cs typeface="Tahoma"/>
              </a:rPr>
              <a:t>t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100" spc="-30" dirty="0">
                <a:latin typeface="Tahoma"/>
                <a:cs typeface="Tahoma"/>
              </a:rPr>
              <a:t>j</a:t>
            </a:r>
            <a:r>
              <a:rPr sz="2100" spc="-3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is </a:t>
            </a:r>
            <a:r>
              <a:rPr sz="2000" spc="5" dirty="0">
                <a:latin typeface="Tahoma"/>
                <a:cs typeface="Tahoma"/>
              </a:rPr>
              <a:t>t</a:t>
            </a:r>
            <a:r>
              <a:rPr sz="2000" spc="0" dirty="0">
                <a:latin typeface="Tahoma"/>
                <a:cs typeface="Tahoma"/>
              </a:rPr>
              <a:t>he result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of app</a:t>
            </a:r>
            <a:r>
              <a:rPr sz="2000" spc="-10" dirty="0">
                <a:latin typeface="Tahoma"/>
                <a:cs typeface="Tahoma"/>
              </a:rPr>
              <a:t>l</a:t>
            </a:r>
            <a:r>
              <a:rPr sz="2000" spc="0" dirty="0">
                <a:latin typeface="Tahoma"/>
                <a:cs typeface="Tahoma"/>
              </a:rPr>
              <a:t>yi</a:t>
            </a:r>
            <a:r>
              <a:rPr sz="2000" spc="-10" dirty="0">
                <a:latin typeface="Tahoma"/>
                <a:cs typeface="Tahoma"/>
              </a:rPr>
              <a:t>n</a:t>
            </a:r>
            <a:r>
              <a:rPr sz="2000" spc="0" dirty="0">
                <a:latin typeface="Tahoma"/>
                <a:cs typeface="Tahoma"/>
              </a:rPr>
              <a:t>g </a:t>
            </a:r>
            <a:r>
              <a:rPr sz="2100" spc="-50" dirty="0">
                <a:latin typeface="Tahoma"/>
                <a:cs typeface="Tahoma"/>
              </a:rPr>
              <a:t>function</a:t>
            </a:r>
            <a:r>
              <a:rPr sz="2100" spc="-3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to eleme</a:t>
            </a:r>
            <a:r>
              <a:rPr sz="2000" spc="-10" dirty="0">
                <a:latin typeface="Tahoma"/>
                <a:cs typeface="Tahoma"/>
              </a:rPr>
              <a:t>n</a:t>
            </a:r>
            <a:r>
              <a:rPr sz="2000" spc="0" dirty="0">
                <a:latin typeface="Tahoma"/>
                <a:cs typeface="Tahoma"/>
              </a:rPr>
              <a:t>t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100" spc="-30" dirty="0">
                <a:latin typeface="Tahoma"/>
                <a:cs typeface="Tahoma"/>
              </a:rPr>
              <a:t>j</a:t>
            </a:r>
            <a:r>
              <a:rPr sz="2100" spc="-3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of each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of the argu</a:t>
            </a:r>
            <a:r>
              <a:rPr sz="2000" spc="-10" dirty="0">
                <a:latin typeface="Tahoma"/>
                <a:cs typeface="Tahoma"/>
              </a:rPr>
              <a:t>m</a:t>
            </a:r>
            <a:r>
              <a:rPr sz="2000" spc="0" dirty="0">
                <a:latin typeface="Tahoma"/>
                <a:cs typeface="Tahoma"/>
              </a:rPr>
              <a:t>ent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sequence</a:t>
            </a:r>
            <a:r>
              <a:rPr sz="2000" spc="-10" dirty="0">
                <a:latin typeface="Tahoma"/>
                <a:cs typeface="Tahoma"/>
              </a:rPr>
              <a:t>s</a:t>
            </a:r>
            <a:r>
              <a:rPr sz="2000" spc="0" dirty="0"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2380"/>
              </a:lnSpc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•	E</a:t>
            </a:r>
            <a:r>
              <a:rPr sz="2000" spc="5" dirty="0">
                <a:latin typeface="Tahoma"/>
                <a:cs typeface="Tahoma"/>
              </a:rPr>
              <a:t>x</a:t>
            </a:r>
            <a:r>
              <a:rPr sz="2000" spc="0" dirty="0">
                <a:latin typeface="Tahoma"/>
                <a:cs typeface="Tahoma"/>
              </a:rPr>
              <a:t>amp</a:t>
            </a:r>
            <a:r>
              <a:rPr sz="2000" spc="-5" dirty="0">
                <a:latin typeface="Tahoma"/>
                <a:cs typeface="Tahoma"/>
              </a:rPr>
              <a:t>l</a:t>
            </a:r>
            <a:r>
              <a:rPr sz="2000" spc="0" dirty="0">
                <a:latin typeface="Tahoma"/>
                <a:cs typeface="Tahoma"/>
              </a:rPr>
              <a:t>e: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(map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'l</a:t>
            </a:r>
            <a:r>
              <a:rPr sz="2000" spc="-10" dirty="0">
                <a:latin typeface="Tahoma"/>
                <a:cs typeface="Tahoma"/>
              </a:rPr>
              <a:t>i</a:t>
            </a:r>
            <a:r>
              <a:rPr sz="2000" spc="0" dirty="0">
                <a:latin typeface="Tahoma"/>
                <a:cs typeface="Tahoma"/>
              </a:rPr>
              <a:t>st </a:t>
            </a:r>
            <a:r>
              <a:rPr sz="2000" spc="-10" dirty="0">
                <a:latin typeface="Tahoma"/>
                <a:cs typeface="Tahoma"/>
              </a:rPr>
              <a:t>#</a:t>
            </a:r>
            <a:r>
              <a:rPr sz="2000" spc="0" dirty="0">
                <a:latin typeface="Tahoma"/>
                <a:cs typeface="Tahoma"/>
              </a:rPr>
              <a:t>'-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'(1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2 3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4))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=</a:t>
            </a:r>
            <a:r>
              <a:rPr sz="2000" spc="0" dirty="0">
                <a:latin typeface="Tahoma"/>
                <a:cs typeface="Tahoma"/>
              </a:rPr>
              <a:t>&gt;</a:t>
            </a:r>
            <a:r>
              <a:rPr sz="2000" spc="-5" dirty="0">
                <a:latin typeface="Tahoma"/>
                <a:cs typeface="Tahoma"/>
              </a:rPr>
              <a:t> (</a:t>
            </a:r>
            <a:r>
              <a:rPr sz="2000" spc="0" dirty="0">
                <a:latin typeface="Tahoma"/>
                <a:cs typeface="Tahoma"/>
              </a:rPr>
              <a:t>-1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5" dirty="0">
                <a:latin typeface="Tahoma"/>
                <a:cs typeface="Tahoma"/>
              </a:rPr>
              <a:t>-</a:t>
            </a:r>
            <a:r>
              <a:rPr sz="2000" spc="0" dirty="0">
                <a:latin typeface="Tahoma"/>
                <a:cs typeface="Tahoma"/>
              </a:rPr>
              <a:t>2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-3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-4)</a:t>
            </a:r>
            <a:endParaRPr sz="2000">
              <a:latin typeface="Tahoma"/>
              <a:cs typeface="Tahoma"/>
            </a:endParaRPr>
          </a:p>
          <a:p>
            <a:pPr>
              <a:lnSpc>
                <a:spcPts val="800"/>
              </a:lnSpc>
              <a:spcBef>
                <a:spcPts val="2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5600" indent="-342900">
              <a:lnSpc>
                <a:spcPct val="100000"/>
              </a:lnSpc>
              <a:buFont typeface="Tahoma"/>
              <a:buChar char="•"/>
              <a:tabLst>
                <a:tab pos="354965" algn="l"/>
              </a:tabLst>
            </a:pPr>
            <a:r>
              <a:rPr sz="2000" b="1" dirty="0">
                <a:latin typeface="Tahoma"/>
                <a:cs typeface="Tahoma"/>
              </a:rPr>
              <a:t>Reduce</a:t>
            </a:r>
            <a:endParaRPr sz="2000">
              <a:latin typeface="Tahoma"/>
              <a:cs typeface="Tahoma"/>
            </a:endParaRPr>
          </a:p>
          <a:p>
            <a:pPr marL="355600" indent="-342900">
              <a:lnSpc>
                <a:spcPts val="2420"/>
              </a:lnSpc>
              <a:buFont typeface="Tahoma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reduce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100" spc="-50" dirty="0">
                <a:latin typeface="Tahoma"/>
                <a:cs typeface="Tahoma"/>
              </a:rPr>
              <a:t>function</a:t>
            </a:r>
            <a:r>
              <a:rPr sz="2100" spc="-40" dirty="0">
                <a:latin typeface="Tahoma"/>
                <a:cs typeface="Tahoma"/>
              </a:rPr>
              <a:t> </a:t>
            </a:r>
            <a:r>
              <a:rPr sz="2100" spc="-55" dirty="0">
                <a:latin typeface="Tahoma"/>
                <a:cs typeface="Tahoma"/>
              </a:rPr>
              <a:t>sequence</a:t>
            </a:r>
            <a:r>
              <a:rPr sz="2100" spc="-4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&amp;key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:fro</a:t>
            </a:r>
            <a:r>
              <a:rPr sz="2000" spc="-5" dirty="0">
                <a:latin typeface="Tahoma"/>
                <a:cs typeface="Tahoma"/>
              </a:rPr>
              <a:t>m</a:t>
            </a:r>
            <a:r>
              <a:rPr sz="2000" spc="0" dirty="0">
                <a:latin typeface="Tahoma"/>
                <a:cs typeface="Tahoma"/>
              </a:rPr>
              <a:t>-end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:s</a:t>
            </a:r>
            <a:r>
              <a:rPr sz="2000" spc="5" dirty="0">
                <a:latin typeface="Tahoma"/>
                <a:cs typeface="Tahoma"/>
              </a:rPr>
              <a:t>t</a:t>
            </a:r>
            <a:r>
              <a:rPr sz="2000" spc="0" dirty="0">
                <a:latin typeface="Tahoma"/>
                <a:cs typeface="Tahoma"/>
              </a:rPr>
              <a:t>art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:end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:i</a:t>
            </a:r>
            <a:r>
              <a:rPr sz="2000" spc="-5" dirty="0">
                <a:latin typeface="Tahoma"/>
                <a:cs typeface="Tahoma"/>
              </a:rPr>
              <a:t>n</a:t>
            </a:r>
            <a:r>
              <a:rPr sz="2000" spc="0" dirty="0">
                <a:latin typeface="Tahoma"/>
                <a:cs typeface="Tahoma"/>
              </a:rPr>
              <a:t>itial-value</a:t>
            </a:r>
            <a:endParaRPr sz="2000">
              <a:latin typeface="Tahoma"/>
              <a:cs typeface="Tahoma"/>
            </a:endParaRPr>
          </a:p>
          <a:p>
            <a:pPr marL="355600" marR="12700" indent="-342900">
              <a:lnSpc>
                <a:spcPct val="80000"/>
              </a:lnSpc>
              <a:spcBef>
                <a:spcPts val="459"/>
              </a:spcBef>
              <a:buFont typeface="Tahoma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The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reduce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function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comb</a:t>
            </a:r>
            <a:r>
              <a:rPr sz="2000" spc="-5" dirty="0">
                <a:latin typeface="Tahoma"/>
                <a:cs typeface="Tahoma"/>
              </a:rPr>
              <a:t>i</a:t>
            </a:r>
            <a:r>
              <a:rPr sz="2000" spc="0" dirty="0">
                <a:latin typeface="Tahoma"/>
                <a:cs typeface="Tahoma"/>
              </a:rPr>
              <a:t>nes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all the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elements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of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a sequence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using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a b</a:t>
            </a:r>
            <a:r>
              <a:rPr sz="2000" spc="-5" dirty="0">
                <a:latin typeface="Tahoma"/>
                <a:cs typeface="Tahoma"/>
              </a:rPr>
              <a:t>i</a:t>
            </a:r>
            <a:r>
              <a:rPr sz="2000" spc="0" dirty="0">
                <a:latin typeface="Tahoma"/>
                <a:cs typeface="Tahoma"/>
              </a:rPr>
              <a:t>nary operation;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for ex</a:t>
            </a:r>
            <a:r>
              <a:rPr sz="2000" spc="5" dirty="0">
                <a:latin typeface="Tahoma"/>
                <a:cs typeface="Tahoma"/>
              </a:rPr>
              <a:t>a</a:t>
            </a:r>
            <a:r>
              <a:rPr sz="2000" spc="0" dirty="0">
                <a:latin typeface="Tahoma"/>
                <a:cs typeface="Tahoma"/>
              </a:rPr>
              <a:t>m</a:t>
            </a:r>
            <a:r>
              <a:rPr sz="2000" spc="-10" dirty="0">
                <a:latin typeface="Tahoma"/>
                <a:cs typeface="Tahoma"/>
              </a:rPr>
              <a:t>p</a:t>
            </a:r>
            <a:r>
              <a:rPr sz="2000" spc="0" dirty="0">
                <a:latin typeface="Tahoma"/>
                <a:cs typeface="Tahoma"/>
              </a:rPr>
              <a:t>le,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using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+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one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can add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up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all the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elements.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1550670" algn="l"/>
              </a:tabLst>
            </a:pPr>
            <a:r>
              <a:rPr sz="2000" dirty="0">
                <a:latin typeface="Tahoma"/>
                <a:cs typeface="Tahoma"/>
              </a:rPr>
              <a:t>•	Ex</a:t>
            </a:r>
            <a:r>
              <a:rPr sz="2000" spc="5" dirty="0">
                <a:latin typeface="Tahoma"/>
                <a:cs typeface="Tahoma"/>
              </a:rPr>
              <a:t>a</a:t>
            </a:r>
            <a:r>
              <a:rPr sz="2000" spc="0" dirty="0">
                <a:latin typeface="Tahoma"/>
                <a:cs typeface="Tahoma"/>
              </a:rPr>
              <a:t>m</a:t>
            </a:r>
            <a:r>
              <a:rPr sz="2000" spc="-10" dirty="0">
                <a:latin typeface="Tahoma"/>
                <a:cs typeface="Tahoma"/>
              </a:rPr>
              <a:t>p</a:t>
            </a:r>
            <a:r>
              <a:rPr sz="2000" spc="0" dirty="0">
                <a:latin typeface="Tahoma"/>
                <a:cs typeface="Tahoma"/>
              </a:rPr>
              <a:t>le:	(</a:t>
            </a:r>
            <a:r>
              <a:rPr sz="2000" spc="-10" dirty="0">
                <a:latin typeface="Tahoma"/>
                <a:cs typeface="Tahoma"/>
              </a:rPr>
              <a:t>r</a:t>
            </a:r>
            <a:r>
              <a:rPr sz="2000" spc="0" dirty="0">
                <a:latin typeface="Tahoma"/>
                <a:cs typeface="Tahoma"/>
              </a:rPr>
              <a:t>ed</a:t>
            </a:r>
            <a:r>
              <a:rPr sz="2000" spc="-10" dirty="0">
                <a:latin typeface="Tahoma"/>
                <a:cs typeface="Tahoma"/>
              </a:rPr>
              <a:t>u</a:t>
            </a:r>
            <a:r>
              <a:rPr sz="2000" spc="0" dirty="0">
                <a:latin typeface="Tahoma"/>
                <a:cs typeface="Tahoma"/>
              </a:rPr>
              <a:t>ce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#</a:t>
            </a:r>
            <a:r>
              <a:rPr sz="2000" spc="0" dirty="0">
                <a:latin typeface="Tahoma"/>
                <a:cs typeface="Tahoma"/>
              </a:rPr>
              <a:t>'+</a:t>
            </a:r>
            <a:r>
              <a:rPr sz="2000" spc="-10" dirty="0">
                <a:latin typeface="Tahoma"/>
                <a:cs typeface="Tahoma"/>
              </a:rPr>
              <a:t> '</a:t>
            </a:r>
            <a:r>
              <a:rPr sz="2000" spc="0" dirty="0">
                <a:latin typeface="Tahoma"/>
                <a:cs typeface="Tahoma"/>
              </a:rPr>
              <a:t>(1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2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3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0" dirty="0">
                <a:latin typeface="Tahoma"/>
                <a:cs typeface="Tahoma"/>
              </a:rPr>
              <a:t>4))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=</a:t>
            </a:r>
            <a:r>
              <a:rPr sz="2000" spc="0" dirty="0">
                <a:latin typeface="Tahoma"/>
                <a:cs typeface="Tahoma"/>
              </a:rPr>
              <a:t>&gt;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1</a:t>
            </a:r>
            <a:r>
              <a:rPr sz="2000" spc="0" dirty="0">
                <a:latin typeface="Tahoma"/>
                <a:cs typeface="Tahoma"/>
              </a:rPr>
              <a:t>0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1079</Words>
  <Application>Microsoft Office PowerPoint</Application>
  <PresentationFormat>Widescreen</PresentationFormat>
  <Paragraphs>359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MapReduce and Hadoop</vt:lpstr>
      <vt:lpstr>PowerPoint Presentation</vt:lpstr>
      <vt:lpstr>PowerPoint Presentation</vt:lpstr>
      <vt:lpstr>Data Centers</vt:lpstr>
      <vt:lpstr>Motivation: Large Scale Data Processing</vt:lpstr>
      <vt:lpstr>Example Tasks</vt:lpstr>
      <vt:lpstr>Functional Programming</vt:lpstr>
      <vt:lpstr>MapReduce Programming Model</vt:lpstr>
      <vt:lpstr>Example: Count word occurrences</vt:lpstr>
      <vt:lpstr>MapReduce Operations</vt:lpstr>
      <vt:lpstr>PowerPoint Presentation</vt:lpstr>
      <vt:lpstr>Parallel Execution</vt:lpstr>
      <vt:lpstr>Model has Broad Applicability</vt:lpstr>
      <vt:lpstr>Usage at Google</vt:lpstr>
      <vt:lpstr>Hadoop</vt:lpstr>
      <vt:lpstr>Hadoop Design Goals</vt:lpstr>
      <vt:lpstr>Job Distribution</vt:lpstr>
      <vt:lpstr>Hadoop MapReduce</vt:lpstr>
      <vt:lpstr>Data Distribution</vt:lpstr>
      <vt:lpstr>Hadoop DFS (HDFS)</vt:lpstr>
      <vt:lpstr>Map Reduce and HDFS</vt:lpstr>
      <vt:lpstr>Data Access</vt:lpstr>
      <vt:lpstr>Original Google Storage</vt:lpstr>
      <vt:lpstr>HDFS</vt:lpstr>
      <vt:lpstr>HDFS Design Goals</vt:lpstr>
      <vt:lpstr>HDFS</vt:lpstr>
      <vt:lpstr>HDFS</vt:lpstr>
      <vt:lpstr>Example HDFS Installation</vt:lpstr>
      <vt:lpstr>Companies to first use MapReduce/Hadoop</vt:lpstr>
      <vt:lpstr>Hadoop Vendors</vt:lpstr>
      <vt:lpstr>Hive</vt:lpstr>
      <vt:lpstr>Apache Pig</vt:lpstr>
      <vt:lpstr>Traditional Data Enterprise Architecture</vt:lpstr>
      <vt:lpstr>Emerging Big Data Architecture</vt:lpstr>
      <vt:lpstr>PowerPoint Presentation</vt:lpstr>
      <vt:lpstr>PowerPoint Presentation</vt:lpstr>
      <vt:lpstr>DW and Hadoop Use Cases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Arunkumar's</cp:lastModifiedBy>
  <cp:revision>1</cp:revision>
  <dcterms:created xsi:type="dcterms:W3CDTF">2016-08-31T16:18:09Z</dcterms:created>
  <dcterms:modified xsi:type="dcterms:W3CDTF">2016-09-01T00:35:09Z</dcterms:modified>
</cp:coreProperties>
</file>