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64" r:id="rId4"/>
    <p:sldId id="265" r:id="rId5"/>
    <p:sldId id="266" r:id="rId6"/>
    <p:sldId id="267" r:id="rId7"/>
    <p:sldId id="257" r:id="rId8"/>
    <p:sldId id="258" r:id="rId9"/>
    <p:sldId id="259" r:id="rId10"/>
    <p:sldId id="260" r:id="rId11"/>
    <p:sldId id="261" r:id="rId12"/>
    <p:sldId id="262"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6410E1A-8CE0-4E5D-BE7C-CD570CA83DA9}"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4CDAF1F-6264-41CA-BA7F-840C412FEE73}" type="slidenum">
              <a:rPr lang="en-US" smtClean="0"/>
              <a:t>‹#›</a:t>
            </a:fld>
            <a:endParaRPr lang="en-US"/>
          </a:p>
        </p:txBody>
      </p:sp>
    </p:spTree>
    <p:extLst>
      <p:ext uri="{BB962C8B-B14F-4D97-AF65-F5344CB8AC3E}">
        <p14:creationId xmlns:p14="http://schemas.microsoft.com/office/powerpoint/2010/main" val="3169822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410E1A-8CE0-4E5D-BE7C-CD570CA83DA9}"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4CDAF1F-6264-41CA-BA7F-840C412FEE73}" type="slidenum">
              <a:rPr lang="en-US" smtClean="0"/>
              <a:t>‹#›</a:t>
            </a:fld>
            <a:endParaRPr lang="en-US"/>
          </a:p>
        </p:txBody>
      </p:sp>
    </p:spTree>
    <p:extLst>
      <p:ext uri="{BB962C8B-B14F-4D97-AF65-F5344CB8AC3E}">
        <p14:creationId xmlns:p14="http://schemas.microsoft.com/office/powerpoint/2010/main" val="1020111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410E1A-8CE0-4E5D-BE7C-CD570CA83DA9}"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4CDAF1F-6264-41CA-BA7F-840C412FEE73}"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248437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6410E1A-8CE0-4E5D-BE7C-CD570CA83DA9}" type="datetimeFigureOut">
              <a:rPr lang="en-US" smtClean="0"/>
              <a:t>9/20/2017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4CDAF1F-6264-41CA-BA7F-840C412FEE73}" type="slidenum">
              <a:rPr lang="en-US" smtClean="0"/>
              <a:t>‹#›</a:t>
            </a:fld>
            <a:endParaRPr lang="en-US"/>
          </a:p>
        </p:txBody>
      </p:sp>
    </p:spTree>
    <p:extLst>
      <p:ext uri="{BB962C8B-B14F-4D97-AF65-F5344CB8AC3E}">
        <p14:creationId xmlns:p14="http://schemas.microsoft.com/office/powerpoint/2010/main" val="22319411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6410E1A-8CE0-4E5D-BE7C-CD570CA83DA9}" type="datetimeFigureOut">
              <a:rPr lang="en-US" smtClean="0"/>
              <a:t>9/20/2017</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4CDAF1F-6264-41CA-BA7F-840C412FEE73}"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457737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6410E1A-8CE0-4E5D-BE7C-CD570CA83DA9}" type="datetimeFigureOut">
              <a:rPr lang="en-US" smtClean="0"/>
              <a:t>9/20/2017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4CDAF1F-6264-41CA-BA7F-840C412FEE73}" type="slidenum">
              <a:rPr lang="en-US" smtClean="0"/>
              <a:t>‹#›</a:t>
            </a:fld>
            <a:endParaRPr lang="en-US"/>
          </a:p>
        </p:txBody>
      </p:sp>
    </p:spTree>
    <p:extLst>
      <p:ext uri="{BB962C8B-B14F-4D97-AF65-F5344CB8AC3E}">
        <p14:creationId xmlns:p14="http://schemas.microsoft.com/office/powerpoint/2010/main" val="35741464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410E1A-8CE0-4E5D-BE7C-CD570CA83DA9}"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4CDAF1F-6264-41CA-BA7F-840C412FEE73}" type="slidenum">
              <a:rPr lang="en-US" smtClean="0"/>
              <a:t>‹#›</a:t>
            </a:fld>
            <a:endParaRPr lang="en-US"/>
          </a:p>
        </p:txBody>
      </p:sp>
    </p:spTree>
    <p:extLst>
      <p:ext uri="{BB962C8B-B14F-4D97-AF65-F5344CB8AC3E}">
        <p14:creationId xmlns:p14="http://schemas.microsoft.com/office/powerpoint/2010/main" val="4431055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410E1A-8CE0-4E5D-BE7C-CD570CA83DA9}"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4CDAF1F-6264-41CA-BA7F-840C412FEE73}" type="slidenum">
              <a:rPr lang="en-US" smtClean="0"/>
              <a:t>‹#›</a:t>
            </a:fld>
            <a:endParaRPr lang="en-US"/>
          </a:p>
        </p:txBody>
      </p:sp>
    </p:spTree>
    <p:extLst>
      <p:ext uri="{BB962C8B-B14F-4D97-AF65-F5344CB8AC3E}">
        <p14:creationId xmlns:p14="http://schemas.microsoft.com/office/powerpoint/2010/main" val="1260526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410E1A-8CE0-4E5D-BE7C-CD570CA83DA9}"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4CDAF1F-6264-41CA-BA7F-840C412FEE73}" type="slidenum">
              <a:rPr lang="en-US" smtClean="0"/>
              <a:t>‹#›</a:t>
            </a:fld>
            <a:endParaRPr lang="en-US"/>
          </a:p>
        </p:txBody>
      </p:sp>
    </p:spTree>
    <p:extLst>
      <p:ext uri="{BB962C8B-B14F-4D97-AF65-F5344CB8AC3E}">
        <p14:creationId xmlns:p14="http://schemas.microsoft.com/office/powerpoint/2010/main" val="3826663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410E1A-8CE0-4E5D-BE7C-CD570CA83DA9}"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4CDAF1F-6264-41CA-BA7F-840C412FEE73}" type="slidenum">
              <a:rPr lang="en-US" smtClean="0"/>
              <a:t>‹#›</a:t>
            </a:fld>
            <a:endParaRPr lang="en-US"/>
          </a:p>
        </p:txBody>
      </p:sp>
    </p:spTree>
    <p:extLst>
      <p:ext uri="{BB962C8B-B14F-4D97-AF65-F5344CB8AC3E}">
        <p14:creationId xmlns:p14="http://schemas.microsoft.com/office/powerpoint/2010/main" val="194694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6410E1A-8CE0-4E5D-BE7C-CD570CA83DA9}" type="datetimeFigureOut">
              <a:rPr lang="en-US" smtClean="0"/>
              <a:t>9/20/2017</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4CDAF1F-6264-41CA-BA7F-840C412FEE73}" type="slidenum">
              <a:rPr lang="en-US" smtClean="0"/>
              <a:t>‹#›</a:t>
            </a:fld>
            <a:endParaRPr lang="en-US"/>
          </a:p>
        </p:txBody>
      </p:sp>
    </p:spTree>
    <p:extLst>
      <p:ext uri="{BB962C8B-B14F-4D97-AF65-F5344CB8AC3E}">
        <p14:creationId xmlns:p14="http://schemas.microsoft.com/office/powerpoint/2010/main" val="3200746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6410E1A-8CE0-4E5D-BE7C-CD570CA83DA9}" type="datetimeFigureOut">
              <a:rPr lang="en-US" smtClean="0"/>
              <a:t>9/20/2017</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4CDAF1F-6264-41CA-BA7F-840C412FEE73}" type="slidenum">
              <a:rPr lang="en-US" smtClean="0"/>
              <a:t>‹#›</a:t>
            </a:fld>
            <a:endParaRPr lang="en-US"/>
          </a:p>
        </p:txBody>
      </p:sp>
    </p:spTree>
    <p:extLst>
      <p:ext uri="{BB962C8B-B14F-4D97-AF65-F5344CB8AC3E}">
        <p14:creationId xmlns:p14="http://schemas.microsoft.com/office/powerpoint/2010/main" val="2729390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6410E1A-8CE0-4E5D-BE7C-CD570CA83DA9}" type="datetimeFigureOut">
              <a:rPr lang="en-US" smtClean="0"/>
              <a:t>9/20/2017</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4CDAF1F-6264-41CA-BA7F-840C412FEE73}" type="slidenum">
              <a:rPr lang="en-US" smtClean="0"/>
              <a:t>‹#›</a:t>
            </a:fld>
            <a:endParaRPr lang="en-US"/>
          </a:p>
        </p:txBody>
      </p:sp>
    </p:spTree>
    <p:extLst>
      <p:ext uri="{BB962C8B-B14F-4D97-AF65-F5344CB8AC3E}">
        <p14:creationId xmlns:p14="http://schemas.microsoft.com/office/powerpoint/2010/main" val="812910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410E1A-8CE0-4E5D-BE7C-CD570CA83DA9}" type="datetimeFigureOut">
              <a:rPr lang="en-US" smtClean="0"/>
              <a:t>9/20/2017</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4CDAF1F-6264-41CA-BA7F-840C412FEE73}" type="slidenum">
              <a:rPr lang="en-US" smtClean="0"/>
              <a:t>‹#›</a:t>
            </a:fld>
            <a:endParaRPr lang="en-US"/>
          </a:p>
        </p:txBody>
      </p:sp>
    </p:spTree>
    <p:extLst>
      <p:ext uri="{BB962C8B-B14F-4D97-AF65-F5344CB8AC3E}">
        <p14:creationId xmlns:p14="http://schemas.microsoft.com/office/powerpoint/2010/main" val="1365493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410E1A-8CE0-4E5D-BE7C-CD570CA83DA9}" type="datetimeFigureOut">
              <a:rPr lang="en-US" smtClean="0"/>
              <a:t>9/20/2017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4CDAF1F-6264-41CA-BA7F-840C412FEE73}" type="slidenum">
              <a:rPr lang="en-US" smtClean="0"/>
              <a:t>‹#›</a:t>
            </a:fld>
            <a:endParaRPr lang="en-US"/>
          </a:p>
        </p:txBody>
      </p:sp>
    </p:spTree>
    <p:extLst>
      <p:ext uri="{BB962C8B-B14F-4D97-AF65-F5344CB8AC3E}">
        <p14:creationId xmlns:p14="http://schemas.microsoft.com/office/powerpoint/2010/main" val="2561483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410E1A-8CE0-4E5D-BE7C-CD570CA83DA9}" type="datetimeFigureOut">
              <a:rPr lang="en-US" smtClean="0"/>
              <a:t>9/20/2017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4CDAF1F-6264-41CA-BA7F-840C412FEE73}" type="slidenum">
              <a:rPr lang="en-US" smtClean="0"/>
              <a:t>‹#›</a:t>
            </a:fld>
            <a:endParaRPr lang="en-US"/>
          </a:p>
        </p:txBody>
      </p:sp>
    </p:spTree>
    <p:extLst>
      <p:ext uri="{BB962C8B-B14F-4D97-AF65-F5344CB8AC3E}">
        <p14:creationId xmlns:p14="http://schemas.microsoft.com/office/powerpoint/2010/main" val="1758184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6410E1A-8CE0-4E5D-BE7C-CD570CA83DA9}" type="datetimeFigureOut">
              <a:rPr lang="en-US" smtClean="0"/>
              <a:t>9/20/2017</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4CDAF1F-6264-41CA-BA7F-840C412FEE73}" type="slidenum">
              <a:rPr lang="en-US" smtClean="0"/>
              <a:t>‹#›</a:t>
            </a:fld>
            <a:endParaRPr lang="en-US"/>
          </a:p>
        </p:txBody>
      </p:sp>
    </p:spTree>
    <p:extLst>
      <p:ext uri="{BB962C8B-B14F-4D97-AF65-F5344CB8AC3E}">
        <p14:creationId xmlns:p14="http://schemas.microsoft.com/office/powerpoint/2010/main" val="32745080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en-US" dirty="0">
                <a:latin typeface="Arial" panose="020B0604020202020204" pitchFamily="34" charset="0"/>
                <a:cs typeface="Arial" panose="020B0604020202020204" pitchFamily="34" charset="0"/>
              </a:rPr>
              <a:t>MapReduce Types, Formats and Features </a:t>
            </a:r>
            <a:endParaRPr lang="en-US" dirty="0"/>
          </a:p>
        </p:txBody>
      </p:sp>
      <p:sp>
        <p:nvSpPr>
          <p:cNvPr id="3" name="Subtitle 2"/>
          <p:cNvSpPr>
            <a:spLocks noGrp="1"/>
          </p:cNvSpPr>
          <p:nvPr>
            <p:ph type="subTitle" idx="1"/>
          </p:nvPr>
        </p:nvSpPr>
        <p:spPr/>
        <p:txBody>
          <a:bodyPr/>
          <a:lstStyle/>
          <a:p>
            <a:endParaRPr lang="en-US" sz="4800" b="1" dirty="0"/>
          </a:p>
        </p:txBody>
      </p:sp>
    </p:spTree>
    <p:extLst>
      <p:ext uri="{BB962C8B-B14F-4D97-AF65-F5344CB8AC3E}">
        <p14:creationId xmlns:p14="http://schemas.microsoft.com/office/powerpoint/2010/main" val="11604473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Sorting</a:t>
            </a:r>
          </a:p>
        </p:txBody>
      </p:sp>
      <p:sp>
        <p:nvSpPr>
          <p:cNvPr id="3" name="Content Placeholder 2"/>
          <p:cNvSpPr>
            <a:spLocks noGrp="1"/>
          </p:cNvSpPr>
          <p:nvPr>
            <p:ph idx="1"/>
          </p:nvPr>
        </p:nvSpPr>
        <p:spPr/>
        <p:txBody>
          <a:bodyPr>
            <a:normAutofit/>
          </a:bodyPr>
          <a:lstStyle/>
          <a:p>
            <a:r>
              <a:rPr lang="en-US" dirty="0"/>
              <a:t>The ability of sort data at the heart of Map Reduce capability.</a:t>
            </a:r>
          </a:p>
          <a:p>
            <a:r>
              <a:rPr lang="en-US" dirty="0"/>
              <a:t>Sorting in Map Reduce comes in following flavors</a:t>
            </a:r>
          </a:p>
          <a:p>
            <a:r>
              <a:rPr lang="en-US" dirty="0"/>
              <a:t>Partial </a:t>
            </a:r>
            <a:r>
              <a:rPr lang="en-US" dirty="0" err="1"/>
              <a:t>Sort:This</a:t>
            </a:r>
            <a:r>
              <a:rPr lang="en-US" dirty="0"/>
              <a:t> is the default sort where map reduce sort the data by </a:t>
            </a:r>
            <a:r>
              <a:rPr lang="en-US" dirty="0" err="1"/>
              <a:t>keys.Each</a:t>
            </a:r>
            <a:r>
              <a:rPr lang="en-US" dirty="0"/>
              <a:t> Output file is sorted but does not combine each out to produce  globally sorted file</a:t>
            </a:r>
          </a:p>
          <a:p>
            <a:r>
              <a:rPr lang="en-US" dirty="0"/>
              <a:t>Total </a:t>
            </a:r>
            <a:r>
              <a:rPr lang="en-US" dirty="0" err="1"/>
              <a:t>Sort:Produces</a:t>
            </a:r>
            <a:r>
              <a:rPr lang="en-US" dirty="0"/>
              <a:t> global sorted output file. It does this by using a </a:t>
            </a:r>
            <a:r>
              <a:rPr lang="en-US" dirty="0" err="1"/>
              <a:t>partitioner</a:t>
            </a:r>
            <a:r>
              <a:rPr lang="en-US" dirty="0"/>
              <a:t> that respects the total order of the output and the partition sizes must be fairly even.</a:t>
            </a:r>
          </a:p>
          <a:p>
            <a:r>
              <a:rPr lang="en-US" dirty="0"/>
              <a:t>Secondary Sort: sorts the records by key in map phase instead of reduce phase.</a:t>
            </a:r>
          </a:p>
        </p:txBody>
      </p:sp>
    </p:spTree>
    <p:extLst>
      <p:ext uri="{BB962C8B-B14F-4D97-AF65-F5344CB8AC3E}">
        <p14:creationId xmlns:p14="http://schemas.microsoft.com/office/powerpoint/2010/main" val="2847715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Joins</a:t>
            </a:r>
          </a:p>
        </p:txBody>
      </p:sp>
      <p:sp>
        <p:nvSpPr>
          <p:cNvPr id="3" name="Content Placeholder 2"/>
          <p:cNvSpPr>
            <a:spLocks noGrp="1"/>
          </p:cNvSpPr>
          <p:nvPr>
            <p:ph idx="1"/>
          </p:nvPr>
        </p:nvSpPr>
        <p:spPr/>
        <p:txBody>
          <a:bodyPr/>
          <a:lstStyle/>
          <a:p>
            <a:r>
              <a:rPr lang="en-US" dirty="0"/>
              <a:t>MapReduce can be used to perform joins between large datasets.</a:t>
            </a:r>
          </a:p>
          <a:p>
            <a:endParaRPr lang="en-US" dirty="0"/>
          </a:p>
        </p:txBody>
      </p:sp>
      <p:pic>
        <p:nvPicPr>
          <p:cNvPr id="4" name="Shape 119" descr="Screen Shot 2017-01-20 at 3.53.10 PM.png"/>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8434" y="2580989"/>
            <a:ext cx="5622084" cy="3765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04616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Joins</a:t>
            </a:r>
          </a:p>
        </p:txBody>
      </p:sp>
      <p:sp>
        <p:nvSpPr>
          <p:cNvPr id="6" name="Text Placeholder 5"/>
          <p:cNvSpPr>
            <a:spLocks noGrp="1"/>
          </p:cNvSpPr>
          <p:nvPr>
            <p:ph type="body" idx="1"/>
          </p:nvPr>
        </p:nvSpPr>
        <p:spPr/>
        <p:txBody>
          <a:bodyPr/>
          <a:lstStyle/>
          <a:p>
            <a:r>
              <a:rPr lang="en-US" dirty="0"/>
              <a:t>Map-side join</a:t>
            </a:r>
          </a:p>
        </p:txBody>
      </p:sp>
      <p:sp>
        <p:nvSpPr>
          <p:cNvPr id="4" name="Content Placeholder 3"/>
          <p:cNvSpPr>
            <a:spLocks noGrp="1"/>
          </p:cNvSpPr>
          <p:nvPr>
            <p:ph sz="half" idx="2"/>
          </p:nvPr>
        </p:nvSpPr>
        <p:spPr/>
        <p:txBody>
          <a:bodyPr>
            <a:normAutofit fontScale="85000" lnSpcReduction="10000"/>
          </a:bodyPr>
          <a:lstStyle/>
          <a:p>
            <a:r>
              <a:rPr lang="en-US" dirty="0"/>
              <a:t>If the join is performed by the mapper it is called a map-side join.</a:t>
            </a:r>
          </a:p>
          <a:p>
            <a:r>
              <a:rPr lang="en-US" dirty="0"/>
              <a:t>A map-side join between large inputs works by performing the join before the data reaches the map function. For this to work, though, the inputs to each map must be partitioned and sorted in a particular way. </a:t>
            </a:r>
          </a:p>
          <a:p>
            <a:r>
              <a:rPr lang="en-US" dirty="0"/>
              <a:t>Each input dataset must be divided into the same number of partitions, and it must be sorted by the same key (the join key) in each source. All the records for a particular key must reside in the same partition.</a:t>
            </a:r>
          </a:p>
        </p:txBody>
      </p:sp>
      <p:sp>
        <p:nvSpPr>
          <p:cNvPr id="7" name="Text Placeholder 6"/>
          <p:cNvSpPr>
            <a:spLocks noGrp="1"/>
          </p:cNvSpPr>
          <p:nvPr>
            <p:ph type="body" sz="quarter" idx="3"/>
          </p:nvPr>
        </p:nvSpPr>
        <p:spPr/>
        <p:txBody>
          <a:bodyPr/>
          <a:lstStyle/>
          <a:p>
            <a:r>
              <a:rPr lang="en-US" dirty="0"/>
              <a:t>Reduce-side join</a:t>
            </a:r>
          </a:p>
        </p:txBody>
      </p:sp>
      <p:sp>
        <p:nvSpPr>
          <p:cNvPr id="5" name="Content Placeholder 4"/>
          <p:cNvSpPr>
            <a:spLocks noGrp="1"/>
          </p:cNvSpPr>
          <p:nvPr>
            <p:ph sz="quarter" idx="4"/>
          </p:nvPr>
        </p:nvSpPr>
        <p:spPr/>
        <p:txBody>
          <a:bodyPr>
            <a:normAutofit fontScale="85000" lnSpcReduction="10000"/>
          </a:bodyPr>
          <a:lstStyle/>
          <a:p>
            <a:r>
              <a:rPr lang="en-US" dirty="0"/>
              <a:t>If the join is performed by the reducer it is called a reduce-side join.</a:t>
            </a:r>
          </a:p>
          <a:p>
            <a:r>
              <a:rPr lang="en-US" dirty="0"/>
              <a:t>A reduce-side join is more general than a map-side join, in that the input datasets don’t have to be structured in any particular way, but it is less efficient because both datasets have to go through the MapReduce shuffle. </a:t>
            </a:r>
          </a:p>
          <a:p>
            <a:r>
              <a:rPr lang="en-US" dirty="0"/>
              <a:t>The basic idea is that the mapper tags each record with its source and uses the join key as the map output key, so that the records with the same key are brought together in the reducer</a:t>
            </a:r>
          </a:p>
        </p:txBody>
      </p:sp>
    </p:spTree>
    <p:extLst>
      <p:ext uri="{BB962C8B-B14F-4D97-AF65-F5344CB8AC3E}">
        <p14:creationId xmlns:p14="http://schemas.microsoft.com/office/powerpoint/2010/main" val="2492639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		Side Data Distribution</a:t>
            </a:r>
          </a:p>
        </p:txBody>
      </p:sp>
      <p:sp>
        <p:nvSpPr>
          <p:cNvPr id="6" name="Content Placeholder 5"/>
          <p:cNvSpPr>
            <a:spLocks noGrp="1"/>
          </p:cNvSpPr>
          <p:nvPr>
            <p:ph idx="1"/>
          </p:nvPr>
        </p:nvSpPr>
        <p:spPr/>
        <p:txBody>
          <a:bodyPr>
            <a:normAutofit/>
          </a:bodyPr>
          <a:lstStyle/>
          <a:p>
            <a:r>
              <a:rPr lang="en-US" dirty="0"/>
              <a:t>Side Data can be defined as extra read-only data needed by a job to process the main dataset.</a:t>
            </a:r>
          </a:p>
          <a:p>
            <a:r>
              <a:rPr lang="en-US" dirty="0"/>
              <a:t>To make side data available to all the map or reduce tasks a big challenge.</a:t>
            </a:r>
          </a:p>
          <a:p>
            <a:r>
              <a:rPr lang="en-US" dirty="0"/>
              <a:t>One way to make data available is to use Job Configuration setter method to set key-value pairs .</a:t>
            </a:r>
          </a:p>
          <a:p>
            <a:r>
              <a:rPr lang="en-US" dirty="0"/>
              <a:t>Hadoop’s distributed cache is another way to distribute the datasets.</a:t>
            </a:r>
          </a:p>
          <a:p>
            <a:r>
              <a:rPr lang="en-US" dirty="0"/>
              <a:t>Provides a service for copying files and archives to the task nodes in time for the tasks to use them when they run.</a:t>
            </a:r>
          </a:p>
          <a:p>
            <a:r>
              <a:rPr lang="en-US" dirty="0"/>
              <a:t>Two types of objects can be placed into cache: Files and Archives</a:t>
            </a:r>
          </a:p>
          <a:p>
            <a:endParaRPr lang="en-US" dirty="0"/>
          </a:p>
        </p:txBody>
      </p:sp>
    </p:spTree>
    <p:extLst>
      <p:ext uri="{BB962C8B-B14F-4D97-AF65-F5344CB8AC3E}">
        <p14:creationId xmlns:p14="http://schemas.microsoft.com/office/powerpoint/2010/main" val="2235457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Map Reduce General Form</a:t>
            </a:r>
          </a:p>
        </p:txBody>
      </p:sp>
      <p:sp>
        <p:nvSpPr>
          <p:cNvPr id="6" name="Content Placeholder 5"/>
          <p:cNvSpPr>
            <a:spLocks noGrp="1"/>
          </p:cNvSpPr>
          <p:nvPr>
            <p:ph idx="1"/>
          </p:nvPr>
        </p:nvSpPr>
        <p:spPr/>
        <p:txBody>
          <a:bodyPr/>
          <a:lstStyle/>
          <a:p>
            <a:r>
              <a:rPr lang="en-US" dirty="0"/>
              <a:t>The map and reduce functions in Hadoop MapReduce have the following general form:</a:t>
            </a:r>
          </a:p>
          <a:p>
            <a:pPr marL="0" indent="0">
              <a:buNone/>
            </a:pPr>
            <a:endParaRPr lang="en-US" dirty="0"/>
          </a:p>
          <a:p>
            <a:pPr marL="0" indent="0">
              <a:buNone/>
            </a:pPr>
            <a:endParaRPr lang="en-US" dirty="0"/>
          </a:p>
          <a:p>
            <a:pPr marL="0" indent="0">
              <a:buNone/>
            </a:pPr>
            <a:endParaRPr lang="en-US" dirty="0"/>
          </a:p>
          <a:p>
            <a:pPr marL="0" indent="0">
              <a:buNone/>
            </a:pPr>
            <a:r>
              <a:rPr lang="en-US" dirty="0"/>
              <a:t>Here  map input key K1 and value V1 are different from map output type K2 and V2</a:t>
            </a:r>
          </a:p>
          <a:p>
            <a:pPr marL="0" indent="0">
              <a:buNone/>
            </a:pPr>
            <a:r>
              <a:rPr lang="en-US" dirty="0"/>
              <a:t>Reduce input is same as Map output but output of reduce is different as K3 and V3</a:t>
            </a:r>
          </a:p>
        </p:txBody>
      </p:sp>
      <p:pic>
        <p:nvPicPr>
          <p:cNvPr id="7" name="Picture 6"/>
          <p:cNvPicPr>
            <a:picLocks noChangeAspect="1"/>
          </p:cNvPicPr>
          <p:nvPr/>
        </p:nvPicPr>
        <p:blipFill>
          <a:blip r:embed="rId2"/>
          <a:stretch>
            <a:fillRect/>
          </a:stretch>
        </p:blipFill>
        <p:spPr>
          <a:xfrm>
            <a:off x="3009841" y="2717579"/>
            <a:ext cx="6259326" cy="1148430"/>
          </a:xfrm>
          <a:prstGeom prst="rect">
            <a:avLst/>
          </a:prstGeom>
        </p:spPr>
      </p:pic>
    </p:spTree>
    <p:extLst>
      <p:ext uri="{BB962C8B-B14F-4D97-AF65-F5344CB8AC3E}">
        <p14:creationId xmlns:p14="http://schemas.microsoft.com/office/powerpoint/2010/main" val="720056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Generic Java Implementation of Mapper and Reducer Classes</a:t>
            </a:r>
          </a:p>
        </p:txBody>
      </p:sp>
      <p:pic>
        <p:nvPicPr>
          <p:cNvPr id="4" name="Content Placeholder 3"/>
          <p:cNvPicPr>
            <a:picLocks noGrp="1" noChangeAspect="1"/>
          </p:cNvPicPr>
          <p:nvPr>
            <p:ph idx="1"/>
          </p:nvPr>
        </p:nvPicPr>
        <p:blipFill>
          <a:blip r:embed="rId2"/>
          <a:stretch>
            <a:fillRect/>
          </a:stretch>
        </p:blipFill>
        <p:spPr>
          <a:xfrm>
            <a:off x="2667018" y="1875099"/>
            <a:ext cx="6143911" cy="3778250"/>
          </a:xfrm>
          <a:prstGeom prst="rect">
            <a:avLst/>
          </a:prstGeom>
        </p:spPr>
      </p:pic>
    </p:spTree>
    <p:extLst>
      <p:ext uri="{BB962C8B-B14F-4D97-AF65-F5344CB8AC3E}">
        <p14:creationId xmlns:p14="http://schemas.microsoft.com/office/powerpoint/2010/main" val="3184436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Map Reduce Input- Basics and Background</a:t>
            </a:r>
          </a:p>
        </p:txBody>
      </p:sp>
      <p:sp>
        <p:nvSpPr>
          <p:cNvPr id="3" name="Content Placeholder 2"/>
          <p:cNvSpPr>
            <a:spLocks noGrp="1"/>
          </p:cNvSpPr>
          <p:nvPr>
            <p:ph idx="1"/>
          </p:nvPr>
        </p:nvSpPr>
        <p:spPr/>
        <p:txBody>
          <a:bodyPr/>
          <a:lstStyle/>
          <a:p>
            <a:r>
              <a:rPr lang="en-US" dirty="0"/>
              <a:t>Every input to Map Reduce Job is split into chunks called </a:t>
            </a:r>
            <a:r>
              <a:rPr lang="en-US" dirty="0" err="1"/>
              <a:t>InputSplit</a:t>
            </a:r>
            <a:r>
              <a:rPr lang="en-US" dirty="0"/>
              <a:t> </a:t>
            </a:r>
          </a:p>
          <a:p>
            <a:r>
              <a:rPr lang="en-US" dirty="0"/>
              <a:t>Each </a:t>
            </a:r>
            <a:r>
              <a:rPr lang="en-US" dirty="0" err="1"/>
              <a:t>InputSplit</a:t>
            </a:r>
            <a:r>
              <a:rPr lang="en-US" dirty="0"/>
              <a:t> consists of records – key value pairs to be processed by Map function</a:t>
            </a:r>
          </a:p>
          <a:p>
            <a:r>
              <a:rPr lang="en-US" dirty="0"/>
              <a:t>Input Split is implemented in Hadoop by java class </a:t>
            </a:r>
            <a:r>
              <a:rPr lang="en-US" dirty="0" err="1"/>
              <a:t>InputSplit</a:t>
            </a:r>
            <a:r>
              <a:rPr lang="en-US" dirty="0"/>
              <a:t> which has two methods: First one to return length of split and second to return location of split</a:t>
            </a:r>
          </a:p>
          <a:p>
            <a:endParaRPr lang="en-US" dirty="0"/>
          </a:p>
          <a:p>
            <a:pPr marL="0" indent="0">
              <a:buNone/>
            </a:pPr>
            <a:endParaRPr lang="en-US" dirty="0"/>
          </a:p>
        </p:txBody>
      </p:sp>
      <p:pic>
        <p:nvPicPr>
          <p:cNvPr id="5" name="Content Placeholder 3"/>
          <p:cNvPicPr>
            <a:picLocks noChangeAspect="1"/>
          </p:cNvPicPr>
          <p:nvPr/>
        </p:nvPicPr>
        <p:blipFill>
          <a:blip r:embed="rId2"/>
          <a:stretch>
            <a:fillRect/>
          </a:stretch>
        </p:blipFill>
        <p:spPr>
          <a:xfrm>
            <a:off x="3060879" y="4160968"/>
            <a:ext cx="6060141" cy="1570201"/>
          </a:xfrm>
          <a:prstGeom prst="rect">
            <a:avLst/>
          </a:prstGeom>
        </p:spPr>
      </p:pic>
    </p:spTree>
    <p:extLst>
      <p:ext uri="{BB962C8B-B14F-4D97-AF65-F5344CB8AC3E}">
        <p14:creationId xmlns:p14="http://schemas.microsoft.com/office/powerpoint/2010/main" val="452466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Map Reduce Input Formats</a:t>
            </a:r>
          </a:p>
        </p:txBody>
      </p:sp>
      <p:sp>
        <p:nvSpPr>
          <p:cNvPr id="5" name="Content Placeholder 4"/>
          <p:cNvSpPr>
            <a:spLocks noGrp="1"/>
          </p:cNvSpPr>
          <p:nvPr>
            <p:ph idx="1"/>
          </p:nvPr>
        </p:nvSpPr>
        <p:spPr/>
        <p:txBody>
          <a:bodyPr/>
          <a:lstStyle/>
          <a:p>
            <a:r>
              <a:rPr lang="en-US" dirty="0"/>
              <a:t>Java Abstract </a:t>
            </a:r>
            <a:r>
              <a:rPr lang="en-US" dirty="0" err="1"/>
              <a:t>InputFormat</a:t>
            </a:r>
            <a:r>
              <a:rPr lang="en-US" dirty="0"/>
              <a:t> class responsible for creating input splits.</a:t>
            </a:r>
          </a:p>
          <a:p>
            <a:r>
              <a:rPr lang="en-US" dirty="0"/>
              <a:t>Application writers do not deal with splits instead create </a:t>
            </a:r>
            <a:r>
              <a:rPr lang="en-US" dirty="0" err="1"/>
              <a:t>implemention</a:t>
            </a:r>
            <a:r>
              <a:rPr lang="en-US" dirty="0"/>
              <a:t> of </a:t>
            </a:r>
            <a:r>
              <a:rPr lang="en-US" dirty="0" err="1"/>
              <a:t>InputFormat</a:t>
            </a:r>
            <a:r>
              <a:rPr lang="en-US" dirty="0"/>
              <a:t> class</a:t>
            </a:r>
          </a:p>
          <a:p>
            <a:r>
              <a:rPr lang="en-US" dirty="0" err="1"/>
              <a:t>InputFormat</a:t>
            </a:r>
            <a:r>
              <a:rPr lang="en-US" dirty="0"/>
              <a:t> class returns to the job list of input splits .</a:t>
            </a:r>
          </a:p>
          <a:p>
            <a:r>
              <a:rPr lang="en-US" dirty="0"/>
              <a:t>The Job passes each split to </a:t>
            </a:r>
            <a:r>
              <a:rPr lang="en-US" dirty="0" err="1"/>
              <a:t>createRecordReader</a:t>
            </a:r>
            <a:r>
              <a:rPr lang="en-US" dirty="0"/>
              <a:t> method to get </a:t>
            </a:r>
            <a:r>
              <a:rPr lang="en-US" dirty="0" err="1"/>
              <a:t>RecordReader</a:t>
            </a:r>
            <a:r>
              <a:rPr lang="en-US" dirty="0"/>
              <a:t> class which is later used by mapper class.</a:t>
            </a:r>
          </a:p>
          <a:p>
            <a:endParaRPr lang="en-US" dirty="0"/>
          </a:p>
          <a:p>
            <a:pPr marL="0" indent="0">
              <a:buNone/>
            </a:pPr>
            <a:endParaRPr lang="en-US" dirty="0"/>
          </a:p>
          <a:p>
            <a:endParaRPr lang="en-US" dirty="0"/>
          </a:p>
          <a:p>
            <a:endParaRPr lang="en-US" dirty="0"/>
          </a:p>
        </p:txBody>
      </p:sp>
      <p:pic>
        <p:nvPicPr>
          <p:cNvPr id="6" name="Content Placeholder 3"/>
          <p:cNvPicPr>
            <a:picLocks noChangeAspect="1"/>
          </p:cNvPicPr>
          <p:nvPr/>
        </p:nvPicPr>
        <p:blipFill>
          <a:blip r:embed="rId2"/>
          <a:stretch>
            <a:fillRect/>
          </a:stretch>
        </p:blipFill>
        <p:spPr>
          <a:xfrm>
            <a:off x="2659510" y="4327713"/>
            <a:ext cx="9390529" cy="1706395"/>
          </a:xfrm>
          <a:prstGeom prst="rect">
            <a:avLst/>
          </a:prstGeom>
        </p:spPr>
      </p:pic>
    </p:spTree>
    <p:extLst>
      <p:ext uri="{BB962C8B-B14F-4D97-AF65-F5344CB8AC3E}">
        <p14:creationId xmlns:p14="http://schemas.microsoft.com/office/powerpoint/2010/main" val="2180812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Types of Input Format.</a:t>
            </a:r>
          </a:p>
        </p:txBody>
      </p:sp>
      <p:sp>
        <p:nvSpPr>
          <p:cNvPr id="3" name="Content Placeholder 2"/>
          <p:cNvSpPr>
            <a:spLocks noGrp="1"/>
          </p:cNvSpPr>
          <p:nvPr>
            <p:ph idx="1"/>
          </p:nvPr>
        </p:nvSpPr>
        <p:spPr/>
        <p:txBody>
          <a:bodyPr>
            <a:normAutofit/>
          </a:bodyPr>
          <a:lstStyle/>
          <a:p>
            <a:r>
              <a:rPr lang="en-US" dirty="0"/>
              <a:t>File input most common input </a:t>
            </a:r>
            <a:r>
              <a:rPr lang="en-US" dirty="0" err="1"/>
              <a:t>format.Mainly</a:t>
            </a:r>
            <a:r>
              <a:rPr lang="en-US" dirty="0"/>
              <a:t> 3 types of File Input Formats</a:t>
            </a:r>
          </a:p>
          <a:p>
            <a:pPr marL="514350" indent="-514350">
              <a:buFont typeface="+mj-lt"/>
              <a:buAutoNum type="arabicPeriod"/>
            </a:pPr>
            <a:r>
              <a:rPr lang="en-US" dirty="0" err="1"/>
              <a:t>FileInputFormat:The</a:t>
            </a:r>
            <a:r>
              <a:rPr lang="en-US" dirty="0"/>
              <a:t> base class for all implementations of </a:t>
            </a:r>
            <a:r>
              <a:rPr lang="en-US" dirty="0" err="1"/>
              <a:t>InputFormat</a:t>
            </a:r>
            <a:r>
              <a:rPr lang="en-US" dirty="0"/>
              <a:t> that use a file as the source for data. Provides a place to define what files are included as input to a job and an implementation for generating splits for the input </a:t>
            </a:r>
            <a:r>
              <a:rPr lang="en-US" dirty="0" err="1"/>
              <a:t>files.Input</a:t>
            </a:r>
            <a:r>
              <a:rPr lang="en-US" dirty="0"/>
              <a:t> is often specified as a collection of paths</a:t>
            </a:r>
          </a:p>
          <a:p>
            <a:pPr marL="514350" indent="-514350">
              <a:buFont typeface="+mj-lt"/>
              <a:buAutoNum type="arabicPeriod"/>
            </a:pPr>
            <a:r>
              <a:rPr lang="en-US" dirty="0" err="1"/>
              <a:t>CombineFileInputFormat:Java</a:t>
            </a:r>
            <a:r>
              <a:rPr lang="en-US" dirty="0"/>
              <a:t> class designed to work well with small files in </a:t>
            </a:r>
            <a:r>
              <a:rPr lang="en-US" dirty="0" err="1"/>
              <a:t>Hadoop.Each</a:t>
            </a:r>
            <a:r>
              <a:rPr lang="en-US" dirty="0"/>
              <a:t> split will contain many of the small files so that each mapper has more to </a:t>
            </a:r>
            <a:r>
              <a:rPr lang="en-US" dirty="0" err="1"/>
              <a:t>process.Takes</a:t>
            </a:r>
            <a:r>
              <a:rPr lang="en-US" dirty="0"/>
              <a:t> node and rack locality into account when deciding what blocks to place into the same split</a:t>
            </a:r>
          </a:p>
          <a:p>
            <a:pPr marL="514350" indent="-514350">
              <a:buFont typeface="+mj-lt"/>
              <a:buAutoNum type="arabicPeriod"/>
            </a:pPr>
            <a:r>
              <a:rPr lang="en-US" dirty="0" err="1"/>
              <a:t>WholeFileInputFormat:Defines</a:t>
            </a:r>
            <a:r>
              <a:rPr lang="en-US" dirty="0"/>
              <a:t> a format where the keys are not used and the values are the file </a:t>
            </a:r>
            <a:r>
              <a:rPr lang="en-US" dirty="0" err="1"/>
              <a:t>contents.Takes</a:t>
            </a:r>
            <a:r>
              <a:rPr lang="en-US" dirty="0"/>
              <a:t> a </a:t>
            </a:r>
            <a:r>
              <a:rPr lang="en-US" dirty="0" err="1"/>
              <a:t>FileSplit</a:t>
            </a:r>
            <a:r>
              <a:rPr lang="en-US" dirty="0"/>
              <a:t> and converts it into a single record.</a:t>
            </a:r>
          </a:p>
        </p:txBody>
      </p:sp>
    </p:spTree>
    <p:extLst>
      <p:ext uri="{BB962C8B-B14F-4D97-AF65-F5344CB8AC3E}">
        <p14:creationId xmlns:p14="http://schemas.microsoft.com/office/powerpoint/2010/main" val="3672188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Types of Input Formats</a:t>
            </a:r>
          </a:p>
        </p:txBody>
      </p:sp>
      <p:sp>
        <p:nvSpPr>
          <p:cNvPr id="3" name="Content Placeholder 2"/>
          <p:cNvSpPr>
            <a:spLocks noGrp="1"/>
          </p:cNvSpPr>
          <p:nvPr>
            <p:ph idx="1"/>
          </p:nvPr>
        </p:nvSpPr>
        <p:spPr/>
        <p:txBody>
          <a:bodyPr>
            <a:normAutofit fontScale="77500" lnSpcReduction="20000"/>
          </a:bodyPr>
          <a:lstStyle/>
          <a:p>
            <a:r>
              <a:rPr lang="en-US" dirty="0"/>
              <a:t>Text Input</a:t>
            </a:r>
          </a:p>
          <a:p>
            <a:pPr lvl="1"/>
            <a:r>
              <a:rPr lang="en-US" dirty="0" err="1"/>
              <a:t>TextInputFormat</a:t>
            </a:r>
            <a:r>
              <a:rPr lang="en-US" dirty="0"/>
              <a:t>: Default Input </a:t>
            </a:r>
            <a:r>
              <a:rPr lang="en-US" dirty="0" err="1"/>
              <a:t>Format.Each</a:t>
            </a:r>
            <a:r>
              <a:rPr lang="en-US" dirty="0"/>
              <a:t> record is a line of </a:t>
            </a:r>
            <a:r>
              <a:rPr lang="en-US" dirty="0" err="1"/>
              <a:t>input.Key</a:t>
            </a:r>
            <a:r>
              <a:rPr lang="en-US" dirty="0"/>
              <a:t> is byte offset from beginning of the file and value is content of the line.</a:t>
            </a:r>
          </a:p>
          <a:p>
            <a:pPr lvl="1"/>
            <a:r>
              <a:rPr lang="en-US" dirty="0" err="1"/>
              <a:t>KeyValueTextInputFormat:Appropriate</a:t>
            </a:r>
            <a:r>
              <a:rPr lang="en-US" dirty="0"/>
              <a:t> class to handle when each line of file is key value pair.</a:t>
            </a:r>
          </a:p>
          <a:p>
            <a:pPr lvl="1"/>
            <a:r>
              <a:rPr lang="en-US" dirty="0" err="1"/>
              <a:t>NLineInputFormat</a:t>
            </a:r>
            <a:r>
              <a:rPr lang="en-US" dirty="0"/>
              <a:t>: Appropriate class to handle fixed number of lines in input text file.</a:t>
            </a:r>
          </a:p>
          <a:p>
            <a:r>
              <a:rPr lang="en-US" dirty="0"/>
              <a:t>Binary Input</a:t>
            </a:r>
          </a:p>
          <a:p>
            <a:pPr lvl="1"/>
            <a:r>
              <a:rPr lang="en-US" dirty="0" err="1"/>
              <a:t>SequenceFileInputFormat:Suited</a:t>
            </a:r>
            <a:r>
              <a:rPr lang="en-US" dirty="0"/>
              <a:t> to handle Hadoop’s sequential file format consisting of       binary key value pair.</a:t>
            </a:r>
          </a:p>
          <a:p>
            <a:pPr lvl="1"/>
            <a:r>
              <a:rPr lang="en-US" dirty="0" err="1"/>
              <a:t>SequenceFileAsTextInputFormat</a:t>
            </a:r>
            <a:r>
              <a:rPr lang="en-US" dirty="0"/>
              <a:t>: Appropriate class to convert Sequence file key and value to text objects to make it suitable for streaming.</a:t>
            </a:r>
          </a:p>
          <a:p>
            <a:pPr lvl="1"/>
            <a:r>
              <a:rPr lang="en-US" dirty="0" err="1"/>
              <a:t>SequenceFileAsBinaryInputFormat:Retrieves</a:t>
            </a:r>
            <a:r>
              <a:rPr lang="en-US" dirty="0"/>
              <a:t> the sequence file’s keys and values as binary objects</a:t>
            </a:r>
          </a:p>
          <a:p>
            <a:pPr lvl="1"/>
            <a:r>
              <a:rPr lang="en-US" dirty="0" err="1"/>
              <a:t>FixedLengthInputFormat:Used</a:t>
            </a:r>
            <a:r>
              <a:rPr lang="en-US" dirty="0"/>
              <a:t> for reading fixed-width binary records from a file where the records are not separated by delimiters</a:t>
            </a:r>
          </a:p>
          <a:p>
            <a:r>
              <a:rPr lang="en-US" dirty="0"/>
              <a:t>Multiple </a:t>
            </a:r>
            <a:r>
              <a:rPr lang="en-US" dirty="0" err="1"/>
              <a:t>Input:Used</a:t>
            </a:r>
            <a:r>
              <a:rPr lang="en-US" dirty="0"/>
              <a:t> to handle multiple input of different formats.</a:t>
            </a:r>
          </a:p>
          <a:p>
            <a:r>
              <a:rPr lang="en-US" dirty="0"/>
              <a:t>Database Input: Input format for reading data from a relational database</a:t>
            </a:r>
          </a:p>
        </p:txBody>
      </p:sp>
    </p:spTree>
    <p:extLst>
      <p:ext uri="{BB962C8B-B14F-4D97-AF65-F5344CB8AC3E}">
        <p14:creationId xmlns:p14="http://schemas.microsoft.com/office/powerpoint/2010/main" val="3539119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Output Type Formats</a:t>
            </a:r>
          </a:p>
        </p:txBody>
      </p:sp>
      <p:sp>
        <p:nvSpPr>
          <p:cNvPr id="3" name="Content Placeholder 2"/>
          <p:cNvSpPr>
            <a:spLocks noGrp="1"/>
          </p:cNvSpPr>
          <p:nvPr>
            <p:ph idx="1"/>
          </p:nvPr>
        </p:nvSpPr>
        <p:spPr/>
        <p:txBody>
          <a:bodyPr>
            <a:normAutofit fontScale="92500" lnSpcReduction="10000"/>
          </a:bodyPr>
          <a:lstStyle/>
          <a:p>
            <a:r>
              <a:rPr lang="en-US" dirty="0" err="1"/>
              <a:t>TextOutputFormat:Default</a:t>
            </a:r>
            <a:r>
              <a:rPr lang="en-US" dirty="0"/>
              <a:t> output </a:t>
            </a:r>
            <a:r>
              <a:rPr lang="en-US" dirty="0" err="1"/>
              <a:t>format.Writes</a:t>
            </a:r>
            <a:r>
              <a:rPr lang="en-US" dirty="0"/>
              <a:t> records as lines of text (keys and values are turned into strings).</a:t>
            </a:r>
          </a:p>
          <a:p>
            <a:r>
              <a:rPr lang="en-US" dirty="0"/>
              <a:t>Binary Output</a:t>
            </a:r>
          </a:p>
          <a:p>
            <a:pPr lvl="1"/>
            <a:r>
              <a:rPr lang="en-US" dirty="0" err="1"/>
              <a:t>SequenceFileOutputFormat:Writes</a:t>
            </a:r>
            <a:r>
              <a:rPr lang="en-US" dirty="0"/>
              <a:t> sequence files as output</a:t>
            </a:r>
          </a:p>
          <a:p>
            <a:pPr lvl="1"/>
            <a:r>
              <a:rPr lang="en-US" dirty="0" err="1"/>
              <a:t>SequenceFileAsBinaryOutputFormat:Writes</a:t>
            </a:r>
            <a:r>
              <a:rPr lang="en-US" dirty="0"/>
              <a:t> keys and values in binary format into a sequence file container.</a:t>
            </a:r>
          </a:p>
          <a:p>
            <a:pPr lvl="1"/>
            <a:r>
              <a:rPr lang="en-US" dirty="0" err="1"/>
              <a:t>MapFileOutputFormat:Writes</a:t>
            </a:r>
            <a:r>
              <a:rPr lang="en-US" dirty="0"/>
              <a:t> map files as output.</a:t>
            </a:r>
          </a:p>
          <a:p>
            <a:r>
              <a:rPr lang="en-US" dirty="0"/>
              <a:t>Multiple </a:t>
            </a:r>
            <a:r>
              <a:rPr lang="en-US" dirty="0" err="1"/>
              <a:t>Output:Allows</a:t>
            </a:r>
            <a:r>
              <a:rPr lang="en-US" dirty="0"/>
              <a:t> programmer to write data to files whose names are derived from output keys and values to create more than one file</a:t>
            </a:r>
          </a:p>
          <a:p>
            <a:r>
              <a:rPr lang="en-US" dirty="0" err="1"/>
              <a:t>LazyOutput</a:t>
            </a:r>
            <a:r>
              <a:rPr lang="en-US" dirty="0"/>
              <a:t>: Wrapper output format that ensures the output file is created only when the first record is emitted for a given partition</a:t>
            </a:r>
          </a:p>
          <a:p>
            <a:r>
              <a:rPr lang="en-US" dirty="0"/>
              <a:t>Database </a:t>
            </a:r>
            <a:r>
              <a:rPr lang="en-US" dirty="0" err="1"/>
              <a:t>Output:Writes</a:t>
            </a:r>
            <a:r>
              <a:rPr lang="en-US" dirty="0"/>
              <a:t> to relational database and </a:t>
            </a:r>
            <a:r>
              <a:rPr lang="en-US" dirty="0" err="1"/>
              <a:t>Hbase</a:t>
            </a:r>
            <a:r>
              <a:rPr lang="en-US" dirty="0"/>
              <a:t>.</a:t>
            </a:r>
          </a:p>
        </p:txBody>
      </p:sp>
    </p:spTree>
    <p:extLst>
      <p:ext uri="{BB962C8B-B14F-4D97-AF65-F5344CB8AC3E}">
        <p14:creationId xmlns:p14="http://schemas.microsoft.com/office/powerpoint/2010/main" val="640503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Counters</a:t>
            </a:r>
          </a:p>
        </p:txBody>
      </p:sp>
      <p:sp>
        <p:nvSpPr>
          <p:cNvPr id="3" name="Content Placeholder 2"/>
          <p:cNvSpPr>
            <a:spLocks noGrp="1"/>
          </p:cNvSpPr>
          <p:nvPr>
            <p:ph idx="1"/>
          </p:nvPr>
        </p:nvSpPr>
        <p:spPr/>
        <p:txBody>
          <a:bodyPr>
            <a:normAutofit fontScale="92500" lnSpcReduction="10000"/>
          </a:bodyPr>
          <a:lstStyle/>
          <a:p>
            <a:r>
              <a:rPr lang="en-US" dirty="0"/>
              <a:t>Counters are useful to gather statistical information about the job, to diagnose problem incase there is one.</a:t>
            </a:r>
          </a:p>
          <a:p>
            <a:r>
              <a:rPr lang="en-US" dirty="0"/>
              <a:t>Built in counters</a:t>
            </a:r>
          </a:p>
          <a:p>
            <a:pPr lvl="1"/>
            <a:r>
              <a:rPr lang="en-US" dirty="0"/>
              <a:t>Task Counters: It gathers information about the task and finally results are aggregated for all tasks in a job.</a:t>
            </a:r>
          </a:p>
          <a:p>
            <a:pPr lvl="1"/>
            <a:r>
              <a:rPr lang="en-US" dirty="0"/>
              <a:t>Job Counters: Maintained by application </a:t>
            </a:r>
            <a:r>
              <a:rPr lang="en-US" dirty="0" err="1"/>
              <a:t>master,measure</a:t>
            </a:r>
            <a:r>
              <a:rPr lang="en-US" dirty="0"/>
              <a:t> job level statistics such total number of map and reduce tasks etc.</a:t>
            </a:r>
          </a:p>
          <a:p>
            <a:r>
              <a:rPr lang="en-US" dirty="0"/>
              <a:t>User Defined Java Counters</a:t>
            </a:r>
          </a:p>
          <a:p>
            <a:pPr lvl="1"/>
            <a:r>
              <a:rPr lang="en-US" dirty="0"/>
              <a:t>Dynamic </a:t>
            </a:r>
            <a:r>
              <a:rPr lang="en-US" dirty="0" err="1"/>
              <a:t>Counters:Application</a:t>
            </a:r>
            <a:r>
              <a:rPr lang="en-US" dirty="0"/>
              <a:t> writer created counters by using Java </a:t>
            </a:r>
            <a:r>
              <a:rPr lang="en-US" dirty="0" err="1"/>
              <a:t>enum</a:t>
            </a:r>
            <a:r>
              <a:rPr lang="en-US" dirty="0"/>
              <a:t> or staring interface.</a:t>
            </a:r>
          </a:p>
          <a:p>
            <a:pPr lvl="1"/>
            <a:r>
              <a:rPr lang="en-US" dirty="0"/>
              <a:t>Retrieving Counters: Give job level statistics while job in running unlike other counters which are available only at the </a:t>
            </a:r>
            <a:r>
              <a:rPr lang="en-US" dirty="0" err="1"/>
              <a:t>end.Builtin</a:t>
            </a:r>
            <a:r>
              <a:rPr lang="en-US" dirty="0"/>
              <a:t> Java APIs available to implement these counters.</a:t>
            </a:r>
          </a:p>
        </p:txBody>
      </p:sp>
    </p:spTree>
    <p:extLst>
      <p:ext uri="{BB962C8B-B14F-4D97-AF65-F5344CB8AC3E}">
        <p14:creationId xmlns:p14="http://schemas.microsoft.com/office/powerpoint/2010/main" val="373549537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1316</TotalTime>
  <Words>1124</Words>
  <Application>Microsoft Office PowerPoint</Application>
  <PresentationFormat>Widescreen</PresentationFormat>
  <Paragraphs>78</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Century Gothic</vt:lpstr>
      <vt:lpstr>Wingdings 3</vt:lpstr>
      <vt:lpstr>Wisp</vt:lpstr>
      <vt:lpstr>MapReduce Types, Formats and Features </vt:lpstr>
      <vt:lpstr> Map Reduce General Form</vt:lpstr>
      <vt:lpstr>Generic Java Implementation of Mapper and Reducer Classes</vt:lpstr>
      <vt:lpstr>Map Reduce Input- Basics and Background</vt:lpstr>
      <vt:lpstr> Map Reduce Input Formats</vt:lpstr>
      <vt:lpstr> Types of Input Format.</vt:lpstr>
      <vt:lpstr>  Types of Input Formats</vt:lpstr>
      <vt:lpstr>  Output Type Formats</vt:lpstr>
      <vt:lpstr>     Counters</vt:lpstr>
      <vt:lpstr>    Sorting</vt:lpstr>
      <vt:lpstr>     Joins</vt:lpstr>
      <vt:lpstr>     Joins</vt:lpstr>
      <vt:lpstr>  Side Data Distribution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MapReduce Types, Formats and Features </dc:title>
  <dc:creator>Inderjot</dc:creator>
  <cp:lastModifiedBy>Arun kumar</cp:lastModifiedBy>
  <cp:revision>67</cp:revision>
  <dcterms:created xsi:type="dcterms:W3CDTF">2017-09-03T17:17:13Z</dcterms:created>
  <dcterms:modified xsi:type="dcterms:W3CDTF">2017-09-21T02:31:00Z</dcterms:modified>
</cp:coreProperties>
</file>