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0ad95e7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0ad95e7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0ad95e7e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0ad95e7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3f088565d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f088565d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3f088565d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f088565d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3f088565d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f088565d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3f088565d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f088565d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31438cc21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1438cc21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0a89ef4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0a89ef4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0a89ef4f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0a89ef4f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3525531a3a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525531a3a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0ad95e7e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0ad95e7e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0ad95e7e4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0ad95e7e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0abd89f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0abd89f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0abd89f9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0abd89f9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Map/Reduce</a:t>
            </a:r>
            <a:endParaRPr/>
          </a:p>
        </p:txBody>
      </p:sp>
      <p:sp>
        <p:nvSpPr>
          <p:cNvPr id="135" name="Google Shape;135;p13"/>
          <p:cNvSpPr txBox="1"/>
          <p:nvPr>
            <p:ph idx="1" type="subTitle"/>
          </p:nvPr>
        </p:nvSpPr>
        <p:spPr>
          <a:xfrm>
            <a:off x="4663550" y="2441225"/>
            <a:ext cx="3470700" cy="50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Data processing with Hadoop</a:t>
            </a:r>
            <a:endParaRPr sz="1800"/>
          </a:p>
        </p:txBody>
      </p:sp>
      <p:sp>
        <p:nvSpPr>
          <p:cNvPr id="136" name="Google Shape;136;p13"/>
          <p:cNvSpPr txBox="1"/>
          <p:nvPr/>
        </p:nvSpPr>
        <p:spPr>
          <a:xfrm>
            <a:off x="5934875" y="4559200"/>
            <a:ext cx="3561000" cy="41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Side Data Distribution</a:t>
            </a:r>
            <a:endParaRPr/>
          </a:p>
        </p:txBody>
      </p:sp>
      <p:sp>
        <p:nvSpPr>
          <p:cNvPr id="190" name="Google Shape;190;p22"/>
          <p:cNvSpPr txBox="1"/>
          <p:nvPr>
            <p:ph idx="1" type="body"/>
          </p:nvPr>
        </p:nvSpPr>
        <p:spPr>
          <a:xfrm>
            <a:off x="992475" y="915950"/>
            <a:ext cx="7038900" cy="31461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SzPts val="1200"/>
              <a:buChar char="●"/>
            </a:pPr>
            <a:r>
              <a:rPr lang="en" sz="1200"/>
              <a:t>Side Data - the extra read-only data needed by a job to process the main dataset. </a:t>
            </a:r>
            <a:endParaRPr sz="1200"/>
          </a:p>
          <a:p>
            <a:pPr indent="-304800" lvl="0" marL="457200" rtl="0">
              <a:spcBef>
                <a:spcPts val="0"/>
              </a:spcBef>
              <a:spcAft>
                <a:spcPts val="0"/>
              </a:spcAft>
              <a:buSzPts val="1200"/>
              <a:buChar char="●"/>
            </a:pPr>
            <a:r>
              <a:rPr lang="en" sz="1200"/>
              <a:t>There are two ways to make side data available:</a:t>
            </a:r>
            <a:endParaRPr sz="1200"/>
          </a:p>
          <a:p>
            <a:pPr indent="-304800" lvl="1" marL="914400" rtl="0">
              <a:spcBef>
                <a:spcPts val="0"/>
              </a:spcBef>
              <a:spcAft>
                <a:spcPts val="0"/>
              </a:spcAft>
              <a:buSzPts val="1200"/>
              <a:buChar char="○"/>
            </a:pPr>
            <a:r>
              <a:rPr lang="en" sz="1200"/>
              <a:t>Using getConfiguration() method to set-key-value pairs. Then serialize using Hadoop’s Stringifier class.</a:t>
            </a:r>
            <a:endParaRPr sz="1200"/>
          </a:p>
          <a:p>
            <a:pPr indent="-304800" lvl="2" marL="1371600" rtl="0">
              <a:spcBef>
                <a:spcPts val="0"/>
              </a:spcBef>
              <a:spcAft>
                <a:spcPts val="0"/>
              </a:spcAft>
              <a:buSzPts val="1200"/>
              <a:buChar char="■"/>
            </a:pPr>
            <a:r>
              <a:rPr lang="en" sz="1200"/>
              <a:t>Great for passing small amounts of data</a:t>
            </a:r>
            <a:endParaRPr sz="1200"/>
          </a:p>
          <a:p>
            <a:pPr indent="-304800" lvl="2" marL="1371600" rtl="0">
              <a:spcBef>
                <a:spcPts val="0"/>
              </a:spcBef>
              <a:spcAft>
                <a:spcPts val="0"/>
              </a:spcAft>
              <a:buSzPts val="1200"/>
              <a:buChar char="■"/>
            </a:pPr>
            <a:r>
              <a:rPr lang="en" sz="1200"/>
              <a:t> Larger data (&gt;2-3KB) can cause memory issues</a:t>
            </a:r>
            <a:endParaRPr sz="1200"/>
          </a:p>
          <a:p>
            <a:pPr indent="-304800" lvl="1" marL="914400" rtl="0">
              <a:spcBef>
                <a:spcPts val="0"/>
              </a:spcBef>
              <a:spcAft>
                <a:spcPts val="0"/>
              </a:spcAft>
              <a:buSzPts val="1200"/>
              <a:buChar char="○"/>
            </a:pPr>
            <a:r>
              <a:rPr lang="en" sz="1200"/>
              <a:t>Distributed Cache </a:t>
            </a:r>
            <a:endParaRPr sz="1200"/>
          </a:p>
          <a:p>
            <a:pPr indent="-304800" lvl="2" marL="1371600" rtl="0">
              <a:spcBef>
                <a:spcPts val="0"/>
              </a:spcBef>
              <a:spcAft>
                <a:spcPts val="0"/>
              </a:spcAft>
              <a:buSzPts val="1200"/>
              <a:buChar char="■"/>
            </a:pPr>
            <a:r>
              <a:rPr lang="en" sz="1200"/>
              <a:t>Hadoop copies specified files and archives to the distributed file system</a:t>
            </a:r>
            <a:endParaRPr sz="1200"/>
          </a:p>
          <a:p>
            <a:pPr indent="-304800" lvl="2" marL="1371600" rtl="0">
              <a:spcBef>
                <a:spcPts val="0"/>
              </a:spcBef>
              <a:spcAft>
                <a:spcPts val="0"/>
              </a:spcAft>
              <a:buSzPts val="1200"/>
              <a:buChar char="■"/>
            </a:pPr>
            <a:r>
              <a:rPr lang="en" sz="1200"/>
              <a:t>Files are copied to the local disk - the cache</a:t>
            </a:r>
            <a:endParaRPr sz="1200"/>
          </a:p>
          <a:p>
            <a:pPr indent="-304800" lvl="2" marL="1371600" rtl="0">
              <a:spcBef>
                <a:spcPts val="0"/>
              </a:spcBef>
              <a:spcAft>
                <a:spcPts val="0"/>
              </a:spcAft>
              <a:buSzPts val="1200"/>
              <a:buChar char="■"/>
            </a:pPr>
            <a:r>
              <a:rPr lang="en" sz="1200"/>
              <a:t>The node manager maintains a reference count of tasks using each localized file. </a:t>
            </a:r>
            <a:endParaRPr sz="1200"/>
          </a:p>
          <a:p>
            <a:pPr indent="-304800" lvl="2" marL="1371600" rtl="0">
              <a:spcBef>
                <a:spcPts val="0"/>
              </a:spcBef>
              <a:spcAft>
                <a:spcPts val="0"/>
              </a:spcAft>
              <a:buSzPts val="1200"/>
              <a:buChar char="■"/>
            </a:pPr>
            <a:r>
              <a:rPr lang="en" sz="1200"/>
              <a:t>After files have been run, they  are eligible for deletion and are deleted when the cache exceeds 10GB.</a:t>
            </a:r>
            <a:endParaRPr sz="1200"/>
          </a:p>
          <a:p>
            <a:pPr indent="-304800" lvl="0" marL="457200" rtl="0">
              <a:spcBef>
                <a:spcPts val="0"/>
              </a:spcBef>
              <a:spcAft>
                <a:spcPts val="0"/>
              </a:spcAft>
              <a:buSzPts val="1200"/>
              <a:buChar char="●"/>
            </a:pPr>
            <a:r>
              <a:rPr lang="en" sz="1200"/>
              <a:t>Distributed cache API</a:t>
            </a:r>
            <a:endParaRPr sz="1200"/>
          </a:p>
          <a:p>
            <a:pPr indent="-304800" lvl="1" marL="914400" rtl="0">
              <a:spcBef>
                <a:spcPts val="0"/>
              </a:spcBef>
              <a:spcAft>
                <a:spcPts val="0"/>
              </a:spcAft>
              <a:buSzPts val="1200"/>
              <a:buChar char="○"/>
            </a:pPr>
            <a:r>
              <a:rPr lang="en" sz="1200"/>
              <a:t>Uses  the Job class</a:t>
            </a:r>
            <a:endParaRPr sz="1200"/>
          </a:p>
          <a:p>
            <a:pPr indent="0" lvl="0" marL="914400" rtl="0">
              <a:spcBef>
                <a:spcPts val="1600"/>
              </a:spcBef>
              <a:spcAft>
                <a:spcPts val="1600"/>
              </a:spcAft>
              <a:buNone/>
            </a:pPr>
            <a:r>
              <a:t/>
            </a:r>
            <a:endParaRPr sz="1200"/>
          </a:p>
        </p:txBody>
      </p:sp>
      <p:pic>
        <p:nvPicPr>
          <p:cNvPr id="191" name="Google Shape;191;p22"/>
          <p:cNvPicPr preferRelativeResize="0"/>
          <p:nvPr/>
        </p:nvPicPr>
        <p:blipFill>
          <a:blip r:embed="rId3">
            <a:alphaModFix/>
          </a:blip>
          <a:stretch>
            <a:fillRect/>
          </a:stretch>
        </p:blipFill>
        <p:spPr>
          <a:xfrm>
            <a:off x="4020975" y="3360175"/>
            <a:ext cx="3893126" cy="1671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MapReduce Library classes</a:t>
            </a:r>
            <a:endParaRPr/>
          </a:p>
        </p:txBody>
      </p:sp>
      <p:pic>
        <p:nvPicPr>
          <p:cNvPr id="197" name="Google Shape;197;p23"/>
          <p:cNvPicPr preferRelativeResize="0"/>
          <p:nvPr/>
        </p:nvPicPr>
        <p:blipFill>
          <a:blip r:embed="rId3">
            <a:alphaModFix/>
          </a:blip>
          <a:stretch>
            <a:fillRect/>
          </a:stretch>
        </p:blipFill>
        <p:spPr>
          <a:xfrm>
            <a:off x="1297500" y="1307850"/>
            <a:ext cx="6198958" cy="353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Shuffle and Sort</a:t>
            </a:r>
            <a:endParaRPr>
              <a:solidFill>
                <a:srgbClr val="FFFFFF"/>
              </a:solidFill>
            </a:endParaRPr>
          </a:p>
          <a:p>
            <a:pPr indent="0" lvl="0" marL="0">
              <a:spcBef>
                <a:spcPts val="0"/>
              </a:spcBef>
              <a:spcAft>
                <a:spcPts val="0"/>
              </a:spcAft>
              <a:buNone/>
            </a:pPr>
            <a:r>
              <a:t/>
            </a:r>
            <a:endParaRPr/>
          </a:p>
        </p:txBody>
      </p:sp>
      <p:sp>
        <p:nvSpPr>
          <p:cNvPr id="203" name="Google Shape;203;p24"/>
          <p:cNvSpPr txBox="1"/>
          <p:nvPr>
            <p:ph idx="1" type="body"/>
          </p:nvPr>
        </p:nvSpPr>
        <p:spPr>
          <a:xfrm>
            <a:off x="1159625" y="1116150"/>
            <a:ext cx="7038900" cy="3611700"/>
          </a:xfrm>
          <a:prstGeom prst="rect">
            <a:avLst/>
          </a:prstGeom>
        </p:spPr>
        <p:txBody>
          <a:bodyPr anchorCtr="0" anchor="t" bIns="91425" lIns="91425" spcFirstLastPara="1" rIns="91425" wrap="square" tIns="91425">
            <a:noAutofit/>
          </a:bodyPr>
          <a:lstStyle/>
          <a:p>
            <a:pPr indent="0" lvl="0" marL="0" rtl="0">
              <a:spcBef>
                <a:spcPts val="700"/>
              </a:spcBef>
              <a:spcAft>
                <a:spcPts val="0"/>
              </a:spcAft>
              <a:buNone/>
            </a:pPr>
            <a:r>
              <a:rPr lang="en" sz="1200">
                <a:solidFill>
                  <a:srgbClr val="FFFFFF"/>
                </a:solidFill>
              </a:rPr>
              <a:t>The process by which the system performs the sort—and transfers the map outputs to the reducers as inputs—is known as the shuffle</a:t>
            </a:r>
            <a:r>
              <a:rPr i="1" lang="en" sz="1200">
                <a:solidFill>
                  <a:srgbClr val="FFFFFF"/>
                </a:solidFill>
              </a:rPr>
              <a:t>.</a:t>
            </a:r>
            <a:endParaRPr i="1" sz="1200">
              <a:solidFill>
                <a:srgbClr val="FFFFFF"/>
              </a:solidFill>
            </a:endParaRPr>
          </a:p>
          <a:p>
            <a:pPr indent="0" lvl="0" marL="0" rtl="0">
              <a:spcBef>
                <a:spcPts val="700"/>
              </a:spcBef>
              <a:spcAft>
                <a:spcPts val="0"/>
              </a:spcAft>
              <a:buNone/>
            </a:pPr>
            <a:r>
              <a:rPr lang="en" sz="1200">
                <a:solidFill>
                  <a:srgbClr val="FFFFFF"/>
                </a:solidFill>
              </a:rPr>
              <a:t>•Map side and Reduce side</a:t>
            </a:r>
            <a:endParaRPr sz="1200">
              <a:solidFill>
                <a:srgbClr val="FFFFFF"/>
              </a:solidFill>
            </a:endParaRPr>
          </a:p>
          <a:p>
            <a:pPr indent="0" lvl="0" marL="457200" rtl="0">
              <a:spcBef>
                <a:spcPts val="600"/>
              </a:spcBef>
              <a:spcAft>
                <a:spcPts val="0"/>
              </a:spcAft>
              <a:buNone/>
            </a:pPr>
            <a:r>
              <a:rPr lang="en" sz="1200">
                <a:solidFill>
                  <a:srgbClr val="FFFFFF"/>
                </a:solidFill>
              </a:rPr>
              <a:t>–Map side</a:t>
            </a:r>
            <a:endParaRPr sz="1200">
              <a:solidFill>
                <a:srgbClr val="FFFFFF"/>
              </a:solidFill>
            </a:endParaRPr>
          </a:p>
          <a:p>
            <a:pPr indent="0" lvl="0" marL="914400" rtl="0">
              <a:spcBef>
                <a:spcPts val="500"/>
              </a:spcBef>
              <a:spcAft>
                <a:spcPts val="0"/>
              </a:spcAft>
              <a:buNone/>
            </a:pPr>
            <a:r>
              <a:rPr lang="en" sz="1200">
                <a:solidFill>
                  <a:srgbClr val="FFFFFF"/>
                </a:solidFill>
              </a:rPr>
              <a:t>•buffering writes in memory</a:t>
            </a:r>
            <a:endParaRPr sz="1200">
              <a:solidFill>
                <a:srgbClr val="FFFFFF"/>
              </a:solidFill>
            </a:endParaRPr>
          </a:p>
          <a:p>
            <a:pPr indent="0" lvl="0" marL="914400" rtl="0">
              <a:spcBef>
                <a:spcPts val="500"/>
              </a:spcBef>
              <a:spcAft>
                <a:spcPts val="0"/>
              </a:spcAft>
              <a:buNone/>
            </a:pPr>
            <a:r>
              <a:rPr lang="en" sz="1200">
                <a:solidFill>
                  <a:srgbClr val="FFFFFF"/>
                </a:solidFill>
              </a:rPr>
              <a:t>•spill the contents to disk</a:t>
            </a:r>
            <a:endParaRPr sz="1200">
              <a:solidFill>
                <a:srgbClr val="FFFFFF"/>
              </a:solidFill>
            </a:endParaRPr>
          </a:p>
          <a:p>
            <a:pPr indent="0" lvl="0" marL="914400" rtl="0">
              <a:spcBef>
                <a:spcPts val="500"/>
              </a:spcBef>
              <a:spcAft>
                <a:spcPts val="0"/>
              </a:spcAft>
              <a:buNone/>
            </a:pPr>
            <a:r>
              <a:rPr lang="en" sz="1200">
                <a:solidFill>
                  <a:srgbClr val="FFFFFF"/>
                </a:solidFill>
              </a:rPr>
              <a:t>•merge to one output file: partitioned and sorted</a:t>
            </a:r>
            <a:endParaRPr sz="1200">
              <a:solidFill>
                <a:srgbClr val="FFFFFF"/>
              </a:solidFill>
            </a:endParaRPr>
          </a:p>
          <a:p>
            <a:pPr indent="0" lvl="0" marL="457200" rtl="0">
              <a:spcBef>
                <a:spcPts val="600"/>
              </a:spcBef>
              <a:spcAft>
                <a:spcPts val="0"/>
              </a:spcAft>
              <a:buNone/>
            </a:pPr>
            <a:r>
              <a:rPr lang="en" sz="1200">
                <a:solidFill>
                  <a:srgbClr val="FFFFFF"/>
                </a:solidFill>
              </a:rPr>
              <a:t>–Reduce side</a:t>
            </a:r>
            <a:endParaRPr sz="1200">
              <a:solidFill>
                <a:srgbClr val="FFFFFF"/>
              </a:solidFill>
            </a:endParaRPr>
          </a:p>
          <a:p>
            <a:pPr indent="0" lvl="0" marL="914400" rtl="0">
              <a:spcBef>
                <a:spcPts val="500"/>
              </a:spcBef>
              <a:spcAft>
                <a:spcPts val="0"/>
              </a:spcAft>
              <a:buNone/>
            </a:pPr>
            <a:r>
              <a:rPr lang="en" sz="1200">
                <a:solidFill>
                  <a:srgbClr val="FFFFFF"/>
                </a:solidFill>
              </a:rPr>
              <a:t>•copy phase: reducer copies outputs when each completes</a:t>
            </a:r>
            <a:endParaRPr sz="1200">
              <a:solidFill>
                <a:srgbClr val="FFFFFF"/>
              </a:solidFill>
            </a:endParaRPr>
          </a:p>
          <a:p>
            <a:pPr indent="0" lvl="0" marL="914400" rtl="0">
              <a:spcBef>
                <a:spcPts val="500"/>
              </a:spcBef>
              <a:spcAft>
                <a:spcPts val="0"/>
              </a:spcAft>
              <a:buNone/>
            </a:pPr>
            <a:r>
              <a:rPr lang="en" sz="1200">
                <a:solidFill>
                  <a:srgbClr val="FFFFFF"/>
                </a:solidFill>
              </a:rPr>
              <a:t>•sort phase(merge phase): merges the map outputs</a:t>
            </a:r>
            <a:endParaRPr sz="1200">
              <a:solidFill>
                <a:srgbClr val="FFFFFF"/>
              </a:solidFill>
            </a:endParaRPr>
          </a:p>
          <a:p>
            <a:pPr indent="0" lvl="0" marL="914400" rtl="0">
              <a:spcBef>
                <a:spcPts val="500"/>
              </a:spcBef>
              <a:spcAft>
                <a:spcPts val="0"/>
              </a:spcAft>
              <a:buNone/>
            </a:pPr>
            <a:r>
              <a:rPr lang="en" sz="1200">
                <a:solidFill>
                  <a:srgbClr val="FFFFFF"/>
                </a:solidFill>
              </a:rPr>
              <a:t>•reduce phase: the output is written to HDFS</a:t>
            </a:r>
            <a:endParaRPr sz="1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Shuffle and Sort</a:t>
            </a:r>
            <a:endParaRPr>
              <a:solidFill>
                <a:srgbClr val="FFFFFF"/>
              </a:solidFill>
            </a:endParaRPr>
          </a:p>
        </p:txBody>
      </p:sp>
      <p:sp>
        <p:nvSpPr>
          <p:cNvPr id="209" name="Google Shape;209;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10" name="Google Shape;210;p25"/>
          <p:cNvPicPr preferRelativeResize="0"/>
          <p:nvPr/>
        </p:nvPicPr>
        <p:blipFill>
          <a:blip r:embed="rId3">
            <a:alphaModFix/>
          </a:blip>
          <a:stretch>
            <a:fillRect/>
          </a:stretch>
        </p:blipFill>
        <p:spPr>
          <a:xfrm>
            <a:off x="1127825" y="1162176"/>
            <a:ext cx="7038899" cy="3316574"/>
          </a:xfrm>
          <a:prstGeom prst="rect">
            <a:avLst/>
          </a:prstGeom>
          <a:noFill/>
          <a:ln>
            <a:noFill/>
          </a:ln>
        </p:spPr>
      </p:pic>
      <p:sp>
        <p:nvSpPr>
          <p:cNvPr id="211" name="Google Shape;211;p25"/>
          <p:cNvSpPr txBox="1"/>
          <p:nvPr/>
        </p:nvSpPr>
        <p:spPr>
          <a:xfrm>
            <a:off x="2068000" y="4791400"/>
            <a:ext cx="5726700" cy="265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100">
                <a:solidFill>
                  <a:srgbClr val="FFFFFF"/>
                </a:solidFill>
                <a:latin typeface="Lato"/>
                <a:ea typeface="Lato"/>
                <a:cs typeface="Lato"/>
                <a:sym typeface="Lato"/>
              </a:rPr>
              <a:t>Hadoop: The Definitive Guide, Tom White, p163</a:t>
            </a:r>
            <a:endParaRPr sz="1100">
              <a:solidFill>
                <a:srgbClr val="FFFFFF"/>
              </a:solidFill>
              <a:latin typeface="Lato"/>
              <a:ea typeface="Lato"/>
              <a:cs typeface="Lato"/>
              <a:sym typeface="Lato"/>
            </a:endParaRPr>
          </a:p>
          <a:p>
            <a:pPr indent="0" lvl="0" marL="0">
              <a:spcBef>
                <a:spcPts val="0"/>
              </a:spcBef>
              <a:spcAft>
                <a:spcPts val="0"/>
              </a:spcAft>
              <a:buNone/>
            </a:pPr>
            <a:r>
              <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Joins</a:t>
            </a:r>
            <a:endParaRPr/>
          </a:p>
        </p:txBody>
      </p:sp>
      <p:sp>
        <p:nvSpPr>
          <p:cNvPr id="217" name="Google Shape;217;p26"/>
          <p:cNvSpPr txBox="1"/>
          <p:nvPr>
            <p:ph idx="1" type="body"/>
          </p:nvPr>
        </p:nvSpPr>
        <p:spPr>
          <a:xfrm>
            <a:off x="1115250" y="1131900"/>
            <a:ext cx="7923600" cy="4012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To combine large datasets, joins are used in MapReduce</a:t>
            </a:r>
            <a:endParaRPr sz="1400"/>
          </a:p>
          <a:p>
            <a:pPr indent="0" lvl="0" marL="0">
              <a:spcBef>
                <a:spcPts val="1600"/>
              </a:spcBef>
              <a:spcAft>
                <a:spcPts val="0"/>
              </a:spcAft>
              <a:buNone/>
            </a:pPr>
            <a:r>
              <a:rPr lang="en" sz="1400">
                <a:solidFill>
                  <a:schemeClr val="dk2"/>
                </a:solidFill>
                <a:highlight>
                  <a:srgbClr val="333333"/>
                </a:highlight>
                <a:latin typeface="Arial"/>
                <a:ea typeface="Arial"/>
                <a:cs typeface="Arial"/>
                <a:sym typeface="Arial"/>
              </a:rPr>
              <a:t>Two  different large data can be joined in map reduce programming also. Joins in Map phase refers as Map side join, while join at reduce side called as reduce side join.</a:t>
            </a:r>
            <a:endParaRPr sz="1400">
              <a:solidFill>
                <a:schemeClr val="dk2"/>
              </a:solidFill>
              <a:highlight>
                <a:srgbClr val="333333"/>
              </a:highlight>
              <a:latin typeface="Arial"/>
              <a:ea typeface="Arial"/>
              <a:cs typeface="Arial"/>
              <a:sym typeface="Arial"/>
            </a:endParaRPr>
          </a:p>
          <a:p>
            <a:pPr indent="0" lvl="0" marL="0" rtl="0">
              <a:spcBef>
                <a:spcPts val="1600"/>
              </a:spcBef>
              <a:spcAft>
                <a:spcPts val="0"/>
              </a:spcAft>
              <a:buNone/>
            </a:pPr>
            <a:r>
              <a:rPr lang="en" sz="1200">
                <a:solidFill>
                  <a:srgbClr val="FAFAFA"/>
                </a:solidFill>
                <a:highlight>
                  <a:schemeClr val="dk1"/>
                </a:highlight>
                <a:latin typeface="Arial"/>
                <a:ea typeface="Arial"/>
                <a:cs typeface="Arial"/>
                <a:sym typeface="Arial"/>
              </a:rPr>
              <a:t>Lets go in detail, Why we would require to join the data in map reduce. If one Dataset A has master data and B has sort of transactional data(A &amp; B are just for reference). we need to join them on a coexisting common key for a result. It is important to realize that we can share data with side data sharing techniques(passing key value pair in job configuration /distribution caching) if master data set is small. we will use map-reduce join  only when we have both dataset is too big to use data sharing techniques.</a:t>
            </a:r>
            <a:endParaRPr sz="1200">
              <a:solidFill>
                <a:srgbClr val="FAFAFA"/>
              </a:solidFill>
              <a:highlight>
                <a:schemeClr val="dk1"/>
              </a:highlight>
              <a:latin typeface="Arial"/>
              <a:ea typeface="Arial"/>
              <a:cs typeface="Arial"/>
              <a:sym typeface="Arial"/>
            </a:endParaRPr>
          </a:p>
          <a:p>
            <a:pPr indent="0" lvl="0" marL="0" rtl="0">
              <a:spcBef>
                <a:spcPts val="1600"/>
              </a:spcBef>
              <a:spcAft>
                <a:spcPts val="0"/>
              </a:spcAft>
              <a:buNone/>
            </a:pPr>
            <a:r>
              <a:t/>
            </a:r>
            <a:endParaRPr sz="1400"/>
          </a:p>
          <a:p>
            <a:pPr indent="0" lvl="0" marL="0" rtl="0">
              <a:spcBef>
                <a:spcPts val="1600"/>
              </a:spcBef>
              <a:spcAft>
                <a:spcPts val="0"/>
              </a:spcAft>
              <a:buNone/>
            </a:pPr>
            <a:r>
              <a:t/>
            </a:r>
            <a:endParaRPr sz="1400"/>
          </a:p>
          <a:p>
            <a:pPr indent="0" lvl="0" marL="0" rtl="0">
              <a:spcBef>
                <a:spcPts val="1600"/>
              </a:spcBef>
              <a:spcAft>
                <a:spcPts val="0"/>
              </a:spcAft>
              <a:buNone/>
            </a:pPr>
            <a:r>
              <a:t/>
            </a:r>
            <a:endParaRPr sz="1400"/>
          </a:p>
          <a:p>
            <a:pPr indent="0" lvl="0" marL="0">
              <a:spcBef>
                <a:spcPts val="1600"/>
              </a:spcBef>
              <a:spcAft>
                <a:spcPts val="1600"/>
              </a:spcAft>
              <a:buNone/>
            </a:pPr>
            <a:r>
              <a:t/>
            </a:r>
            <a:endParaRPr sz="1400"/>
          </a:p>
        </p:txBody>
      </p:sp>
      <p:pic>
        <p:nvPicPr>
          <p:cNvPr id="218" name="Google Shape;218;p26"/>
          <p:cNvPicPr preferRelativeResize="0"/>
          <p:nvPr/>
        </p:nvPicPr>
        <p:blipFill>
          <a:blip r:embed="rId3">
            <a:alphaModFix/>
          </a:blip>
          <a:stretch>
            <a:fillRect/>
          </a:stretch>
        </p:blipFill>
        <p:spPr>
          <a:xfrm>
            <a:off x="4278200" y="3429000"/>
            <a:ext cx="4760649" cy="1581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7"/>
          <p:cNvSpPr txBox="1"/>
          <p:nvPr>
            <p:ph type="title"/>
          </p:nvPr>
        </p:nvSpPr>
        <p:spPr>
          <a:xfrm>
            <a:off x="1297500" y="135350"/>
            <a:ext cx="7038900" cy="511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2100">
                <a:latin typeface="Arial"/>
                <a:ea typeface="Arial"/>
                <a:cs typeface="Arial"/>
                <a:sym typeface="Arial"/>
              </a:rPr>
              <a:t>Map side join and reduce side join</a:t>
            </a:r>
            <a:endParaRPr sz="2100">
              <a:latin typeface="Arial"/>
              <a:ea typeface="Arial"/>
              <a:cs typeface="Arial"/>
              <a:sym typeface="Arial"/>
            </a:endParaRPr>
          </a:p>
          <a:p>
            <a:pPr indent="0" lvl="0" marL="0" rtl="0">
              <a:lnSpc>
                <a:spcPct val="115000"/>
              </a:lnSpc>
              <a:spcBef>
                <a:spcPts val="800"/>
              </a:spcBef>
              <a:spcAft>
                <a:spcPts val="0"/>
              </a:spcAft>
              <a:buNone/>
            </a:pPr>
            <a:r>
              <a:t/>
            </a:r>
            <a:endParaRPr sz="2100">
              <a:latin typeface="Arial"/>
              <a:ea typeface="Arial"/>
              <a:cs typeface="Arial"/>
              <a:sym typeface="Arial"/>
            </a:endParaRPr>
          </a:p>
          <a:p>
            <a:pPr indent="0" lvl="0" marL="0">
              <a:spcBef>
                <a:spcPts val="800"/>
              </a:spcBef>
              <a:spcAft>
                <a:spcPts val="0"/>
              </a:spcAft>
              <a:buNone/>
            </a:pPr>
            <a:r>
              <a:t/>
            </a:r>
            <a:endParaRPr/>
          </a:p>
        </p:txBody>
      </p:sp>
      <p:sp>
        <p:nvSpPr>
          <p:cNvPr id="224" name="Google Shape;224;p27"/>
          <p:cNvSpPr txBox="1"/>
          <p:nvPr>
            <p:ph idx="1" type="body"/>
          </p:nvPr>
        </p:nvSpPr>
        <p:spPr>
          <a:xfrm>
            <a:off x="1052700" y="571350"/>
            <a:ext cx="8091300" cy="4572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latin typeface="Arial"/>
                <a:ea typeface="Arial"/>
                <a:cs typeface="Arial"/>
                <a:sym typeface="Arial"/>
              </a:rPr>
              <a:t> </a:t>
            </a:r>
            <a:r>
              <a:rPr lang="en" sz="1200">
                <a:latin typeface="Arial"/>
                <a:ea typeface="Arial"/>
                <a:cs typeface="Arial"/>
                <a:sym typeface="Arial"/>
              </a:rPr>
              <a:t>  </a:t>
            </a:r>
            <a:r>
              <a:rPr lang="en" sz="1200">
                <a:highlight>
                  <a:schemeClr val="dk1"/>
                </a:highlight>
                <a:latin typeface="Arial"/>
                <a:ea typeface="Arial"/>
                <a:cs typeface="Arial"/>
                <a:sym typeface="Arial"/>
              </a:rPr>
              <a:t>For Map side Join</a:t>
            </a:r>
            <a:endParaRPr sz="1200">
              <a:highlight>
                <a:schemeClr val="dk1"/>
              </a:highlight>
              <a:latin typeface="Arial"/>
              <a:ea typeface="Arial"/>
              <a:cs typeface="Arial"/>
              <a:sym typeface="Arial"/>
            </a:endParaRPr>
          </a:p>
          <a:p>
            <a:pPr indent="0" lvl="0" marL="0" rtl="0">
              <a:spcBef>
                <a:spcPts val="1500"/>
              </a:spcBef>
              <a:spcAft>
                <a:spcPts val="0"/>
              </a:spcAft>
              <a:buNone/>
            </a:pPr>
            <a:r>
              <a:rPr lang="en" sz="1200">
                <a:highlight>
                  <a:schemeClr val="dk1"/>
                </a:highlight>
                <a:latin typeface="Arial"/>
                <a:ea typeface="Arial"/>
                <a:cs typeface="Arial"/>
                <a:sym typeface="Arial"/>
              </a:rPr>
              <a:t>Map-side join is a  feature of MapReduce where the join is performed by the mapper.</a:t>
            </a:r>
            <a:r>
              <a:rPr lang="en" sz="2000">
                <a:solidFill>
                  <a:srgbClr val="404040"/>
                </a:solidFill>
                <a:latin typeface="Arial"/>
                <a:ea typeface="Arial"/>
                <a:cs typeface="Arial"/>
                <a:sym typeface="Arial"/>
              </a:rPr>
              <a:t> </a:t>
            </a:r>
            <a:r>
              <a:rPr lang="en" sz="1200">
                <a:latin typeface="Arial"/>
                <a:ea typeface="Arial"/>
                <a:cs typeface="Arial"/>
                <a:sym typeface="Arial"/>
              </a:rPr>
              <a:t>J</a:t>
            </a:r>
            <a:r>
              <a:rPr lang="en" sz="1200">
                <a:highlight>
                  <a:srgbClr val="000000"/>
                </a:highlight>
                <a:latin typeface="Arial"/>
                <a:ea typeface="Arial"/>
                <a:cs typeface="Arial"/>
                <a:sym typeface="Arial"/>
              </a:rPr>
              <a:t>oining at map side performs the join before data reached to map.</a:t>
            </a:r>
            <a:endParaRPr sz="1200">
              <a:highlight>
                <a:srgbClr val="000000"/>
              </a:highlight>
              <a:latin typeface="Arial"/>
              <a:ea typeface="Arial"/>
              <a:cs typeface="Arial"/>
              <a:sym typeface="Arial"/>
            </a:endParaRPr>
          </a:p>
          <a:p>
            <a:pPr indent="-304800" lvl="0" marL="457200" rtl="0">
              <a:spcBef>
                <a:spcPts val="1500"/>
              </a:spcBef>
              <a:spcAft>
                <a:spcPts val="0"/>
              </a:spcAft>
              <a:buClr>
                <a:schemeClr val="lt1"/>
              </a:buClr>
              <a:buSzPts val="1200"/>
              <a:buFont typeface="Arial"/>
              <a:buChar char="●"/>
            </a:pPr>
            <a:r>
              <a:rPr lang="en" sz="1200">
                <a:latin typeface="Arial"/>
                <a:ea typeface="Arial"/>
                <a:cs typeface="Arial"/>
                <a:sym typeface="Arial"/>
              </a:rPr>
              <a:t>Data should be partitioned and sorted in particular way.</a:t>
            </a:r>
            <a:endParaRPr sz="1200">
              <a:latin typeface="Arial"/>
              <a:ea typeface="Arial"/>
              <a:cs typeface="Arial"/>
              <a:sym typeface="Arial"/>
            </a:endParaRPr>
          </a:p>
          <a:p>
            <a:pPr indent="-304800" lvl="0" marL="457200" rtl="0">
              <a:spcBef>
                <a:spcPts val="0"/>
              </a:spcBef>
              <a:spcAft>
                <a:spcPts val="0"/>
              </a:spcAft>
              <a:buClr>
                <a:schemeClr val="lt1"/>
              </a:buClr>
              <a:buSzPts val="1200"/>
              <a:buFont typeface="Arial"/>
              <a:buChar char="●"/>
            </a:pPr>
            <a:r>
              <a:rPr lang="en" sz="1200">
                <a:latin typeface="Arial"/>
                <a:ea typeface="Arial"/>
                <a:cs typeface="Arial"/>
                <a:sym typeface="Arial"/>
              </a:rPr>
              <a:t>Each input data should be divided in same number of partition.</a:t>
            </a:r>
            <a:endParaRPr sz="1200">
              <a:latin typeface="Arial"/>
              <a:ea typeface="Arial"/>
              <a:cs typeface="Arial"/>
              <a:sym typeface="Arial"/>
            </a:endParaRPr>
          </a:p>
          <a:p>
            <a:pPr indent="-304800" lvl="0" marL="457200" rtl="0">
              <a:spcBef>
                <a:spcPts val="0"/>
              </a:spcBef>
              <a:spcAft>
                <a:spcPts val="0"/>
              </a:spcAft>
              <a:buClr>
                <a:schemeClr val="lt1"/>
              </a:buClr>
              <a:buSzPts val="1200"/>
              <a:buFont typeface="Arial"/>
              <a:buChar char="●"/>
            </a:pPr>
            <a:r>
              <a:rPr lang="en" sz="1200">
                <a:latin typeface="Arial"/>
                <a:ea typeface="Arial"/>
                <a:cs typeface="Arial"/>
                <a:sym typeface="Arial"/>
              </a:rPr>
              <a:t>Must be sorted with same key.</a:t>
            </a:r>
            <a:endParaRPr sz="1200">
              <a:latin typeface="Arial"/>
              <a:ea typeface="Arial"/>
              <a:cs typeface="Arial"/>
              <a:sym typeface="Arial"/>
            </a:endParaRPr>
          </a:p>
          <a:p>
            <a:pPr indent="-304800" lvl="0" marL="457200" rtl="0">
              <a:spcBef>
                <a:spcPts val="0"/>
              </a:spcBef>
              <a:spcAft>
                <a:spcPts val="0"/>
              </a:spcAft>
              <a:buClr>
                <a:schemeClr val="lt1"/>
              </a:buClr>
              <a:buSzPts val="1200"/>
              <a:buFont typeface="Arial"/>
              <a:buChar char="●"/>
            </a:pPr>
            <a:r>
              <a:rPr lang="en" sz="1200">
                <a:latin typeface="Arial"/>
                <a:ea typeface="Arial"/>
                <a:cs typeface="Arial"/>
                <a:sym typeface="Arial"/>
              </a:rPr>
              <a:t>All the records for a particular key must reside in the same partition.</a:t>
            </a:r>
            <a:endParaRPr sz="1200">
              <a:latin typeface="Arial"/>
              <a:ea typeface="Arial"/>
              <a:cs typeface="Arial"/>
              <a:sym typeface="Arial"/>
            </a:endParaRPr>
          </a:p>
          <a:p>
            <a:pPr indent="0" lvl="0" marL="0" rtl="0">
              <a:spcBef>
                <a:spcPts val="1500"/>
              </a:spcBef>
              <a:spcAft>
                <a:spcPts val="0"/>
              </a:spcAft>
              <a:buNone/>
            </a:pPr>
            <a:r>
              <a:rPr lang="en" sz="1200">
                <a:latin typeface="Arial"/>
                <a:ea typeface="Arial"/>
                <a:cs typeface="Arial"/>
                <a:sym typeface="Arial"/>
              </a:rPr>
              <a:t>For Reduce side join</a:t>
            </a:r>
            <a:endParaRPr sz="1200">
              <a:latin typeface="Arial"/>
              <a:ea typeface="Arial"/>
              <a:cs typeface="Arial"/>
              <a:sym typeface="Arial"/>
            </a:endParaRPr>
          </a:p>
          <a:p>
            <a:pPr indent="0" lvl="0" marL="0" rtl="0">
              <a:spcBef>
                <a:spcPts val="1500"/>
              </a:spcBef>
              <a:spcAft>
                <a:spcPts val="0"/>
              </a:spcAft>
              <a:buNone/>
            </a:pPr>
            <a:r>
              <a:rPr lang="en" sz="1200">
                <a:highlight>
                  <a:srgbClr val="333333"/>
                </a:highlight>
                <a:latin typeface="Arial"/>
                <a:ea typeface="Arial"/>
                <a:cs typeface="Arial"/>
                <a:sym typeface="Arial"/>
              </a:rPr>
              <a:t>Reduce side join also called as Repartitioned join or Repartitioned sort merge join and also it is mostly used join type. This type of join would be performed at reduce side. i.e it will have to go through sort and shuffle phase which would incur network overhead. to make it simple  we are going to add the steps needs to be performed for reduce side join. Reduce side join uses few terms like data source, tag and group key </a:t>
            </a:r>
            <a:endParaRPr sz="1200">
              <a:highlight>
                <a:srgbClr val="333333"/>
              </a:highlight>
              <a:latin typeface="Arial"/>
              <a:ea typeface="Arial"/>
              <a:cs typeface="Arial"/>
              <a:sym typeface="Arial"/>
            </a:endParaRPr>
          </a:p>
          <a:p>
            <a:pPr indent="-304800" lvl="0" marL="457200" rtl="0">
              <a:spcBef>
                <a:spcPts val="1500"/>
              </a:spcBef>
              <a:spcAft>
                <a:spcPts val="0"/>
              </a:spcAft>
              <a:buClr>
                <a:schemeClr val="lt1"/>
              </a:buClr>
              <a:buSzPts val="1200"/>
              <a:buFont typeface="Arial"/>
              <a:buChar char="●"/>
            </a:pPr>
            <a:r>
              <a:rPr lang="en" sz="1200">
                <a:latin typeface="Arial"/>
                <a:ea typeface="Arial"/>
                <a:cs typeface="Arial"/>
                <a:sym typeface="Arial"/>
              </a:rPr>
              <a:t>Data Source  is referring to data source files, probably taken from RDBMS</a:t>
            </a:r>
            <a:endParaRPr sz="1200">
              <a:latin typeface="Arial"/>
              <a:ea typeface="Arial"/>
              <a:cs typeface="Arial"/>
              <a:sym typeface="Arial"/>
            </a:endParaRPr>
          </a:p>
          <a:p>
            <a:pPr indent="-304800" lvl="0" marL="457200" rtl="0">
              <a:spcBef>
                <a:spcPts val="0"/>
              </a:spcBef>
              <a:spcAft>
                <a:spcPts val="0"/>
              </a:spcAft>
              <a:buClr>
                <a:schemeClr val="lt1"/>
              </a:buClr>
              <a:buSzPts val="1200"/>
              <a:buFont typeface="Arial"/>
              <a:buChar char="●"/>
            </a:pPr>
            <a:r>
              <a:rPr lang="en" sz="1200">
                <a:latin typeface="Arial"/>
                <a:ea typeface="Arial"/>
                <a:cs typeface="Arial"/>
                <a:sym typeface="Arial"/>
              </a:rPr>
              <a:t>Tag would be used to tag every record with it’s source name, so that it’s source can be identified at any given point of time be it is in map/reduce phase.</a:t>
            </a:r>
            <a:endParaRPr sz="1200">
              <a:latin typeface="Arial"/>
              <a:ea typeface="Arial"/>
              <a:cs typeface="Arial"/>
              <a:sym typeface="Arial"/>
            </a:endParaRPr>
          </a:p>
          <a:p>
            <a:pPr indent="-317500" lvl="0" marL="457200" rtl="0">
              <a:spcBef>
                <a:spcPts val="0"/>
              </a:spcBef>
              <a:spcAft>
                <a:spcPts val="0"/>
              </a:spcAft>
              <a:buClr>
                <a:schemeClr val="lt1"/>
              </a:buClr>
              <a:buSzPts val="1400"/>
              <a:buFont typeface="Arial"/>
              <a:buChar char="●"/>
            </a:pPr>
            <a:r>
              <a:rPr lang="en" sz="1200">
                <a:latin typeface="Arial"/>
                <a:ea typeface="Arial"/>
                <a:cs typeface="Arial"/>
                <a:sym typeface="Arial"/>
              </a:rPr>
              <a:t>Group key is referring column to be used as join key between two data sources</a:t>
            </a:r>
            <a:r>
              <a:rPr lang="en" sz="1400">
                <a:latin typeface="Arial"/>
                <a:ea typeface="Arial"/>
                <a:cs typeface="Arial"/>
                <a:sym typeface="Arial"/>
              </a:rPr>
              <a:t>.</a:t>
            </a:r>
            <a:endParaRPr sz="1400">
              <a:latin typeface="Arial"/>
              <a:ea typeface="Arial"/>
              <a:cs typeface="Arial"/>
              <a:sym typeface="Arial"/>
            </a:endParaRPr>
          </a:p>
          <a:p>
            <a:pPr indent="0" lvl="0" marL="0" rtl="0">
              <a:spcBef>
                <a:spcPts val="1500"/>
              </a:spcBef>
              <a:spcAft>
                <a:spcPts val="0"/>
              </a:spcAft>
              <a:buNone/>
            </a:pPr>
            <a:r>
              <a:t/>
            </a:r>
            <a:endParaRPr sz="1400">
              <a:latin typeface="Arial"/>
              <a:ea typeface="Arial"/>
              <a:cs typeface="Arial"/>
              <a:sym typeface="Arial"/>
            </a:endParaRPr>
          </a:p>
          <a:p>
            <a:pPr indent="0" lvl="0" marL="0" rtl="0">
              <a:spcBef>
                <a:spcPts val="1500"/>
              </a:spcBef>
              <a:spcAft>
                <a:spcPts val="0"/>
              </a:spcAft>
              <a:buNone/>
            </a:pPr>
            <a:r>
              <a:t/>
            </a:r>
            <a:endParaRPr sz="1400">
              <a:latin typeface="Arial"/>
              <a:ea typeface="Arial"/>
              <a:cs typeface="Arial"/>
              <a:sym typeface="Arial"/>
            </a:endParaRPr>
          </a:p>
          <a:p>
            <a:pPr indent="0" lvl="0" marL="0">
              <a:spcBef>
                <a:spcPts val="1500"/>
              </a:spcBef>
              <a:spcAft>
                <a:spcPts val="1600"/>
              </a:spcAft>
              <a:buNone/>
            </a:pPr>
            <a:r>
              <a:t/>
            </a:r>
            <a:endParaRPr sz="1400">
              <a:solidFill>
                <a:schemeClr val="dk2"/>
              </a:solidFill>
              <a:highlight>
                <a:srgbClr val="333333"/>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2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Agenda</a:t>
            </a:r>
            <a:endParaRPr sz="3600"/>
          </a:p>
        </p:txBody>
      </p:sp>
      <p:sp>
        <p:nvSpPr>
          <p:cNvPr id="142" name="Google Shape;142;p14"/>
          <p:cNvSpPr txBox="1"/>
          <p:nvPr>
            <p:ph idx="1" type="body"/>
          </p:nvPr>
        </p:nvSpPr>
        <p:spPr>
          <a:xfrm>
            <a:off x="1297500" y="1180025"/>
            <a:ext cx="7038900" cy="32985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SzPts val="2400"/>
              <a:buChar char="●"/>
            </a:pPr>
            <a:r>
              <a:rPr lang="en" sz="2400"/>
              <a:t>Map/Reduce General Form</a:t>
            </a:r>
            <a:endParaRPr sz="2400"/>
          </a:p>
          <a:p>
            <a:pPr indent="-381000" lvl="0" marL="457200" marR="0" rtl="0" algn="l">
              <a:lnSpc>
                <a:spcPct val="115000"/>
              </a:lnSpc>
              <a:spcBef>
                <a:spcPts val="0"/>
              </a:spcBef>
              <a:spcAft>
                <a:spcPts val="0"/>
              </a:spcAft>
              <a:buSzPts val="2400"/>
              <a:buChar char="●"/>
            </a:pPr>
            <a:r>
              <a:rPr lang="en" sz="2400"/>
              <a:t>Java Implementation of Map Reduce</a:t>
            </a:r>
            <a:endParaRPr sz="2400"/>
          </a:p>
          <a:p>
            <a:pPr indent="-381000" lvl="0" marL="457200" marR="0" rtl="0" algn="l">
              <a:lnSpc>
                <a:spcPct val="115000"/>
              </a:lnSpc>
              <a:spcBef>
                <a:spcPts val="0"/>
              </a:spcBef>
              <a:spcAft>
                <a:spcPts val="0"/>
              </a:spcAft>
              <a:buSzPts val="2400"/>
              <a:buChar char="●"/>
            </a:pPr>
            <a:r>
              <a:rPr lang="en" sz="2400"/>
              <a:t>Input Format and its types</a:t>
            </a:r>
            <a:endParaRPr sz="2400"/>
          </a:p>
          <a:p>
            <a:pPr indent="-381000" lvl="0" marL="457200" marR="0" rtl="0" algn="l">
              <a:lnSpc>
                <a:spcPct val="115000"/>
              </a:lnSpc>
              <a:spcBef>
                <a:spcPts val="0"/>
              </a:spcBef>
              <a:spcAft>
                <a:spcPts val="0"/>
              </a:spcAft>
              <a:buSzPts val="2400"/>
              <a:buChar char="●"/>
            </a:pPr>
            <a:r>
              <a:rPr lang="en" sz="2400"/>
              <a:t>Output Format </a:t>
            </a:r>
            <a:endParaRPr sz="2400"/>
          </a:p>
          <a:p>
            <a:pPr indent="-381000" lvl="0" marL="457200" marR="0" rtl="0" algn="l">
              <a:lnSpc>
                <a:spcPct val="115000"/>
              </a:lnSpc>
              <a:spcBef>
                <a:spcPts val="0"/>
              </a:spcBef>
              <a:spcAft>
                <a:spcPts val="0"/>
              </a:spcAft>
              <a:buSzPts val="2400"/>
              <a:buChar char="●"/>
            </a:pPr>
            <a:r>
              <a:rPr lang="en" sz="2400"/>
              <a:t>Counters</a:t>
            </a:r>
            <a:endParaRPr sz="2400"/>
          </a:p>
          <a:p>
            <a:pPr indent="-381000" lvl="0" marL="457200" marR="0" rtl="0" algn="l">
              <a:lnSpc>
                <a:spcPct val="115000"/>
              </a:lnSpc>
              <a:spcBef>
                <a:spcPts val="0"/>
              </a:spcBef>
              <a:spcAft>
                <a:spcPts val="0"/>
              </a:spcAft>
              <a:buSzPts val="2400"/>
              <a:buChar char="●"/>
            </a:pPr>
            <a:r>
              <a:rPr lang="en" sz="2400"/>
              <a:t>Side Data Distribution</a:t>
            </a:r>
            <a:endParaRPr sz="2400"/>
          </a:p>
          <a:p>
            <a:pPr indent="-381000" lvl="0" marL="457200" marR="0" rtl="0" algn="l">
              <a:lnSpc>
                <a:spcPct val="115000"/>
              </a:lnSpc>
              <a:spcBef>
                <a:spcPts val="0"/>
              </a:spcBef>
              <a:spcAft>
                <a:spcPts val="0"/>
              </a:spcAft>
              <a:buSzPts val="2400"/>
              <a:buChar char="●"/>
            </a:pPr>
            <a:r>
              <a:rPr lang="en" sz="2400"/>
              <a:t>Map Reduce Library classes</a:t>
            </a:r>
            <a:endParaRPr sz="2400"/>
          </a:p>
          <a:p>
            <a:pPr indent="-381000" lvl="0" marL="457200" marR="0" rtl="0" algn="l">
              <a:lnSpc>
                <a:spcPct val="115000"/>
              </a:lnSpc>
              <a:spcBef>
                <a:spcPts val="0"/>
              </a:spcBef>
              <a:spcAft>
                <a:spcPts val="0"/>
              </a:spcAft>
              <a:buSzPts val="2400"/>
              <a:buChar char="●"/>
            </a:pPr>
            <a:r>
              <a:rPr lang="en" sz="2400"/>
              <a:t>Shuffle and Sort</a:t>
            </a:r>
            <a:endParaRPr sz="2400"/>
          </a:p>
          <a:p>
            <a:pPr indent="-381000" lvl="0" marL="457200" marR="0" rtl="0" algn="l">
              <a:lnSpc>
                <a:spcPct val="115000"/>
              </a:lnSpc>
              <a:spcBef>
                <a:spcPts val="0"/>
              </a:spcBef>
              <a:spcAft>
                <a:spcPts val="0"/>
              </a:spcAft>
              <a:buSzPts val="2400"/>
              <a:buChar char="●"/>
            </a:pPr>
            <a:r>
              <a:rPr lang="en" sz="2400"/>
              <a:t>Joins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Map/Reduce General Form</a:t>
            </a:r>
            <a:endParaRPr sz="3000"/>
          </a:p>
        </p:txBody>
      </p:sp>
      <p:sp>
        <p:nvSpPr>
          <p:cNvPr id="148" name="Google Shape;148;p15"/>
          <p:cNvSpPr txBox="1"/>
          <p:nvPr>
            <p:ph idx="1" type="body"/>
          </p:nvPr>
        </p:nvSpPr>
        <p:spPr>
          <a:xfrm>
            <a:off x="1297500" y="1116975"/>
            <a:ext cx="7038900" cy="3361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The generic form of the map and reduce functions are as follows</a:t>
            </a:r>
            <a:endParaRPr sz="1800"/>
          </a:p>
          <a:p>
            <a:pPr indent="-342900" lvl="1" marL="914400" rtl="0">
              <a:spcBef>
                <a:spcPts val="0"/>
              </a:spcBef>
              <a:spcAft>
                <a:spcPts val="0"/>
              </a:spcAft>
              <a:buSzPts val="1800"/>
              <a:buChar char="○"/>
            </a:pPr>
            <a:r>
              <a:rPr lang="en" sz="1800"/>
              <a:t>map(key1, val1) returns list(key2, val2)</a:t>
            </a:r>
            <a:endParaRPr sz="1800"/>
          </a:p>
          <a:p>
            <a:pPr indent="-342900" lvl="1" marL="914400" rtl="0">
              <a:spcBef>
                <a:spcPts val="0"/>
              </a:spcBef>
              <a:spcAft>
                <a:spcPts val="0"/>
              </a:spcAft>
              <a:buSzPts val="1800"/>
              <a:buChar char="○"/>
            </a:pPr>
            <a:r>
              <a:rPr lang="en" sz="1800"/>
              <a:t>reduce(key2, List(val2)) returns list(k3, val3)</a:t>
            </a:r>
            <a:endParaRPr sz="1800"/>
          </a:p>
          <a:p>
            <a:pPr indent="-342900" lvl="0" marL="457200" rtl="0">
              <a:spcBef>
                <a:spcPts val="0"/>
              </a:spcBef>
              <a:spcAft>
                <a:spcPts val="0"/>
              </a:spcAft>
              <a:buSzPts val="1800"/>
              <a:buChar char="●"/>
            </a:pPr>
            <a:r>
              <a:rPr lang="en" sz="1800"/>
              <a:t>Values are pulled by the mapper and sent to the reducer (if used)</a:t>
            </a:r>
            <a:endParaRPr sz="1800"/>
          </a:p>
          <a:p>
            <a:pPr indent="-342900" lvl="0" marL="457200" rtl="0">
              <a:spcBef>
                <a:spcPts val="0"/>
              </a:spcBef>
              <a:spcAft>
                <a:spcPts val="0"/>
              </a:spcAft>
              <a:buSzPts val="1800"/>
              <a:buChar char="●"/>
            </a:pPr>
            <a:r>
              <a:rPr lang="en" sz="1800"/>
              <a:t>The Reducer takes all the values (in the form of a key, value list) and Aggregates the values</a:t>
            </a:r>
            <a:endParaRPr sz="1800"/>
          </a:p>
          <a:p>
            <a:pPr indent="-342900" lvl="0" marL="457200" rtl="0">
              <a:spcBef>
                <a:spcPts val="0"/>
              </a:spcBef>
              <a:spcAft>
                <a:spcPts val="0"/>
              </a:spcAft>
              <a:buSzPts val="1800"/>
              <a:buChar char="●"/>
            </a:pPr>
            <a:r>
              <a:rPr lang="en" sz="1800"/>
              <a:t>Another layer can be added as well to the Map/Reduce stack - combiners.</a:t>
            </a:r>
            <a:endParaRPr sz="1800"/>
          </a:p>
          <a:p>
            <a:pPr indent="-342900" lvl="0" marL="457200">
              <a:spcBef>
                <a:spcPts val="0"/>
              </a:spcBef>
              <a:spcAft>
                <a:spcPts val="0"/>
              </a:spcAft>
              <a:buSzPts val="1800"/>
              <a:buChar char="●"/>
            </a:pPr>
            <a:r>
              <a:rPr lang="en" sz="1800"/>
              <a:t>Combiners are an optimization step and act like reducers.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1297500" y="393750"/>
            <a:ext cx="7038900" cy="633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Java </a:t>
            </a:r>
            <a:r>
              <a:rPr lang="en"/>
              <a:t>implementation</a:t>
            </a:r>
            <a:r>
              <a:rPr lang="en"/>
              <a:t> of Map/Reduce</a:t>
            </a:r>
            <a:endParaRPr/>
          </a:p>
        </p:txBody>
      </p:sp>
      <p:sp>
        <p:nvSpPr>
          <p:cNvPr id="154" name="Google Shape;154;p16"/>
          <p:cNvSpPr txBox="1"/>
          <p:nvPr>
            <p:ph idx="1" type="body"/>
          </p:nvPr>
        </p:nvSpPr>
        <p:spPr>
          <a:xfrm>
            <a:off x="1297500" y="1027050"/>
            <a:ext cx="7038900" cy="3451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Java uses generics in its </a:t>
            </a:r>
            <a:r>
              <a:rPr lang="en" sz="1800"/>
              <a:t>implementation</a:t>
            </a:r>
            <a:r>
              <a:rPr lang="en" sz="1800"/>
              <a:t> which allows for various types of keys and values to be passed to the mapper function.</a:t>
            </a:r>
            <a:endParaRPr sz="1800"/>
          </a:p>
          <a:p>
            <a:pPr indent="-342900" lvl="0" marL="457200" rtl="0">
              <a:spcBef>
                <a:spcPts val="0"/>
              </a:spcBef>
              <a:spcAft>
                <a:spcPts val="0"/>
              </a:spcAft>
              <a:buSzPts val="1800"/>
              <a:buChar char="-"/>
            </a:pPr>
            <a:r>
              <a:rPr lang="en" sz="1800"/>
              <a:t>When Hadoop receives a job request, it determines if the job can run on the local JVM (Java Virtual Machine), if not it reserves other JVM instances on other nodes to run </a:t>
            </a:r>
            <a:r>
              <a:rPr lang="en" sz="1800"/>
              <a:t>processes</a:t>
            </a:r>
            <a:r>
              <a:rPr lang="en" sz="1800"/>
              <a:t> in parallel.</a:t>
            </a:r>
            <a:endParaRPr sz="1800"/>
          </a:p>
          <a:p>
            <a:pPr indent="-342900" lvl="0" marL="457200" rtl="0">
              <a:spcBef>
                <a:spcPts val="0"/>
              </a:spcBef>
              <a:spcAft>
                <a:spcPts val="0"/>
              </a:spcAft>
              <a:buSzPts val="1800"/>
              <a:buChar char="-"/>
            </a:pPr>
            <a:r>
              <a:rPr lang="en" sz="1800"/>
              <a:t>Using streams, the JVM can pull data from sources outside of a java environment. </a:t>
            </a:r>
            <a:endParaRPr sz="1800"/>
          </a:p>
          <a:p>
            <a:pPr indent="-342900" lvl="0" marL="457200">
              <a:spcBef>
                <a:spcPts val="0"/>
              </a:spcBef>
              <a:spcAft>
                <a:spcPts val="0"/>
              </a:spcAft>
              <a:buSzPts val="1800"/>
              <a:buChar char="-"/>
            </a:pPr>
            <a:r>
              <a:rPr lang="en" sz="1800"/>
              <a:t>The size of the job is determined by the number of mappers required to process the data, this can be configured and is defaulted to 10</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MapReduce Input Formats</a:t>
            </a:r>
            <a:endParaRPr/>
          </a:p>
        </p:txBody>
      </p:sp>
      <p:sp>
        <p:nvSpPr>
          <p:cNvPr id="160" name="Google Shape;160;p17"/>
          <p:cNvSpPr txBox="1"/>
          <p:nvPr>
            <p:ph idx="1" type="body"/>
          </p:nvPr>
        </p:nvSpPr>
        <p:spPr>
          <a:xfrm>
            <a:off x="1297500" y="1123725"/>
            <a:ext cx="7463100" cy="3810300"/>
          </a:xfrm>
          <a:prstGeom prst="rect">
            <a:avLst/>
          </a:prstGeom>
        </p:spPr>
        <p:txBody>
          <a:bodyPr anchorCtr="0" anchor="t" bIns="91425" lIns="91425" spcFirstLastPara="1" rIns="91425" wrap="square" tIns="91425">
            <a:noAutofit/>
          </a:bodyPr>
          <a:lstStyle/>
          <a:p>
            <a:pPr indent="-317500" lvl="0" marL="457200" rtl="0">
              <a:lnSpc>
                <a:spcPct val="90000"/>
              </a:lnSpc>
              <a:spcBef>
                <a:spcPts val="1200"/>
              </a:spcBef>
              <a:spcAft>
                <a:spcPts val="0"/>
              </a:spcAft>
              <a:buClr>
                <a:srgbClr val="FAFAFA"/>
              </a:buClr>
              <a:buSzPts val="1400"/>
              <a:buChar char="●"/>
            </a:pPr>
            <a:r>
              <a:rPr lang="en" sz="1400">
                <a:solidFill>
                  <a:srgbClr val="FAFAFA"/>
                </a:solidFill>
              </a:rPr>
              <a:t>Input split is the input chunk which is processed by a single map.</a:t>
            </a:r>
            <a:endParaRPr sz="1400">
              <a:solidFill>
                <a:srgbClr val="FAFAFA"/>
              </a:solidFill>
            </a:endParaRPr>
          </a:p>
          <a:p>
            <a:pPr indent="-317500" lvl="0" marL="457200" rtl="0">
              <a:lnSpc>
                <a:spcPct val="90000"/>
              </a:lnSpc>
              <a:spcBef>
                <a:spcPts val="0"/>
              </a:spcBef>
              <a:spcAft>
                <a:spcPts val="0"/>
              </a:spcAft>
              <a:buClr>
                <a:srgbClr val="FAFAFA"/>
              </a:buClr>
              <a:buSzPts val="1400"/>
              <a:buChar char="●"/>
            </a:pPr>
            <a:r>
              <a:rPr lang="en" sz="1400">
                <a:solidFill>
                  <a:srgbClr val="FAFAFA"/>
                </a:solidFill>
              </a:rPr>
              <a:t>A single split is processed by each map</a:t>
            </a:r>
            <a:r>
              <a:rPr lang="en" sz="1400">
                <a:solidFill>
                  <a:srgbClr val="FAFAFA"/>
                </a:solidFill>
              </a:rPr>
              <a:t>.</a:t>
            </a:r>
            <a:endParaRPr sz="1400">
              <a:solidFill>
                <a:srgbClr val="FAFAFA"/>
              </a:solidFill>
            </a:endParaRPr>
          </a:p>
          <a:p>
            <a:pPr indent="-317500" lvl="0" marL="457200" rtl="0">
              <a:lnSpc>
                <a:spcPct val="90000"/>
              </a:lnSpc>
              <a:spcBef>
                <a:spcPts val="0"/>
              </a:spcBef>
              <a:spcAft>
                <a:spcPts val="0"/>
              </a:spcAft>
              <a:buClr>
                <a:srgbClr val="FAFAFA"/>
              </a:buClr>
              <a:buSzPts val="1400"/>
              <a:buChar char="●"/>
            </a:pPr>
            <a:r>
              <a:rPr lang="en" sz="1400">
                <a:solidFill>
                  <a:srgbClr val="FAFAFA"/>
                </a:solidFill>
              </a:rPr>
              <a:t>Each split is divided into records, and the map processes each record—a key-value pair—in turn.</a:t>
            </a:r>
            <a:endParaRPr sz="1400">
              <a:solidFill>
                <a:srgbClr val="FAFAFA"/>
              </a:solidFill>
            </a:endParaRPr>
          </a:p>
          <a:p>
            <a:pPr indent="-317500" lvl="0" marL="457200" rtl="0">
              <a:lnSpc>
                <a:spcPct val="90000"/>
              </a:lnSpc>
              <a:spcBef>
                <a:spcPts val="0"/>
              </a:spcBef>
              <a:spcAft>
                <a:spcPts val="0"/>
              </a:spcAft>
              <a:buClr>
                <a:srgbClr val="FAFAFA"/>
              </a:buClr>
              <a:buSzPts val="1400"/>
              <a:buChar char="●"/>
            </a:pPr>
            <a:r>
              <a:rPr lang="en" sz="1400">
                <a:solidFill>
                  <a:srgbClr val="FAFAFA"/>
                </a:solidFill>
              </a:rPr>
              <a:t>Input splits are represented by the Java class InputSplit, which has two methods: first returns length of the split while other returns location of the split.</a:t>
            </a:r>
            <a:endParaRPr sz="1400">
              <a:solidFill>
                <a:srgbClr val="FAFAFA"/>
              </a:solidFill>
            </a:endParaRPr>
          </a:p>
          <a:p>
            <a:pPr indent="0" lvl="0" marL="457200" rtl="0">
              <a:lnSpc>
                <a:spcPct val="90000"/>
              </a:lnSpc>
              <a:spcBef>
                <a:spcPts val="1200"/>
              </a:spcBef>
              <a:spcAft>
                <a:spcPts val="0"/>
              </a:spcAft>
              <a:buNone/>
            </a:pPr>
            <a:r>
              <a:t/>
            </a:r>
            <a:endParaRPr sz="1400">
              <a:solidFill>
                <a:srgbClr val="FAFAFA"/>
              </a:solidFill>
            </a:endParaRPr>
          </a:p>
          <a:p>
            <a:pPr indent="0" lvl="0" marL="0">
              <a:spcBef>
                <a:spcPts val="200"/>
              </a:spcBef>
              <a:spcAft>
                <a:spcPts val="1600"/>
              </a:spcAft>
              <a:buNone/>
            </a:pPr>
            <a:r>
              <a:t/>
            </a:r>
            <a:endParaRPr sz="1400">
              <a:solidFill>
                <a:srgbClr val="FAFAFA"/>
              </a:solidFill>
            </a:endParaRPr>
          </a:p>
        </p:txBody>
      </p:sp>
      <p:pic>
        <p:nvPicPr>
          <p:cNvPr id="161" name="Google Shape;161;p17"/>
          <p:cNvPicPr preferRelativeResize="0"/>
          <p:nvPr/>
        </p:nvPicPr>
        <p:blipFill>
          <a:blip r:embed="rId3">
            <a:alphaModFix/>
          </a:blip>
          <a:stretch>
            <a:fillRect/>
          </a:stretch>
        </p:blipFill>
        <p:spPr>
          <a:xfrm>
            <a:off x="1871050" y="2960088"/>
            <a:ext cx="6057900" cy="157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Types of Input Format</a:t>
            </a:r>
            <a:endParaRPr/>
          </a:p>
        </p:txBody>
      </p:sp>
      <p:sp>
        <p:nvSpPr>
          <p:cNvPr id="167" name="Google Shape;167;p18"/>
          <p:cNvSpPr txBox="1"/>
          <p:nvPr>
            <p:ph idx="1" type="body"/>
          </p:nvPr>
        </p:nvSpPr>
        <p:spPr>
          <a:xfrm>
            <a:off x="1007750" y="1032025"/>
            <a:ext cx="7755600" cy="380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u="sng"/>
              <a:t>File Input Format </a:t>
            </a:r>
            <a:r>
              <a:rPr lang="en" sz="1800"/>
              <a:t>: </a:t>
            </a:r>
            <a:r>
              <a:rPr lang="en" sz="1400"/>
              <a:t>The most commonly used Input Format is File Input Format. They are of mainly 3 types :</a:t>
            </a:r>
            <a:endParaRPr sz="1400"/>
          </a:p>
          <a:p>
            <a:pPr indent="-317500" lvl="0" marL="457200" rtl="0">
              <a:spcBef>
                <a:spcPts val="0"/>
              </a:spcBef>
              <a:spcAft>
                <a:spcPts val="0"/>
              </a:spcAft>
              <a:buSzPts val="1400"/>
              <a:buChar char="●"/>
            </a:pPr>
            <a:r>
              <a:rPr lang="en" sz="1400" u="sng"/>
              <a:t>FileInputFormat</a:t>
            </a:r>
            <a:r>
              <a:rPr lang="en" sz="1400"/>
              <a:t> - </a:t>
            </a:r>
            <a:r>
              <a:rPr lang="en" sz="1400">
                <a:solidFill>
                  <a:srgbClr val="FAFAFA"/>
                </a:solidFill>
              </a:rPr>
              <a:t>It’s the base class for all implementations of InputFormat that use files as their data source. It provides two things: a place to define which files are included as the input to a job, and an implementation for generating splits for the input files. </a:t>
            </a:r>
            <a:endParaRPr sz="1400">
              <a:solidFill>
                <a:srgbClr val="FAFAFA"/>
              </a:solidFill>
            </a:endParaRPr>
          </a:p>
          <a:p>
            <a:pPr indent="-317500" lvl="0" marL="457200" rtl="0">
              <a:spcBef>
                <a:spcPts val="0"/>
              </a:spcBef>
              <a:spcAft>
                <a:spcPts val="0"/>
              </a:spcAft>
              <a:buSzPts val="1400"/>
              <a:buChar char="●"/>
            </a:pPr>
            <a:r>
              <a:rPr lang="en" sz="1400" u="sng"/>
              <a:t>CombineFileInputFormat </a:t>
            </a:r>
            <a:r>
              <a:rPr lang="en" sz="1400"/>
              <a:t>- </a:t>
            </a:r>
            <a:r>
              <a:rPr lang="en" sz="1400">
                <a:solidFill>
                  <a:srgbClr val="FAFAFA"/>
                </a:solidFill>
              </a:rPr>
              <a:t>This packs many files into each split so that each mapper has more to process. Hadoop handles small number of large files better than a large number of small files.</a:t>
            </a:r>
            <a:endParaRPr sz="1400"/>
          </a:p>
          <a:p>
            <a:pPr indent="-317500" lvl="0" marL="457200" rtl="0">
              <a:spcBef>
                <a:spcPts val="0"/>
              </a:spcBef>
              <a:spcAft>
                <a:spcPts val="0"/>
              </a:spcAft>
              <a:buSzPts val="1400"/>
              <a:buChar char="●"/>
            </a:pPr>
            <a:r>
              <a:rPr lang="en" sz="1400" u="sng"/>
              <a:t>WholeFileInputFormat</a:t>
            </a:r>
            <a:r>
              <a:rPr lang="en" sz="1400"/>
              <a:t> -</a:t>
            </a:r>
            <a:r>
              <a:rPr lang="en" sz="1400">
                <a:solidFill>
                  <a:srgbClr val="FAFAFA"/>
                </a:solidFill>
              </a:rPr>
              <a:t> This a format where the keys are not used and the values are the file contents. It uses a FileSplit and hence converting it into a single record.</a:t>
            </a:r>
            <a:endParaRPr sz="1400">
              <a:solidFill>
                <a:srgbClr val="FAFAFA"/>
              </a:solidFill>
            </a:endParaRPr>
          </a:p>
          <a:p>
            <a:pPr indent="0" lvl="0" marL="0" rtl="0">
              <a:spcBef>
                <a:spcPts val="1600"/>
              </a:spcBef>
              <a:spcAft>
                <a:spcPts val="0"/>
              </a:spcAft>
              <a:buNone/>
            </a:pPr>
            <a:r>
              <a:rPr lang="en" sz="1800">
                <a:solidFill>
                  <a:srgbClr val="FAFAFA"/>
                </a:solidFill>
              </a:rPr>
              <a:t>2</a:t>
            </a:r>
            <a:r>
              <a:rPr lang="en" sz="1400">
                <a:solidFill>
                  <a:srgbClr val="FAFAFA"/>
                </a:solidFill>
              </a:rPr>
              <a:t>.        </a:t>
            </a:r>
            <a:r>
              <a:rPr lang="en" sz="1800" u="sng">
                <a:solidFill>
                  <a:srgbClr val="FAFAFA"/>
                </a:solidFill>
              </a:rPr>
              <a:t>Multiple Input</a:t>
            </a:r>
            <a:r>
              <a:rPr lang="en" sz="1800">
                <a:solidFill>
                  <a:srgbClr val="FAFAFA"/>
                </a:solidFill>
              </a:rPr>
              <a:t> </a:t>
            </a:r>
            <a:r>
              <a:rPr lang="en" sz="1400">
                <a:solidFill>
                  <a:srgbClr val="FAFAFA"/>
                </a:solidFill>
              </a:rPr>
              <a:t>- It  handles multiple input of different formats.</a:t>
            </a:r>
            <a:endParaRPr sz="1400">
              <a:solidFill>
                <a:srgbClr val="FAFAFA"/>
              </a:solidFill>
            </a:endParaRPr>
          </a:p>
          <a:p>
            <a:pPr indent="0" lvl="0" marL="0" rtl="0">
              <a:spcBef>
                <a:spcPts val="1600"/>
              </a:spcBef>
              <a:spcAft>
                <a:spcPts val="0"/>
              </a:spcAft>
              <a:buNone/>
            </a:pPr>
            <a:r>
              <a:rPr lang="en" sz="1800">
                <a:solidFill>
                  <a:srgbClr val="FAFAFA"/>
                </a:solidFill>
              </a:rPr>
              <a:t>3</a:t>
            </a:r>
            <a:r>
              <a:rPr lang="en" sz="1400">
                <a:solidFill>
                  <a:srgbClr val="FAFAFA"/>
                </a:solidFill>
              </a:rPr>
              <a:t> .       </a:t>
            </a:r>
            <a:r>
              <a:rPr lang="en" sz="1800" u="sng">
                <a:solidFill>
                  <a:srgbClr val="FAFAFA"/>
                </a:solidFill>
              </a:rPr>
              <a:t>Database Input</a:t>
            </a:r>
            <a:r>
              <a:rPr lang="en" sz="1400">
                <a:solidFill>
                  <a:srgbClr val="FAFAFA"/>
                </a:solidFill>
              </a:rPr>
              <a:t> - Input format for reading data from a relational database.</a:t>
            </a:r>
            <a:endParaRPr sz="1400">
              <a:solidFill>
                <a:srgbClr val="FAFAFA"/>
              </a:solidFill>
            </a:endParaRPr>
          </a:p>
          <a:p>
            <a:pPr indent="0" lvl="0" marL="0" rtl="0">
              <a:spcBef>
                <a:spcPts val="0"/>
              </a:spcBef>
              <a:spcAft>
                <a:spcPts val="0"/>
              </a:spcAft>
              <a:buNone/>
            </a:pPr>
            <a:r>
              <a:t/>
            </a:r>
            <a:endParaRPr sz="1400">
              <a:solidFill>
                <a:srgbClr val="FAFAFA"/>
              </a:solidFill>
            </a:endParaRPr>
          </a:p>
          <a:p>
            <a:pPr indent="0" lvl="0" marL="0" rtl="0">
              <a:spcBef>
                <a:spcPts val="1600"/>
              </a:spcBef>
              <a:spcAft>
                <a:spcPts val="0"/>
              </a:spcAft>
              <a:buNone/>
            </a:pPr>
            <a:r>
              <a:t/>
            </a:r>
            <a:endParaRPr sz="1400">
              <a:solidFill>
                <a:srgbClr val="FAFAFA"/>
              </a:solidFill>
            </a:endParaRPr>
          </a:p>
          <a:p>
            <a:pPr indent="0" lvl="0" marL="0" rtl="0">
              <a:spcBef>
                <a:spcPts val="1600"/>
              </a:spcBef>
              <a:spcAft>
                <a:spcPts val="0"/>
              </a:spcAft>
              <a:buNone/>
            </a:pPr>
            <a:r>
              <a:t/>
            </a:r>
            <a:endParaRPr sz="1400">
              <a:solidFill>
                <a:srgbClr val="FAFAFA"/>
              </a:solidFill>
            </a:endParaRPr>
          </a:p>
          <a:p>
            <a:pPr indent="0" lvl="0" marL="0" rtl="0">
              <a:spcBef>
                <a:spcPts val="1600"/>
              </a:spcBef>
              <a:spcAft>
                <a:spcPts val="0"/>
              </a:spcAft>
              <a:buNone/>
            </a:pPr>
            <a:r>
              <a:t/>
            </a:r>
            <a:endParaRPr sz="1400">
              <a:solidFill>
                <a:srgbClr val="FAFAFA"/>
              </a:solidFill>
            </a:endParaRPr>
          </a:p>
          <a:p>
            <a:pPr indent="0" lvl="0" marL="0" rtl="0">
              <a:spcBef>
                <a:spcPts val="1600"/>
              </a:spcBef>
              <a:spcAft>
                <a:spcPts val="0"/>
              </a:spcAft>
              <a:buNone/>
            </a:pPr>
            <a:r>
              <a:t/>
            </a:r>
            <a:endParaRPr sz="1400">
              <a:solidFill>
                <a:srgbClr val="FAFAFA"/>
              </a:solidFill>
            </a:endParaRPr>
          </a:p>
          <a:p>
            <a:pPr indent="0" lvl="0" marL="0">
              <a:spcBef>
                <a:spcPts val="1600"/>
              </a:spcBef>
              <a:spcAft>
                <a:spcPts val="1600"/>
              </a:spcAft>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9"/>
          <p:cNvSpPr txBox="1"/>
          <p:nvPr>
            <p:ph idx="1" type="body"/>
          </p:nvPr>
        </p:nvSpPr>
        <p:spPr>
          <a:xfrm>
            <a:off x="1038475" y="438400"/>
            <a:ext cx="8105400" cy="45585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1800">
                <a:solidFill>
                  <a:srgbClr val="FAFAFA"/>
                </a:solidFill>
              </a:rPr>
              <a:t>4.   </a:t>
            </a:r>
            <a:r>
              <a:rPr lang="en" sz="1800" u="sng">
                <a:solidFill>
                  <a:srgbClr val="FAFAFA"/>
                </a:solidFill>
              </a:rPr>
              <a:t>T</a:t>
            </a:r>
            <a:r>
              <a:rPr lang="en" sz="1800" u="sng">
                <a:solidFill>
                  <a:srgbClr val="FAFAFA"/>
                </a:solidFill>
              </a:rPr>
              <a:t>ext Input</a:t>
            </a:r>
            <a:endParaRPr sz="1800" u="sng">
              <a:solidFill>
                <a:srgbClr val="FAFAFA"/>
              </a:solidFill>
            </a:endParaRPr>
          </a:p>
          <a:p>
            <a:pPr indent="-317500" lvl="0" marL="457200" rtl="0">
              <a:spcBef>
                <a:spcPts val="1000"/>
              </a:spcBef>
              <a:spcAft>
                <a:spcPts val="0"/>
              </a:spcAft>
              <a:buClr>
                <a:srgbClr val="FAFAFA"/>
              </a:buClr>
              <a:buSzPts val="1400"/>
              <a:buChar char="●"/>
            </a:pPr>
            <a:r>
              <a:rPr lang="en" sz="1400" u="sng">
                <a:solidFill>
                  <a:srgbClr val="FAFAFA"/>
                </a:solidFill>
              </a:rPr>
              <a:t>TextInputFormat</a:t>
            </a:r>
            <a:r>
              <a:rPr lang="en" sz="1400">
                <a:solidFill>
                  <a:srgbClr val="FAFAFA"/>
                </a:solidFill>
              </a:rPr>
              <a:t> - It’s the default Input Format. Every line of input has a record. Key is byte offset from beginning of the file and value is content of the line.</a:t>
            </a:r>
            <a:endParaRPr sz="1400">
              <a:solidFill>
                <a:srgbClr val="FAFAFA"/>
              </a:solidFill>
            </a:endParaRPr>
          </a:p>
          <a:p>
            <a:pPr indent="-317500" lvl="0" marL="457200" rtl="0">
              <a:spcBef>
                <a:spcPts val="0"/>
              </a:spcBef>
              <a:spcAft>
                <a:spcPts val="0"/>
              </a:spcAft>
              <a:buClr>
                <a:srgbClr val="FAFAFA"/>
              </a:buClr>
              <a:buSzPts val="1400"/>
              <a:buChar char="●"/>
            </a:pPr>
            <a:r>
              <a:rPr lang="en" sz="1400" u="sng">
                <a:solidFill>
                  <a:srgbClr val="FAFAFA"/>
                </a:solidFill>
              </a:rPr>
              <a:t>KeyValueTextInputFormat</a:t>
            </a:r>
            <a:r>
              <a:rPr lang="en" sz="1400">
                <a:solidFill>
                  <a:srgbClr val="FAFAFA"/>
                </a:solidFill>
              </a:rPr>
              <a:t> - This class handles when each line of file is key value pair.</a:t>
            </a:r>
            <a:endParaRPr sz="1400">
              <a:solidFill>
                <a:srgbClr val="FAFAFA"/>
              </a:solidFill>
            </a:endParaRPr>
          </a:p>
          <a:p>
            <a:pPr indent="-317500" lvl="0" marL="457200" rtl="0">
              <a:spcBef>
                <a:spcPts val="0"/>
              </a:spcBef>
              <a:spcAft>
                <a:spcPts val="0"/>
              </a:spcAft>
              <a:buClr>
                <a:srgbClr val="FAFAFA"/>
              </a:buClr>
              <a:buSzPts val="1400"/>
              <a:buChar char="●"/>
            </a:pPr>
            <a:r>
              <a:rPr lang="en" sz="1400" u="sng">
                <a:solidFill>
                  <a:srgbClr val="FAFAFA"/>
                </a:solidFill>
              </a:rPr>
              <a:t>NLineInputFormat</a:t>
            </a:r>
            <a:r>
              <a:rPr lang="en" sz="1400">
                <a:solidFill>
                  <a:srgbClr val="FAFAFA"/>
                </a:solidFill>
              </a:rPr>
              <a:t> - This is the class to handle fixed number of lines in input text file.</a:t>
            </a:r>
            <a:endParaRPr sz="1400">
              <a:solidFill>
                <a:srgbClr val="FAFAFA"/>
              </a:solidFill>
            </a:endParaRPr>
          </a:p>
          <a:p>
            <a:pPr indent="0" lvl="0" marL="0" rtl="0" algn="l">
              <a:spcBef>
                <a:spcPts val="1000"/>
              </a:spcBef>
              <a:spcAft>
                <a:spcPts val="0"/>
              </a:spcAft>
              <a:buNone/>
            </a:pPr>
            <a:r>
              <a:rPr lang="en" sz="1800">
                <a:solidFill>
                  <a:srgbClr val="FAFAFA"/>
                </a:solidFill>
              </a:rPr>
              <a:t>5.   </a:t>
            </a:r>
            <a:r>
              <a:rPr lang="en" sz="1800" u="sng">
                <a:solidFill>
                  <a:srgbClr val="FAFAFA"/>
                </a:solidFill>
              </a:rPr>
              <a:t>B</a:t>
            </a:r>
            <a:r>
              <a:rPr lang="en" sz="1800" u="sng">
                <a:solidFill>
                  <a:srgbClr val="FAFAFA"/>
                </a:solidFill>
              </a:rPr>
              <a:t>inary Inpu</a:t>
            </a:r>
            <a:r>
              <a:rPr lang="en" sz="1800" u="sng">
                <a:solidFill>
                  <a:srgbClr val="FAFAFA"/>
                </a:solidFill>
              </a:rPr>
              <a:t>t</a:t>
            </a:r>
            <a:endParaRPr sz="1800" u="sng">
              <a:solidFill>
                <a:srgbClr val="FAFAFA"/>
              </a:solidFill>
            </a:endParaRPr>
          </a:p>
          <a:p>
            <a:pPr indent="-317500" lvl="0" marL="457200" rtl="0">
              <a:spcBef>
                <a:spcPts val="1000"/>
              </a:spcBef>
              <a:spcAft>
                <a:spcPts val="0"/>
              </a:spcAft>
              <a:buClr>
                <a:srgbClr val="FAFAFA"/>
              </a:buClr>
              <a:buSzPts val="1400"/>
              <a:buChar char="●"/>
            </a:pPr>
            <a:r>
              <a:rPr lang="en" sz="1400" u="sng">
                <a:solidFill>
                  <a:srgbClr val="FAFAFA"/>
                </a:solidFill>
              </a:rPr>
              <a:t>SequenceFileInputFormat</a:t>
            </a:r>
            <a:r>
              <a:rPr lang="en" sz="1400">
                <a:solidFill>
                  <a:srgbClr val="FAFAFA"/>
                </a:solidFill>
              </a:rPr>
              <a:t> - It’s used to handle Hadoop’s sequential file format which consists of   binary key value pair.</a:t>
            </a:r>
            <a:endParaRPr sz="1400">
              <a:solidFill>
                <a:srgbClr val="FAFAFA"/>
              </a:solidFill>
            </a:endParaRPr>
          </a:p>
          <a:p>
            <a:pPr indent="-317500" lvl="0" marL="457200" rtl="0">
              <a:spcBef>
                <a:spcPts val="0"/>
              </a:spcBef>
              <a:spcAft>
                <a:spcPts val="0"/>
              </a:spcAft>
              <a:buClr>
                <a:srgbClr val="FAFAFA"/>
              </a:buClr>
              <a:buSzPts val="1400"/>
              <a:buChar char="●"/>
            </a:pPr>
            <a:r>
              <a:rPr lang="en" sz="1400" u="sng">
                <a:solidFill>
                  <a:srgbClr val="FAFAFA"/>
                </a:solidFill>
              </a:rPr>
              <a:t>SequenceFileAsTextInputFormat</a:t>
            </a:r>
            <a:r>
              <a:rPr lang="en" sz="1400">
                <a:solidFill>
                  <a:srgbClr val="FAFAFA"/>
                </a:solidFill>
              </a:rPr>
              <a:t> - This class converts Sequence file key and value to text objects to make it suitable for streaming.</a:t>
            </a:r>
            <a:endParaRPr sz="1400">
              <a:solidFill>
                <a:srgbClr val="FAFAFA"/>
              </a:solidFill>
            </a:endParaRPr>
          </a:p>
          <a:p>
            <a:pPr indent="-317500" lvl="0" marL="457200" rtl="0">
              <a:spcBef>
                <a:spcPts val="0"/>
              </a:spcBef>
              <a:spcAft>
                <a:spcPts val="0"/>
              </a:spcAft>
              <a:buClr>
                <a:srgbClr val="FAFAFA"/>
              </a:buClr>
              <a:buSzPts val="1400"/>
              <a:buChar char="●"/>
            </a:pPr>
            <a:r>
              <a:rPr lang="en" sz="1400" u="sng">
                <a:solidFill>
                  <a:srgbClr val="FAFAFA"/>
                </a:solidFill>
              </a:rPr>
              <a:t>SequenceFileAsBinaryInputFormat</a:t>
            </a:r>
            <a:r>
              <a:rPr lang="en" sz="1400">
                <a:solidFill>
                  <a:srgbClr val="FAFAFA"/>
                </a:solidFill>
              </a:rPr>
              <a:t> - The class here fetches the sequence file’s keys and values as binary objects.</a:t>
            </a:r>
            <a:endParaRPr sz="1400">
              <a:solidFill>
                <a:srgbClr val="FAFAFA"/>
              </a:solidFill>
            </a:endParaRPr>
          </a:p>
          <a:p>
            <a:pPr indent="-317500" lvl="0" marL="457200" rtl="0">
              <a:spcBef>
                <a:spcPts val="0"/>
              </a:spcBef>
              <a:spcAft>
                <a:spcPts val="0"/>
              </a:spcAft>
              <a:buClr>
                <a:srgbClr val="FAFAFA"/>
              </a:buClr>
              <a:buSzPts val="1400"/>
              <a:buChar char="●"/>
            </a:pPr>
            <a:r>
              <a:rPr lang="en" sz="1400" u="sng">
                <a:solidFill>
                  <a:srgbClr val="FAFAFA"/>
                </a:solidFill>
              </a:rPr>
              <a:t>FixedLengthInputFormat</a:t>
            </a:r>
            <a:r>
              <a:rPr lang="en" sz="1400">
                <a:solidFill>
                  <a:srgbClr val="FAFAFA"/>
                </a:solidFill>
              </a:rPr>
              <a:t> - It’s used for reading fixed-width binary records from a file where the records are not separated by delimiters.</a:t>
            </a:r>
            <a:endParaRPr sz="1400">
              <a:solidFill>
                <a:srgbClr val="FAFAFA"/>
              </a:solidFill>
            </a:endParaRPr>
          </a:p>
          <a:p>
            <a:pPr indent="0" lvl="0" marL="0">
              <a:spcBef>
                <a:spcPts val="0"/>
              </a:spcBef>
              <a:spcAft>
                <a:spcPts val="1600"/>
              </a:spcAft>
              <a:buNone/>
            </a:pPr>
            <a:r>
              <a:t/>
            </a:r>
            <a:endParaRPr sz="1400">
              <a:solidFill>
                <a:srgbClr val="FAFAF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Output Formats</a:t>
            </a:r>
            <a:endParaRPr/>
          </a:p>
          <a:p>
            <a:pPr indent="0" lvl="0" marL="0">
              <a:spcBef>
                <a:spcPts val="0"/>
              </a:spcBef>
              <a:spcAft>
                <a:spcPts val="0"/>
              </a:spcAft>
              <a:buNone/>
            </a:pPr>
            <a:r>
              <a:t/>
            </a:r>
            <a:endParaRPr/>
          </a:p>
        </p:txBody>
      </p:sp>
      <p:sp>
        <p:nvSpPr>
          <p:cNvPr id="178" name="Google Shape;178;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Determines the implementation of RecordWriter for writing output files</a:t>
            </a:r>
            <a:endParaRPr/>
          </a:p>
          <a:p>
            <a:pPr indent="0" lvl="0" marL="0" rtl="0">
              <a:spcBef>
                <a:spcPts val="1600"/>
              </a:spcBef>
              <a:spcAft>
                <a:spcPts val="0"/>
              </a:spcAft>
              <a:buNone/>
            </a:pPr>
            <a:r>
              <a:rPr lang="en"/>
              <a:t>Types:</a:t>
            </a:r>
            <a:endParaRPr/>
          </a:p>
          <a:p>
            <a:pPr indent="-311150" lvl="0" marL="457200" rtl="0">
              <a:spcBef>
                <a:spcPts val="1600"/>
              </a:spcBef>
              <a:spcAft>
                <a:spcPts val="0"/>
              </a:spcAft>
              <a:buSzPts val="1300"/>
              <a:buAutoNum type="arabicPeriod"/>
            </a:pPr>
            <a:r>
              <a:rPr lang="en"/>
              <a:t>TextOutputFormat - default format,, writes key value pairs in individual lines</a:t>
            </a:r>
            <a:endParaRPr/>
          </a:p>
          <a:p>
            <a:pPr indent="-311150" lvl="0" marL="457200" rtl="0">
              <a:spcBef>
                <a:spcPts val="0"/>
              </a:spcBef>
              <a:spcAft>
                <a:spcPts val="0"/>
              </a:spcAft>
              <a:buSzPts val="1300"/>
              <a:buAutoNum type="arabicPeriod"/>
            </a:pPr>
            <a:r>
              <a:rPr lang="en"/>
              <a:t>SequenceFileOutputFormat - writes serialized output can be deserialized with SequenceFileInputFormat</a:t>
            </a:r>
            <a:endParaRPr/>
          </a:p>
          <a:p>
            <a:pPr indent="-311150" lvl="0" marL="457200" rtl="0">
              <a:spcBef>
                <a:spcPts val="0"/>
              </a:spcBef>
              <a:spcAft>
                <a:spcPts val="0"/>
              </a:spcAft>
              <a:buSzPts val="1300"/>
              <a:buAutoNum type="arabicPeriod"/>
            </a:pPr>
            <a:r>
              <a:rPr lang="en"/>
              <a:t>SequenceFileAsBinaryOutputFormat - writes to sequence file in binary format</a:t>
            </a:r>
            <a:endParaRPr/>
          </a:p>
          <a:p>
            <a:pPr indent="-311150" lvl="0" marL="457200" rtl="0">
              <a:spcBef>
                <a:spcPts val="0"/>
              </a:spcBef>
              <a:spcAft>
                <a:spcPts val="0"/>
              </a:spcAft>
              <a:buSzPts val="1300"/>
              <a:buAutoNum type="arabicPeriod"/>
            </a:pPr>
            <a:r>
              <a:rPr lang="en"/>
              <a:t>MapFileOutputFormat</a:t>
            </a:r>
            <a:endParaRPr/>
          </a:p>
          <a:p>
            <a:pPr indent="-311150" lvl="0" marL="457200" rtl="0">
              <a:spcBef>
                <a:spcPts val="0"/>
              </a:spcBef>
              <a:spcAft>
                <a:spcPts val="0"/>
              </a:spcAft>
              <a:buSzPts val="1300"/>
              <a:buAutoNum type="arabicPeriod"/>
            </a:pPr>
            <a:r>
              <a:rPr lang="en"/>
              <a:t>MultipleOutputs - writes to multiple files whose names are derived from keys</a:t>
            </a:r>
            <a:endParaRPr/>
          </a:p>
          <a:p>
            <a:pPr indent="-311150" lvl="0" marL="457200" rtl="0">
              <a:spcBef>
                <a:spcPts val="0"/>
              </a:spcBef>
              <a:spcAft>
                <a:spcPts val="0"/>
              </a:spcAft>
              <a:buSzPts val="1300"/>
              <a:buAutoNum type="arabicPeriod"/>
            </a:pPr>
            <a:r>
              <a:rPr lang="en"/>
              <a:t>LazyOutputFormat - creates output file only when a record is emitted</a:t>
            </a:r>
            <a:endParaRPr/>
          </a:p>
          <a:p>
            <a:pPr indent="-311150" lvl="0" marL="457200">
              <a:spcBef>
                <a:spcPts val="0"/>
              </a:spcBef>
              <a:spcAft>
                <a:spcPts val="0"/>
              </a:spcAft>
              <a:buSzPts val="1300"/>
              <a:buAutoNum type="arabicPeriod"/>
            </a:pPr>
            <a:r>
              <a:rPr lang="en"/>
              <a:t>DBOutputFormat - prepares batch SQL &amp; writes to HBase and other relational databases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Counters</a:t>
            </a:r>
            <a:endParaRPr/>
          </a:p>
        </p:txBody>
      </p:sp>
      <p:sp>
        <p:nvSpPr>
          <p:cNvPr id="184" name="Google Shape;184;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Keeps track of event occurrence</a:t>
            </a:r>
            <a:endParaRPr/>
          </a:p>
          <a:p>
            <a:pPr indent="-311150" lvl="0" marL="457200" rtl="0">
              <a:spcBef>
                <a:spcPts val="1600"/>
              </a:spcBef>
              <a:spcAft>
                <a:spcPts val="0"/>
              </a:spcAft>
              <a:buSzPts val="1300"/>
              <a:buChar char="●"/>
            </a:pPr>
            <a:r>
              <a:rPr lang="en"/>
              <a:t>In-built counters: </a:t>
            </a:r>
            <a:endParaRPr/>
          </a:p>
          <a:p>
            <a:pPr indent="-298450" lvl="1" marL="914400" rtl="0">
              <a:spcBef>
                <a:spcPts val="0"/>
              </a:spcBef>
              <a:spcAft>
                <a:spcPts val="0"/>
              </a:spcAft>
              <a:buSzPts val="1100"/>
              <a:buChar char="○"/>
            </a:pPr>
            <a:r>
              <a:rPr lang="en"/>
              <a:t>Task counters: keeps track information about task (MAP_INPUT_RECORDS, REDUCE_INPUT_RECORDS)</a:t>
            </a:r>
            <a:endParaRPr/>
          </a:p>
          <a:p>
            <a:pPr indent="-298450" lvl="1" marL="914400" rtl="0">
              <a:spcBef>
                <a:spcPts val="0"/>
              </a:spcBef>
              <a:spcAft>
                <a:spcPts val="0"/>
              </a:spcAft>
              <a:buSzPts val="1100"/>
              <a:buChar char="○"/>
            </a:pPr>
            <a:r>
              <a:rPr lang="en"/>
              <a:t>Filesystem counters: Number of bytes read/written (BYTES_READ, BYTES_WRITE) </a:t>
            </a:r>
            <a:endParaRPr/>
          </a:p>
          <a:p>
            <a:pPr indent="-298450" lvl="1" marL="914400" rtl="0">
              <a:spcBef>
                <a:spcPts val="0"/>
              </a:spcBef>
              <a:spcAft>
                <a:spcPts val="0"/>
              </a:spcAft>
              <a:buSzPts val="1100"/>
              <a:buChar char="○"/>
            </a:pPr>
            <a:r>
              <a:rPr lang="en"/>
              <a:t>Job counters: Number of tasks launched (TOTAL_LAUNCHED_MAPS, TOTAL_LAUNCHED_REDUCES)</a:t>
            </a:r>
            <a:endParaRPr/>
          </a:p>
          <a:p>
            <a:pPr indent="-311150" lvl="0" marL="457200" rtl="0">
              <a:spcBef>
                <a:spcPts val="0"/>
              </a:spcBef>
              <a:spcAft>
                <a:spcPts val="0"/>
              </a:spcAft>
              <a:buSzPts val="1300"/>
              <a:buChar char="●"/>
            </a:pPr>
            <a:r>
              <a:rPr lang="en"/>
              <a:t>Custom counters:</a:t>
            </a:r>
            <a:endParaRPr/>
          </a:p>
          <a:p>
            <a:pPr indent="-298450" lvl="1" marL="914400" rtl="0">
              <a:spcBef>
                <a:spcPts val="0"/>
              </a:spcBef>
              <a:spcAft>
                <a:spcPts val="0"/>
              </a:spcAft>
              <a:buSzPts val="1100"/>
              <a:buChar char="○"/>
            </a:pPr>
            <a:r>
              <a:rPr lang="en"/>
              <a:t>Defined by Java Enums</a:t>
            </a:r>
            <a:endParaRPr/>
          </a:p>
          <a:p>
            <a:pPr indent="-292100" lvl="1" marL="914400" rtl="0">
              <a:spcBef>
                <a:spcPts val="0"/>
              </a:spcBef>
              <a:spcAft>
                <a:spcPts val="0"/>
              </a:spcAft>
              <a:buSzPts val="1000"/>
              <a:buFont typeface="Courier New"/>
              <a:buChar char="○"/>
            </a:pPr>
            <a:r>
              <a:rPr lang="en" sz="1000">
                <a:latin typeface="Courier New"/>
                <a:ea typeface="Courier New"/>
                <a:cs typeface="Courier New"/>
                <a:sym typeface="Courier New"/>
              </a:rPr>
              <a:t>public enum DIAGNOSIS_COUNTER { PULMONARY_DISEASE, BRONCHITIS_ASTHMA };</a:t>
            </a:r>
            <a:endParaRPr sz="1000">
              <a:latin typeface="Courier New"/>
              <a:ea typeface="Courier New"/>
              <a:cs typeface="Courier New"/>
              <a:sym typeface="Courier New"/>
            </a:endParaRPr>
          </a:p>
          <a:p>
            <a:pPr indent="-292100" lvl="1" marL="914400">
              <a:spcBef>
                <a:spcPts val="0"/>
              </a:spcBef>
              <a:spcAft>
                <a:spcPts val="0"/>
              </a:spcAft>
              <a:buSzPts val="1000"/>
              <a:buFont typeface="Courier New"/>
              <a:buChar char="○"/>
            </a:pPr>
            <a:r>
              <a:rPr lang="en" sz="1000">
                <a:latin typeface="Courier New"/>
                <a:ea typeface="Courier New"/>
                <a:cs typeface="Courier New"/>
                <a:sym typeface="Courier New"/>
              </a:rPr>
              <a:t>if(&lt;some condition&gt;) { context.getCounter(DIAGNOSIS_COUNTER.PULMONARY_DISEASE).increment(1); }</a:t>
            </a:r>
            <a:endParaRPr sz="1000">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