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snapToGrid="0">
      <p:cViewPr varScale="1">
        <p:scale>
          <a:sx n="68" d="100"/>
          <a:sy n="68" d="100"/>
        </p:scale>
        <p:origin x="7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402153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611BC2-1C8A-4A7C-8C34-657AF1730EAE}"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2040544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2758224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13690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498348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579855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1743552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1383777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404969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225876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611BC2-1C8A-4A7C-8C34-657AF1730EAE}"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110711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611BC2-1C8A-4A7C-8C34-657AF1730EAE}"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338549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611BC2-1C8A-4A7C-8C34-657AF1730EAE}"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386720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611BC2-1C8A-4A7C-8C34-657AF1730EAE}"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1119963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11BC2-1C8A-4A7C-8C34-657AF1730EAE}"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124384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611BC2-1C8A-4A7C-8C34-657AF1730EAE}"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421638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611BC2-1C8A-4A7C-8C34-657AF1730EAE}"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40990-29E9-4BD8-81D5-3F4B7A1BE493}" type="slidenum">
              <a:rPr lang="en-US" smtClean="0"/>
              <a:t>‹#›</a:t>
            </a:fld>
            <a:endParaRPr lang="en-US"/>
          </a:p>
        </p:txBody>
      </p:sp>
    </p:spTree>
    <p:extLst>
      <p:ext uri="{BB962C8B-B14F-4D97-AF65-F5344CB8AC3E}">
        <p14:creationId xmlns:p14="http://schemas.microsoft.com/office/powerpoint/2010/main" val="308326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8611BC2-1C8A-4A7C-8C34-657AF1730EAE}" type="datetimeFigureOut">
              <a:rPr lang="en-US" smtClean="0"/>
              <a:t>2/17/2019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740990-29E9-4BD8-81D5-3F4B7A1BE493}" type="slidenum">
              <a:rPr lang="en-US" smtClean="0"/>
              <a:t>‹#›</a:t>
            </a:fld>
            <a:endParaRPr lang="en-US"/>
          </a:p>
        </p:txBody>
      </p:sp>
    </p:spTree>
    <p:extLst>
      <p:ext uri="{BB962C8B-B14F-4D97-AF65-F5344CB8AC3E}">
        <p14:creationId xmlns:p14="http://schemas.microsoft.com/office/powerpoint/2010/main" val="2991037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E7A847-FB11-4858-B185-93E51517CF8F}"/>
              </a:ext>
            </a:extLst>
          </p:cNvPr>
          <p:cNvSpPr txBox="1"/>
          <p:nvPr/>
        </p:nvSpPr>
        <p:spPr>
          <a:xfrm>
            <a:off x="1857080" y="1168924"/>
            <a:ext cx="8823489" cy="1323439"/>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MAPREDUCE TYPES, FORMATS AND FEATURES     </a:t>
            </a:r>
          </a:p>
        </p:txBody>
      </p:sp>
      <p:sp>
        <p:nvSpPr>
          <p:cNvPr id="5" name="TextBox 4">
            <a:extLst>
              <a:ext uri="{FF2B5EF4-FFF2-40B4-BE49-F238E27FC236}">
                <a16:creationId xmlns:a16="http://schemas.microsoft.com/office/drawing/2014/main" id="{B1DB3ECF-3367-466E-828F-5567A1DB3B08}"/>
              </a:ext>
            </a:extLst>
          </p:cNvPr>
          <p:cNvSpPr txBox="1"/>
          <p:nvPr/>
        </p:nvSpPr>
        <p:spPr>
          <a:xfrm>
            <a:off x="6834433" y="3544478"/>
            <a:ext cx="4703975"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87344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6001643"/>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FEATURES</a:t>
            </a:r>
          </a:p>
          <a:p>
            <a:r>
              <a:rPr lang="en-US" sz="2400" b="1" dirty="0">
                <a:latin typeface="Times New Roman" panose="02020603050405020304" pitchFamily="18" charset="0"/>
                <a:cs typeface="Times New Roman" panose="02020603050405020304" pitchFamily="18" charset="0"/>
              </a:rPr>
              <a:t>Counters:</a:t>
            </a:r>
            <a:endParaRPr lang="en-US" sz="2800" b="1" dirty="0">
              <a:latin typeface="Times New Roman" panose="02020603050405020304" pitchFamily="18" charset="0"/>
              <a:cs typeface="Times New Roman" panose="02020603050405020304" pitchFamily="18" charset="0"/>
            </a:endParaRPr>
          </a:p>
          <a:p>
            <a:r>
              <a:rPr lang="en-US" dirty="0"/>
              <a:t>Counters are handy when you want to diagnose a problem in case there is one, or to gather statistical information about the task.</a:t>
            </a:r>
          </a:p>
          <a:p>
            <a:endParaRPr lang="en-US" dirty="0"/>
          </a:p>
          <a:p>
            <a:r>
              <a:rPr lang="en-US" dirty="0"/>
              <a:t>Types of Counters: </a:t>
            </a:r>
          </a:p>
          <a:p>
            <a:pPr marL="285750" indent="-285750">
              <a:buFont typeface="Arial" panose="020B0604020202020204" pitchFamily="34" charset="0"/>
              <a:buChar char="•"/>
            </a:pPr>
            <a:r>
              <a:rPr lang="en-US" b="1" dirty="0"/>
              <a:t>Built in counters:</a:t>
            </a:r>
          </a:p>
          <a:p>
            <a:pPr marL="742950" lvl="1" indent="-285750">
              <a:buFont typeface="Arial" panose="020B0604020202020204" pitchFamily="34" charset="0"/>
              <a:buChar char="•"/>
            </a:pPr>
            <a:r>
              <a:rPr lang="en-US" dirty="0"/>
              <a:t> Task Counters: It gathers information about the task and then results are aggregated for all the tasks in a job.</a:t>
            </a:r>
          </a:p>
          <a:p>
            <a:pPr marL="742950" lvl="1" indent="-285750">
              <a:buFont typeface="Arial" panose="020B0604020202020204" pitchFamily="34" charset="0"/>
              <a:buChar char="•"/>
            </a:pPr>
            <a:r>
              <a:rPr lang="en-US" dirty="0"/>
              <a:t> Job Counters: It is maintained by an application master, it measures job level statistics such as total number of map and reduce tasks.</a:t>
            </a:r>
          </a:p>
          <a:p>
            <a:pPr marL="285750" indent="-285750">
              <a:buFont typeface="Arial" panose="020B0604020202020204" pitchFamily="34" charset="0"/>
              <a:buChar char="•"/>
            </a:pPr>
            <a:r>
              <a:rPr lang="en-US" b="1" dirty="0"/>
              <a:t>User Defined counters: </a:t>
            </a:r>
          </a:p>
          <a:p>
            <a:pPr marL="742950" lvl="1" indent="-285750">
              <a:buFont typeface="Arial" panose="020B0604020202020204" pitchFamily="34" charset="0"/>
              <a:buChar char="•"/>
            </a:pPr>
            <a:r>
              <a:rPr lang="en-US" dirty="0"/>
              <a:t>Dynamic counters are app. writer which is created by counters using Java </a:t>
            </a:r>
            <a:r>
              <a:rPr lang="en-US" dirty="0" err="1"/>
              <a:t>enum</a:t>
            </a:r>
            <a:r>
              <a:rPr lang="en-US" dirty="0"/>
              <a:t> or by interface.</a:t>
            </a:r>
          </a:p>
          <a:p>
            <a:pPr marL="742950" lvl="1" indent="-285750">
              <a:buFont typeface="Arial" panose="020B0604020202020204" pitchFamily="34" charset="0"/>
              <a:buChar char="•"/>
            </a:pPr>
            <a:r>
              <a:rPr lang="en-US" dirty="0"/>
              <a:t>Retrieving counters give the job level statistics even when the job is still running instead of waiting till the end for the job to finish. Built-in Java APIs.</a:t>
            </a:r>
          </a:p>
          <a:p>
            <a:pPr marL="285750" indent="-285750">
              <a:buFont typeface="Arial" panose="020B0604020202020204" pitchFamily="34" charset="0"/>
              <a:buChar char="•"/>
            </a:pPr>
            <a:r>
              <a:rPr lang="en-US" b="1" dirty="0"/>
              <a:t>User-defined streaming functions:</a:t>
            </a:r>
            <a:endParaRPr lang="en-US" dirty="0"/>
          </a:p>
          <a:p>
            <a:pPr marL="742950" lvl="1" indent="-285750">
              <a:buFont typeface="Arial" panose="020B0604020202020204" pitchFamily="34" charset="0"/>
              <a:buChar char="•"/>
            </a:pPr>
            <a:r>
              <a:rPr lang="en-US" dirty="0"/>
              <a:t> They can increment counters by sending a specially formatted line to the standard error stream.</a:t>
            </a:r>
          </a:p>
          <a:p>
            <a:pPr marL="742950" lvl="1" indent="-285750">
              <a:buFont typeface="Arial" panose="020B0604020202020204" pitchFamily="34" charset="0"/>
              <a:buChar char="•"/>
            </a:pPr>
            <a:r>
              <a:rPr lang="en-US" dirty="0"/>
              <a:t> The line must have the following format: </a:t>
            </a:r>
            <a:r>
              <a:rPr lang="en-US" dirty="0" err="1"/>
              <a:t>reporter:counter:group,counter,amount</a:t>
            </a:r>
            <a:r>
              <a:rPr lang="en-US" dirty="0"/>
              <a:t>.</a:t>
            </a:r>
          </a:p>
        </p:txBody>
      </p:sp>
    </p:spTree>
    <p:extLst>
      <p:ext uri="{BB962C8B-B14F-4D97-AF65-F5344CB8AC3E}">
        <p14:creationId xmlns:p14="http://schemas.microsoft.com/office/powerpoint/2010/main" val="117224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6494085"/>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SORTING</a:t>
            </a:r>
          </a:p>
          <a:p>
            <a:pPr algn="ctr"/>
            <a:endParaRPr lang="en-US" sz="2800" b="1" dirty="0">
              <a:latin typeface="Times New Roman" panose="02020603050405020304" pitchFamily="18" charset="0"/>
              <a:cs typeface="Times New Roman" panose="02020603050405020304" pitchFamily="18" charset="0"/>
            </a:endParaRPr>
          </a:p>
          <a:p>
            <a:pPr>
              <a:lnSpc>
                <a:spcPct val="150000"/>
              </a:lnSpc>
            </a:pPr>
            <a:r>
              <a:rPr lang="en-US" dirty="0"/>
              <a:t>The ability to sort data is one of the main features of MapReduce capabilities.</a:t>
            </a:r>
          </a:p>
          <a:p>
            <a:pPr>
              <a:lnSpc>
                <a:spcPct val="150000"/>
              </a:lnSpc>
            </a:pPr>
            <a:endParaRPr lang="en-US" dirty="0"/>
          </a:p>
          <a:p>
            <a:pPr>
              <a:lnSpc>
                <a:spcPct val="150000"/>
              </a:lnSpc>
            </a:pPr>
            <a:r>
              <a:rPr lang="en-US" dirty="0"/>
              <a:t>MapReduce can be sorted in the following ways:</a:t>
            </a:r>
          </a:p>
          <a:p>
            <a:pPr marL="285750" indent="-285750">
              <a:lnSpc>
                <a:spcPct val="150000"/>
              </a:lnSpc>
              <a:buFont typeface="Arial" panose="020B0604020202020204" pitchFamily="34" charset="0"/>
              <a:buChar char="•"/>
            </a:pPr>
            <a:endParaRPr lang="en-US" dirty="0"/>
          </a:p>
          <a:p>
            <a:pPr marL="285750" indent="-285750">
              <a:lnSpc>
                <a:spcPct val="150000"/>
              </a:lnSpc>
              <a:buFont typeface="Arial" panose="020B0604020202020204" pitchFamily="34" charset="0"/>
              <a:buChar char="•"/>
            </a:pPr>
            <a:r>
              <a:rPr lang="en-US" b="1" dirty="0"/>
              <a:t>Partial Sort:</a:t>
            </a:r>
          </a:p>
          <a:p>
            <a:pPr marL="742950" lvl="1" indent="-285750">
              <a:lnSpc>
                <a:spcPct val="150000"/>
              </a:lnSpc>
              <a:buFont typeface="Arial" panose="020B0604020202020204" pitchFamily="34" charset="0"/>
              <a:buChar char="•"/>
            </a:pPr>
            <a:r>
              <a:rPr lang="en-US" dirty="0"/>
              <a:t>This is the default sort where MapReduce sorts the data by keys. Individual output files are sorted but no globally sorted file is combined and produced.</a:t>
            </a:r>
          </a:p>
          <a:p>
            <a:pPr marL="285750" indent="-285750">
              <a:lnSpc>
                <a:spcPct val="150000"/>
              </a:lnSpc>
              <a:buFont typeface="Arial" panose="020B0604020202020204" pitchFamily="34" charset="0"/>
              <a:buChar char="•"/>
            </a:pPr>
            <a:r>
              <a:rPr lang="en-US" b="1" dirty="0"/>
              <a:t>Total Sort:</a:t>
            </a:r>
          </a:p>
          <a:p>
            <a:pPr marL="742950" lvl="1" indent="-285750">
              <a:lnSpc>
                <a:spcPct val="150000"/>
              </a:lnSpc>
              <a:buFont typeface="Arial" panose="020B0604020202020204" pitchFamily="34" charset="0"/>
              <a:buChar char="•"/>
            </a:pPr>
            <a:r>
              <a:rPr lang="en-US" dirty="0"/>
              <a:t>Produces globally sorted output files. It does this by using a partitioner that respects the total order of the output and the partition sizes must be fairly even.</a:t>
            </a:r>
          </a:p>
          <a:p>
            <a:pPr marL="285750" indent="-285750">
              <a:lnSpc>
                <a:spcPct val="150000"/>
              </a:lnSpc>
              <a:buFont typeface="Arial" panose="020B0604020202020204" pitchFamily="34" charset="0"/>
              <a:buChar char="•"/>
            </a:pPr>
            <a:r>
              <a:rPr lang="en-US" b="1" dirty="0"/>
              <a:t>Secondary Sort: </a:t>
            </a:r>
          </a:p>
          <a:p>
            <a:pPr marL="742950" lvl="1" indent="-285750">
              <a:lnSpc>
                <a:spcPct val="150000"/>
              </a:lnSpc>
              <a:buFont typeface="Arial" panose="020B0604020202020204" pitchFamily="34" charset="0"/>
              <a:buChar char="•"/>
            </a:pPr>
            <a:r>
              <a:rPr lang="en-US" dirty="0"/>
              <a:t>Sorts the records by key in the map phase instead of the reduce phase.</a:t>
            </a:r>
          </a:p>
          <a:p>
            <a:endParaRPr lang="en-US" b="1" dirty="0">
              <a:cs typeface="Times New Roman" panose="02020603050405020304" pitchFamily="18" charset="0"/>
            </a:endParaRPr>
          </a:p>
          <a:p>
            <a:endParaRPr lang="en-US" b="1" dirty="0">
              <a:cs typeface="Times New Roman" panose="02020603050405020304" pitchFamily="18" charset="0"/>
            </a:endParaRPr>
          </a:p>
        </p:txBody>
      </p:sp>
    </p:spTree>
    <p:extLst>
      <p:ext uri="{BB962C8B-B14F-4D97-AF65-F5344CB8AC3E}">
        <p14:creationId xmlns:p14="http://schemas.microsoft.com/office/powerpoint/2010/main" val="3875825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C0D0E1-B8A2-46CF-B91C-E5000EE94EF5}"/>
              </a:ext>
            </a:extLst>
          </p:cNvPr>
          <p:cNvSpPr>
            <a:spLocks noGrp="1"/>
          </p:cNvSpPr>
          <p:nvPr>
            <p:ph type="title"/>
          </p:nvPr>
        </p:nvSpPr>
        <p:spPr>
          <a:xfrm>
            <a:off x="1484311" y="685800"/>
            <a:ext cx="10018713" cy="1752599"/>
          </a:xfrm>
        </p:spPr>
        <p:txBody>
          <a:bodyPr>
            <a:normAutofit/>
          </a:bodyPr>
          <a:lstStyle/>
          <a:p>
            <a:r>
              <a:rPr lang="en-US" sz="2800" b="1" dirty="0">
                <a:latin typeface="Times New Roman" panose="02020603050405020304" pitchFamily="18" charset="0"/>
                <a:cs typeface="Times New Roman" panose="02020603050405020304" pitchFamily="18" charset="0"/>
              </a:rPr>
              <a:t>SORTING</a:t>
            </a:r>
          </a:p>
        </p:txBody>
      </p:sp>
      <p:pic>
        <p:nvPicPr>
          <p:cNvPr id="7" name="Content Placeholder 6">
            <a:extLst>
              <a:ext uri="{FF2B5EF4-FFF2-40B4-BE49-F238E27FC236}">
                <a16:creationId xmlns:a16="http://schemas.microsoft.com/office/drawing/2014/main" id="{EFD4F559-FB4D-4BCF-A456-73FA2C9DF1E0}"/>
              </a:ext>
            </a:extLst>
          </p:cNvPr>
          <p:cNvPicPr>
            <a:picLocks noGrp="1" noChangeAspect="1"/>
          </p:cNvPicPr>
          <p:nvPr>
            <p:ph sz="half" idx="2"/>
          </p:nvPr>
        </p:nvPicPr>
        <p:blipFill>
          <a:blip r:embed="rId2"/>
          <a:stretch>
            <a:fillRect/>
          </a:stretch>
        </p:blipFill>
        <p:spPr>
          <a:xfrm>
            <a:off x="7013543" y="2667001"/>
            <a:ext cx="4279769" cy="3124200"/>
          </a:xfrm>
          <a:prstGeom prst="rect">
            <a:avLst/>
          </a:prstGeom>
        </p:spPr>
      </p:pic>
      <p:pic>
        <p:nvPicPr>
          <p:cNvPr id="9" name="Content Placeholder 8">
            <a:extLst>
              <a:ext uri="{FF2B5EF4-FFF2-40B4-BE49-F238E27FC236}">
                <a16:creationId xmlns:a16="http://schemas.microsoft.com/office/drawing/2014/main" id="{8D8B5962-D438-4A3E-B4EB-4367B9661EC0}"/>
              </a:ext>
            </a:extLst>
          </p:cNvPr>
          <p:cNvPicPr>
            <a:picLocks noGrp="1" noChangeAspect="1"/>
          </p:cNvPicPr>
          <p:nvPr>
            <p:ph sz="half" idx="1"/>
          </p:nvPr>
        </p:nvPicPr>
        <p:blipFill>
          <a:blip r:embed="rId3"/>
          <a:stretch>
            <a:fillRect/>
          </a:stretch>
        </p:blipFill>
        <p:spPr>
          <a:xfrm>
            <a:off x="1899811" y="2667000"/>
            <a:ext cx="4063265" cy="3124200"/>
          </a:xfrm>
          <a:prstGeom prst="rect">
            <a:avLst/>
          </a:prstGeom>
        </p:spPr>
      </p:pic>
    </p:spTree>
    <p:extLst>
      <p:ext uri="{BB962C8B-B14F-4D97-AF65-F5344CB8AC3E}">
        <p14:creationId xmlns:p14="http://schemas.microsoft.com/office/powerpoint/2010/main" val="243843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5109091"/>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JOINS</a:t>
            </a:r>
          </a:p>
          <a:p>
            <a:pPr algn="ctr"/>
            <a:endParaRPr lang="en-US" sz="2800" b="1" dirty="0">
              <a:latin typeface="Times New Roman" panose="02020603050405020304" pitchFamily="18" charset="0"/>
              <a:cs typeface="Times New Roman" panose="02020603050405020304" pitchFamily="18" charset="0"/>
            </a:endParaRPr>
          </a:p>
          <a:p>
            <a:pPr>
              <a:lnSpc>
                <a:spcPct val="300000"/>
              </a:lnSpc>
              <a:buFont typeface="Arial" panose="020B0604020202020204" pitchFamily="34" charset="0"/>
              <a:buChar char="•"/>
            </a:pPr>
            <a:r>
              <a:rPr lang="en-US" dirty="0"/>
              <a:t>Joins can be used in MapReduce to combine large datasets together.</a:t>
            </a:r>
          </a:p>
          <a:p>
            <a:pPr>
              <a:lnSpc>
                <a:spcPct val="300000"/>
              </a:lnSpc>
              <a:buFont typeface="Arial" panose="020B0604020202020204" pitchFamily="34" charset="0"/>
              <a:buChar char="•"/>
            </a:pPr>
            <a:r>
              <a:rPr lang="en-US" dirty="0"/>
              <a:t>Implementation depends upon how large the dataset is and on how they are partitioned.</a:t>
            </a:r>
          </a:p>
          <a:p>
            <a:pPr>
              <a:lnSpc>
                <a:spcPct val="200000"/>
              </a:lnSpc>
              <a:buFont typeface="Arial" panose="020B0604020202020204" pitchFamily="34" charset="0"/>
              <a:buChar char="•"/>
            </a:pPr>
            <a:r>
              <a:rPr lang="en-US" dirty="0"/>
              <a:t>When processing large data sets the need for joining data by a common key can be very useful, if not essential.</a:t>
            </a:r>
          </a:p>
          <a:p>
            <a:pPr>
              <a:lnSpc>
                <a:spcPct val="300000"/>
              </a:lnSpc>
              <a:buFont typeface="Arial" panose="020B0604020202020204" pitchFamily="34" charset="0"/>
              <a:buChar char="•"/>
            </a:pPr>
            <a:r>
              <a:rPr lang="en-US" dirty="0"/>
              <a:t>By joining data you can further gain insights.</a:t>
            </a:r>
          </a:p>
          <a:p>
            <a:endParaRPr lang="en-US" b="1" dirty="0">
              <a:cs typeface="Times New Roman" panose="02020603050405020304" pitchFamily="18" charset="0"/>
            </a:endParaRPr>
          </a:p>
          <a:p>
            <a:endParaRPr lang="en-US" b="1" dirty="0">
              <a:cs typeface="Times New Roman" panose="02020603050405020304" pitchFamily="18" charset="0"/>
            </a:endParaRPr>
          </a:p>
        </p:txBody>
      </p:sp>
    </p:spTree>
    <p:extLst>
      <p:ext uri="{BB962C8B-B14F-4D97-AF65-F5344CB8AC3E}">
        <p14:creationId xmlns:p14="http://schemas.microsoft.com/office/powerpoint/2010/main" val="1154749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A6073935-E043-4801-AF06-06093A91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97BFED5-AF79-489D-A894-7DB576A6CF69}"/>
              </a:ext>
            </a:extLst>
          </p:cNvPr>
          <p:cNvSpPr txBox="1"/>
          <p:nvPr/>
        </p:nvSpPr>
        <p:spPr>
          <a:xfrm>
            <a:off x="8041742" y="648930"/>
            <a:ext cx="3461281" cy="3347337"/>
          </a:xfrm>
          <a:prstGeom prst="rect">
            <a:avLst/>
          </a:prstGeom>
        </p:spPr>
        <p:txBody>
          <a:bodyPr vert="horz" lIns="91440" tIns="45720" rIns="91440" bIns="45720" rtlCol="0" anchor="b">
            <a:normAutofit/>
          </a:bodyPr>
          <a:lstStyle/>
          <a:p>
            <a:pPr algn="r">
              <a:spcBef>
                <a:spcPct val="0"/>
              </a:spcBef>
              <a:spcAft>
                <a:spcPts val="600"/>
              </a:spcAft>
            </a:pPr>
            <a:r>
              <a:rPr lang="en-US" sz="4800" b="1" dirty="0">
                <a:ln w="3175" cmpd="sng">
                  <a:noFill/>
                </a:ln>
                <a:latin typeface="Times New Roman" panose="02020603050405020304" pitchFamily="18" charset="0"/>
                <a:ea typeface="+mj-ea"/>
                <a:cs typeface="Times New Roman" panose="02020603050405020304" pitchFamily="18" charset="0"/>
              </a:rPr>
              <a:t>JOINS</a:t>
            </a:r>
          </a:p>
          <a:p>
            <a:pPr algn="r">
              <a:spcBef>
                <a:spcPct val="0"/>
              </a:spcBef>
              <a:spcAft>
                <a:spcPts val="600"/>
              </a:spcAft>
            </a:pPr>
            <a:endParaRPr lang="en-US" sz="4800" b="1" dirty="0">
              <a:ln w="3175" cmpd="sng">
                <a:noFill/>
              </a:ln>
              <a:latin typeface="+mj-lt"/>
              <a:ea typeface="+mj-ea"/>
              <a:cs typeface="+mj-cs"/>
            </a:endParaRPr>
          </a:p>
          <a:p>
            <a:pPr algn="r">
              <a:spcBef>
                <a:spcPct val="0"/>
              </a:spcBef>
              <a:spcAft>
                <a:spcPts val="600"/>
              </a:spcAft>
            </a:pPr>
            <a:endParaRPr lang="en-US" sz="4800" b="1" dirty="0">
              <a:ln w="3175" cmpd="sng">
                <a:noFill/>
              </a:ln>
              <a:latin typeface="+mj-lt"/>
              <a:ea typeface="+mj-ea"/>
              <a:cs typeface="+mj-cs"/>
            </a:endParaRPr>
          </a:p>
          <a:p>
            <a:pPr algn="r">
              <a:spcBef>
                <a:spcPct val="0"/>
              </a:spcBef>
              <a:spcAft>
                <a:spcPts val="600"/>
              </a:spcAft>
            </a:pPr>
            <a:endParaRPr lang="en-US" sz="4800" b="1" dirty="0">
              <a:ln w="3175" cmpd="sng">
                <a:noFill/>
              </a:ln>
              <a:latin typeface="+mj-lt"/>
              <a:ea typeface="+mj-ea"/>
              <a:cs typeface="+mj-cs"/>
            </a:endParaRPr>
          </a:p>
        </p:txBody>
      </p:sp>
      <p:grpSp>
        <p:nvGrpSpPr>
          <p:cNvPr id="18" name="Group 17">
            <a:extLst>
              <a:ext uri="{FF2B5EF4-FFF2-40B4-BE49-F238E27FC236}">
                <a16:creationId xmlns:a16="http://schemas.microsoft.com/office/drawing/2014/main" id="{8AC26FF4-D6F9-4A94-A837-D051A101ED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6714" y="-4763"/>
            <a:ext cx="5014912" cy="6862763"/>
            <a:chOff x="2928938" y="-4763"/>
            <a:chExt cx="5014912" cy="6862763"/>
          </a:xfrm>
        </p:grpSpPr>
        <p:sp>
          <p:nvSpPr>
            <p:cNvPr id="19" name="Freeform 6">
              <a:extLst>
                <a:ext uri="{FF2B5EF4-FFF2-40B4-BE49-F238E27FC236}">
                  <a16:creationId xmlns:a16="http://schemas.microsoft.com/office/drawing/2014/main" id="{EFFE501B-F9EC-4229-99D6-F39E38A71B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0" name="Freeform 7">
              <a:extLst>
                <a:ext uri="{FF2B5EF4-FFF2-40B4-BE49-F238E27FC236}">
                  <a16:creationId xmlns:a16="http://schemas.microsoft.com/office/drawing/2014/main" id="{B064C6A0-3DE4-4F4A-B650-78A628163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1" name="Freeform 25">
              <a:extLst>
                <a:ext uri="{FF2B5EF4-FFF2-40B4-BE49-F238E27FC236}">
                  <a16:creationId xmlns:a16="http://schemas.microsoft.com/office/drawing/2014/main" id="{43CD3E83-3D0D-40EE-B1A2-9C989EBF2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2" name="Freeform 26">
              <a:extLst>
                <a:ext uri="{FF2B5EF4-FFF2-40B4-BE49-F238E27FC236}">
                  <a16:creationId xmlns:a16="http://schemas.microsoft.com/office/drawing/2014/main" id="{71553909-760D-4B98-96A4-F9F48339AF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3" name="Freeform 27">
              <a:extLst>
                <a:ext uri="{FF2B5EF4-FFF2-40B4-BE49-F238E27FC236}">
                  <a16:creationId xmlns:a16="http://schemas.microsoft.com/office/drawing/2014/main" id="{1F006A6C-F843-49BC-AC84-89BD2AF58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4" name="Freeform 28">
              <a:extLst>
                <a:ext uri="{FF2B5EF4-FFF2-40B4-BE49-F238E27FC236}">
                  <a16:creationId xmlns:a16="http://schemas.microsoft.com/office/drawing/2014/main" id="{62AEE6F3-16F4-4944-8459-4D5EEA341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6" name="Rounded Rectangle 16">
            <a:extLst>
              <a:ext uri="{FF2B5EF4-FFF2-40B4-BE49-F238E27FC236}">
                <a16:creationId xmlns:a16="http://schemas.microsoft.com/office/drawing/2014/main" id="{8D6B9972-4A81-4223-9901-0E559A1D5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693" y="648931"/>
            <a:ext cx="685443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Shape 119" descr="Screen Shot 2017-01-20 at 3.53.10 PM.png">
            <a:extLst>
              <a:ext uri="{FF2B5EF4-FFF2-40B4-BE49-F238E27FC236}">
                <a16:creationId xmlns:a16="http://schemas.microsoft.com/office/drawing/2014/main" id="{B15A4EA5-CB8D-4780-A18A-3F247AF5A4F1}"/>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4472" y="1011765"/>
            <a:ext cx="4888933" cy="45467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FEF0991C-06A1-4F7C-95CE-C63A50D7B3A0}"/>
              </a:ext>
            </a:extLst>
          </p:cNvPr>
          <p:cNvSpPr txBox="1"/>
          <p:nvPr/>
        </p:nvSpPr>
        <p:spPr>
          <a:xfrm>
            <a:off x="8286161" y="2931736"/>
            <a:ext cx="3667027" cy="646331"/>
          </a:xfrm>
          <a:prstGeom prst="rect">
            <a:avLst/>
          </a:prstGeom>
          <a:noFill/>
        </p:spPr>
        <p:txBody>
          <a:bodyPr wrap="square" rtlCol="0">
            <a:spAutoFit/>
          </a:bodyPr>
          <a:lstStyle/>
          <a:p>
            <a:r>
              <a:rPr lang="en-US" dirty="0"/>
              <a:t>Map Reduce can be used to join large datasets. </a:t>
            </a:r>
          </a:p>
        </p:txBody>
      </p:sp>
    </p:spTree>
    <p:extLst>
      <p:ext uri="{BB962C8B-B14F-4D97-AF65-F5344CB8AC3E}">
        <p14:creationId xmlns:p14="http://schemas.microsoft.com/office/powerpoint/2010/main" val="98532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6863417"/>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JOINS</a:t>
            </a:r>
          </a:p>
          <a:p>
            <a:pPr algn="ctr"/>
            <a:endParaRPr lang="en-US" sz="2800" b="1" dirty="0">
              <a:latin typeface="Times New Roman" panose="02020603050405020304" pitchFamily="18" charset="0"/>
              <a:cs typeface="Times New Roman" panose="02020603050405020304" pitchFamily="18" charset="0"/>
            </a:endParaRPr>
          </a:p>
          <a:p>
            <a:pPr algn="ctr"/>
            <a:r>
              <a:rPr lang="en-US" sz="2400" b="1" dirty="0">
                <a:cs typeface="Times New Roman" panose="02020603050405020304" pitchFamily="18" charset="0"/>
              </a:rPr>
              <a:t>Map Side Join</a:t>
            </a:r>
          </a:p>
          <a:p>
            <a:endParaRPr lang="en-US" dirty="0">
              <a:cs typeface="Times New Roman" panose="02020603050405020304" pitchFamily="18" charset="0"/>
            </a:endParaRPr>
          </a:p>
          <a:p>
            <a:pPr marL="285750" indent="-285750">
              <a:lnSpc>
                <a:spcPct val="150000"/>
              </a:lnSpc>
              <a:buFont typeface="Arial" panose="020B0604020202020204" pitchFamily="34" charset="0"/>
              <a:buChar char="•"/>
            </a:pPr>
            <a:r>
              <a:rPr lang="en-US" dirty="0"/>
              <a:t>When the join function is performed by the mapper it is called map side join.</a:t>
            </a:r>
          </a:p>
          <a:p>
            <a:pPr marL="285750" indent="-285750">
              <a:lnSpc>
                <a:spcPct val="150000"/>
              </a:lnSpc>
              <a:buFont typeface="Arial" panose="020B0604020202020204" pitchFamily="34" charset="0"/>
              <a:buChar char="•"/>
            </a:pPr>
            <a:r>
              <a:rPr lang="en-US" dirty="0"/>
              <a:t>A map-side join between large inputs works by performing the join before the data reaches the map function. For this to work, though the inputs to each map must be partitioned and sorted in a particular way. </a:t>
            </a:r>
          </a:p>
          <a:p>
            <a:pPr marL="285750" indent="-285750">
              <a:lnSpc>
                <a:spcPct val="150000"/>
              </a:lnSpc>
              <a:buFont typeface="Arial" panose="020B0604020202020204" pitchFamily="34" charset="0"/>
              <a:buChar char="•"/>
            </a:pPr>
            <a:r>
              <a:rPr lang="en-US" dirty="0"/>
              <a:t>Each input dataset must be divided into the same number of partitions, and it must be sorted by the same key (the join key) in each source. All the records for a particular key must reside in the same partition.</a:t>
            </a:r>
          </a:p>
          <a:p>
            <a:pPr marL="285750" indent="-285750" algn="just">
              <a:lnSpc>
                <a:spcPct val="150000"/>
              </a:lnSpc>
              <a:buFont typeface="Arial" panose="020B0604020202020204" pitchFamily="34" charset="0"/>
              <a:buChar char="•"/>
            </a:pPr>
            <a:r>
              <a:rPr lang="en-US" dirty="0"/>
              <a:t>To take advantage of map-side joins our data must meet one of following criteria:</a:t>
            </a:r>
          </a:p>
          <a:p>
            <a:pPr marL="742950" lvl="1" indent="-285750" algn="just">
              <a:lnSpc>
                <a:spcPct val="150000"/>
              </a:lnSpc>
              <a:buFont typeface="Arial" panose="020B0604020202020204" pitchFamily="34" charset="0"/>
              <a:buChar char="•"/>
            </a:pPr>
            <a:r>
              <a:rPr lang="en-US" dirty="0"/>
              <a:t>The datasets to be joined are already sorted by the same key and have the same number of partitions.</a:t>
            </a:r>
          </a:p>
          <a:p>
            <a:pPr marL="742950" lvl="1" indent="-285750" algn="just">
              <a:lnSpc>
                <a:spcPct val="150000"/>
              </a:lnSpc>
              <a:buFont typeface="Arial" panose="020B0604020202020204" pitchFamily="34" charset="0"/>
              <a:buChar char="•"/>
            </a:pPr>
            <a:r>
              <a:rPr lang="en-US" dirty="0"/>
              <a:t>Of the two datasets to be joined, one is small enough to fit into memory.</a:t>
            </a:r>
          </a:p>
          <a:p>
            <a:pPr>
              <a:lnSpc>
                <a:spcPct val="150000"/>
              </a:lnSpc>
            </a:pPr>
            <a:endParaRPr lang="en-US" dirty="0"/>
          </a:p>
          <a:p>
            <a:endParaRPr lang="en-US" b="1" dirty="0">
              <a:cs typeface="Times New Roman" panose="02020603050405020304" pitchFamily="18" charset="0"/>
            </a:endParaRPr>
          </a:p>
        </p:txBody>
      </p:sp>
    </p:spTree>
    <p:extLst>
      <p:ext uri="{BB962C8B-B14F-4D97-AF65-F5344CB8AC3E}">
        <p14:creationId xmlns:p14="http://schemas.microsoft.com/office/powerpoint/2010/main" val="366319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6447919"/>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JOINS</a:t>
            </a:r>
          </a:p>
          <a:p>
            <a:pPr algn="ctr"/>
            <a:endParaRPr lang="en-US" sz="2800" b="1" dirty="0">
              <a:latin typeface="Times New Roman" panose="02020603050405020304" pitchFamily="18" charset="0"/>
              <a:cs typeface="Times New Roman" panose="02020603050405020304" pitchFamily="18" charset="0"/>
            </a:endParaRPr>
          </a:p>
          <a:p>
            <a:pPr algn="ctr"/>
            <a:r>
              <a:rPr lang="en-US" sz="2400" b="1" dirty="0">
                <a:cs typeface="Times New Roman" panose="02020603050405020304" pitchFamily="18" charset="0"/>
              </a:rPr>
              <a:t>Reduce Side Join</a:t>
            </a:r>
          </a:p>
          <a:p>
            <a:endParaRPr lang="en-US" dirty="0">
              <a:cs typeface="Times New Roman" panose="02020603050405020304" pitchFamily="18" charset="0"/>
            </a:endParaRPr>
          </a:p>
          <a:p>
            <a:pPr marL="285750" indent="-285750">
              <a:buFont typeface="Arial" panose="020B0604020202020204" pitchFamily="34" charset="0"/>
              <a:buChar char="•"/>
            </a:pPr>
            <a:r>
              <a:rPr lang="en-US" dirty="0"/>
              <a:t>If the join is performed by the reducer it is called a reduce-side join.</a:t>
            </a:r>
          </a:p>
          <a:p>
            <a:endParaRPr lang="en-US" dirty="0"/>
          </a:p>
          <a:p>
            <a:pPr marL="285750" indent="-285750">
              <a:buFont typeface="Arial" panose="020B0604020202020204" pitchFamily="34" charset="0"/>
              <a:buChar char="•"/>
            </a:pPr>
            <a:r>
              <a:rPr lang="en-US" dirty="0"/>
              <a:t>A reduce-side join is more general than a map-side join, as the input datasets don’t have to be structured in any particular way, but it is less efficient because both datasets have to go through the MapReduce shuffle. </a:t>
            </a:r>
          </a:p>
          <a:p>
            <a:endParaRPr lang="en-US" dirty="0"/>
          </a:p>
          <a:p>
            <a:pPr marL="285750" indent="-285750">
              <a:buFont typeface="Arial" panose="020B0604020202020204" pitchFamily="34" charset="0"/>
              <a:buChar char="•"/>
            </a:pPr>
            <a:r>
              <a:rPr lang="en-US" dirty="0"/>
              <a:t>The basic idea is that the mapper tags each record with its source and uses the join key as the map output key, so that the records with the same key are brought together in the reducer.</a:t>
            </a:r>
          </a:p>
          <a:p>
            <a:endParaRPr lang="en-US" dirty="0"/>
          </a:p>
          <a:p>
            <a:pPr marL="285750" indent="-285750">
              <a:buFont typeface="Arial" panose="020B0604020202020204" pitchFamily="34" charset="0"/>
              <a:buChar char="•"/>
            </a:pPr>
            <a:r>
              <a:rPr lang="en-US" b="1" dirty="0"/>
              <a:t>How does this work?</a:t>
            </a:r>
          </a:p>
          <a:p>
            <a:pPr marL="742950" lvl="1" indent="-285750">
              <a:buFont typeface="Arial" panose="020B0604020202020204" pitchFamily="34" charset="0"/>
              <a:buChar char="•"/>
            </a:pPr>
            <a:r>
              <a:rPr lang="en-US" b="1" dirty="0"/>
              <a:t>Multiple Inputs: </a:t>
            </a:r>
            <a:r>
              <a:rPr lang="en-US" dirty="0"/>
              <a:t>The input sources for the datasets generally have different formats, so it is very convenient to use the </a:t>
            </a:r>
            <a:r>
              <a:rPr lang="en-US" dirty="0" err="1"/>
              <a:t>MultipleInputs</a:t>
            </a:r>
            <a:r>
              <a:rPr lang="en-US" dirty="0"/>
              <a:t> class to separate logic for parsing and tagging.</a:t>
            </a:r>
          </a:p>
          <a:p>
            <a:pPr marL="742950" lvl="1" indent="-285750">
              <a:buFont typeface="Arial" panose="020B0604020202020204" pitchFamily="34" charset="0"/>
              <a:buChar char="•"/>
            </a:pPr>
            <a:r>
              <a:rPr lang="en-US" b="1" dirty="0"/>
              <a:t>Secondary Sort: </a:t>
            </a:r>
            <a:r>
              <a:rPr lang="en-US" dirty="0"/>
              <a:t>Reducer  checks the records from both sources that have the same key, but they are not guaranteed to be in any particular order.</a:t>
            </a:r>
            <a:endParaRPr lang="en-US" b="1" dirty="0"/>
          </a:p>
          <a:p>
            <a:pPr lvl="1"/>
            <a:endParaRPr lang="en-US" dirty="0"/>
          </a:p>
          <a:p>
            <a:pPr>
              <a:lnSpc>
                <a:spcPct val="150000"/>
              </a:lnSpc>
            </a:pPr>
            <a:endParaRPr lang="en-US" dirty="0"/>
          </a:p>
          <a:p>
            <a:endParaRPr lang="en-US" b="1" dirty="0">
              <a:cs typeface="Times New Roman" panose="02020603050405020304" pitchFamily="18" charset="0"/>
            </a:endParaRPr>
          </a:p>
        </p:txBody>
      </p:sp>
    </p:spTree>
    <p:extLst>
      <p:ext uri="{BB962C8B-B14F-4D97-AF65-F5344CB8AC3E}">
        <p14:creationId xmlns:p14="http://schemas.microsoft.com/office/powerpoint/2010/main" val="2064857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6355586"/>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SIDE DATA DISTRIBUTION</a:t>
            </a:r>
          </a:p>
          <a:p>
            <a:pPr algn="ctr"/>
            <a:endParaRPr lang="en-US" sz="2800" b="1"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dirty="0"/>
              <a:t>Side Data can be defined as extra read-only data needed by a job to process the main dataset.</a:t>
            </a:r>
          </a:p>
          <a:p>
            <a:pPr marL="285750" indent="-285750">
              <a:lnSpc>
                <a:spcPct val="150000"/>
              </a:lnSpc>
              <a:buFont typeface="Arial" panose="020B0604020202020204" pitchFamily="34" charset="0"/>
              <a:buChar char="•"/>
            </a:pPr>
            <a:r>
              <a:rPr lang="en-US" dirty="0"/>
              <a:t>To make side data available to all the map or reduce tasks is a big challenge.</a:t>
            </a:r>
          </a:p>
          <a:p>
            <a:pPr marL="285750" indent="-285750">
              <a:lnSpc>
                <a:spcPct val="150000"/>
              </a:lnSpc>
              <a:buFont typeface="Arial" panose="020B0604020202020204" pitchFamily="34" charset="0"/>
              <a:buChar char="•"/>
            </a:pPr>
            <a:r>
              <a:rPr lang="en-US" b="1" dirty="0"/>
              <a:t>Ways to make data available: </a:t>
            </a:r>
          </a:p>
          <a:p>
            <a:pPr marL="742950" lvl="1" indent="-285750">
              <a:lnSpc>
                <a:spcPct val="150000"/>
              </a:lnSpc>
              <a:buFont typeface="Arial" panose="020B0604020202020204" pitchFamily="34" charset="0"/>
              <a:buChar char="•"/>
            </a:pPr>
            <a:r>
              <a:rPr lang="en-US" dirty="0"/>
              <a:t>One way is to use Job Configuration setter method to set key-value pairs .</a:t>
            </a:r>
          </a:p>
          <a:p>
            <a:pPr marL="742950" lvl="1" indent="-285750">
              <a:lnSpc>
                <a:spcPct val="150000"/>
              </a:lnSpc>
              <a:buFont typeface="Arial" panose="020B0604020202020204" pitchFamily="34" charset="0"/>
              <a:buChar char="•"/>
            </a:pPr>
            <a:r>
              <a:rPr lang="en-US" dirty="0"/>
              <a:t>Another way is using Hadoop’s distributed cache to distribute the datasets.</a:t>
            </a:r>
          </a:p>
          <a:p>
            <a:pPr marL="285750" indent="-285750">
              <a:lnSpc>
                <a:spcPct val="150000"/>
              </a:lnSpc>
              <a:buFont typeface="Arial" panose="020B0604020202020204" pitchFamily="34" charset="0"/>
              <a:buChar char="•"/>
            </a:pPr>
            <a:r>
              <a:rPr lang="en-US" dirty="0"/>
              <a:t>This provides a service for copying files and archives to the task nodes in time for the tasks to use them when they run.</a:t>
            </a:r>
          </a:p>
          <a:p>
            <a:pPr marL="285750" indent="-285750">
              <a:lnSpc>
                <a:spcPct val="150000"/>
              </a:lnSpc>
              <a:buFont typeface="Arial" panose="020B0604020202020204" pitchFamily="34" charset="0"/>
              <a:buChar char="•"/>
            </a:pPr>
            <a:r>
              <a:rPr lang="en-US" dirty="0"/>
              <a:t>Two types of objects can be placed into cache: </a:t>
            </a:r>
          </a:p>
          <a:p>
            <a:pPr marL="742950" lvl="1" indent="-285750">
              <a:lnSpc>
                <a:spcPct val="150000"/>
              </a:lnSpc>
              <a:buFont typeface="Arial" panose="020B0604020202020204" pitchFamily="34" charset="0"/>
              <a:buChar char="•"/>
            </a:pPr>
            <a:r>
              <a:rPr lang="en-US" dirty="0"/>
              <a:t>Files </a:t>
            </a:r>
          </a:p>
          <a:p>
            <a:pPr marL="742950" lvl="1" indent="-285750">
              <a:lnSpc>
                <a:spcPct val="150000"/>
              </a:lnSpc>
              <a:buFont typeface="Arial" panose="020B0604020202020204" pitchFamily="34" charset="0"/>
              <a:buChar char="•"/>
            </a:pPr>
            <a:r>
              <a:rPr lang="en-US" dirty="0"/>
              <a:t> Archives</a:t>
            </a:r>
          </a:p>
          <a:p>
            <a:endParaRPr lang="en-US" dirty="0">
              <a:cs typeface="Times New Roman" panose="02020603050405020304" pitchFamily="18" charset="0"/>
            </a:endParaRPr>
          </a:p>
          <a:p>
            <a:pPr lvl="1"/>
            <a:endParaRPr lang="en-US" dirty="0"/>
          </a:p>
          <a:p>
            <a:pPr>
              <a:lnSpc>
                <a:spcPct val="150000"/>
              </a:lnSpc>
            </a:pPr>
            <a:endParaRPr lang="en-US" dirty="0"/>
          </a:p>
          <a:p>
            <a:endParaRPr lang="en-US" b="1" dirty="0">
              <a:cs typeface="Times New Roman" panose="02020603050405020304" pitchFamily="18" charset="0"/>
            </a:endParaRPr>
          </a:p>
        </p:txBody>
      </p:sp>
    </p:spTree>
    <p:extLst>
      <p:ext uri="{BB962C8B-B14F-4D97-AF65-F5344CB8AC3E}">
        <p14:creationId xmlns:p14="http://schemas.microsoft.com/office/powerpoint/2010/main" val="1629510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2508379"/>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MapReduce LIBRARY CLASSES</a:t>
            </a:r>
          </a:p>
          <a:p>
            <a:pPr algn="ctr"/>
            <a:endParaRPr lang="en-US" sz="2800" b="1" dirty="0">
              <a:latin typeface="Times New Roman" panose="02020603050405020304" pitchFamily="18" charset="0"/>
              <a:cs typeface="Times New Roman" panose="02020603050405020304" pitchFamily="18" charset="0"/>
            </a:endParaRPr>
          </a:p>
          <a:p>
            <a:r>
              <a:rPr lang="en-US" sz="2000" dirty="0">
                <a:cs typeface="Times New Roman" panose="02020603050405020304" pitchFamily="18" charset="0"/>
              </a:rPr>
              <a:t>Mappers/ Reducers for commonly used functions:</a:t>
            </a:r>
          </a:p>
          <a:p>
            <a:endParaRPr lang="en-US" dirty="0">
              <a:cs typeface="Times New Roman" panose="02020603050405020304" pitchFamily="18" charset="0"/>
            </a:endParaRPr>
          </a:p>
          <a:p>
            <a:pPr lvl="1"/>
            <a:endParaRPr lang="en-US" dirty="0"/>
          </a:p>
          <a:p>
            <a:pPr>
              <a:lnSpc>
                <a:spcPct val="150000"/>
              </a:lnSpc>
            </a:pPr>
            <a:endParaRPr lang="en-US" dirty="0"/>
          </a:p>
          <a:p>
            <a:endParaRPr lang="en-US" b="1" dirty="0">
              <a:cs typeface="Times New Roman" panose="02020603050405020304" pitchFamily="18" charset="0"/>
            </a:endParaRPr>
          </a:p>
        </p:txBody>
      </p:sp>
      <p:pic>
        <p:nvPicPr>
          <p:cNvPr id="4" name="Picture 3">
            <a:extLst>
              <a:ext uri="{FF2B5EF4-FFF2-40B4-BE49-F238E27FC236}">
                <a16:creationId xmlns:a16="http://schemas.microsoft.com/office/drawing/2014/main" id="{49665DD5-E8EB-4E07-A184-7B1BC4B075EB}"/>
              </a:ext>
            </a:extLst>
          </p:cNvPr>
          <p:cNvPicPr>
            <a:picLocks noChangeAspect="1"/>
          </p:cNvPicPr>
          <p:nvPr/>
        </p:nvPicPr>
        <p:blipFill>
          <a:blip r:embed="rId2"/>
          <a:stretch>
            <a:fillRect/>
          </a:stretch>
        </p:blipFill>
        <p:spPr>
          <a:xfrm>
            <a:off x="3253285" y="2116448"/>
            <a:ext cx="5685430" cy="4411613"/>
          </a:xfrm>
          <a:prstGeom prst="rect">
            <a:avLst/>
          </a:prstGeom>
        </p:spPr>
      </p:pic>
    </p:spTree>
    <p:extLst>
      <p:ext uri="{BB962C8B-B14F-4D97-AF65-F5344CB8AC3E}">
        <p14:creationId xmlns:p14="http://schemas.microsoft.com/office/powerpoint/2010/main" val="2757544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6494085"/>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CONCLUSION</a:t>
            </a:r>
          </a:p>
          <a:p>
            <a:pPr algn="ctr"/>
            <a:endParaRPr lang="en-US" sz="2800" b="1" dirty="0">
              <a:latin typeface="Times New Roman" panose="02020603050405020304" pitchFamily="18" charset="0"/>
              <a:cs typeface="Times New Roman" panose="02020603050405020304" pitchFamily="18" charset="0"/>
            </a:endParaRPr>
          </a:p>
          <a:p>
            <a:pPr marL="285750" indent="-285750">
              <a:lnSpc>
                <a:spcPct val="250000"/>
              </a:lnSpc>
              <a:buFont typeface="Arial" panose="020B0604020202020204" pitchFamily="34" charset="0"/>
              <a:buChar char="•"/>
            </a:pPr>
            <a:r>
              <a:rPr lang="en-US" dirty="0"/>
              <a:t>A simple way to scale an application is provided by MapReduce.</a:t>
            </a:r>
          </a:p>
          <a:p>
            <a:pPr marL="285750" indent="-285750">
              <a:lnSpc>
                <a:spcPct val="250000"/>
              </a:lnSpc>
              <a:buFont typeface="Arial" panose="020B0604020202020204" pitchFamily="34" charset="0"/>
              <a:buChar char="•"/>
            </a:pPr>
            <a:r>
              <a:rPr lang="en-US" dirty="0"/>
              <a:t>Important applications include  Social networking and Search engines, PageRank, Statistics and Genomics.</a:t>
            </a:r>
          </a:p>
          <a:p>
            <a:pPr marL="285750" indent="-285750">
              <a:lnSpc>
                <a:spcPct val="250000"/>
              </a:lnSpc>
              <a:buFont typeface="Arial" panose="020B0604020202020204" pitchFamily="34" charset="0"/>
              <a:buChar char="•"/>
            </a:pPr>
            <a:r>
              <a:rPr lang="en-US" dirty="0"/>
              <a:t>This scales out to more machines, rather than scaling up.</a:t>
            </a:r>
          </a:p>
          <a:p>
            <a:pPr marL="285750" indent="-285750">
              <a:lnSpc>
                <a:spcPct val="250000"/>
              </a:lnSpc>
              <a:buFont typeface="Arial" panose="020B0604020202020204" pitchFamily="34" charset="0"/>
              <a:buChar char="•"/>
            </a:pPr>
            <a:r>
              <a:rPr lang="en-US" dirty="0"/>
              <a:t>It can effortlessly scale from a single machine to thousands of machines. </a:t>
            </a:r>
          </a:p>
          <a:p>
            <a:pPr marL="285750" indent="-285750">
              <a:lnSpc>
                <a:spcPct val="250000"/>
              </a:lnSpc>
              <a:buFont typeface="Arial" panose="020B0604020202020204" pitchFamily="34" charset="0"/>
              <a:buChar char="•"/>
            </a:pPr>
            <a:r>
              <a:rPr lang="en-US" dirty="0"/>
              <a:t>This is fault tolerant &amp; has a high performance.</a:t>
            </a:r>
          </a:p>
          <a:p>
            <a:pPr marL="285750" indent="-285750">
              <a:lnSpc>
                <a:spcPct val="250000"/>
              </a:lnSpc>
              <a:buFont typeface="Arial" panose="020B0604020202020204" pitchFamily="34" charset="0"/>
              <a:buChar char="•"/>
            </a:pPr>
            <a:r>
              <a:rPr lang="en-US" dirty="0"/>
              <a:t>If your use case can fit into its paradigm, then scaling is handled by the framework.</a:t>
            </a:r>
          </a:p>
          <a:p>
            <a:pPr>
              <a:lnSpc>
                <a:spcPct val="150000"/>
              </a:lnSpc>
            </a:pPr>
            <a:endParaRPr lang="en-US" dirty="0"/>
          </a:p>
          <a:p>
            <a:endParaRPr lang="en-US" b="1" dirty="0">
              <a:cs typeface="Times New Roman" panose="02020603050405020304" pitchFamily="18" charset="0"/>
            </a:endParaRPr>
          </a:p>
        </p:txBody>
      </p:sp>
    </p:spTree>
    <p:extLst>
      <p:ext uri="{BB962C8B-B14F-4D97-AF65-F5344CB8AC3E}">
        <p14:creationId xmlns:p14="http://schemas.microsoft.com/office/powerpoint/2010/main" val="265946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DFB549-CA24-48BA-B703-2531087D3E6E}"/>
              </a:ext>
            </a:extLst>
          </p:cNvPr>
          <p:cNvSpPr txBox="1"/>
          <p:nvPr/>
        </p:nvSpPr>
        <p:spPr>
          <a:xfrm>
            <a:off x="1951348" y="857839"/>
            <a:ext cx="9455085" cy="4955203"/>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				MAPREDUCE GENERAL FORM</a:t>
            </a:r>
          </a:p>
          <a:p>
            <a:pPr algn="just"/>
            <a:endParaRPr lang="en-US" dirty="0"/>
          </a:p>
          <a:p>
            <a:pPr algn="just"/>
            <a:r>
              <a:rPr lang="en-US" dirty="0"/>
              <a:t>The general form of map and reduce functions in Hadoop MapReduce is:</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marL="285750" indent="-285750" algn="just">
              <a:buFont typeface="Arial" panose="020B0604020202020204" pitchFamily="34" charset="0"/>
              <a:buChar char="•"/>
            </a:pPr>
            <a:r>
              <a:rPr lang="en-US" dirty="0"/>
              <a:t>The map input key K1 and value V1 are different from the map output key K2 and value V2.</a:t>
            </a:r>
          </a:p>
          <a:p>
            <a:pPr marL="285750" indent="-285750" algn="just">
              <a:buFont typeface="Arial" panose="020B0604020202020204" pitchFamily="34" charset="0"/>
              <a:buChar char="•"/>
            </a:pPr>
            <a:r>
              <a:rPr lang="en-US" dirty="0"/>
              <a:t>The reduce input is same as the map output.</a:t>
            </a:r>
          </a:p>
          <a:p>
            <a:pPr marL="285750" indent="-285750" algn="just">
              <a:buFont typeface="Arial" panose="020B0604020202020204" pitchFamily="34" charset="0"/>
              <a:buChar char="•"/>
            </a:pPr>
            <a:r>
              <a:rPr lang="en-US" dirty="0"/>
              <a:t>The reduce output is different as key K3 and value V3.</a:t>
            </a:r>
          </a:p>
          <a:p>
            <a:pPr algn="just"/>
            <a:endParaRPr lang="en-US" dirty="0"/>
          </a:p>
          <a:p>
            <a:pPr algn="just"/>
            <a:r>
              <a:rPr lang="en-US" u="sng" dirty="0"/>
              <a:t>Data Flow:</a:t>
            </a:r>
          </a:p>
          <a:p>
            <a:pPr algn="just"/>
            <a:endParaRPr lang="en-US" dirty="0"/>
          </a:p>
          <a:p>
            <a:pPr algn="just"/>
            <a:endParaRPr lang="en-US" dirty="0"/>
          </a:p>
          <a:p>
            <a:endParaRPr lang="en-US" dirty="0"/>
          </a:p>
        </p:txBody>
      </p:sp>
      <p:pic>
        <p:nvPicPr>
          <p:cNvPr id="5" name="Picture 4">
            <a:extLst>
              <a:ext uri="{FF2B5EF4-FFF2-40B4-BE49-F238E27FC236}">
                <a16:creationId xmlns:a16="http://schemas.microsoft.com/office/drawing/2014/main" id="{5F303BEB-72A1-43EE-8B60-D68B7081B738}"/>
              </a:ext>
            </a:extLst>
          </p:cNvPr>
          <p:cNvPicPr>
            <a:picLocks noChangeAspect="1"/>
          </p:cNvPicPr>
          <p:nvPr/>
        </p:nvPicPr>
        <p:blipFill>
          <a:blip r:embed="rId2"/>
          <a:stretch>
            <a:fillRect/>
          </a:stretch>
        </p:blipFill>
        <p:spPr>
          <a:xfrm>
            <a:off x="1951347" y="1944582"/>
            <a:ext cx="7178585" cy="1317091"/>
          </a:xfrm>
          <a:prstGeom prst="rect">
            <a:avLst/>
          </a:prstGeom>
        </p:spPr>
      </p:pic>
      <p:pic>
        <p:nvPicPr>
          <p:cNvPr id="6" name="Content Placeholder 3">
            <a:extLst>
              <a:ext uri="{FF2B5EF4-FFF2-40B4-BE49-F238E27FC236}">
                <a16:creationId xmlns:a16="http://schemas.microsoft.com/office/drawing/2014/main" id="{64F7FFE3-E6B4-41B7-A3B2-230563B0BF97}"/>
              </a:ext>
            </a:extLst>
          </p:cNvPr>
          <p:cNvPicPr>
            <a:picLocks noChangeAspect="1"/>
          </p:cNvPicPr>
          <p:nvPr/>
        </p:nvPicPr>
        <p:blipFill>
          <a:blip r:embed="rId3"/>
          <a:stretch>
            <a:fillRect/>
          </a:stretch>
        </p:blipFill>
        <p:spPr>
          <a:xfrm>
            <a:off x="2127314" y="5008306"/>
            <a:ext cx="8817206" cy="1609471"/>
          </a:xfrm>
          <a:prstGeom prst="rect">
            <a:avLst/>
          </a:prstGeom>
        </p:spPr>
      </p:pic>
    </p:spTree>
    <p:extLst>
      <p:ext uri="{BB962C8B-B14F-4D97-AF65-F5344CB8AC3E}">
        <p14:creationId xmlns:p14="http://schemas.microsoft.com/office/powerpoint/2010/main" val="2714893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5FE63E-D680-4F73-88E5-04D69EE8D96E}"/>
              </a:ext>
            </a:extLst>
          </p:cNvPr>
          <p:cNvSpPr txBox="1"/>
          <p:nvPr/>
        </p:nvSpPr>
        <p:spPr>
          <a:xfrm>
            <a:off x="2253006" y="1753386"/>
            <a:ext cx="9115720" cy="1862048"/>
          </a:xfrm>
          <a:prstGeom prst="rect">
            <a:avLst/>
          </a:prstGeom>
          <a:noFill/>
        </p:spPr>
        <p:txBody>
          <a:bodyPr wrap="square" rtlCol="0">
            <a:spAutoFit/>
          </a:bodyPr>
          <a:lstStyle/>
          <a:p>
            <a:pPr algn="ctr"/>
            <a:r>
              <a:rPr lang="en-US" sz="11500" dirty="0">
                <a:latin typeface="Algerian" panose="04020705040A02060702" pitchFamily="82" charset="0"/>
              </a:rPr>
              <a:t>THANK YOU</a:t>
            </a:r>
          </a:p>
        </p:txBody>
      </p:sp>
    </p:spTree>
    <p:extLst>
      <p:ext uri="{BB962C8B-B14F-4D97-AF65-F5344CB8AC3E}">
        <p14:creationId xmlns:p14="http://schemas.microsoft.com/office/powerpoint/2010/main" val="271800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C01A12-B8A7-4613-8470-ACDD18E04935}"/>
              </a:ext>
            </a:extLst>
          </p:cNvPr>
          <p:cNvSpPr txBox="1"/>
          <p:nvPr/>
        </p:nvSpPr>
        <p:spPr>
          <a:xfrm>
            <a:off x="2818614" y="791852"/>
            <a:ext cx="8851770" cy="5262979"/>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BASIC HADOOP API</a:t>
            </a:r>
          </a:p>
          <a:p>
            <a:endParaRPr lang="en-US" dirty="0"/>
          </a:p>
          <a:p>
            <a:endParaRPr lang="en-US" dirty="0"/>
          </a:p>
          <a:p>
            <a:pPr marL="341313" indent="-341313">
              <a:spcBef>
                <a:spcPts val="400"/>
              </a:spcBef>
              <a:buFontTx/>
              <a:buChar char="•"/>
            </a:pPr>
            <a:r>
              <a:rPr lang="en-US" altLang="en-US" sz="2000" dirty="0"/>
              <a:t>Mapper</a:t>
            </a:r>
          </a:p>
          <a:p>
            <a:pPr marL="741363" lvl="1" indent="-284163">
              <a:spcBef>
                <a:spcPct val="0"/>
              </a:spcBef>
            </a:pPr>
            <a:r>
              <a:rPr lang="en-US" altLang="en-US" sz="2000" dirty="0"/>
              <a:t>void map(K1 key, V1 value, </a:t>
            </a:r>
            <a:r>
              <a:rPr lang="en-US" altLang="en-US" sz="2000" dirty="0" err="1"/>
              <a:t>OutputCollector</a:t>
            </a:r>
            <a:r>
              <a:rPr lang="en-US" altLang="en-US" sz="2000" dirty="0"/>
              <a:t>&lt;K2, V2&gt; output, Reporter reporter)</a:t>
            </a:r>
          </a:p>
          <a:p>
            <a:pPr marL="741363" lvl="1" indent="-284163">
              <a:spcBef>
                <a:spcPct val="0"/>
              </a:spcBef>
            </a:pPr>
            <a:r>
              <a:rPr lang="en-US" altLang="en-US" sz="2000" dirty="0"/>
              <a:t>void configure(</a:t>
            </a:r>
            <a:r>
              <a:rPr lang="en-US" altLang="en-US" sz="2000" dirty="0" err="1"/>
              <a:t>JobConf</a:t>
            </a:r>
            <a:r>
              <a:rPr lang="en-US" altLang="en-US" sz="2000" dirty="0"/>
              <a:t> job)</a:t>
            </a:r>
          </a:p>
          <a:p>
            <a:pPr marL="741363" lvl="1" indent="-284163">
              <a:spcBef>
                <a:spcPct val="0"/>
              </a:spcBef>
            </a:pPr>
            <a:r>
              <a:rPr lang="en-US" altLang="en-US" sz="2000" dirty="0"/>
              <a:t>void close() throws </a:t>
            </a:r>
            <a:r>
              <a:rPr lang="en-US" altLang="en-US" sz="2000" dirty="0" err="1"/>
              <a:t>IOException</a:t>
            </a:r>
            <a:endParaRPr lang="en-US" altLang="en-US" sz="2000" dirty="0"/>
          </a:p>
          <a:p>
            <a:pPr marL="341313" indent="-341313">
              <a:spcBef>
                <a:spcPts val="400"/>
              </a:spcBef>
              <a:buFontTx/>
              <a:buChar char="•"/>
            </a:pPr>
            <a:r>
              <a:rPr lang="en-US" altLang="en-US" sz="2000" dirty="0"/>
              <a:t>Reducer/Combiner</a:t>
            </a:r>
          </a:p>
          <a:p>
            <a:pPr marL="741363" lvl="1" indent="-284163">
              <a:spcBef>
                <a:spcPct val="0"/>
              </a:spcBef>
            </a:pPr>
            <a:r>
              <a:rPr lang="en-US" altLang="en-US" sz="2000" dirty="0"/>
              <a:t>void reduce(K2 key, Iterator&lt;V2&gt; values, </a:t>
            </a:r>
            <a:r>
              <a:rPr lang="en-US" altLang="en-US" sz="2000" dirty="0" err="1"/>
              <a:t>OutputCollector</a:t>
            </a:r>
            <a:r>
              <a:rPr lang="en-US" altLang="en-US" sz="2000" dirty="0"/>
              <a:t>&lt;K3,V3&gt; output, Reporter reporter)</a:t>
            </a:r>
          </a:p>
          <a:p>
            <a:pPr marL="741363" lvl="1" indent="-284163">
              <a:spcBef>
                <a:spcPct val="0"/>
              </a:spcBef>
            </a:pPr>
            <a:r>
              <a:rPr lang="en-US" altLang="en-US" sz="2000" dirty="0"/>
              <a:t>void configure(</a:t>
            </a:r>
            <a:r>
              <a:rPr lang="en-US" altLang="en-US" sz="2000" dirty="0" err="1"/>
              <a:t>JobConf</a:t>
            </a:r>
            <a:r>
              <a:rPr lang="en-US" altLang="en-US" sz="2000" dirty="0"/>
              <a:t> job)</a:t>
            </a:r>
          </a:p>
          <a:p>
            <a:pPr marL="741363" lvl="1" indent="-284163">
              <a:spcBef>
                <a:spcPct val="0"/>
              </a:spcBef>
            </a:pPr>
            <a:r>
              <a:rPr lang="en-US" altLang="en-US" sz="2000" dirty="0"/>
              <a:t>void close() throws </a:t>
            </a:r>
            <a:r>
              <a:rPr lang="en-US" altLang="en-US" sz="2000" dirty="0" err="1"/>
              <a:t>IOException</a:t>
            </a:r>
            <a:endParaRPr lang="en-US" altLang="en-US" sz="2000" dirty="0"/>
          </a:p>
          <a:p>
            <a:pPr marL="341313" indent="-341313">
              <a:spcBef>
                <a:spcPts val="400"/>
              </a:spcBef>
              <a:buFontTx/>
              <a:buChar char="•"/>
            </a:pPr>
            <a:r>
              <a:rPr lang="en-US" altLang="en-US" sz="2000" dirty="0"/>
              <a:t>Partitioner</a:t>
            </a:r>
          </a:p>
          <a:p>
            <a:pPr marL="741363" lvl="1" indent="-284163">
              <a:spcBef>
                <a:spcPct val="0"/>
              </a:spcBef>
            </a:pPr>
            <a:r>
              <a:rPr lang="en-US" altLang="en-US" sz="2000" dirty="0"/>
              <a:t>void </a:t>
            </a:r>
            <a:r>
              <a:rPr lang="en-US" altLang="en-US" sz="2000" dirty="0" err="1"/>
              <a:t>getPartition</a:t>
            </a:r>
            <a:r>
              <a:rPr lang="en-US" altLang="en-US" sz="2000" dirty="0"/>
              <a:t>(K2 key, V2 value, int </a:t>
            </a:r>
            <a:r>
              <a:rPr lang="en-US" altLang="en-US" sz="2000" dirty="0" err="1"/>
              <a:t>numPartitions</a:t>
            </a:r>
            <a:r>
              <a:rPr lang="en-US" altLang="en-US" sz="2000" dirty="0"/>
              <a:t>) </a:t>
            </a:r>
          </a:p>
          <a:p>
            <a:endParaRPr lang="en-US" dirty="0"/>
          </a:p>
        </p:txBody>
      </p:sp>
    </p:spTree>
    <p:extLst>
      <p:ext uri="{BB962C8B-B14F-4D97-AF65-F5344CB8AC3E}">
        <p14:creationId xmlns:p14="http://schemas.microsoft.com/office/powerpoint/2010/main" val="352248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00E296-CEFC-466C-AB33-04082D702194}"/>
              </a:ext>
            </a:extLst>
          </p:cNvPr>
          <p:cNvSpPr txBox="1"/>
          <p:nvPr/>
        </p:nvSpPr>
        <p:spPr>
          <a:xfrm>
            <a:off x="2187019" y="914400"/>
            <a:ext cx="8521830" cy="4955203"/>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JAVA IMPLEMENTATION OF MAPREDUCE</a:t>
            </a:r>
          </a:p>
          <a:p>
            <a:endParaRPr lang="en-US" dirty="0"/>
          </a:p>
          <a:p>
            <a:endParaRPr lang="en-US" dirty="0"/>
          </a:p>
          <a:p>
            <a:pPr marL="400050" lvl="0" indent="-285750">
              <a:buSzPts val="1800"/>
              <a:buFont typeface="Arial" panose="020B0604020202020204" pitchFamily="34" charset="0"/>
              <a:buChar char="•"/>
            </a:pPr>
            <a:r>
              <a:rPr lang="en-US" dirty="0"/>
              <a:t>Java allows various types of keys and values to be passed to the mapper function because it uses generics in its implementation.</a:t>
            </a:r>
          </a:p>
          <a:p>
            <a:pPr marL="400050" lvl="0" indent="-285750">
              <a:buSzPts val="1800"/>
              <a:buFont typeface="Arial" panose="020B0604020202020204" pitchFamily="34" charset="0"/>
              <a:buChar char="•"/>
            </a:pPr>
            <a:endParaRPr lang="en-US" dirty="0"/>
          </a:p>
          <a:p>
            <a:pPr marL="400050" lvl="0" indent="-285750">
              <a:buSzPts val="1800"/>
              <a:buFont typeface="Arial" panose="020B0604020202020204" pitchFamily="34" charset="0"/>
              <a:buChar char="•"/>
            </a:pPr>
            <a:r>
              <a:rPr lang="en-US" dirty="0"/>
              <a:t>When Hadoop receives a job request, it determines if the job can run on the local JVM (Java Virtual Machine). If it is not possible, other JVM instances are reserved on other nodes to avail parallel processing.</a:t>
            </a:r>
          </a:p>
          <a:p>
            <a:pPr marL="400050" lvl="0" indent="-285750">
              <a:buSzPts val="1800"/>
              <a:buFont typeface="Arial" panose="020B0604020202020204" pitchFamily="34" charset="0"/>
              <a:buChar char="•"/>
            </a:pPr>
            <a:endParaRPr lang="en-US" dirty="0"/>
          </a:p>
          <a:p>
            <a:pPr marL="400050" lvl="0" indent="-285750">
              <a:buSzPts val="1800"/>
              <a:buFont typeface="Arial" panose="020B0604020202020204" pitchFamily="34" charset="0"/>
              <a:buChar char="•"/>
            </a:pPr>
            <a:r>
              <a:rPr lang="en-US" dirty="0"/>
              <a:t>The JVM can pull data from sources outside the java environment using streams. </a:t>
            </a:r>
          </a:p>
          <a:p>
            <a:pPr marL="400050" lvl="0" indent="-285750">
              <a:buSzPts val="1800"/>
              <a:buFont typeface="Arial" panose="020B0604020202020204" pitchFamily="34" charset="0"/>
              <a:buChar char="•"/>
            </a:pPr>
            <a:endParaRPr lang="en-US" dirty="0"/>
          </a:p>
          <a:p>
            <a:pPr marL="400050" lvl="0" indent="-285750">
              <a:spcBef>
                <a:spcPts val="0"/>
              </a:spcBef>
              <a:spcAft>
                <a:spcPts val="0"/>
              </a:spcAft>
              <a:buSzPts val="1800"/>
              <a:buFont typeface="Arial" panose="020B0604020202020204" pitchFamily="34" charset="0"/>
              <a:buChar char="•"/>
            </a:pPr>
            <a:r>
              <a:rPr lang="en-US" dirty="0"/>
              <a:t>The size of the job by default is 10 and it can be configured.</a:t>
            </a:r>
          </a:p>
          <a:p>
            <a:pPr marL="400050" lvl="0" indent="-285750">
              <a:spcBef>
                <a:spcPts val="0"/>
              </a:spcBef>
              <a:spcAft>
                <a:spcPts val="0"/>
              </a:spcAft>
              <a:buSzPts val="1800"/>
              <a:buFont typeface="Arial" panose="020B0604020202020204" pitchFamily="34" charset="0"/>
              <a:buChar char="•"/>
            </a:pPr>
            <a:endParaRPr lang="en-US" dirty="0"/>
          </a:p>
          <a:p>
            <a:pPr marL="400050" lvl="0" indent="-285750">
              <a:spcBef>
                <a:spcPts val="0"/>
              </a:spcBef>
              <a:spcAft>
                <a:spcPts val="0"/>
              </a:spcAft>
              <a:buSzPts val="1800"/>
              <a:buFont typeface="Arial" panose="020B0604020202020204" pitchFamily="34" charset="0"/>
              <a:buChar char="•"/>
            </a:pPr>
            <a:r>
              <a:rPr lang="en-US" dirty="0"/>
              <a:t> The size of the job is determined by the number of mappers required to process the data.</a:t>
            </a:r>
          </a:p>
          <a:p>
            <a:endParaRPr lang="en-US" dirty="0"/>
          </a:p>
        </p:txBody>
      </p:sp>
    </p:spTree>
    <p:extLst>
      <p:ext uri="{BB962C8B-B14F-4D97-AF65-F5344CB8AC3E}">
        <p14:creationId xmlns:p14="http://schemas.microsoft.com/office/powerpoint/2010/main" val="45654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53A0CA-6252-4134-BB0F-808F268799E5}"/>
              </a:ext>
            </a:extLst>
          </p:cNvPr>
          <p:cNvSpPr txBox="1"/>
          <p:nvPr/>
        </p:nvSpPr>
        <p:spPr>
          <a:xfrm>
            <a:off x="2196445" y="263950"/>
            <a:ext cx="8352149" cy="6617196"/>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MAPREDUCE INPUT FORMATS</a:t>
            </a:r>
          </a:p>
          <a:p>
            <a:endParaRPr lang="en-US" dirty="0"/>
          </a:p>
          <a:p>
            <a:pPr marL="285750" indent="-285750" algn="just">
              <a:buFont typeface="Arial" panose="020B0604020202020204" pitchFamily="34" charset="0"/>
              <a:buChar char="•"/>
            </a:pPr>
            <a:r>
              <a:rPr lang="en-US" dirty="0"/>
              <a:t>The Java Abstract </a:t>
            </a:r>
            <a:r>
              <a:rPr lang="en-US" dirty="0" err="1"/>
              <a:t>InputFormat</a:t>
            </a:r>
            <a:r>
              <a:rPr lang="en-US" dirty="0"/>
              <a:t> class is responsible for creating input splits.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Application writers create implementation of </a:t>
            </a:r>
            <a:r>
              <a:rPr lang="en-US" dirty="0" err="1"/>
              <a:t>InputFormat</a:t>
            </a:r>
            <a:r>
              <a:rPr lang="en-US" dirty="0"/>
              <a:t> class. They do not deal with splits.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Input split is the input chunk which is processed by a single map and a single split is processed by each map.</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Each split is divided into records which is processed by the map which is in the form of a key-value pair.</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Input splits are represented by the Java class </a:t>
            </a:r>
            <a:r>
              <a:rPr lang="en-US" dirty="0" err="1"/>
              <a:t>InputSplit</a:t>
            </a:r>
            <a:r>
              <a:rPr lang="en-US" dirty="0"/>
              <a:t>. It has two methods: </a:t>
            </a:r>
          </a:p>
          <a:p>
            <a:pPr algn="just"/>
            <a:r>
              <a:rPr lang="en-US" dirty="0"/>
              <a:t>		-The first method returns length of the split </a:t>
            </a:r>
          </a:p>
          <a:p>
            <a:pPr algn="just"/>
            <a:r>
              <a:rPr lang="en-US" dirty="0"/>
              <a:t>		-The second method returns the location of the split.</a:t>
            </a:r>
          </a:p>
          <a:p>
            <a:pPr algn="just"/>
            <a:endParaRPr lang="en-US" dirty="0"/>
          </a:p>
          <a:p>
            <a:pPr marL="285750" indent="-285750" algn="just">
              <a:buFont typeface="Arial" panose="020B0604020202020204" pitchFamily="34" charset="0"/>
              <a:buChar char="•"/>
            </a:pPr>
            <a:r>
              <a:rPr lang="en-US" dirty="0"/>
              <a:t>There are two types of input formats:</a:t>
            </a:r>
          </a:p>
          <a:p>
            <a:pPr marL="742950" lvl="1" indent="-285750" algn="just">
              <a:buFont typeface="Arial" panose="020B0604020202020204" pitchFamily="34" charset="0"/>
              <a:buChar char="•"/>
            </a:pPr>
            <a:r>
              <a:rPr lang="en-US" dirty="0"/>
              <a:t>File Input Formats</a:t>
            </a:r>
          </a:p>
          <a:p>
            <a:pPr marL="742950" lvl="1" indent="-285750" algn="just">
              <a:buFont typeface="Arial" panose="020B0604020202020204" pitchFamily="34" charset="0"/>
              <a:buChar char="•"/>
            </a:pPr>
            <a:r>
              <a:rPr lang="en-US" dirty="0"/>
              <a:t>Text Input Formats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33091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D2C5FB-21EA-4362-964F-4E55BE7FE91D}"/>
              </a:ext>
            </a:extLst>
          </p:cNvPr>
          <p:cNvSpPr txBox="1"/>
          <p:nvPr/>
        </p:nvSpPr>
        <p:spPr>
          <a:xfrm>
            <a:off x="2318994" y="754144"/>
            <a:ext cx="8210746" cy="5847755"/>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FILE INPUT FORMATS</a:t>
            </a:r>
          </a:p>
          <a:p>
            <a:pPr algn="ctr"/>
            <a:endParaRPr lang="en-US" sz="28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b="1" dirty="0"/>
              <a:t> </a:t>
            </a:r>
            <a:r>
              <a:rPr lang="en-IN" b="1" dirty="0" err="1"/>
              <a:t>FileInputFormat</a:t>
            </a:r>
            <a:r>
              <a:rPr lang="en-IN" b="1" dirty="0"/>
              <a:t>:</a:t>
            </a:r>
            <a:r>
              <a:rPr lang="en-IN" dirty="0"/>
              <a:t> </a:t>
            </a:r>
          </a:p>
          <a:p>
            <a:r>
              <a:rPr lang="en-IN" dirty="0"/>
              <a:t>It is the base class for all implementations of </a:t>
            </a:r>
            <a:r>
              <a:rPr lang="en-IN" dirty="0" err="1"/>
              <a:t>InputFormat</a:t>
            </a:r>
            <a:r>
              <a:rPr lang="en-IN" dirty="0"/>
              <a:t> which use files as their data source. It provides a place to define the input files required for a job, and an implementation for generating splits for the input files. </a:t>
            </a:r>
          </a:p>
          <a:p>
            <a:pPr>
              <a:buFont typeface="Arial" panose="020B0604020202020204" pitchFamily="34" charset="0"/>
              <a:buChar char="•"/>
            </a:pPr>
            <a:endParaRPr lang="en-IN" dirty="0"/>
          </a:p>
          <a:p>
            <a:pPr>
              <a:buFont typeface="Arial" panose="020B0604020202020204" pitchFamily="34" charset="0"/>
              <a:buChar char="•"/>
            </a:pPr>
            <a:r>
              <a:rPr lang="en-IN" b="1" dirty="0"/>
              <a:t> </a:t>
            </a:r>
            <a:r>
              <a:rPr lang="en-IN" b="1" dirty="0" err="1"/>
              <a:t>CombineFileInputFormat</a:t>
            </a:r>
            <a:r>
              <a:rPr lang="en-IN" b="1" dirty="0"/>
              <a:t>: </a:t>
            </a:r>
          </a:p>
          <a:p>
            <a:r>
              <a:rPr lang="en-IN" dirty="0"/>
              <a:t>In this input format, many files are packed into each split so that each mapper has more to process. Hadoop works better with a small number of large files than a large number of small files.</a:t>
            </a:r>
          </a:p>
          <a:p>
            <a:pPr>
              <a:buFont typeface="Arial" panose="020B0604020202020204" pitchFamily="34" charset="0"/>
              <a:buChar char="•"/>
            </a:pPr>
            <a:endParaRPr lang="en-IN" dirty="0"/>
          </a:p>
          <a:p>
            <a:pPr>
              <a:buFont typeface="Arial" panose="020B0604020202020204" pitchFamily="34" charset="0"/>
              <a:buChar char="•"/>
            </a:pPr>
            <a:r>
              <a:rPr lang="en-IN" b="1" dirty="0"/>
              <a:t> </a:t>
            </a:r>
            <a:r>
              <a:rPr lang="en-IN" b="1" dirty="0" err="1"/>
              <a:t>WholeFileInputFormat</a:t>
            </a:r>
            <a:r>
              <a:rPr lang="en-IN" b="1" dirty="0"/>
              <a:t>: </a:t>
            </a:r>
          </a:p>
          <a:p>
            <a:r>
              <a:rPr lang="en-IN" dirty="0"/>
              <a:t>In this input </a:t>
            </a:r>
            <a:r>
              <a:rPr lang="en-US" dirty="0"/>
              <a:t>format, keys are not used and values are the file contents. It takes a </a:t>
            </a:r>
            <a:r>
              <a:rPr lang="en-US" dirty="0" err="1"/>
              <a:t>FileSplit</a:t>
            </a:r>
            <a:r>
              <a:rPr lang="en-US" dirty="0"/>
              <a:t> and converts it into a single record.</a:t>
            </a:r>
            <a:endParaRPr lang="en-IN" dirty="0"/>
          </a:p>
          <a:p>
            <a:endParaRPr lang="en-US" sz="2800" b="1" dirty="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393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4098E9-483C-474C-A195-C5A5BC646D14}"/>
              </a:ext>
            </a:extLst>
          </p:cNvPr>
          <p:cNvSpPr txBox="1"/>
          <p:nvPr/>
        </p:nvSpPr>
        <p:spPr>
          <a:xfrm>
            <a:off x="2554664" y="791852"/>
            <a:ext cx="7909089" cy="5369675"/>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TEXT INPUT FORMATS</a:t>
            </a:r>
          </a:p>
          <a:p>
            <a:pPr algn="ctr"/>
            <a:endParaRPr lang="en-US" sz="2800" b="1" dirty="0">
              <a:latin typeface="Times New Roman" panose="02020603050405020304" pitchFamily="18" charset="0"/>
              <a:cs typeface="Times New Roman" panose="02020603050405020304" pitchFamily="18" charset="0"/>
            </a:endParaRPr>
          </a:p>
          <a:p>
            <a:pPr marL="91440" lvl="0" indent="-91440">
              <a:lnSpc>
                <a:spcPct val="90000"/>
              </a:lnSpc>
              <a:buSzPts val="2000"/>
              <a:buFont typeface="Arial"/>
              <a:buChar char="•"/>
            </a:pPr>
            <a:r>
              <a:rPr lang="en-US" b="1" dirty="0"/>
              <a:t> </a:t>
            </a:r>
            <a:r>
              <a:rPr lang="en-US" b="1" dirty="0" err="1"/>
              <a:t>TextInputFormat</a:t>
            </a:r>
            <a:r>
              <a:rPr lang="en-US" b="1" dirty="0"/>
              <a:t>: </a:t>
            </a:r>
            <a:r>
              <a:rPr lang="en-US" dirty="0"/>
              <a:t>It is the default </a:t>
            </a:r>
            <a:r>
              <a:rPr lang="en-US" dirty="0" err="1"/>
              <a:t>InputFormat</a:t>
            </a:r>
            <a:r>
              <a:rPr lang="en-US" dirty="0"/>
              <a:t> in which each record is a line of input. The key is the byte offset. The value is the content of the line and is packaged as a Text object.</a:t>
            </a:r>
          </a:p>
          <a:p>
            <a:pPr marL="91440" lvl="0" indent="-91440">
              <a:lnSpc>
                <a:spcPct val="90000"/>
              </a:lnSpc>
              <a:buSzPts val="2000"/>
              <a:buFont typeface="Arial"/>
              <a:buChar char="•"/>
            </a:pPr>
            <a:endParaRPr lang="en-US" dirty="0"/>
          </a:p>
          <a:p>
            <a:pPr marL="91440" lvl="0" indent="-91440">
              <a:lnSpc>
                <a:spcPct val="90000"/>
              </a:lnSpc>
              <a:spcBef>
                <a:spcPts val="1400"/>
              </a:spcBef>
              <a:buSzPts val="2000"/>
              <a:buFont typeface="Arial"/>
              <a:buChar char="•"/>
            </a:pPr>
            <a:r>
              <a:rPr lang="en-US" b="1" dirty="0"/>
              <a:t> </a:t>
            </a:r>
            <a:r>
              <a:rPr lang="en-US" b="1" dirty="0" err="1"/>
              <a:t>KeyValueTextInputFormat</a:t>
            </a:r>
            <a:r>
              <a:rPr lang="en-US" b="1" dirty="0"/>
              <a:t>: </a:t>
            </a:r>
            <a:r>
              <a:rPr lang="en-US" dirty="0"/>
              <a:t>The keys in </a:t>
            </a:r>
            <a:r>
              <a:rPr lang="en-US" dirty="0" err="1"/>
              <a:t>TextInputFormat</a:t>
            </a:r>
            <a:r>
              <a:rPr lang="en-US" dirty="0"/>
              <a:t> are not normally useful as they are just offsets within a file. Each line in a file can be a key-value pair, separated by a delimiter such as a tab character.</a:t>
            </a:r>
          </a:p>
          <a:p>
            <a:pPr marL="91440" lvl="0" indent="-91440">
              <a:lnSpc>
                <a:spcPct val="90000"/>
              </a:lnSpc>
              <a:spcBef>
                <a:spcPts val="1400"/>
              </a:spcBef>
              <a:buSzPts val="2000"/>
              <a:buFont typeface="Arial"/>
              <a:buChar char="•"/>
            </a:pPr>
            <a:endParaRPr lang="en-US" dirty="0"/>
          </a:p>
          <a:p>
            <a:pPr marL="91440" lvl="0" indent="-91440">
              <a:lnSpc>
                <a:spcPct val="90000"/>
              </a:lnSpc>
              <a:spcBef>
                <a:spcPts val="1400"/>
              </a:spcBef>
              <a:buSzPts val="2000"/>
              <a:buFont typeface="Arial"/>
              <a:buChar char="•"/>
            </a:pPr>
            <a:r>
              <a:rPr lang="en-US" b="1" dirty="0"/>
              <a:t> </a:t>
            </a:r>
            <a:r>
              <a:rPr lang="en-US" b="1" dirty="0" err="1"/>
              <a:t>NLineInputFormat</a:t>
            </a:r>
            <a:r>
              <a:rPr lang="en-US" b="1" dirty="0"/>
              <a:t>: </a:t>
            </a:r>
            <a:r>
              <a:rPr lang="en-US" dirty="0"/>
              <a:t>For mappers to receive a fixed number of lines of input, </a:t>
            </a:r>
            <a:r>
              <a:rPr lang="en-US" dirty="0" err="1"/>
              <a:t>thenNLineInputFormat</a:t>
            </a:r>
            <a:r>
              <a:rPr lang="en-US" dirty="0"/>
              <a:t> should be used.</a:t>
            </a:r>
          </a:p>
          <a:p>
            <a:pPr marL="91440" lvl="0" indent="-91440">
              <a:lnSpc>
                <a:spcPct val="90000"/>
              </a:lnSpc>
              <a:spcBef>
                <a:spcPts val="1400"/>
              </a:spcBef>
              <a:buSzPts val="2000"/>
              <a:buFont typeface="Arial"/>
              <a:buChar char="•"/>
            </a:pPr>
            <a:endParaRPr lang="en-US" dirty="0"/>
          </a:p>
          <a:p>
            <a:pPr marL="91440" lvl="0" indent="-91440">
              <a:lnSpc>
                <a:spcPct val="90000"/>
              </a:lnSpc>
              <a:spcBef>
                <a:spcPts val="1400"/>
              </a:spcBef>
              <a:buSzPts val="2000"/>
              <a:buFont typeface="Arial"/>
              <a:buChar char="•"/>
            </a:pPr>
            <a:r>
              <a:rPr lang="en-US" b="1" dirty="0"/>
              <a:t> XML: </a:t>
            </a:r>
            <a:r>
              <a:rPr lang="en-US" dirty="0" err="1"/>
              <a:t>StreamXmlRecordReader</a:t>
            </a:r>
            <a:r>
              <a:rPr lang="en-US" dirty="0"/>
              <a:t> (which is in the </a:t>
            </a:r>
            <a:r>
              <a:rPr lang="en-US" dirty="0" err="1"/>
              <a:t>org.apache.hadoop.streaming.mapreduce</a:t>
            </a:r>
            <a:r>
              <a:rPr lang="en-US" dirty="0"/>
              <a:t> package) is used for Hadoop.</a:t>
            </a:r>
          </a:p>
          <a:p>
            <a:endParaRPr lang="en-US" dirty="0">
              <a:cs typeface="Times New Roman" panose="02020603050405020304" pitchFamily="18" charset="0"/>
            </a:endParaRPr>
          </a:p>
        </p:txBody>
      </p:sp>
    </p:spTree>
    <p:extLst>
      <p:ext uri="{BB962C8B-B14F-4D97-AF65-F5344CB8AC3E}">
        <p14:creationId xmlns:p14="http://schemas.microsoft.com/office/powerpoint/2010/main" val="662224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8B59DB-00F7-46CD-9179-43EF01B3DE20}"/>
              </a:ext>
            </a:extLst>
          </p:cNvPr>
          <p:cNvSpPr txBox="1"/>
          <p:nvPr/>
        </p:nvSpPr>
        <p:spPr>
          <a:xfrm>
            <a:off x="2149311" y="584462"/>
            <a:ext cx="9200561" cy="6647974"/>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OTHER INPUT FORMATS</a:t>
            </a:r>
          </a:p>
          <a:p>
            <a:pPr algn="ctr"/>
            <a:endParaRPr lang="en-US" sz="28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t>Binary Input:</a:t>
            </a:r>
          </a:p>
          <a:p>
            <a:pPr marL="742950" lvl="1" indent="-285750">
              <a:buFont typeface="Arial" panose="020B0604020202020204" pitchFamily="34" charset="0"/>
              <a:buChar char="•"/>
            </a:pPr>
            <a:r>
              <a:rPr lang="en-US" b="1" dirty="0" err="1"/>
              <a:t>SequenceFileInputFormat</a:t>
            </a:r>
            <a:r>
              <a:rPr lang="en-US" dirty="0"/>
              <a:t>:</a:t>
            </a:r>
          </a:p>
          <a:p>
            <a:pPr lvl="1"/>
            <a:r>
              <a:rPr lang="en-US" dirty="0"/>
              <a:t> This input format is designed to handle Hadoop’s sequential file format which consists              of binary key value pair.</a:t>
            </a:r>
          </a:p>
          <a:p>
            <a:pPr marL="742950" lvl="1" indent="-285750">
              <a:buFont typeface="Arial" panose="020B0604020202020204" pitchFamily="34" charset="0"/>
              <a:buChar char="•"/>
            </a:pPr>
            <a:r>
              <a:rPr lang="en-US" b="1" dirty="0" err="1"/>
              <a:t>SequenceFileAsTextInputFormat</a:t>
            </a:r>
            <a:r>
              <a:rPr lang="en-US" dirty="0"/>
              <a:t>: </a:t>
            </a:r>
          </a:p>
          <a:p>
            <a:pPr lvl="1"/>
            <a:r>
              <a:rPr lang="en-US" dirty="0"/>
              <a:t>This input format converts Sequence file key and value to text objects and makes it suitable for streaming.</a:t>
            </a:r>
          </a:p>
          <a:p>
            <a:pPr marL="742950" lvl="1" indent="-285750">
              <a:buFont typeface="Arial" panose="020B0604020202020204" pitchFamily="34" charset="0"/>
              <a:buChar char="•"/>
            </a:pPr>
            <a:r>
              <a:rPr lang="en-US" b="1" dirty="0" err="1"/>
              <a:t>SequenceFileAsBinaryInputFormat</a:t>
            </a:r>
            <a:r>
              <a:rPr lang="en-US" dirty="0"/>
              <a:t>:</a:t>
            </a:r>
          </a:p>
          <a:p>
            <a:pPr lvl="1"/>
            <a:r>
              <a:rPr lang="en-US" dirty="0"/>
              <a:t>This input format retrieves the sequence file’s keys and values as binary objects.</a:t>
            </a:r>
          </a:p>
          <a:p>
            <a:pPr marL="742950" lvl="1" indent="-285750">
              <a:buFont typeface="Arial" panose="020B0604020202020204" pitchFamily="34" charset="0"/>
              <a:buChar char="•"/>
            </a:pPr>
            <a:r>
              <a:rPr lang="en-US" b="1" dirty="0" err="1"/>
              <a:t>FixedLengthInputFormat</a:t>
            </a:r>
            <a:r>
              <a:rPr lang="en-US" dirty="0"/>
              <a:t>:</a:t>
            </a:r>
          </a:p>
          <a:p>
            <a:pPr lvl="1"/>
            <a:r>
              <a:rPr lang="en-US" dirty="0"/>
              <a:t>This input format is used for reading fixed-width binary records from a file where the records are not separated by delimiters.</a:t>
            </a:r>
          </a:p>
          <a:p>
            <a:pPr lvl="1"/>
            <a:endParaRPr lang="en-US" dirty="0"/>
          </a:p>
          <a:p>
            <a:pPr marL="285750" indent="-285750">
              <a:buFont typeface="Arial" panose="020B0604020202020204" pitchFamily="34" charset="0"/>
              <a:buChar char="•"/>
            </a:pPr>
            <a:r>
              <a:rPr lang="en-US" b="1" dirty="0"/>
              <a:t>Multiple Input</a:t>
            </a:r>
            <a:r>
              <a:rPr lang="en-US" dirty="0"/>
              <a:t>:</a:t>
            </a:r>
          </a:p>
          <a:p>
            <a:r>
              <a:rPr lang="en-US" dirty="0"/>
              <a:t>This input format is used to handle multiple inputs of different formats.</a:t>
            </a:r>
          </a:p>
          <a:p>
            <a:endParaRPr lang="en-US" dirty="0"/>
          </a:p>
          <a:p>
            <a:pPr marL="285750" indent="-285750">
              <a:buFont typeface="Arial" panose="020B0604020202020204" pitchFamily="34" charset="0"/>
              <a:buChar char="•"/>
            </a:pPr>
            <a:r>
              <a:rPr lang="en-US" b="1" dirty="0"/>
              <a:t>Database Input</a:t>
            </a:r>
            <a:r>
              <a:rPr lang="en-US" dirty="0"/>
              <a:t>: </a:t>
            </a:r>
          </a:p>
          <a:p>
            <a:r>
              <a:rPr lang="en-US" dirty="0"/>
              <a:t>This Input format is used to read data from a relational database.</a:t>
            </a:r>
          </a:p>
          <a:p>
            <a:endParaRPr lang="en-US" dirty="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491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7BFED5-AF79-489D-A894-7DB576A6CF69}"/>
              </a:ext>
            </a:extLst>
          </p:cNvPr>
          <p:cNvSpPr txBox="1"/>
          <p:nvPr/>
        </p:nvSpPr>
        <p:spPr>
          <a:xfrm>
            <a:off x="1762812" y="641023"/>
            <a:ext cx="9417378" cy="538609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OUTPUT FORMATS</a:t>
            </a:r>
          </a:p>
          <a:p>
            <a:pPr algn="ctr"/>
            <a:endParaRPr lang="en-US" sz="28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t>TextOutputFormat</a:t>
            </a:r>
            <a:r>
              <a:rPr lang="en-US" dirty="0"/>
              <a:t>: It is the default output format. It writes records as lines of text.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Binary Output</a:t>
            </a:r>
            <a:r>
              <a:rPr lang="en-US" dirty="0"/>
              <a:t>:</a:t>
            </a:r>
          </a:p>
          <a:p>
            <a:pPr marL="742950" lvl="1" indent="-285750">
              <a:buFont typeface="Arial" panose="020B0604020202020204" pitchFamily="34" charset="0"/>
              <a:buChar char="•"/>
            </a:pPr>
            <a:r>
              <a:rPr lang="en-US" b="1" dirty="0" err="1"/>
              <a:t>SequenceFileOutputFormat</a:t>
            </a:r>
            <a:r>
              <a:rPr lang="en-US" dirty="0"/>
              <a:t>: This output format writes sequence files as the output.</a:t>
            </a:r>
          </a:p>
          <a:p>
            <a:pPr marL="742950" lvl="1" indent="-285750">
              <a:buFont typeface="Arial" panose="020B0604020202020204" pitchFamily="34" charset="0"/>
              <a:buChar char="•"/>
            </a:pPr>
            <a:r>
              <a:rPr lang="en-US" b="1" dirty="0" err="1"/>
              <a:t>SequenceFileAsBinaryOutputFormat</a:t>
            </a:r>
            <a:r>
              <a:rPr lang="en-US" dirty="0"/>
              <a:t>: This output format writes keys and values in binary format into a sequence file container.</a:t>
            </a:r>
          </a:p>
          <a:p>
            <a:pPr marL="742950" lvl="1" indent="-285750">
              <a:buFont typeface="Arial" panose="020B0604020202020204" pitchFamily="34" charset="0"/>
              <a:buChar char="•"/>
            </a:pPr>
            <a:r>
              <a:rPr lang="en-US" b="1" dirty="0" err="1"/>
              <a:t>MapFileOutputFormat</a:t>
            </a:r>
            <a:r>
              <a:rPr lang="en-US" dirty="0"/>
              <a:t>: This output format writes map files as the output.</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Multiple Output</a:t>
            </a:r>
            <a:r>
              <a:rPr lang="en-US" dirty="0"/>
              <a:t>: This output format allows the programmer to write data to files. The file names are derived from the output key-value pairs to create more than one file.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err="1"/>
              <a:t>LazyOutput</a:t>
            </a:r>
            <a:r>
              <a:rPr lang="en-US" dirty="0"/>
              <a:t>: It is a wrapper output format which ensures </a:t>
            </a:r>
            <a:r>
              <a:rPr lang="en-US" dirty="0" err="1"/>
              <a:t>tha</a:t>
            </a:r>
            <a:r>
              <a:rPr lang="en-US" dirty="0"/>
              <a:t> the output file is created only when the first record is emitted in a given partition.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Database Output</a:t>
            </a:r>
            <a:r>
              <a:rPr lang="en-US" dirty="0"/>
              <a:t>: This output format writes to relational database and </a:t>
            </a:r>
            <a:r>
              <a:rPr lang="en-US" dirty="0" err="1"/>
              <a:t>Hbase</a:t>
            </a:r>
            <a:r>
              <a:rPr lang="en-US" dirty="0"/>
              <a:t>.</a:t>
            </a:r>
          </a:p>
          <a:p>
            <a:endParaRPr lang="en-US" dirty="0">
              <a:cs typeface="Times New Roman" panose="02020603050405020304" pitchFamily="18" charset="0"/>
            </a:endParaRPr>
          </a:p>
        </p:txBody>
      </p:sp>
    </p:spTree>
    <p:extLst>
      <p:ext uri="{BB962C8B-B14F-4D97-AF65-F5344CB8AC3E}">
        <p14:creationId xmlns:p14="http://schemas.microsoft.com/office/powerpoint/2010/main" val="4083573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53</TotalTime>
  <Words>1646</Words>
  <Application>Microsoft Office PowerPoint</Application>
  <PresentationFormat>Widescreen</PresentationFormat>
  <Paragraphs>197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Algerian</vt:lpstr>
      <vt:lpstr>Arial</vt:lpstr>
      <vt:lpstr>Corbel</vt:lpstr>
      <vt:lpstr>Times New Roman</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SORTING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Akanksha Bhalla</dc:creator>
  <cp:lastModifiedBy>. Apurwa</cp:lastModifiedBy>
  <cp:revision>13</cp:revision>
  <dcterms:created xsi:type="dcterms:W3CDTF">2019-01-25T16:47:32Z</dcterms:created>
  <dcterms:modified xsi:type="dcterms:W3CDTF">2019-02-18T04:52:55Z</dcterms:modified>
</cp:coreProperties>
</file>