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embeddedFontLst>
    <p:embeddedFont>
      <p:font typeface="Calibri" panose="020F0502020204030204" pitchFamily="34" charset="0"/>
      <p:regular r:id="rId25"/>
      <p:bold r:id="rId26"/>
      <p:italic r:id="rId27"/>
      <p:boldItalic r:id="rId28"/>
    </p:embeddedFont>
    <p:embeddedFont>
      <p:font typeface="Comic Sans MS" panose="030F0902030302020204" pitchFamily="66" charset="0"/>
      <p:regular r:id="rId29"/>
    </p:embeddedFont>
    <p:embeddedFont>
      <p:font typeface="Georgia" panose="02040502050405020303" pitchFamily="18" charset="0"/>
      <p:regular r:id="rId30"/>
      <p:bold r:id="rId31"/>
      <p:italic r:id="rId32"/>
      <p:boldItalic r:id="rId33"/>
    </p:embeddedFont>
    <p:embeddedFont>
      <p:font typeface="Roboto" panose="02000000000000000000" pitchFamily="2" charset="0"/>
      <p:regular r:id="rId34"/>
      <p:bold r:id="rId35"/>
      <p:italic r:id="rId36"/>
      <p:boldItalic r:id="rId37"/>
    </p:embeddedFont>
    <p:embeddedFont>
      <p:font typeface="Verdana" panose="020B0604030504040204"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66"/>
  </p:normalViewPr>
  <p:slideViewPr>
    <p:cSldViewPr snapToGrid="0">
      <p:cViewPr varScale="1">
        <p:scale>
          <a:sx n="136" d="100"/>
          <a:sy n="136" d="100"/>
        </p:scale>
        <p:origin x="424"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9a2d038eca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9a2d038eca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Speaker : Aditi Nair Balachandran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99f2d28d2a_4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99f2d28d2a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Speaker : Aditi Nair Balachandran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9a407d667d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9a407d667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9a407d667d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9a407d667d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9a2ba9d60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9a2ba9d60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9a2ba9d60f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9a2ba9d60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9a2ba9d60f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9a2ba9d60f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9a2ba9d60f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9a2ba9d60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9a2ba9d60f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9a2ba9d60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9a2ba9d60f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9a2ba9d60f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9a2ecfaae6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9a2ecfaae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9a2ba9d60f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9a2ba9d60f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99f2d28d2a_4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99f2d28d2a_4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99f2d28d2a_4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99f2d28d2a_4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9a2ecfaae6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9a2ecfaae6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99f2d2a49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99f2d2a49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99f2d2a494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99f2d2a494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99f2d28d2a_3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99f2d28d2a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99f2d28d2a_3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99f2d28d2a_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9a407d667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9a407d667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9a4040912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9a4040912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1600"/>
              </a:spcBef>
              <a:spcAft>
                <a:spcPts val="0"/>
              </a:spcAft>
              <a:buClr>
                <a:schemeClr val="lt1"/>
              </a:buClr>
              <a:buSzPts val="1400"/>
              <a:buChar char="○"/>
              <a:defRPr>
                <a:solidFill>
                  <a:schemeClr val="lt1"/>
                </a:solidFill>
              </a:defRPr>
            </a:lvl2pPr>
            <a:lvl3pPr marL="1371600" lvl="2" indent="-317500" algn="ctr">
              <a:spcBef>
                <a:spcPts val="1600"/>
              </a:spcBef>
              <a:spcAft>
                <a:spcPts val="0"/>
              </a:spcAft>
              <a:buClr>
                <a:schemeClr val="lt1"/>
              </a:buClr>
              <a:buSzPts val="1400"/>
              <a:buChar char="■"/>
              <a:defRPr>
                <a:solidFill>
                  <a:schemeClr val="lt1"/>
                </a:solidFill>
              </a:defRPr>
            </a:lvl3pPr>
            <a:lvl4pPr marL="1828800" lvl="3" indent="-317500" algn="ctr">
              <a:spcBef>
                <a:spcPts val="1600"/>
              </a:spcBef>
              <a:spcAft>
                <a:spcPts val="0"/>
              </a:spcAft>
              <a:buClr>
                <a:schemeClr val="lt1"/>
              </a:buClr>
              <a:buSzPts val="1400"/>
              <a:buChar char="●"/>
              <a:defRPr>
                <a:solidFill>
                  <a:schemeClr val="lt1"/>
                </a:solidFill>
              </a:defRPr>
            </a:lvl4pPr>
            <a:lvl5pPr marL="2286000" lvl="4" indent="-317500" algn="ctr">
              <a:spcBef>
                <a:spcPts val="1600"/>
              </a:spcBef>
              <a:spcAft>
                <a:spcPts val="0"/>
              </a:spcAft>
              <a:buClr>
                <a:schemeClr val="lt1"/>
              </a:buClr>
              <a:buSzPts val="1400"/>
              <a:buChar char="○"/>
              <a:defRPr>
                <a:solidFill>
                  <a:schemeClr val="lt1"/>
                </a:solidFill>
              </a:defRPr>
            </a:lvl5pPr>
            <a:lvl6pPr marL="2743200" lvl="5" indent="-317500" algn="ctr">
              <a:spcBef>
                <a:spcPts val="1600"/>
              </a:spcBef>
              <a:spcAft>
                <a:spcPts val="0"/>
              </a:spcAft>
              <a:buClr>
                <a:schemeClr val="lt1"/>
              </a:buClr>
              <a:buSzPts val="1400"/>
              <a:buChar char="■"/>
              <a:defRPr>
                <a:solidFill>
                  <a:schemeClr val="lt1"/>
                </a:solidFill>
              </a:defRPr>
            </a:lvl6pPr>
            <a:lvl7pPr marL="3200400" lvl="6" indent="-317500" algn="ctr">
              <a:spcBef>
                <a:spcPts val="1600"/>
              </a:spcBef>
              <a:spcAft>
                <a:spcPts val="0"/>
              </a:spcAft>
              <a:buClr>
                <a:schemeClr val="lt1"/>
              </a:buClr>
              <a:buSzPts val="1400"/>
              <a:buChar char="●"/>
              <a:defRPr>
                <a:solidFill>
                  <a:schemeClr val="lt1"/>
                </a:solidFill>
              </a:defRPr>
            </a:lvl7pPr>
            <a:lvl8pPr marL="3657600" lvl="7" indent="-317500" algn="ctr">
              <a:spcBef>
                <a:spcPts val="1600"/>
              </a:spcBef>
              <a:spcAft>
                <a:spcPts val="0"/>
              </a:spcAft>
              <a:buClr>
                <a:schemeClr val="lt1"/>
              </a:buClr>
              <a:buSzPts val="1400"/>
              <a:buChar char="○"/>
              <a:defRPr>
                <a:solidFill>
                  <a:schemeClr val="lt1"/>
                </a:solidFill>
              </a:defRPr>
            </a:lvl8pPr>
            <a:lvl9pPr marL="4114800" lvl="8" indent="-317500" algn="ctr">
              <a:spcBef>
                <a:spcPts val="1600"/>
              </a:spcBef>
              <a:spcAft>
                <a:spcPts val="1600"/>
              </a:spcAft>
              <a:buClr>
                <a:schemeClr val="lt1"/>
              </a:buClr>
              <a:buSzPts val="1400"/>
              <a:buChar char="■"/>
              <a:defRPr>
                <a:solidFill>
                  <a:schemeClr val="lt1"/>
                </a:solidFill>
              </a:defRPr>
            </a:lvl9pPr>
          </a:lstStyle>
          <a:p>
            <a:endParaRPr/>
          </a:p>
        </p:txBody>
      </p:sp>
      <p:sp>
        <p:nvSpPr>
          <p:cNvPr id="78" name="Google Shape;78;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7" name="Google Shape;37;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2" name="Google Shape;42;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5" name="Google Shape;45;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8" name="Google Shape;48;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9" name="Google Shape;49;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8" name="Google Shape;58;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 name="Google Shape;6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62" name="Google Shape;62;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3" name="Google Shape;63;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4" name="Google Shape;6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65" name="Google Shape;65;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68" name="Google Shape;68;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3"/>
          <p:cNvSpPr txBox="1">
            <a:spLocks noGrp="1"/>
          </p:cNvSpPr>
          <p:nvPr>
            <p:ph type="ctrTitle"/>
          </p:nvPr>
        </p:nvSpPr>
        <p:spPr>
          <a:xfrm>
            <a:off x="620525" y="1663172"/>
            <a:ext cx="8222100" cy="83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900"/>
              <a:t>GROUP PROJECT 1- TOPIC : MapReduce Types , Formats and  Features</a:t>
            </a:r>
            <a:endParaRPr sz="1900"/>
          </a:p>
          <a:p>
            <a:pPr marL="0" lvl="0" indent="0" algn="l" rtl="0">
              <a:spcBef>
                <a:spcPts val="0"/>
              </a:spcBef>
              <a:spcAft>
                <a:spcPts val="0"/>
              </a:spcAft>
              <a:buNone/>
            </a:pPr>
            <a:endParaRPr sz="1900"/>
          </a:p>
        </p:txBody>
      </p:sp>
      <p:sp>
        <p:nvSpPr>
          <p:cNvPr id="86" name="Google Shape;86;p13"/>
          <p:cNvSpPr txBox="1">
            <a:spLocks noGrp="1"/>
          </p:cNvSpPr>
          <p:nvPr>
            <p:ph type="subTitle" idx="1"/>
          </p:nvPr>
        </p:nvSpPr>
        <p:spPr>
          <a:xfrm>
            <a:off x="221950" y="631650"/>
            <a:ext cx="85206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700"/>
              <a:t>ITCS 6190 - CLOUD COMPUTING FOR DATA ANALYSIS     FALL 2020 </a:t>
            </a:r>
            <a:endParaRPr sz="2700"/>
          </a:p>
          <a:p>
            <a:pPr marL="0" lvl="0" indent="0" algn="l" rtl="0">
              <a:spcBef>
                <a:spcPts val="0"/>
              </a:spcBef>
              <a:spcAft>
                <a:spcPts val="0"/>
              </a:spcAft>
              <a:buNone/>
            </a:pPr>
            <a:endParaRPr sz="23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2"/>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Output Format</a:t>
            </a:r>
            <a:endParaRPr/>
          </a:p>
        </p:txBody>
      </p:sp>
      <p:sp>
        <p:nvSpPr>
          <p:cNvPr id="146" name="Google Shape;146;p22"/>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The Output Format checks the Output-Specification of the job.</a:t>
            </a:r>
            <a:endParaRPr/>
          </a:p>
          <a:p>
            <a:pPr marL="457200" lvl="0" indent="-342900" algn="l" rtl="0">
              <a:spcBef>
                <a:spcPts val="0"/>
              </a:spcBef>
              <a:spcAft>
                <a:spcPts val="0"/>
              </a:spcAft>
              <a:buSzPts val="1800"/>
              <a:buChar char="●"/>
            </a:pPr>
            <a:r>
              <a:rPr lang="en"/>
              <a:t>RecordWriter: RecordWriter writes the output key-value pairs from the Reducer phase to output files.</a:t>
            </a:r>
            <a:endParaRPr/>
          </a:p>
          <a:p>
            <a:pPr marL="457200" lvl="0" indent="-342900" algn="l" rtl="0">
              <a:spcBef>
                <a:spcPts val="0"/>
              </a:spcBef>
              <a:spcAft>
                <a:spcPts val="0"/>
              </a:spcAft>
              <a:buSzPts val="1800"/>
              <a:buChar char="●"/>
            </a:pPr>
            <a:r>
              <a:rPr lang="en"/>
              <a:t>The way these output key-value pairs are written in output files is determined by the Output Format.</a:t>
            </a:r>
            <a:endParaRPr/>
          </a:p>
          <a:p>
            <a:pPr marL="457200" lvl="0" indent="-342900" algn="l" rtl="0">
              <a:spcBef>
                <a:spcPts val="0"/>
              </a:spcBef>
              <a:spcAft>
                <a:spcPts val="0"/>
              </a:spcAft>
              <a:buSzPts val="1800"/>
              <a:buChar char="●"/>
            </a:pPr>
            <a:r>
              <a:rPr lang="en"/>
              <a:t>The output files are written to the HDFS (Hadoop Distributed File System) or local disk.</a:t>
            </a:r>
            <a:endParaRPr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3"/>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Types of Output Formats</a:t>
            </a:r>
            <a:endParaRPr/>
          </a:p>
        </p:txBody>
      </p:sp>
      <p:sp>
        <p:nvSpPr>
          <p:cNvPr id="152" name="Google Shape;152;p23"/>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53" name="Google Shape;153;p23"/>
          <p:cNvPicPr preferRelativeResize="0"/>
          <p:nvPr/>
        </p:nvPicPr>
        <p:blipFill>
          <a:blip r:embed="rId3">
            <a:alphaModFix/>
          </a:blip>
          <a:stretch>
            <a:fillRect/>
          </a:stretch>
        </p:blipFill>
        <p:spPr>
          <a:xfrm>
            <a:off x="304" y="0"/>
            <a:ext cx="9143395" cy="51435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4"/>
          <p:cNvSpPr txBox="1">
            <a:spLocks noGrp="1"/>
          </p:cNvSpPr>
          <p:nvPr>
            <p:ph type="title"/>
          </p:nvPr>
        </p:nvSpPr>
        <p:spPr>
          <a:xfrm>
            <a:off x="311700" y="3284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Counters</a:t>
            </a:r>
            <a:endParaRPr/>
          </a:p>
        </p:txBody>
      </p:sp>
      <p:sp>
        <p:nvSpPr>
          <p:cNvPr id="159" name="Google Shape;159;p24"/>
          <p:cNvSpPr txBox="1">
            <a:spLocks noGrp="1"/>
          </p:cNvSpPr>
          <p:nvPr>
            <p:ph type="body" idx="1"/>
          </p:nvPr>
        </p:nvSpPr>
        <p:spPr>
          <a:xfrm>
            <a:off x="311700" y="936200"/>
            <a:ext cx="8520600" cy="3632700"/>
          </a:xfrm>
          <a:prstGeom prst="rect">
            <a:avLst/>
          </a:prstGeom>
        </p:spPr>
        <p:txBody>
          <a:bodyPr spcFirstLastPara="1" wrap="square" lIns="91425" tIns="91425" rIns="91425" bIns="91425" anchor="t" anchorCtr="0">
            <a:noAutofit/>
          </a:bodyPr>
          <a:lstStyle/>
          <a:p>
            <a:pPr marL="457200" lvl="0" indent="-330200" algn="l" rtl="0">
              <a:lnSpc>
                <a:spcPct val="100000"/>
              </a:lnSpc>
              <a:spcBef>
                <a:spcPts val="0"/>
              </a:spcBef>
              <a:spcAft>
                <a:spcPts val="0"/>
              </a:spcAft>
              <a:buSzPts val="1600"/>
              <a:buChar char="➔"/>
            </a:pPr>
            <a:r>
              <a:rPr lang="en" sz="1600"/>
              <a:t>Counters in MapReduce are used to gather statistical insights about the job, and to diagnose problem when it arises.</a:t>
            </a:r>
            <a:endParaRPr sz="1600"/>
          </a:p>
          <a:p>
            <a:pPr marL="0" lvl="0" indent="0" algn="l" rtl="0">
              <a:lnSpc>
                <a:spcPct val="100000"/>
              </a:lnSpc>
              <a:spcBef>
                <a:spcPts val="1600"/>
              </a:spcBef>
              <a:spcAft>
                <a:spcPts val="0"/>
              </a:spcAft>
              <a:buNone/>
            </a:pPr>
            <a:r>
              <a:rPr lang="en" sz="1600"/>
              <a:t>There are two kinds of Counters:</a:t>
            </a:r>
            <a:endParaRPr sz="1600"/>
          </a:p>
          <a:p>
            <a:pPr marL="457200" lvl="0" indent="-330200" algn="l" rtl="0">
              <a:lnSpc>
                <a:spcPct val="100000"/>
              </a:lnSpc>
              <a:spcBef>
                <a:spcPts val="1600"/>
              </a:spcBef>
              <a:spcAft>
                <a:spcPts val="0"/>
              </a:spcAft>
              <a:buSzPts val="1600"/>
              <a:buAutoNum type="arabicPeriod"/>
            </a:pPr>
            <a:r>
              <a:rPr lang="en" sz="1600" b="1"/>
              <a:t>Built-in Counters</a:t>
            </a:r>
            <a:r>
              <a:rPr lang="en" sz="1600"/>
              <a:t>:</a:t>
            </a:r>
            <a:endParaRPr sz="1600"/>
          </a:p>
          <a:p>
            <a:pPr marL="914400" lvl="1" indent="-311150" algn="l" rtl="0">
              <a:lnSpc>
                <a:spcPct val="100000"/>
              </a:lnSpc>
              <a:spcBef>
                <a:spcPts val="0"/>
              </a:spcBef>
              <a:spcAft>
                <a:spcPts val="0"/>
              </a:spcAft>
              <a:buSzPts val="1300"/>
              <a:buAutoNum type="alphaLcPeriod"/>
            </a:pPr>
            <a:r>
              <a:rPr lang="en" sz="1300" b="1"/>
              <a:t>Task Counters</a:t>
            </a:r>
            <a:r>
              <a:rPr lang="en" sz="1300"/>
              <a:t>: This gathers information about the task and then the results are aggregated for all the tasks in a job</a:t>
            </a:r>
            <a:endParaRPr sz="1300"/>
          </a:p>
          <a:p>
            <a:pPr marL="914400" lvl="1" indent="-311150" algn="l" rtl="0">
              <a:lnSpc>
                <a:spcPct val="100000"/>
              </a:lnSpc>
              <a:spcBef>
                <a:spcPts val="0"/>
              </a:spcBef>
              <a:spcAft>
                <a:spcPts val="0"/>
              </a:spcAft>
              <a:buSzPts val="1300"/>
              <a:buAutoNum type="alphaLcPeriod"/>
            </a:pPr>
            <a:r>
              <a:rPr lang="en" sz="1300" b="1"/>
              <a:t>Job Counters</a:t>
            </a:r>
            <a:r>
              <a:rPr lang="en" sz="1300"/>
              <a:t>: This is maintained by application master, and this is used to measure the job level statistics such as total number of map and reduce tasks performed etc.</a:t>
            </a:r>
            <a:endParaRPr sz="1300"/>
          </a:p>
          <a:p>
            <a:pPr marL="457200" lvl="0" indent="-330200" algn="l" rtl="0">
              <a:lnSpc>
                <a:spcPct val="100000"/>
              </a:lnSpc>
              <a:spcBef>
                <a:spcPts val="0"/>
              </a:spcBef>
              <a:spcAft>
                <a:spcPts val="0"/>
              </a:spcAft>
              <a:buSzPts val="1600"/>
              <a:buAutoNum type="arabicPeriod"/>
            </a:pPr>
            <a:r>
              <a:rPr lang="en" sz="1600" b="1"/>
              <a:t>User Defined Counters</a:t>
            </a:r>
            <a:r>
              <a:rPr lang="en" sz="1600"/>
              <a:t>:</a:t>
            </a:r>
            <a:endParaRPr sz="1600"/>
          </a:p>
          <a:p>
            <a:pPr marL="914400" lvl="1" indent="-311150" algn="l" rtl="0">
              <a:lnSpc>
                <a:spcPct val="100000"/>
              </a:lnSpc>
              <a:spcBef>
                <a:spcPts val="0"/>
              </a:spcBef>
              <a:spcAft>
                <a:spcPts val="0"/>
              </a:spcAft>
              <a:buSzPts val="1300"/>
              <a:buAutoNum type="alphaLcPeriod"/>
            </a:pPr>
            <a:r>
              <a:rPr lang="en" sz="1300" b="1"/>
              <a:t>Dynamic Counters</a:t>
            </a:r>
            <a:r>
              <a:rPr lang="en" sz="1300"/>
              <a:t>: These are created by the application developer using Java enums</a:t>
            </a:r>
            <a:endParaRPr sz="1300"/>
          </a:p>
          <a:p>
            <a:pPr marL="914400" lvl="1" indent="-311150" algn="l" rtl="0">
              <a:lnSpc>
                <a:spcPct val="100000"/>
              </a:lnSpc>
              <a:spcBef>
                <a:spcPts val="0"/>
              </a:spcBef>
              <a:spcAft>
                <a:spcPts val="0"/>
              </a:spcAft>
              <a:buSzPts val="1300"/>
              <a:buAutoNum type="alphaLcPeriod"/>
            </a:pPr>
            <a:r>
              <a:rPr lang="en" sz="1300" b="1"/>
              <a:t>Retrieving Counters</a:t>
            </a:r>
            <a:r>
              <a:rPr lang="en" sz="1300"/>
              <a:t>: This provides job level statistics while the job is still executing unlike other counters which aggregate them at the end of the job.</a:t>
            </a:r>
            <a:endParaRPr sz="13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Sorting</a:t>
            </a:r>
            <a:endParaRPr/>
          </a:p>
        </p:txBody>
      </p:sp>
      <p:sp>
        <p:nvSpPr>
          <p:cNvPr id="165" name="Google Shape;165;p25"/>
          <p:cNvSpPr txBox="1">
            <a:spLocks noGrp="1"/>
          </p:cNvSpPr>
          <p:nvPr>
            <p:ph type="body" idx="1"/>
          </p:nvPr>
        </p:nvSpPr>
        <p:spPr>
          <a:xfrm>
            <a:off x="311700" y="972675"/>
            <a:ext cx="8520600" cy="3956400"/>
          </a:xfrm>
          <a:prstGeom prst="rect">
            <a:avLst/>
          </a:prstGeom>
        </p:spPr>
        <p:txBody>
          <a:bodyPr spcFirstLastPara="1" wrap="square" lIns="91425" tIns="91425" rIns="91425" bIns="91425" anchor="t" anchorCtr="0">
            <a:noAutofit/>
          </a:bodyPr>
          <a:lstStyle/>
          <a:p>
            <a:pPr marL="457200" lvl="0" indent="-330200" algn="l" rtl="0">
              <a:lnSpc>
                <a:spcPct val="100000"/>
              </a:lnSpc>
              <a:spcBef>
                <a:spcPts val="0"/>
              </a:spcBef>
              <a:spcAft>
                <a:spcPts val="0"/>
              </a:spcAft>
              <a:buSzPts val="1600"/>
              <a:buChar char="➔"/>
            </a:pPr>
            <a:r>
              <a:rPr lang="en" sz="1600"/>
              <a:t>The ability to sort data is at the heart of the MapReduce framework.</a:t>
            </a:r>
            <a:endParaRPr sz="1600"/>
          </a:p>
          <a:p>
            <a:pPr marL="457200" lvl="0" indent="-330200" algn="l" rtl="0">
              <a:lnSpc>
                <a:spcPct val="100000"/>
              </a:lnSpc>
              <a:spcBef>
                <a:spcPts val="0"/>
              </a:spcBef>
              <a:spcAft>
                <a:spcPts val="0"/>
              </a:spcAft>
              <a:buSzPts val="1600"/>
              <a:buChar char="➔"/>
            </a:pPr>
            <a:r>
              <a:rPr lang="en" sz="1600"/>
              <a:t>In MapReduce Framework the keys generated by the mapper are automatically sorted.</a:t>
            </a:r>
            <a:endParaRPr sz="1600"/>
          </a:p>
          <a:p>
            <a:pPr marL="457200" lvl="0" indent="-330200" algn="l" rtl="0">
              <a:lnSpc>
                <a:spcPct val="100000"/>
              </a:lnSpc>
              <a:spcBef>
                <a:spcPts val="0"/>
              </a:spcBef>
              <a:spcAft>
                <a:spcPts val="0"/>
              </a:spcAft>
              <a:buSzPts val="1600"/>
              <a:buChar char="➔"/>
            </a:pPr>
            <a:r>
              <a:rPr lang="en" sz="1600"/>
              <a:t>For each of the sorted key a Reducer in Mapreduce creates a new task if the key is different from the previous key.</a:t>
            </a:r>
            <a:endParaRPr sz="1600"/>
          </a:p>
          <a:p>
            <a:pPr marL="0" lvl="0" indent="0" algn="l" rtl="0">
              <a:lnSpc>
                <a:spcPct val="100000"/>
              </a:lnSpc>
              <a:spcBef>
                <a:spcPts val="1600"/>
              </a:spcBef>
              <a:spcAft>
                <a:spcPts val="0"/>
              </a:spcAft>
              <a:buNone/>
            </a:pPr>
            <a:r>
              <a:rPr lang="en" sz="1600"/>
              <a:t>There are different kinds of Sorting :</a:t>
            </a:r>
            <a:endParaRPr sz="1600"/>
          </a:p>
          <a:p>
            <a:pPr marL="457200" lvl="0" indent="-330200" algn="l" rtl="0">
              <a:lnSpc>
                <a:spcPct val="100000"/>
              </a:lnSpc>
              <a:spcBef>
                <a:spcPts val="1600"/>
              </a:spcBef>
              <a:spcAft>
                <a:spcPts val="0"/>
              </a:spcAft>
              <a:buSzPts val="1600"/>
              <a:buAutoNum type="arabicPeriod"/>
            </a:pPr>
            <a:r>
              <a:rPr lang="en" sz="1600" b="1"/>
              <a:t>Partial Sort</a:t>
            </a:r>
            <a:r>
              <a:rPr lang="en" sz="1600"/>
              <a:t>: This is the default where MapReduce framework will sort the data by keys. In this each output file is sorted, but, it is not combined to form a global output file.</a:t>
            </a:r>
            <a:endParaRPr sz="1600"/>
          </a:p>
          <a:p>
            <a:pPr marL="457200" lvl="0" indent="-330200" algn="l" rtl="0">
              <a:lnSpc>
                <a:spcPct val="100000"/>
              </a:lnSpc>
              <a:spcBef>
                <a:spcPts val="0"/>
              </a:spcBef>
              <a:spcAft>
                <a:spcPts val="0"/>
              </a:spcAft>
              <a:buSzPts val="1600"/>
              <a:buAutoNum type="arabicPeriod"/>
            </a:pPr>
            <a:r>
              <a:rPr lang="en" sz="1600" b="1"/>
              <a:t>Total Sort</a:t>
            </a:r>
            <a:r>
              <a:rPr lang="en" sz="1600"/>
              <a:t>: In this a global output file is generated by using a partitioner </a:t>
            </a:r>
            <a:r>
              <a:rPr lang="en" sz="1600">
                <a:solidFill>
                  <a:srgbClr val="404040"/>
                </a:solidFill>
              </a:rPr>
              <a:t>that respects the total order of the output and the partition sizes are fairly even.</a:t>
            </a:r>
            <a:endParaRPr sz="1600">
              <a:solidFill>
                <a:srgbClr val="404040"/>
              </a:solidFill>
            </a:endParaRPr>
          </a:p>
          <a:p>
            <a:pPr marL="457200" lvl="0" indent="-330200" algn="l" rtl="0">
              <a:lnSpc>
                <a:spcPct val="100000"/>
              </a:lnSpc>
              <a:spcBef>
                <a:spcPts val="0"/>
              </a:spcBef>
              <a:spcAft>
                <a:spcPts val="0"/>
              </a:spcAft>
              <a:buClr>
                <a:srgbClr val="404040"/>
              </a:buClr>
              <a:buSzPts val="1600"/>
              <a:buAutoNum type="arabicPeriod"/>
            </a:pPr>
            <a:r>
              <a:rPr lang="en" sz="1600" b="1">
                <a:solidFill>
                  <a:srgbClr val="404040"/>
                </a:solidFill>
              </a:rPr>
              <a:t>Secondary Sort</a:t>
            </a:r>
            <a:r>
              <a:rPr lang="en" sz="1600">
                <a:solidFill>
                  <a:srgbClr val="404040"/>
                </a:solidFill>
              </a:rPr>
              <a:t>: If we want to sort the reducer values, then we can use the secondary sorting technique.</a:t>
            </a:r>
            <a:endParaRPr sz="1600">
              <a:solidFill>
                <a:srgbClr val="40404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Joins in MapReduce</a:t>
            </a:r>
            <a:endParaRPr/>
          </a:p>
        </p:txBody>
      </p:sp>
      <p:sp>
        <p:nvSpPr>
          <p:cNvPr id="171" name="Google Shape;171;p26"/>
          <p:cNvSpPr txBox="1">
            <a:spLocks noGrp="1"/>
          </p:cNvSpPr>
          <p:nvPr>
            <p:ph type="body" idx="1"/>
          </p:nvPr>
        </p:nvSpPr>
        <p:spPr>
          <a:xfrm>
            <a:off x="311700" y="1093325"/>
            <a:ext cx="8520600" cy="3339000"/>
          </a:xfrm>
          <a:prstGeom prst="rect">
            <a:avLst/>
          </a:prstGeom>
        </p:spPr>
        <p:txBody>
          <a:bodyPr spcFirstLastPara="1" wrap="square" lIns="91425" tIns="91425" rIns="91425" bIns="91425" anchor="t" anchorCtr="0">
            <a:noAutofit/>
          </a:bodyPr>
          <a:lstStyle/>
          <a:p>
            <a:pPr marL="0" lvl="0" indent="0" algn="l" rtl="0">
              <a:lnSpc>
                <a:spcPct val="155000"/>
              </a:lnSpc>
              <a:spcBef>
                <a:spcPts val="1800"/>
              </a:spcBef>
              <a:spcAft>
                <a:spcPts val="0"/>
              </a:spcAft>
              <a:buNone/>
            </a:pPr>
            <a:r>
              <a:rPr lang="en" sz="1950" b="1">
                <a:solidFill>
                  <a:srgbClr val="222222"/>
                </a:solidFill>
                <a:highlight>
                  <a:srgbClr val="FFFFFF"/>
                </a:highlight>
                <a:latin typeface="Arial"/>
                <a:ea typeface="Arial"/>
                <a:cs typeface="Arial"/>
                <a:sym typeface="Arial"/>
              </a:rPr>
              <a:t>What is Join in Mapreduce?</a:t>
            </a:r>
            <a:endParaRPr sz="1950" b="1">
              <a:solidFill>
                <a:srgbClr val="222222"/>
              </a:solidFill>
              <a:highlight>
                <a:srgbClr val="FFFFFF"/>
              </a:highlight>
              <a:latin typeface="Arial"/>
              <a:ea typeface="Arial"/>
              <a:cs typeface="Arial"/>
              <a:sym typeface="Arial"/>
            </a:endParaRPr>
          </a:p>
          <a:p>
            <a:pPr marL="0" lvl="0" indent="0" algn="l" rtl="0">
              <a:lnSpc>
                <a:spcPct val="150000"/>
              </a:lnSpc>
              <a:spcBef>
                <a:spcPts val="400"/>
              </a:spcBef>
              <a:spcAft>
                <a:spcPts val="0"/>
              </a:spcAft>
              <a:buNone/>
            </a:pPr>
            <a:r>
              <a:rPr lang="en" sz="1350" b="1">
                <a:solidFill>
                  <a:srgbClr val="222222"/>
                </a:solidFill>
                <a:highlight>
                  <a:srgbClr val="FFFFFF"/>
                </a:highlight>
                <a:latin typeface="Comic Sans MS"/>
                <a:ea typeface="Comic Sans MS"/>
                <a:cs typeface="Comic Sans MS"/>
                <a:sym typeface="Comic Sans MS"/>
              </a:rPr>
              <a:t>MAPREDUCE JOIN</a:t>
            </a:r>
            <a:r>
              <a:rPr lang="en" sz="1350">
                <a:solidFill>
                  <a:srgbClr val="222222"/>
                </a:solidFill>
                <a:highlight>
                  <a:srgbClr val="FFFFFF"/>
                </a:highlight>
                <a:latin typeface="Comic Sans MS"/>
                <a:ea typeface="Comic Sans MS"/>
                <a:cs typeface="Comic Sans MS"/>
                <a:sym typeface="Comic Sans MS"/>
              </a:rPr>
              <a:t> operation is used to combine two large datasets. However, this process involves writing lots of code to perform the actual join operation. Joining two datasets begins by comparing the size of each dataset. If one dataset is smaller as compared to the other dataset then smaller dataset is distributed to every data node in the cluster.</a:t>
            </a:r>
            <a:endParaRPr sz="1350">
              <a:solidFill>
                <a:srgbClr val="222222"/>
              </a:solidFill>
              <a:highlight>
                <a:srgbClr val="FFFFFF"/>
              </a:highlight>
              <a:latin typeface="Comic Sans MS"/>
              <a:ea typeface="Comic Sans MS"/>
              <a:cs typeface="Comic Sans MS"/>
              <a:sym typeface="Comic Sans MS"/>
            </a:endParaRPr>
          </a:p>
          <a:p>
            <a:pPr marL="0" lvl="0" indent="0" algn="l" rtl="0">
              <a:lnSpc>
                <a:spcPct val="150000"/>
              </a:lnSpc>
              <a:spcBef>
                <a:spcPts val="1600"/>
              </a:spcBef>
              <a:spcAft>
                <a:spcPts val="0"/>
              </a:spcAft>
              <a:buNone/>
            </a:pPr>
            <a:r>
              <a:rPr lang="en" sz="1350">
                <a:solidFill>
                  <a:srgbClr val="222222"/>
                </a:solidFill>
                <a:highlight>
                  <a:srgbClr val="FFFFFF"/>
                </a:highlight>
                <a:latin typeface="Comic Sans MS"/>
                <a:ea typeface="Comic Sans MS"/>
                <a:cs typeface="Comic Sans MS"/>
                <a:sym typeface="Comic Sans MS"/>
              </a:rPr>
              <a:t>Once it is distributed, either Mapper or Reducer uses the smaller dataset to perform a lookup for matching records from the large dataset and then combine those records to form output records.</a:t>
            </a:r>
            <a:endParaRPr sz="1350">
              <a:solidFill>
                <a:srgbClr val="222222"/>
              </a:solidFill>
              <a:highlight>
                <a:srgbClr val="FFFFFF"/>
              </a:highlight>
              <a:latin typeface="Comic Sans MS"/>
              <a:ea typeface="Comic Sans MS"/>
              <a:cs typeface="Comic Sans MS"/>
              <a:sym typeface="Comic Sans MS"/>
            </a:endParaRPr>
          </a:p>
          <a:p>
            <a:pPr marL="0" lvl="0" indent="0" algn="l" rtl="0">
              <a:spcBef>
                <a:spcPts val="1600"/>
              </a:spcBef>
              <a:spcAft>
                <a:spcPts val="160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7"/>
          <p:cNvSpPr txBox="1">
            <a:spLocks noGrp="1"/>
          </p:cNvSpPr>
          <p:nvPr>
            <p:ph type="title"/>
          </p:nvPr>
        </p:nvSpPr>
        <p:spPr>
          <a:xfrm>
            <a:off x="311700" y="144475"/>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Types of Joins in Map Reduce	</a:t>
            </a:r>
            <a:endParaRPr/>
          </a:p>
        </p:txBody>
      </p:sp>
      <p:sp>
        <p:nvSpPr>
          <p:cNvPr id="177" name="Google Shape;177;p27"/>
          <p:cNvSpPr txBox="1">
            <a:spLocks noGrp="1"/>
          </p:cNvSpPr>
          <p:nvPr>
            <p:ph type="body" idx="1"/>
          </p:nvPr>
        </p:nvSpPr>
        <p:spPr>
          <a:xfrm>
            <a:off x="311700" y="803625"/>
            <a:ext cx="8520600" cy="381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50">
                <a:solidFill>
                  <a:srgbClr val="222222"/>
                </a:solidFill>
                <a:highlight>
                  <a:srgbClr val="FFFFFF"/>
                </a:highlight>
                <a:latin typeface="Comic Sans MS"/>
                <a:ea typeface="Comic Sans MS"/>
                <a:cs typeface="Comic Sans MS"/>
                <a:sym typeface="Comic Sans MS"/>
              </a:rPr>
              <a:t>Depending upon the place where the actual join is performed, this join is classified into</a:t>
            </a:r>
            <a:endParaRPr sz="1350">
              <a:solidFill>
                <a:srgbClr val="222222"/>
              </a:solidFill>
              <a:highlight>
                <a:srgbClr val="FFFFFF"/>
              </a:highlight>
              <a:latin typeface="Comic Sans MS"/>
              <a:ea typeface="Comic Sans MS"/>
              <a:cs typeface="Comic Sans MS"/>
              <a:sym typeface="Comic Sans MS"/>
            </a:endParaRPr>
          </a:p>
          <a:p>
            <a:pPr marL="457200" lvl="0" indent="0" algn="l" rtl="0">
              <a:spcBef>
                <a:spcPts val="1600"/>
              </a:spcBef>
              <a:spcAft>
                <a:spcPts val="0"/>
              </a:spcAft>
              <a:buNone/>
            </a:pPr>
            <a:r>
              <a:rPr lang="en" sz="1350" b="1">
                <a:solidFill>
                  <a:srgbClr val="222222"/>
                </a:solidFill>
                <a:highlight>
                  <a:srgbClr val="FFFFFF"/>
                </a:highlight>
                <a:latin typeface="Comic Sans MS"/>
                <a:ea typeface="Comic Sans MS"/>
                <a:cs typeface="Comic Sans MS"/>
                <a:sym typeface="Comic Sans MS"/>
              </a:rPr>
              <a:t>1. Map-side join -</a:t>
            </a:r>
            <a:r>
              <a:rPr lang="en" sz="1350">
                <a:solidFill>
                  <a:srgbClr val="222222"/>
                </a:solidFill>
                <a:highlight>
                  <a:srgbClr val="FFFFFF"/>
                </a:highlight>
                <a:latin typeface="Comic Sans MS"/>
                <a:ea typeface="Comic Sans MS"/>
                <a:cs typeface="Comic Sans MS"/>
                <a:sym typeface="Comic Sans MS"/>
              </a:rPr>
              <a:t> </a:t>
            </a:r>
            <a:endParaRPr sz="1350">
              <a:solidFill>
                <a:srgbClr val="222222"/>
              </a:solidFill>
              <a:highlight>
                <a:srgbClr val="FFFFFF"/>
              </a:highlight>
              <a:latin typeface="Comic Sans MS"/>
              <a:ea typeface="Comic Sans MS"/>
              <a:cs typeface="Comic Sans MS"/>
              <a:sym typeface="Comic Sans MS"/>
            </a:endParaRPr>
          </a:p>
          <a:p>
            <a:pPr marL="457200" lvl="0" indent="0" algn="l" rtl="0">
              <a:spcBef>
                <a:spcPts val="1600"/>
              </a:spcBef>
              <a:spcAft>
                <a:spcPts val="0"/>
              </a:spcAft>
              <a:buNone/>
            </a:pPr>
            <a:r>
              <a:rPr lang="en" sz="1350">
                <a:solidFill>
                  <a:srgbClr val="222222"/>
                </a:solidFill>
                <a:highlight>
                  <a:srgbClr val="FFFFFF"/>
                </a:highlight>
                <a:latin typeface="Comic Sans MS"/>
                <a:ea typeface="Comic Sans MS"/>
                <a:cs typeface="Comic Sans MS"/>
                <a:sym typeface="Comic Sans MS"/>
              </a:rPr>
              <a:t>When the join is performed by the mapper, it is called as map-side join. </a:t>
            </a:r>
            <a:endParaRPr sz="1350">
              <a:solidFill>
                <a:srgbClr val="222222"/>
              </a:solidFill>
              <a:highlight>
                <a:srgbClr val="FFFFFF"/>
              </a:highlight>
              <a:latin typeface="Comic Sans MS"/>
              <a:ea typeface="Comic Sans MS"/>
              <a:cs typeface="Comic Sans MS"/>
              <a:sym typeface="Comic Sans MS"/>
            </a:endParaRPr>
          </a:p>
          <a:p>
            <a:pPr marL="457200" lvl="0" indent="0" algn="l" rtl="0">
              <a:spcBef>
                <a:spcPts val="1600"/>
              </a:spcBef>
              <a:spcAft>
                <a:spcPts val="0"/>
              </a:spcAft>
              <a:buNone/>
            </a:pPr>
            <a:r>
              <a:rPr lang="en" sz="1350">
                <a:solidFill>
                  <a:srgbClr val="222222"/>
                </a:solidFill>
                <a:highlight>
                  <a:srgbClr val="FFFFFF"/>
                </a:highlight>
                <a:latin typeface="Comic Sans MS"/>
                <a:ea typeface="Comic Sans MS"/>
                <a:cs typeface="Comic Sans MS"/>
                <a:sym typeface="Comic Sans MS"/>
              </a:rPr>
              <a:t>In this type, the join is performed before data is actually consumed by the map function.</a:t>
            </a:r>
            <a:endParaRPr sz="1350">
              <a:solidFill>
                <a:srgbClr val="222222"/>
              </a:solidFill>
              <a:highlight>
                <a:srgbClr val="FFFFFF"/>
              </a:highlight>
              <a:latin typeface="Comic Sans MS"/>
              <a:ea typeface="Comic Sans MS"/>
              <a:cs typeface="Comic Sans MS"/>
              <a:sym typeface="Comic Sans MS"/>
            </a:endParaRPr>
          </a:p>
          <a:p>
            <a:pPr marL="457200" lvl="0" indent="0" algn="l" rtl="0">
              <a:spcBef>
                <a:spcPts val="1600"/>
              </a:spcBef>
              <a:spcAft>
                <a:spcPts val="0"/>
              </a:spcAft>
              <a:buNone/>
            </a:pPr>
            <a:r>
              <a:rPr lang="en" sz="1350">
                <a:solidFill>
                  <a:srgbClr val="222222"/>
                </a:solidFill>
                <a:highlight>
                  <a:srgbClr val="FFFFFF"/>
                </a:highlight>
                <a:latin typeface="Comic Sans MS"/>
                <a:ea typeface="Comic Sans MS"/>
                <a:cs typeface="Comic Sans MS"/>
                <a:sym typeface="Comic Sans MS"/>
              </a:rPr>
              <a:t>It is mandatory that the input to each map is in the form of a partition and is in sorted order. </a:t>
            </a:r>
            <a:endParaRPr sz="1350">
              <a:solidFill>
                <a:srgbClr val="222222"/>
              </a:solidFill>
              <a:highlight>
                <a:srgbClr val="FFFFFF"/>
              </a:highlight>
              <a:latin typeface="Comic Sans MS"/>
              <a:ea typeface="Comic Sans MS"/>
              <a:cs typeface="Comic Sans MS"/>
              <a:sym typeface="Comic Sans MS"/>
            </a:endParaRPr>
          </a:p>
          <a:p>
            <a:pPr marL="457200" lvl="0" indent="0" algn="l" rtl="0">
              <a:spcBef>
                <a:spcPts val="1600"/>
              </a:spcBef>
              <a:spcAft>
                <a:spcPts val="0"/>
              </a:spcAft>
              <a:buNone/>
            </a:pPr>
            <a:r>
              <a:rPr lang="en" sz="1350">
                <a:solidFill>
                  <a:srgbClr val="222222"/>
                </a:solidFill>
                <a:highlight>
                  <a:srgbClr val="FFFFFF"/>
                </a:highlight>
                <a:latin typeface="Comic Sans MS"/>
                <a:ea typeface="Comic Sans MS"/>
                <a:cs typeface="Comic Sans MS"/>
                <a:sym typeface="Comic Sans MS"/>
              </a:rPr>
              <a:t>Also, there must be an equal number of partitions and it must be sorted by the join key.</a:t>
            </a:r>
            <a:endParaRPr sz="1350">
              <a:solidFill>
                <a:srgbClr val="222222"/>
              </a:solidFill>
              <a:highlight>
                <a:srgbClr val="FFFFFF"/>
              </a:highlight>
              <a:latin typeface="Comic Sans MS"/>
              <a:ea typeface="Comic Sans MS"/>
              <a:cs typeface="Comic Sans MS"/>
              <a:sym typeface="Comic Sans MS"/>
            </a:endParaRPr>
          </a:p>
          <a:p>
            <a:pPr marL="457200" lvl="0" indent="0" algn="l" rtl="0">
              <a:spcBef>
                <a:spcPts val="1600"/>
              </a:spcBef>
              <a:spcAft>
                <a:spcPts val="0"/>
              </a:spcAft>
              <a:buNone/>
            </a:pPr>
            <a:r>
              <a:rPr lang="en" sz="1350" b="1">
                <a:solidFill>
                  <a:srgbClr val="222222"/>
                </a:solidFill>
                <a:highlight>
                  <a:srgbClr val="FFFFFF"/>
                </a:highlight>
                <a:latin typeface="Comic Sans MS"/>
                <a:ea typeface="Comic Sans MS"/>
                <a:cs typeface="Comic Sans MS"/>
                <a:sym typeface="Comic Sans MS"/>
              </a:rPr>
              <a:t>2. Reduce-side join -</a:t>
            </a:r>
            <a:endParaRPr sz="1350" b="1">
              <a:solidFill>
                <a:srgbClr val="222222"/>
              </a:solidFill>
              <a:highlight>
                <a:srgbClr val="FFFFFF"/>
              </a:highlight>
              <a:latin typeface="Comic Sans MS"/>
              <a:ea typeface="Comic Sans MS"/>
              <a:cs typeface="Comic Sans MS"/>
              <a:sym typeface="Comic Sans MS"/>
            </a:endParaRPr>
          </a:p>
          <a:p>
            <a:pPr marL="457200" lvl="0" indent="0" algn="l" rtl="0">
              <a:spcBef>
                <a:spcPts val="1600"/>
              </a:spcBef>
              <a:spcAft>
                <a:spcPts val="0"/>
              </a:spcAft>
              <a:buNone/>
            </a:pPr>
            <a:r>
              <a:rPr lang="en" sz="1350">
                <a:solidFill>
                  <a:srgbClr val="222222"/>
                </a:solidFill>
                <a:highlight>
                  <a:srgbClr val="FFFFFF"/>
                </a:highlight>
                <a:latin typeface="Comic Sans MS"/>
                <a:ea typeface="Comic Sans MS"/>
                <a:cs typeface="Comic Sans MS"/>
                <a:sym typeface="Comic Sans MS"/>
              </a:rPr>
              <a:t>When the join is performed by the reducer, it is called as reduce-side join. </a:t>
            </a:r>
            <a:endParaRPr sz="1350">
              <a:solidFill>
                <a:srgbClr val="222222"/>
              </a:solidFill>
              <a:highlight>
                <a:srgbClr val="FFFFFF"/>
              </a:highlight>
              <a:latin typeface="Comic Sans MS"/>
              <a:ea typeface="Comic Sans MS"/>
              <a:cs typeface="Comic Sans MS"/>
              <a:sym typeface="Comic Sans MS"/>
            </a:endParaRPr>
          </a:p>
          <a:p>
            <a:pPr marL="457200" lvl="0" indent="0" algn="l" rtl="0">
              <a:spcBef>
                <a:spcPts val="1600"/>
              </a:spcBef>
              <a:spcAft>
                <a:spcPts val="0"/>
              </a:spcAft>
              <a:buNone/>
            </a:pPr>
            <a:r>
              <a:rPr lang="en" sz="1350">
                <a:solidFill>
                  <a:srgbClr val="222222"/>
                </a:solidFill>
                <a:highlight>
                  <a:srgbClr val="FFFFFF"/>
                </a:highlight>
                <a:latin typeface="Comic Sans MS"/>
                <a:ea typeface="Comic Sans MS"/>
                <a:cs typeface="Comic Sans MS"/>
                <a:sym typeface="Comic Sans MS"/>
              </a:rPr>
              <a:t>There is no necessity in this join to have a dataset in a structured form (or partitioned).</a:t>
            </a:r>
            <a:endParaRPr sz="1350">
              <a:solidFill>
                <a:srgbClr val="222222"/>
              </a:solidFill>
              <a:highlight>
                <a:srgbClr val="FFFFFF"/>
              </a:highlight>
              <a:latin typeface="Comic Sans MS"/>
              <a:ea typeface="Comic Sans MS"/>
              <a:cs typeface="Comic Sans MS"/>
              <a:sym typeface="Comic Sans MS"/>
            </a:endParaRPr>
          </a:p>
          <a:p>
            <a:pPr marL="0" lvl="0" indent="0" algn="l" rtl="0">
              <a:spcBef>
                <a:spcPts val="1600"/>
              </a:spcBef>
              <a:spcAft>
                <a:spcPts val="160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8"/>
          <p:cNvSpPr txBox="1">
            <a:spLocks noGrp="1"/>
          </p:cNvSpPr>
          <p:nvPr>
            <p:ph type="title"/>
          </p:nvPr>
        </p:nvSpPr>
        <p:spPr>
          <a:xfrm>
            <a:off x="311700" y="243100"/>
            <a:ext cx="8520600" cy="60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50" b="1">
                <a:solidFill>
                  <a:srgbClr val="4A86E8"/>
                </a:solidFill>
                <a:highlight>
                  <a:srgbClr val="FFFFFF"/>
                </a:highlight>
              </a:rPr>
              <a:t>Overall process flow of Joins in Map-Reduce </a:t>
            </a:r>
            <a:endParaRPr sz="3700" b="1">
              <a:solidFill>
                <a:srgbClr val="4A86E8"/>
              </a:solidFill>
            </a:endParaRPr>
          </a:p>
        </p:txBody>
      </p:sp>
      <p:pic>
        <p:nvPicPr>
          <p:cNvPr id="183" name="Google Shape;183;p28"/>
          <p:cNvPicPr preferRelativeResize="0"/>
          <p:nvPr/>
        </p:nvPicPr>
        <p:blipFill>
          <a:blip r:embed="rId3">
            <a:alphaModFix/>
          </a:blip>
          <a:stretch>
            <a:fillRect/>
          </a:stretch>
        </p:blipFill>
        <p:spPr>
          <a:xfrm>
            <a:off x="1532425" y="740525"/>
            <a:ext cx="5730151" cy="39371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9"/>
          <p:cNvSpPr txBox="1">
            <a:spLocks noGrp="1"/>
          </p:cNvSpPr>
          <p:nvPr>
            <p:ph type="title"/>
          </p:nvPr>
        </p:nvSpPr>
        <p:spPr>
          <a:xfrm>
            <a:off x="311700" y="296200"/>
            <a:ext cx="8520600" cy="60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00000"/>
                </a:solidFill>
                <a:latin typeface="Calibri"/>
                <a:ea typeface="Calibri"/>
                <a:cs typeface="Calibri"/>
                <a:sym typeface="Calibri"/>
              </a:rPr>
              <a:t>Map-side Join: Parallel Scans</a:t>
            </a:r>
            <a:endParaRPr sz="1600"/>
          </a:p>
        </p:txBody>
      </p:sp>
      <p:sp>
        <p:nvSpPr>
          <p:cNvPr id="189" name="Google Shape;189;p29"/>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700"/>
              </a:spcBef>
              <a:spcAft>
                <a:spcPts val="0"/>
              </a:spcAft>
              <a:buNone/>
            </a:pPr>
            <a:r>
              <a:rPr lang="en" sz="2000">
                <a:solidFill>
                  <a:srgbClr val="000000"/>
                </a:solidFill>
                <a:latin typeface="Arial"/>
                <a:ea typeface="Arial"/>
                <a:cs typeface="Arial"/>
                <a:sym typeface="Arial"/>
              </a:rPr>
              <a:t>•</a:t>
            </a:r>
            <a:r>
              <a:rPr lang="en" sz="2000">
                <a:solidFill>
                  <a:srgbClr val="000000"/>
                </a:solidFill>
                <a:latin typeface="Calibri"/>
                <a:ea typeface="Calibri"/>
                <a:cs typeface="Calibri"/>
                <a:sym typeface="Calibri"/>
              </a:rPr>
              <a:t>If datasets are sorted by join key, join can be accomplished by a scan over both datasets</a:t>
            </a:r>
            <a:endParaRPr sz="2000">
              <a:solidFill>
                <a:srgbClr val="000000"/>
              </a:solidFill>
              <a:latin typeface="Calibri"/>
              <a:ea typeface="Calibri"/>
              <a:cs typeface="Calibri"/>
              <a:sym typeface="Calibri"/>
            </a:endParaRPr>
          </a:p>
          <a:p>
            <a:pPr marL="0" lvl="0" indent="0" algn="l" rtl="0">
              <a:spcBef>
                <a:spcPts val="700"/>
              </a:spcBef>
              <a:spcAft>
                <a:spcPts val="0"/>
              </a:spcAft>
              <a:buNone/>
            </a:pPr>
            <a:r>
              <a:rPr lang="en" sz="2000">
                <a:solidFill>
                  <a:srgbClr val="000000"/>
                </a:solidFill>
                <a:latin typeface="Arial"/>
                <a:ea typeface="Arial"/>
                <a:cs typeface="Arial"/>
                <a:sym typeface="Arial"/>
              </a:rPr>
              <a:t>•</a:t>
            </a:r>
            <a:r>
              <a:rPr lang="en" sz="2000">
                <a:solidFill>
                  <a:srgbClr val="000000"/>
                </a:solidFill>
                <a:latin typeface="Calibri"/>
                <a:ea typeface="Calibri"/>
                <a:cs typeface="Calibri"/>
                <a:sym typeface="Calibri"/>
              </a:rPr>
              <a:t>How can we accomplish this in parallel?</a:t>
            </a:r>
            <a:endParaRPr sz="2000">
              <a:solidFill>
                <a:srgbClr val="000000"/>
              </a:solidFill>
              <a:latin typeface="Calibri"/>
              <a:ea typeface="Calibri"/>
              <a:cs typeface="Calibri"/>
              <a:sym typeface="Calibri"/>
            </a:endParaRPr>
          </a:p>
          <a:p>
            <a:pPr marL="0" lvl="0" indent="0" algn="l" rtl="0">
              <a:spcBef>
                <a:spcPts val="600"/>
              </a:spcBef>
              <a:spcAft>
                <a:spcPts val="0"/>
              </a:spcAft>
              <a:buNone/>
            </a:pPr>
            <a:r>
              <a:rPr lang="en" sz="1600">
                <a:solidFill>
                  <a:srgbClr val="000000"/>
                </a:solidFill>
                <a:latin typeface="Arial"/>
                <a:ea typeface="Arial"/>
                <a:cs typeface="Arial"/>
                <a:sym typeface="Arial"/>
              </a:rPr>
              <a:t>–</a:t>
            </a:r>
            <a:r>
              <a:rPr lang="en" sz="1600">
                <a:solidFill>
                  <a:srgbClr val="000000"/>
                </a:solidFill>
                <a:latin typeface="Calibri"/>
                <a:ea typeface="Calibri"/>
                <a:cs typeface="Calibri"/>
                <a:sym typeface="Calibri"/>
              </a:rPr>
              <a:t>Partition and sort both datasets in the same manner</a:t>
            </a:r>
            <a:endParaRPr sz="1600">
              <a:solidFill>
                <a:srgbClr val="000000"/>
              </a:solidFill>
              <a:latin typeface="Calibri"/>
              <a:ea typeface="Calibri"/>
              <a:cs typeface="Calibri"/>
              <a:sym typeface="Calibri"/>
            </a:endParaRPr>
          </a:p>
          <a:p>
            <a:pPr marL="0" lvl="0" indent="0" algn="l" rtl="0">
              <a:spcBef>
                <a:spcPts val="700"/>
              </a:spcBef>
              <a:spcAft>
                <a:spcPts val="0"/>
              </a:spcAft>
              <a:buNone/>
            </a:pPr>
            <a:r>
              <a:rPr lang="en" sz="2000">
                <a:solidFill>
                  <a:srgbClr val="000000"/>
                </a:solidFill>
                <a:latin typeface="Arial"/>
                <a:ea typeface="Arial"/>
                <a:cs typeface="Arial"/>
                <a:sym typeface="Arial"/>
              </a:rPr>
              <a:t>•</a:t>
            </a:r>
            <a:r>
              <a:rPr lang="en" sz="2000">
                <a:solidFill>
                  <a:srgbClr val="000000"/>
                </a:solidFill>
                <a:latin typeface="Calibri"/>
                <a:ea typeface="Calibri"/>
                <a:cs typeface="Calibri"/>
                <a:sym typeface="Calibri"/>
              </a:rPr>
              <a:t>In MapReduce:</a:t>
            </a:r>
            <a:endParaRPr sz="2000">
              <a:solidFill>
                <a:srgbClr val="000000"/>
              </a:solidFill>
              <a:latin typeface="Calibri"/>
              <a:ea typeface="Calibri"/>
              <a:cs typeface="Calibri"/>
              <a:sym typeface="Calibri"/>
            </a:endParaRPr>
          </a:p>
          <a:p>
            <a:pPr marL="0" lvl="0" indent="0" algn="l" rtl="0">
              <a:spcBef>
                <a:spcPts val="600"/>
              </a:spcBef>
              <a:spcAft>
                <a:spcPts val="0"/>
              </a:spcAft>
              <a:buNone/>
            </a:pPr>
            <a:r>
              <a:rPr lang="en" sz="1600">
                <a:solidFill>
                  <a:srgbClr val="000000"/>
                </a:solidFill>
                <a:latin typeface="Arial"/>
                <a:ea typeface="Arial"/>
                <a:cs typeface="Arial"/>
                <a:sym typeface="Arial"/>
              </a:rPr>
              <a:t>–</a:t>
            </a:r>
            <a:r>
              <a:rPr lang="en" sz="1600">
                <a:solidFill>
                  <a:srgbClr val="000000"/>
                </a:solidFill>
                <a:latin typeface="Calibri"/>
                <a:ea typeface="Calibri"/>
                <a:cs typeface="Calibri"/>
                <a:sym typeface="Calibri"/>
              </a:rPr>
              <a:t>Map over one dataset, read from other corresponding partition</a:t>
            </a:r>
            <a:endParaRPr sz="1600">
              <a:solidFill>
                <a:srgbClr val="000000"/>
              </a:solidFill>
              <a:latin typeface="Calibri"/>
              <a:ea typeface="Calibri"/>
              <a:cs typeface="Calibri"/>
              <a:sym typeface="Calibri"/>
            </a:endParaRPr>
          </a:p>
          <a:p>
            <a:pPr marL="0" lvl="0" indent="0" algn="l" rtl="0">
              <a:spcBef>
                <a:spcPts val="600"/>
              </a:spcBef>
              <a:spcAft>
                <a:spcPts val="0"/>
              </a:spcAft>
              <a:buNone/>
            </a:pPr>
            <a:r>
              <a:rPr lang="en" sz="1600">
                <a:solidFill>
                  <a:srgbClr val="000000"/>
                </a:solidFill>
                <a:latin typeface="Arial"/>
                <a:ea typeface="Arial"/>
                <a:cs typeface="Arial"/>
                <a:sym typeface="Arial"/>
              </a:rPr>
              <a:t>–</a:t>
            </a:r>
            <a:r>
              <a:rPr lang="en" sz="1600">
                <a:solidFill>
                  <a:srgbClr val="000000"/>
                </a:solidFill>
                <a:latin typeface="Calibri"/>
                <a:ea typeface="Calibri"/>
                <a:cs typeface="Calibri"/>
                <a:sym typeface="Calibri"/>
              </a:rPr>
              <a:t>No reducers necessary (unless to repartition or resort)</a:t>
            </a:r>
            <a:endParaRPr sz="1600">
              <a:solidFill>
                <a:srgbClr val="000000"/>
              </a:solidFill>
              <a:latin typeface="Calibri"/>
              <a:ea typeface="Calibri"/>
              <a:cs typeface="Calibri"/>
              <a:sym typeface="Calibri"/>
            </a:endParaRPr>
          </a:p>
          <a:p>
            <a:pPr marL="0" lvl="0" indent="0" algn="l" rtl="0">
              <a:spcBef>
                <a:spcPts val="700"/>
              </a:spcBef>
              <a:spcAft>
                <a:spcPts val="0"/>
              </a:spcAft>
              <a:buNone/>
            </a:pPr>
            <a:r>
              <a:rPr lang="en" sz="2000">
                <a:solidFill>
                  <a:srgbClr val="000000"/>
                </a:solidFill>
                <a:latin typeface="Arial"/>
                <a:ea typeface="Arial"/>
                <a:cs typeface="Arial"/>
                <a:sym typeface="Arial"/>
              </a:rPr>
              <a:t>•</a:t>
            </a:r>
            <a:r>
              <a:rPr lang="en" sz="2000">
                <a:solidFill>
                  <a:srgbClr val="000000"/>
                </a:solidFill>
                <a:latin typeface="Calibri"/>
                <a:ea typeface="Calibri"/>
                <a:cs typeface="Calibri"/>
                <a:sym typeface="Calibri"/>
              </a:rPr>
              <a:t>Consistently partitioned datasets: realistic to expect?</a:t>
            </a:r>
            <a:endParaRPr sz="2000">
              <a:solidFill>
                <a:srgbClr val="000000"/>
              </a:solidFill>
              <a:latin typeface="Calibri"/>
              <a:ea typeface="Calibri"/>
              <a:cs typeface="Calibri"/>
              <a:sym typeface="Calibri"/>
            </a:endParaRPr>
          </a:p>
          <a:p>
            <a:pPr marL="0" lvl="0" indent="0" algn="l" rtl="0">
              <a:spcBef>
                <a:spcPts val="0"/>
              </a:spcBef>
              <a:spcAft>
                <a:spcPts val="1600"/>
              </a:spcAft>
              <a:buNone/>
            </a:pPr>
            <a:endParaRPr sz="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0"/>
          <p:cNvSpPr txBox="1">
            <a:spLocks noGrp="1"/>
          </p:cNvSpPr>
          <p:nvPr>
            <p:ph type="title"/>
          </p:nvPr>
        </p:nvSpPr>
        <p:spPr>
          <a:xfrm>
            <a:off x="509800" y="176525"/>
            <a:ext cx="8520600" cy="60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t>Reduce Side joins</a:t>
            </a:r>
            <a:endParaRPr b="1"/>
          </a:p>
        </p:txBody>
      </p:sp>
      <p:sp>
        <p:nvSpPr>
          <p:cNvPr id="195" name="Google Shape;195;p30"/>
          <p:cNvSpPr txBox="1">
            <a:spLocks noGrp="1"/>
          </p:cNvSpPr>
          <p:nvPr>
            <p:ph type="body" idx="1"/>
          </p:nvPr>
        </p:nvSpPr>
        <p:spPr>
          <a:xfrm>
            <a:off x="340000" y="902250"/>
            <a:ext cx="8520600" cy="3339000"/>
          </a:xfrm>
          <a:prstGeom prst="rect">
            <a:avLst/>
          </a:prstGeom>
        </p:spPr>
        <p:txBody>
          <a:bodyPr spcFirstLastPara="1" wrap="square" lIns="91425" tIns="91425" rIns="91425" bIns="91425" anchor="t" anchorCtr="0">
            <a:noAutofit/>
          </a:bodyPr>
          <a:lstStyle/>
          <a:p>
            <a:pPr marL="457200" lvl="0" indent="-304800" algn="l" rtl="0">
              <a:lnSpc>
                <a:spcPct val="200000"/>
              </a:lnSpc>
              <a:spcBef>
                <a:spcPts val="0"/>
              </a:spcBef>
              <a:spcAft>
                <a:spcPts val="0"/>
              </a:spcAft>
              <a:buClr>
                <a:srgbClr val="000000"/>
              </a:buClr>
              <a:buSzPts val="1200"/>
              <a:buFont typeface="Arial"/>
              <a:buChar char="●"/>
            </a:pPr>
            <a:r>
              <a:rPr lang="en" sz="1200">
                <a:solidFill>
                  <a:srgbClr val="000000"/>
                </a:solidFill>
                <a:highlight>
                  <a:srgbClr val="FFFFFF"/>
                </a:highlight>
                <a:latin typeface="Arial"/>
                <a:ea typeface="Arial"/>
                <a:cs typeface="Arial"/>
                <a:sym typeface="Arial"/>
              </a:rPr>
              <a:t>Reduce side join also called as Repartitioned join or Repartitioned sort merge join and also it is mostly used join type. </a:t>
            </a:r>
            <a:endParaRPr sz="1200">
              <a:solidFill>
                <a:srgbClr val="000000"/>
              </a:solidFill>
              <a:highlight>
                <a:srgbClr val="FFFFFF"/>
              </a:highlight>
              <a:latin typeface="Arial"/>
              <a:ea typeface="Arial"/>
              <a:cs typeface="Arial"/>
              <a:sym typeface="Arial"/>
            </a:endParaRPr>
          </a:p>
          <a:p>
            <a:pPr marL="457200" lvl="0" indent="-304800" algn="l" rtl="0">
              <a:lnSpc>
                <a:spcPct val="200000"/>
              </a:lnSpc>
              <a:spcBef>
                <a:spcPts val="0"/>
              </a:spcBef>
              <a:spcAft>
                <a:spcPts val="0"/>
              </a:spcAft>
              <a:buClr>
                <a:srgbClr val="000000"/>
              </a:buClr>
              <a:buSzPts val="1200"/>
              <a:buFont typeface="Arial"/>
              <a:buChar char="●"/>
            </a:pPr>
            <a:r>
              <a:rPr lang="en" sz="1200">
                <a:solidFill>
                  <a:srgbClr val="000000"/>
                </a:solidFill>
                <a:highlight>
                  <a:srgbClr val="FFFFFF"/>
                </a:highlight>
                <a:latin typeface="Arial"/>
                <a:ea typeface="Arial"/>
                <a:cs typeface="Arial"/>
                <a:sym typeface="Arial"/>
              </a:rPr>
              <a:t>This type of join would be performed at reduce side. i.e it will have to go through sort and shuffle phase which would incur network overhead. to make it simple  we are going to add the steps needs to be performed for reduce side join. </a:t>
            </a:r>
            <a:endParaRPr sz="1200">
              <a:solidFill>
                <a:srgbClr val="000000"/>
              </a:solidFill>
              <a:highlight>
                <a:srgbClr val="FFFFFF"/>
              </a:highlight>
              <a:latin typeface="Arial"/>
              <a:ea typeface="Arial"/>
              <a:cs typeface="Arial"/>
              <a:sym typeface="Arial"/>
            </a:endParaRPr>
          </a:p>
          <a:p>
            <a:pPr marL="457200" lvl="0" indent="-304800" algn="l" rtl="0">
              <a:lnSpc>
                <a:spcPct val="200000"/>
              </a:lnSpc>
              <a:spcBef>
                <a:spcPts val="0"/>
              </a:spcBef>
              <a:spcAft>
                <a:spcPts val="0"/>
              </a:spcAft>
              <a:buClr>
                <a:srgbClr val="000000"/>
              </a:buClr>
              <a:buSzPts val="1200"/>
              <a:buFont typeface="Arial"/>
              <a:buChar char="●"/>
            </a:pPr>
            <a:r>
              <a:rPr lang="en" sz="1200">
                <a:solidFill>
                  <a:srgbClr val="000000"/>
                </a:solidFill>
                <a:highlight>
                  <a:srgbClr val="FFFFFF"/>
                </a:highlight>
                <a:latin typeface="Arial"/>
                <a:ea typeface="Arial"/>
                <a:cs typeface="Arial"/>
                <a:sym typeface="Arial"/>
              </a:rPr>
              <a:t>Reduce side join uses few terms like data source, tag and group key lets be familiar with it.</a:t>
            </a:r>
            <a:endParaRPr sz="1200">
              <a:solidFill>
                <a:srgbClr val="000000"/>
              </a:solidFill>
              <a:highlight>
                <a:srgbClr val="FFFFFF"/>
              </a:highlight>
              <a:latin typeface="Arial"/>
              <a:ea typeface="Arial"/>
              <a:cs typeface="Arial"/>
              <a:sym typeface="Arial"/>
            </a:endParaRPr>
          </a:p>
          <a:p>
            <a:pPr marL="914400" lvl="1" indent="-304800" algn="l" rtl="0">
              <a:lnSpc>
                <a:spcPct val="200000"/>
              </a:lnSpc>
              <a:spcBef>
                <a:spcPts val="0"/>
              </a:spcBef>
              <a:spcAft>
                <a:spcPts val="0"/>
              </a:spcAft>
              <a:buClr>
                <a:srgbClr val="000000"/>
              </a:buClr>
              <a:buSzPts val="1200"/>
              <a:buFont typeface="Arial"/>
              <a:buAutoNum type="alphaLcPeriod"/>
            </a:pPr>
            <a:r>
              <a:rPr lang="en" sz="1200" b="1">
                <a:solidFill>
                  <a:srgbClr val="000000"/>
                </a:solidFill>
                <a:highlight>
                  <a:srgbClr val="FFFFFF"/>
                </a:highlight>
                <a:latin typeface="Arial"/>
                <a:ea typeface="Arial"/>
                <a:cs typeface="Arial"/>
                <a:sym typeface="Arial"/>
              </a:rPr>
              <a:t>Data Source</a:t>
            </a:r>
            <a:r>
              <a:rPr lang="en" sz="1200">
                <a:solidFill>
                  <a:srgbClr val="000000"/>
                </a:solidFill>
                <a:highlight>
                  <a:srgbClr val="FFFFFF"/>
                </a:highlight>
                <a:latin typeface="Arial"/>
                <a:ea typeface="Arial"/>
                <a:cs typeface="Arial"/>
                <a:sym typeface="Arial"/>
              </a:rPr>
              <a:t>  is referring to data source files, probably taken from RDBMS</a:t>
            </a:r>
            <a:endParaRPr sz="1200">
              <a:solidFill>
                <a:srgbClr val="000000"/>
              </a:solidFill>
              <a:highlight>
                <a:srgbClr val="FFFFFF"/>
              </a:highlight>
              <a:latin typeface="Arial"/>
              <a:ea typeface="Arial"/>
              <a:cs typeface="Arial"/>
              <a:sym typeface="Arial"/>
            </a:endParaRPr>
          </a:p>
          <a:p>
            <a:pPr marL="914400" lvl="1" indent="-304800" algn="l" rtl="0">
              <a:lnSpc>
                <a:spcPct val="200000"/>
              </a:lnSpc>
              <a:spcBef>
                <a:spcPts val="0"/>
              </a:spcBef>
              <a:spcAft>
                <a:spcPts val="0"/>
              </a:spcAft>
              <a:buClr>
                <a:srgbClr val="000000"/>
              </a:buClr>
              <a:buSzPts val="1200"/>
              <a:buFont typeface="Arial"/>
              <a:buAutoNum type="alphaLcPeriod"/>
            </a:pPr>
            <a:r>
              <a:rPr lang="en" sz="1200" b="1">
                <a:solidFill>
                  <a:srgbClr val="000000"/>
                </a:solidFill>
                <a:highlight>
                  <a:srgbClr val="FFFFFF"/>
                </a:highlight>
                <a:latin typeface="Arial"/>
                <a:ea typeface="Arial"/>
                <a:cs typeface="Arial"/>
                <a:sym typeface="Arial"/>
              </a:rPr>
              <a:t>Tag</a:t>
            </a:r>
            <a:r>
              <a:rPr lang="en" sz="1200">
                <a:solidFill>
                  <a:srgbClr val="000000"/>
                </a:solidFill>
                <a:highlight>
                  <a:srgbClr val="FFFFFF"/>
                </a:highlight>
                <a:latin typeface="Arial"/>
                <a:ea typeface="Arial"/>
                <a:cs typeface="Arial"/>
                <a:sym typeface="Arial"/>
              </a:rPr>
              <a:t> would be used to tag every record with it’s source name, so that it’s source can be identified at any given point of time be it is in map/reduce phase. why it is required will cover it later.</a:t>
            </a:r>
            <a:endParaRPr sz="1200">
              <a:solidFill>
                <a:srgbClr val="000000"/>
              </a:solidFill>
              <a:highlight>
                <a:srgbClr val="FFFFFF"/>
              </a:highlight>
              <a:latin typeface="Arial"/>
              <a:ea typeface="Arial"/>
              <a:cs typeface="Arial"/>
              <a:sym typeface="Arial"/>
            </a:endParaRPr>
          </a:p>
          <a:p>
            <a:pPr marL="914400" lvl="1" indent="-304800" algn="l" rtl="0">
              <a:lnSpc>
                <a:spcPct val="200000"/>
              </a:lnSpc>
              <a:spcBef>
                <a:spcPts val="0"/>
              </a:spcBef>
              <a:spcAft>
                <a:spcPts val="0"/>
              </a:spcAft>
              <a:buClr>
                <a:srgbClr val="000000"/>
              </a:buClr>
              <a:buSzPts val="1200"/>
              <a:buFont typeface="Arial"/>
              <a:buAutoNum type="alphaLcPeriod"/>
            </a:pPr>
            <a:r>
              <a:rPr lang="en" sz="1200" b="1">
                <a:solidFill>
                  <a:srgbClr val="000000"/>
                </a:solidFill>
                <a:highlight>
                  <a:srgbClr val="FFFFFF"/>
                </a:highlight>
                <a:latin typeface="Arial"/>
                <a:ea typeface="Arial"/>
                <a:cs typeface="Arial"/>
                <a:sym typeface="Arial"/>
              </a:rPr>
              <a:t>Group key</a:t>
            </a:r>
            <a:r>
              <a:rPr lang="en" sz="1200">
                <a:solidFill>
                  <a:srgbClr val="000000"/>
                </a:solidFill>
                <a:highlight>
                  <a:srgbClr val="FFFFFF"/>
                </a:highlight>
                <a:latin typeface="Arial"/>
                <a:ea typeface="Arial"/>
                <a:cs typeface="Arial"/>
                <a:sym typeface="Arial"/>
              </a:rPr>
              <a:t> is referring column to be used as join key between two data sources.</a:t>
            </a:r>
            <a:endParaRPr sz="1200">
              <a:solidFill>
                <a:srgbClr val="000000"/>
              </a:solidFill>
              <a:highlight>
                <a:srgbClr val="FFFFFF"/>
              </a:highlight>
              <a:latin typeface="Arial"/>
              <a:ea typeface="Arial"/>
              <a:cs typeface="Arial"/>
              <a:sym typeface="Arial"/>
            </a:endParaRPr>
          </a:p>
          <a:p>
            <a:pPr marL="0" lvl="0" indent="0" algn="l" rtl="0">
              <a:spcBef>
                <a:spcPts val="3000"/>
              </a:spcBef>
              <a:spcAft>
                <a:spcPts val="160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1"/>
          <p:cNvSpPr txBox="1">
            <a:spLocks noGrp="1"/>
          </p:cNvSpPr>
          <p:nvPr>
            <p:ph type="title"/>
          </p:nvPr>
        </p:nvSpPr>
        <p:spPr>
          <a:xfrm>
            <a:off x="311700" y="197575"/>
            <a:ext cx="8520600" cy="607800"/>
          </a:xfrm>
          <a:prstGeom prst="rect">
            <a:avLst/>
          </a:prstGeom>
        </p:spPr>
        <p:txBody>
          <a:bodyPr spcFirstLastPara="1" wrap="square" lIns="91425" tIns="91425" rIns="91425" bIns="91425" anchor="t" anchorCtr="0">
            <a:noAutofit/>
          </a:bodyPr>
          <a:lstStyle/>
          <a:p>
            <a:pPr marL="457200" lvl="0" indent="0" algn="ctr" rtl="0">
              <a:spcBef>
                <a:spcPts val="0"/>
              </a:spcBef>
              <a:spcAft>
                <a:spcPts val="0"/>
              </a:spcAft>
              <a:buNone/>
            </a:pPr>
            <a:r>
              <a:rPr lang="en" sz="2300" b="1"/>
              <a:t>Implementation for Map side and Reduce Joins</a:t>
            </a:r>
            <a:endParaRPr sz="2300" b="1"/>
          </a:p>
        </p:txBody>
      </p:sp>
      <p:pic>
        <p:nvPicPr>
          <p:cNvPr id="201" name="Google Shape;201;p31"/>
          <p:cNvPicPr preferRelativeResize="0"/>
          <p:nvPr/>
        </p:nvPicPr>
        <p:blipFill>
          <a:blip r:embed="rId3">
            <a:alphaModFix/>
          </a:blip>
          <a:stretch>
            <a:fillRect/>
          </a:stretch>
        </p:blipFill>
        <p:spPr>
          <a:xfrm>
            <a:off x="707049" y="942563"/>
            <a:ext cx="6700851" cy="39136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body" idx="1"/>
          </p:nvPr>
        </p:nvSpPr>
        <p:spPr>
          <a:xfrm>
            <a:off x="2585900" y="125150"/>
            <a:ext cx="4988700" cy="1087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500" b="1">
                <a:solidFill>
                  <a:srgbClr val="0B5394"/>
                </a:solidFill>
              </a:rPr>
              <a:t>Introduction to MapReduce</a:t>
            </a:r>
            <a:endParaRPr sz="2500" b="1">
              <a:solidFill>
                <a:srgbClr val="0B5394"/>
              </a:solidFill>
            </a:endParaRPr>
          </a:p>
        </p:txBody>
      </p:sp>
      <p:pic>
        <p:nvPicPr>
          <p:cNvPr id="93" name="Google Shape;93;p14"/>
          <p:cNvPicPr preferRelativeResize="0"/>
          <p:nvPr/>
        </p:nvPicPr>
        <p:blipFill>
          <a:blip r:embed="rId3">
            <a:alphaModFix/>
          </a:blip>
          <a:stretch>
            <a:fillRect/>
          </a:stretch>
        </p:blipFill>
        <p:spPr>
          <a:xfrm>
            <a:off x="438875" y="1497150"/>
            <a:ext cx="2147023" cy="1428750"/>
          </a:xfrm>
          <a:prstGeom prst="rect">
            <a:avLst/>
          </a:prstGeom>
          <a:noFill/>
          <a:ln>
            <a:noFill/>
          </a:ln>
        </p:spPr>
      </p:pic>
      <p:pic>
        <p:nvPicPr>
          <p:cNvPr id="94" name="Google Shape;94;p14"/>
          <p:cNvPicPr preferRelativeResize="0"/>
          <p:nvPr/>
        </p:nvPicPr>
        <p:blipFill>
          <a:blip r:embed="rId4">
            <a:alphaModFix/>
          </a:blip>
          <a:stretch>
            <a:fillRect/>
          </a:stretch>
        </p:blipFill>
        <p:spPr>
          <a:xfrm>
            <a:off x="311700" y="3445800"/>
            <a:ext cx="3190875" cy="1428750"/>
          </a:xfrm>
          <a:prstGeom prst="rect">
            <a:avLst/>
          </a:prstGeom>
          <a:noFill/>
          <a:ln>
            <a:noFill/>
          </a:ln>
        </p:spPr>
      </p:pic>
      <p:pic>
        <p:nvPicPr>
          <p:cNvPr id="95" name="Google Shape;95;p14"/>
          <p:cNvPicPr preferRelativeResize="0"/>
          <p:nvPr/>
        </p:nvPicPr>
        <p:blipFill>
          <a:blip r:embed="rId5">
            <a:alphaModFix/>
          </a:blip>
          <a:stretch>
            <a:fillRect/>
          </a:stretch>
        </p:blipFill>
        <p:spPr>
          <a:xfrm>
            <a:off x="4497325" y="1756325"/>
            <a:ext cx="4469199" cy="2060500"/>
          </a:xfrm>
          <a:prstGeom prst="rect">
            <a:avLst/>
          </a:prstGeom>
          <a:noFill/>
          <a:ln>
            <a:noFill/>
          </a:ln>
        </p:spPr>
      </p:pic>
      <p:sp>
        <p:nvSpPr>
          <p:cNvPr id="96" name="Google Shape;96;p14"/>
          <p:cNvSpPr txBox="1"/>
          <p:nvPr/>
        </p:nvSpPr>
        <p:spPr>
          <a:xfrm>
            <a:off x="200725" y="815425"/>
            <a:ext cx="3550200" cy="55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CC0000"/>
                </a:solidFill>
                <a:highlight>
                  <a:srgbClr val="FFFFFF"/>
                </a:highlight>
                <a:latin typeface="Georgia"/>
                <a:ea typeface="Georgia"/>
                <a:cs typeface="Georgia"/>
                <a:sym typeface="Georgia"/>
              </a:rPr>
              <a:t>Large Datasets cannot be processed using traditional computing techniques.</a:t>
            </a:r>
            <a:endParaRPr b="1">
              <a:solidFill>
                <a:srgbClr val="CC0000"/>
              </a:solidFill>
              <a:latin typeface="Georgia"/>
              <a:ea typeface="Georgia"/>
              <a:cs typeface="Georgia"/>
              <a:sym typeface="Georgia"/>
            </a:endParaRPr>
          </a:p>
        </p:txBody>
      </p:sp>
      <p:sp>
        <p:nvSpPr>
          <p:cNvPr id="97" name="Google Shape;97;p14"/>
          <p:cNvSpPr txBox="1"/>
          <p:nvPr/>
        </p:nvSpPr>
        <p:spPr>
          <a:xfrm>
            <a:off x="5145350" y="1212950"/>
            <a:ext cx="3550200" cy="55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CC0000"/>
                </a:solidFill>
                <a:highlight>
                  <a:srgbClr val="FFFFFF"/>
                </a:highlight>
                <a:latin typeface="Georgia"/>
                <a:ea typeface="Georgia"/>
                <a:cs typeface="Georgia"/>
                <a:sym typeface="Georgia"/>
              </a:rPr>
              <a:t>Dividing tasks into smaller parts.</a:t>
            </a:r>
            <a:endParaRPr b="1">
              <a:solidFill>
                <a:srgbClr val="CC0000"/>
              </a:solidFill>
              <a:latin typeface="Georgia"/>
              <a:ea typeface="Georgia"/>
              <a:cs typeface="Georgia"/>
              <a:sym typeface="Georgi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2"/>
          <p:cNvSpPr txBox="1">
            <a:spLocks noGrp="1"/>
          </p:cNvSpPr>
          <p:nvPr>
            <p:ph type="title"/>
          </p:nvPr>
        </p:nvSpPr>
        <p:spPr>
          <a:xfrm>
            <a:off x="311700" y="410000"/>
            <a:ext cx="8520600" cy="59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700" b="1"/>
              <a:t>Difference between Map side and Reduce Side Joins</a:t>
            </a:r>
            <a:endParaRPr sz="2700" b="1"/>
          </a:p>
        </p:txBody>
      </p:sp>
      <p:sp>
        <p:nvSpPr>
          <p:cNvPr id="207" name="Google Shape;207;p32"/>
          <p:cNvSpPr txBox="1">
            <a:spLocks noGrp="1"/>
          </p:cNvSpPr>
          <p:nvPr>
            <p:ph type="body" idx="1"/>
          </p:nvPr>
        </p:nvSpPr>
        <p:spPr>
          <a:xfrm>
            <a:off x="660675" y="1328500"/>
            <a:ext cx="8520600" cy="33390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endParaRPr sz="1150" b="1">
              <a:solidFill>
                <a:srgbClr val="222222"/>
              </a:solidFill>
              <a:highlight>
                <a:srgbClr val="FFFFFF"/>
              </a:highlight>
              <a:latin typeface="Verdana"/>
              <a:ea typeface="Verdana"/>
              <a:cs typeface="Verdana"/>
              <a:sym typeface="Verdana"/>
            </a:endParaRPr>
          </a:p>
          <a:p>
            <a:pPr marL="660400" lvl="0" indent="-307975" algn="l" rtl="0">
              <a:lnSpc>
                <a:spcPct val="200000"/>
              </a:lnSpc>
              <a:spcBef>
                <a:spcPts val="2000"/>
              </a:spcBef>
              <a:spcAft>
                <a:spcPts val="0"/>
              </a:spcAft>
              <a:buClr>
                <a:srgbClr val="222222"/>
              </a:buClr>
              <a:buSzPts val="1250"/>
              <a:buFont typeface="Roboto"/>
              <a:buAutoNum type="arabicPeriod"/>
            </a:pPr>
            <a:r>
              <a:rPr lang="en" sz="1250" b="1">
                <a:solidFill>
                  <a:srgbClr val="222222"/>
                </a:solidFill>
                <a:highlight>
                  <a:srgbClr val="FFFFFF"/>
                </a:highlight>
              </a:rPr>
              <a:t>A map side join, as explained earlier, happens on the map side whereas a reduce side join happens on the reduce side.</a:t>
            </a:r>
            <a:endParaRPr sz="1250" b="1">
              <a:solidFill>
                <a:srgbClr val="222222"/>
              </a:solidFill>
              <a:highlight>
                <a:srgbClr val="FFFFFF"/>
              </a:highlight>
            </a:endParaRPr>
          </a:p>
          <a:p>
            <a:pPr marL="660400" lvl="0" indent="-307975" algn="l" rtl="0">
              <a:lnSpc>
                <a:spcPct val="200000"/>
              </a:lnSpc>
              <a:spcBef>
                <a:spcPts val="0"/>
              </a:spcBef>
              <a:spcAft>
                <a:spcPts val="0"/>
              </a:spcAft>
              <a:buClr>
                <a:srgbClr val="222222"/>
              </a:buClr>
              <a:buSzPts val="1250"/>
              <a:buFont typeface="Roboto"/>
              <a:buAutoNum type="arabicPeriod"/>
            </a:pPr>
            <a:r>
              <a:rPr lang="en" sz="1250" b="1">
                <a:solidFill>
                  <a:srgbClr val="222222"/>
                </a:solidFill>
                <a:highlight>
                  <a:srgbClr val="FFFFFF"/>
                </a:highlight>
              </a:rPr>
              <a:t>A map side join happens in the memory whereas a reduce side join happens off the memory.</a:t>
            </a:r>
            <a:endParaRPr sz="1250" b="1">
              <a:solidFill>
                <a:srgbClr val="222222"/>
              </a:solidFill>
              <a:highlight>
                <a:srgbClr val="FFFFFF"/>
              </a:highlight>
            </a:endParaRPr>
          </a:p>
          <a:p>
            <a:pPr marL="660400" lvl="0" indent="-307975" algn="l" rtl="0">
              <a:lnSpc>
                <a:spcPct val="200000"/>
              </a:lnSpc>
              <a:spcBef>
                <a:spcPts val="0"/>
              </a:spcBef>
              <a:spcAft>
                <a:spcPts val="0"/>
              </a:spcAft>
              <a:buClr>
                <a:srgbClr val="222222"/>
              </a:buClr>
              <a:buSzPts val="1250"/>
              <a:buFont typeface="Roboto"/>
              <a:buAutoNum type="arabicPeriod"/>
            </a:pPr>
            <a:r>
              <a:rPr lang="en" sz="1250" b="1">
                <a:solidFill>
                  <a:srgbClr val="222222"/>
                </a:solidFill>
                <a:highlight>
                  <a:srgbClr val="FFFFFF"/>
                </a:highlight>
              </a:rPr>
              <a:t>Map side joins are effective when one data set is big while the other is small, whereas reduce side joins work effectively for big size data sets.</a:t>
            </a:r>
            <a:endParaRPr sz="1250" b="1">
              <a:solidFill>
                <a:srgbClr val="222222"/>
              </a:solidFill>
              <a:highlight>
                <a:srgbClr val="FFFFFF"/>
              </a:highlight>
            </a:endParaRPr>
          </a:p>
          <a:p>
            <a:pPr marL="660400" lvl="0" indent="-307975" algn="l" rtl="0">
              <a:lnSpc>
                <a:spcPct val="200000"/>
              </a:lnSpc>
              <a:spcBef>
                <a:spcPts val="0"/>
              </a:spcBef>
              <a:spcAft>
                <a:spcPts val="0"/>
              </a:spcAft>
              <a:buClr>
                <a:srgbClr val="222222"/>
              </a:buClr>
              <a:buSzPts val="1250"/>
              <a:buFont typeface="Roboto"/>
              <a:buAutoNum type="arabicPeriod"/>
            </a:pPr>
            <a:r>
              <a:rPr lang="en" sz="1250" b="1">
                <a:solidFill>
                  <a:srgbClr val="222222"/>
                </a:solidFill>
                <a:highlight>
                  <a:srgbClr val="FFFFFF"/>
                </a:highlight>
              </a:rPr>
              <a:t>Map side joins are expensive, whereas reduce side joins are cheap.</a:t>
            </a:r>
            <a:endParaRPr sz="1250" b="1">
              <a:solidFill>
                <a:srgbClr val="222222"/>
              </a:solidFill>
              <a:highlight>
                <a:srgbClr val="FFFFFF"/>
              </a:highlight>
            </a:endParaRPr>
          </a:p>
          <a:p>
            <a:pPr marL="0" lvl="0" indent="0" algn="l" rtl="0">
              <a:spcBef>
                <a:spcPts val="2000"/>
              </a:spcBef>
              <a:spcAft>
                <a:spcPts val="160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3"/>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Conclusion</a:t>
            </a:r>
            <a:endParaRPr/>
          </a:p>
        </p:txBody>
      </p:sp>
      <p:sp>
        <p:nvSpPr>
          <p:cNvPr id="213" name="Google Shape;213;p33"/>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MapReduce is the processing layer of Hadoop</a:t>
            </a:r>
            <a:endParaRPr/>
          </a:p>
          <a:p>
            <a:pPr marL="457200" lvl="0" indent="-342900" algn="l" rtl="0">
              <a:spcBef>
                <a:spcPts val="0"/>
              </a:spcBef>
              <a:spcAft>
                <a:spcPts val="0"/>
              </a:spcAft>
              <a:buSzPts val="1800"/>
              <a:buChar char="●"/>
            </a:pPr>
            <a:r>
              <a:rPr lang="en"/>
              <a:t>It is designed for processing large volumes of data in parallel by dividing the work into a set of independent tasks.</a:t>
            </a:r>
            <a:endParaRPr/>
          </a:p>
          <a:p>
            <a:pPr marL="457200" lvl="0" indent="-342900" algn="l" rtl="0">
              <a:spcBef>
                <a:spcPts val="0"/>
              </a:spcBef>
              <a:spcAft>
                <a:spcPts val="0"/>
              </a:spcAft>
              <a:buSzPts val="1800"/>
              <a:buChar char="●"/>
            </a:pPr>
            <a:r>
              <a:rPr lang="en"/>
              <a:t>Topics discussed:</a:t>
            </a:r>
            <a:endParaRPr/>
          </a:p>
          <a:p>
            <a:pPr marL="914400" lvl="1" indent="-317500" algn="l" rtl="0">
              <a:spcBef>
                <a:spcPts val="0"/>
              </a:spcBef>
              <a:spcAft>
                <a:spcPts val="0"/>
              </a:spcAft>
              <a:buSzPts val="1400"/>
              <a:buChar char="○"/>
            </a:pPr>
            <a:r>
              <a:rPr lang="en"/>
              <a:t>Introduction</a:t>
            </a:r>
            <a:endParaRPr/>
          </a:p>
          <a:p>
            <a:pPr marL="914400" lvl="1" indent="-317500" algn="l" rtl="0">
              <a:spcBef>
                <a:spcPts val="0"/>
              </a:spcBef>
              <a:spcAft>
                <a:spcPts val="0"/>
              </a:spcAft>
              <a:buSzPts val="1400"/>
              <a:buChar char="○"/>
            </a:pPr>
            <a:r>
              <a:rPr lang="en"/>
              <a:t>Features of MapReduce</a:t>
            </a:r>
            <a:endParaRPr/>
          </a:p>
          <a:p>
            <a:pPr marL="914400" lvl="1" indent="-317500" algn="l" rtl="0">
              <a:spcBef>
                <a:spcPts val="0"/>
              </a:spcBef>
              <a:spcAft>
                <a:spcPts val="0"/>
              </a:spcAft>
              <a:buSzPts val="1400"/>
              <a:buChar char="○"/>
            </a:pPr>
            <a:r>
              <a:rPr lang="en"/>
              <a:t>Functions of MapReduce</a:t>
            </a:r>
            <a:endParaRPr/>
          </a:p>
          <a:p>
            <a:pPr marL="914400" lvl="1" indent="-317500" algn="l" rtl="0">
              <a:spcBef>
                <a:spcPts val="0"/>
              </a:spcBef>
              <a:spcAft>
                <a:spcPts val="0"/>
              </a:spcAft>
              <a:buSzPts val="1400"/>
              <a:buChar char="○"/>
            </a:pPr>
            <a:r>
              <a:rPr lang="en"/>
              <a:t>Input Formats</a:t>
            </a:r>
            <a:endParaRPr/>
          </a:p>
          <a:p>
            <a:pPr marL="914400" lvl="1" indent="-317500" algn="l" rtl="0">
              <a:spcBef>
                <a:spcPts val="0"/>
              </a:spcBef>
              <a:spcAft>
                <a:spcPts val="0"/>
              </a:spcAft>
              <a:buSzPts val="1400"/>
              <a:buChar char="○"/>
            </a:pPr>
            <a:r>
              <a:rPr lang="en"/>
              <a:t>Output Formats</a:t>
            </a:r>
            <a:endParaRPr/>
          </a:p>
          <a:p>
            <a:pPr marL="914400" lvl="1" indent="-317500" algn="l" rtl="0">
              <a:spcBef>
                <a:spcPts val="0"/>
              </a:spcBef>
              <a:spcAft>
                <a:spcPts val="0"/>
              </a:spcAft>
              <a:buSzPts val="1400"/>
              <a:buChar char="○"/>
            </a:pPr>
            <a:r>
              <a:rPr lang="en"/>
              <a:t>Sorting and Counters</a:t>
            </a:r>
            <a:endParaRPr/>
          </a:p>
          <a:p>
            <a:pPr marL="914400" lvl="1" indent="-317500" algn="l" rtl="0">
              <a:spcBef>
                <a:spcPts val="0"/>
              </a:spcBef>
              <a:spcAft>
                <a:spcPts val="0"/>
              </a:spcAft>
              <a:buSzPts val="1400"/>
              <a:buChar char="○"/>
            </a:pPr>
            <a:r>
              <a:rPr lang="en"/>
              <a:t>Joins and Types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4"/>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THANK YOU</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5"/>
          <p:cNvSpPr txBox="1"/>
          <p:nvPr/>
        </p:nvSpPr>
        <p:spPr>
          <a:xfrm>
            <a:off x="62725" y="238350"/>
            <a:ext cx="4779600" cy="60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b="1">
                <a:solidFill>
                  <a:schemeClr val="dk1"/>
                </a:solidFill>
                <a:latin typeface="Roboto"/>
                <a:ea typeface="Roboto"/>
                <a:cs typeface="Roboto"/>
                <a:sym typeface="Roboto"/>
              </a:rPr>
              <a:t>Phases of MapReduce</a:t>
            </a:r>
            <a:r>
              <a:rPr lang="en" sz="2000" b="1">
                <a:solidFill>
                  <a:schemeClr val="dk1"/>
                </a:solidFill>
                <a:latin typeface="Georgia"/>
                <a:ea typeface="Georgia"/>
                <a:cs typeface="Georgia"/>
                <a:sym typeface="Georgia"/>
              </a:rPr>
              <a:t> :</a:t>
            </a:r>
            <a:endParaRPr sz="2000" b="1">
              <a:solidFill>
                <a:schemeClr val="dk1"/>
              </a:solidFill>
              <a:latin typeface="Georgia"/>
              <a:ea typeface="Georgia"/>
              <a:cs typeface="Georgia"/>
              <a:sym typeface="Georgia"/>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457200" lvl="0" indent="-349250" algn="l" rtl="0">
              <a:spcBef>
                <a:spcPts val="0"/>
              </a:spcBef>
              <a:spcAft>
                <a:spcPts val="0"/>
              </a:spcAft>
              <a:buClr>
                <a:srgbClr val="351C75"/>
              </a:buClr>
              <a:buSzPts val="1900"/>
              <a:buFont typeface="Roboto"/>
              <a:buAutoNum type="arabicPeriod"/>
            </a:pPr>
            <a:r>
              <a:rPr lang="en" sz="1900">
                <a:solidFill>
                  <a:srgbClr val="351C75"/>
                </a:solidFill>
                <a:latin typeface="Roboto"/>
                <a:ea typeface="Roboto"/>
                <a:cs typeface="Roboto"/>
                <a:sym typeface="Roboto"/>
              </a:rPr>
              <a:t>Input Phase</a:t>
            </a:r>
            <a:endParaRPr sz="1900">
              <a:solidFill>
                <a:srgbClr val="351C75"/>
              </a:solidFill>
              <a:latin typeface="Roboto"/>
              <a:ea typeface="Roboto"/>
              <a:cs typeface="Roboto"/>
              <a:sym typeface="Roboto"/>
            </a:endParaRPr>
          </a:p>
          <a:p>
            <a:pPr marL="457200" lvl="0" indent="-349250" algn="l" rtl="0">
              <a:spcBef>
                <a:spcPts val="0"/>
              </a:spcBef>
              <a:spcAft>
                <a:spcPts val="0"/>
              </a:spcAft>
              <a:buClr>
                <a:srgbClr val="351C75"/>
              </a:buClr>
              <a:buSzPts val="1900"/>
              <a:buFont typeface="Roboto"/>
              <a:buAutoNum type="arabicPeriod"/>
            </a:pPr>
            <a:r>
              <a:rPr lang="en" sz="1900">
                <a:solidFill>
                  <a:srgbClr val="351C75"/>
                </a:solidFill>
                <a:latin typeface="Roboto"/>
                <a:ea typeface="Roboto"/>
                <a:cs typeface="Roboto"/>
                <a:sym typeface="Roboto"/>
              </a:rPr>
              <a:t>Map Phase</a:t>
            </a:r>
            <a:endParaRPr sz="1900">
              <a:solidFill>
                <a:srgbClr val="351C75"/>
              </a:solidFill>
              <a:latin typeface="Roboto"/>
              <a:ea typeface="Roboto"/>
              <a:cs typeface="Roboto"/>
              <a:sym typeface="Roboto"/>
            </a:endParaRPr>
          </a:p>
          <a:p>
            <a:pPr marL="457200" lvl="0" indent="-349250" algn="l" rtl="0">
              <a:spcBef>
                <a:spcPts val="0"/>
              </a:spcBef>
              <a:spcAft>
                <a:spcPts val="0"/>
              </a:spcAft>
              <a:buClr>
                <a:srgbClr val="351C75"/>
              </a:buClr>
              <a:buSzPts val="1900"/>
              <a:buFont typeface="Roboto"/>
              <a:buAutoNum type="arabicPeriod"/>
            </a:pPr>
            <a:r>
              <a:rPr lang="en" sz="1900">
                <a:solidFill>
                  <a:srgbClr val="351C75"/>
                </a:solidFill>
                <a:latin typeface="Roboto"/>
                <a:ea typeface="Roboto"/>
                <a:cs typeface="Roboto"/>
                <a:sym typeface="Roboto"/>
              </a:rPr>
              <a:t>Intermediate Keys</a:t>
            </a:r>
            <a:endParaRPr sz="1900">
              <a:solidFill>
                <a:srgbClr val="351C75"/>
              </a:solidFill>
              <a:latin typeface="Roboto"/>
              <a:ea typeface="Roboto"/>
              <a:cs typeface="Roboto"/>
              <a:sym typeface="Roboto"/>
            </a:endParaRPr>
          </a:p>
          <a:p>
            <a:pPr marL="457200" lvl="0" indent="-349250" algn="l" rtl="0">
              <a:spcBef>
                <a:spcPts val="0"/>
              </a:spcBef>
              <a:spcAft>
                <a:spcPts val="0"/>
              </a:spcAft>
              <a:buClr>
                <a:srgbClr val="351C75"/>
              </a:buClr>
              <a:buSzPts val="1900"/>
              <a:buFont typeface="Roboto"/>
              <a:buAutoNum type="arabicPeriod"/>
            </a:pPr>
            <a:r>
              <a:rPr lang="en" sz="1900">
                <a:solidFill>
                  <a:srgbClr val="351C75"/>
                </a:solidFill>
                <a:latin typeface="Roboto"/>
                <a:ea typeface="Roboto"/>
                <a:cs typeface="Roboto"/>
                <a:sym typeface="Roboto"/>
              </a:rPr>
              <a:t>Combiner</a:t>
            </a:r>
            <a:endParaRPr sz="1900">
              <a:solidFill>
                <a:srgbClr val="351C75"/>
              </a:solidFill>
              <a:latin typeface="Roboto"/>
              <a:ea typeface="Roboto"/>
              <a:cs typeface="Roboto"/>
              <a:sym typeface="Roboto"/>
            </a:endParaRPr>
          </a:p>
          <a:p>
            <a:pPr marL="457200" lvl="0" indent="-349250" algn="l" rtl="0">
              <a:spcBef>
                <a:spcPts val="0"/>
              </a:spcBef>
              <a:spcAft>
                <a:spcPts val="0"/>
              </a:spcAft>
              <a:buClr>
                <a:srgbClr val="351C75"/>
              </a:buClr>
              <a:buSzPts val="1900"/>
              <a:buFont typeface="Roboto"/>
              <a:buAutoNum type="arabicPeriod"/>
            </a:pPr>
            <a:r>
              <a:rPr lang="en" sz="1900">
                <a:solidFill>
                  <a:srgbClr val="351C75"/>
                </a:solidFill>
                <a:latin typeface="Roboto"/>
                <a:ea typeface="Roboto"/>
                <a:cs typeface="Roboto"/>
                <a:sym typeface="Roboto"/>
              </a:rPr>
              <a:t>Shuffle and Sort</a:t>
            </a:r>
            <a:endParaRPr sz="1900">
              <a:solidFill>
                <a:srgbClr val="351C75"/>
              </a:solidFill>
              <a:latin typeface="Roboto"/>
              <a:ea typeface="Roboto"/>
              <a:cs typeface="Roboto"/>
              <a:sym typeface="Roboto"/>
            </a:endParaRPr>
          </a:p>
          <a:p>
            <a:pPr marL="457200" lvl="0" indent="-349250" algn="l" rtl="0">
              <a:spcBef>
                <a:spcPts val="0"/>
              </a:spcBef>
              <a:spcAft>
                <a:spcPts val="0"/>
              </a:spcAft>
              <a:buClr>
                <a:srgbClr val="351C75"/>
              </a:buClr>
              <a:buSzPts val="1900"/>
              <a:buFont typeface="Roboto"/>
              <a:buAutoNum type="arabicPeriod"/>
            </a:pPr>
            <a:r>
              <a:rPr lang="en" sz="1900">
                <a:solidFill>
                  <a:srgbClr val="351C75"/>
                </a:solidFill>
                <a:latin typeface="Roboto"/>
                <a:ea typeface="Roboto"/>
                <a:cs typeface="Roboto"/>
                <a:sym typeface="Roboto"/>
              </a:rPr>
              <a:t>Reducer</a:t>
            </a:r>
            <a:endParaRPr sz="1900">
              <a:solidFill>
                <a:srgbClr val="351C75"/>
              </a:solidFill>
              <a:latin typeface="Roboto"/>
              <a:ea typeface="Roboto"/>
              <a:cs typeface="Roboto"/>
              <a:sym typeface="Roboto"/>
            </a:endParaRPr>
          </a:p>
          <a:p>
            <a:pPr marL="457200" lvl="0" indent="-349250" algn="l" rtl="0">
              <a:spcBef>
                <a:spcPts val="0"/>
              </a:spcBef>
              <a:spcAft>
                <a:spcPts val="0"/>
              </a:spcAft>
              <a:buClr>
                <a:srgbClr val="351C75"/>
              </a:buClr>
              <a:buSzPts val="1900"/>
              <a:buFont typeface="Roboto"/>
              <a:buAutoNum type="arabicPeriod"/>
            </a:pPr>
            <a:r>
              <a:rPr lang="en" sz="1900">
                <a:solidFill>
                  <a:srgbClr val="351C75"/>
                </a:solidFill>
                <a:latin typeface="Roboto"/>
                <a:ea typeface="Roboto"/>
                <a:cs typeface="Roboto"/>
                <a:sym typeface="Roboto"/>
              </a:rPr>
              <a:t>Output Phase</a:t>
            </a:r>
            <a:endParaRPr sz="1900">
              <a:solidFill>
                <a:srgbClr val="351C75"/>
              </a:solidFill>
              <a:latin typeface="Roboto"/>
              <a:ea typeface="Roboto"/>
              <a:cs typeface="Roboto"/>
              <a:sym typeface="Roboto"/>
            </a:endParaRPr>
          </a:p>
        </p:txBody>
      </p:sp>
      <p:pic>
        <p:nvPicPr>
          <p:cNvPr id="103" name="Google Shape;103;p15"/>
          <p:cNvPicPr preferRelativeResize="0"/>
          <p:nvPr/>
        </p:nvPicPr>
        <p:blipFill>
          <a:blip r:embed="rId3">
            <a:alphaModFix/>
          </a:blip>
          <a:stretch>
            <a:fillRect/>
          </a:stretch>
        </p:blipFill>
        <p:spPr>
          <a:xfrm>
            <a:off x="3738450" y="238350"/>
            <a:ext cx="5102150" cy="38764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Features of MapReduce</a:t>
            </a:r>
            <a:endParaRPr/>
          </a:p>
        </p:txBody>
      </p:sp>
      <p:sp>
        <p:nvSpPr>
          <p:cNvPr id="109" name="Google Shape;109;p16"/>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Counters:</a:t>
            </a:r>
            <a:r>
              <a:rPr lang="en" sz="1500">
                <a:solidFill>
                  <a:srgbClr val="595959"/>
                </a:solidFill>
                <a:latin typeface="Times New Roman"/>
                <a:ea typeface="Times New Roman"/>
                <a:cs typeface="Times New Roman"/>
                <a:sym typeface="Times New Roman"/>
              </a:rPr>
              <a:t>They are a useful channel for gathering statistics about the job like quality control. Apart from that they help in diagnosing problems in mapreduce jobs. For example, you get information about the spilled records and memory usage which gives you an indicator about the performance of your MapReduce job.</a:t>
            </a:r>
            <a:endParaRPr sz="1500">
              <a:solidFill>
                <a:srgbClr val="595959"/>
              </a:solidFill>
              <a:latin typeface="Times New Roman"/>
              <a:ea typeface="Times New Roman"/>
              <a:cs typeface="Times New Roman"/>
              <a:sym typeface="Times New Roman"/>
            </a:endParaRPr>
          </a:p>
          <a:p>
            <a:pPr marL="0" lvl="0" indent="0" algn="l" rtl="0">
              <a:spcBef>
                <a:spcPts val="1600"/>
              </a:spcBef>
              <a:spcAft>
                <a:spcPts val="0"/>
              </a:spcAft>
              <a:buNone/>
            </a:pPr>
            <a:r>
              <a:rPr lang="en" sz="1500">
                <a:solidFill>
                  <a:srgbClr val="595959"/>
                </a:solidFill>
                <a:latin typeface="Times New Roman"/>
                <a:ea typeface="Times New Roman"/>
                <a:cs typeface="Times New Roman"/>
                <a:sym typeface="Times New Roman"/>
              </a:rPr>
              <a:t>Types of counters: Built-in (bytes read, bytes written, etc) and User defined (amount of skewness, etc).</a:t>
            </a:r>
            <a:endParaRPr sz="1500">
              <a:solidFill>
                <a:srgbClr val="595959"/>
              </a:solidFill>
              <a:latin typeface="Times New Roman"/>
              <a:ea typeface="Times New Roman"/>
              <a:cs typeface="Times New Roman"/>
              <a:sym typeface="Times New Roman"/>
            </a:endParaRPr>
          </a:p>
          <a:p>
            <a:pPr marL="0" lvl="0" indent="0" algn="l" rtl="0">
              <a:lnSpc>
                <a:spcPct val="115000"/>
              </a:lnSpc>
              <a:spcBef>
                <a:spcPts val="1600"/>
              </a:spcBef>
              <a:spcAft>
                <a:spcPts val="0"/>
              </a:spcAft>
              <a:buNone/>
            </a:pPr>
            <a:r>
              <a:rPr lang="en" b="1">
                <a:solidFill>
                  <a:srgbClr val="595959"/>
                </a:solidFill>
                <a:latin typeface="Times New Roman"/>
                <a:ea typeface="Times New Roman"/>
                <a:cs typeface="Times New Roman"/>
                <a:sym typeface="Times New Roman"/>
              </a:rPr>
              <a:t>Sorting</a:t>
            </a:r>
            <a:r>
              <a:rPr lang="en" sz="2000">
                <a:solidFill>
                  <a:srgbClr val="595959"/>
                </a:solidFill>
                <a:latin typeface="Arial"/>
                <a:ea typeface="Arial"/>
                <a:cs typeface="Arial"/>
                <a:sym typeface="Arial"/>
              </a:rPr>
              <a:t>:</a:t>
            </a:r>
            <a:r>
              <a:rPr lang="en" sz="1500">
                <a:solidFill>
                  <a:srgbClr val="595959"/>
                </a:solidFill>
                <a:latin typeface="Times New Roman"/>
                <a:ea typeface="Times New Roman"/>
                <a:cs typeface="Times New Roman"/>
                <a:sym typeface="Times New Roman"/>
              </a:rPr>
              <a:t>Ability to sort data is at the heart of MapReduce. (Partial sort, Total sort, Secondary sort) </a:t>
            </a:r>
            <a:endParaRPr sz="1500">
              <a:solidFill>
                <a:srgbClr val="595959"/>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1500">
              <a:solidFill>
                <a:srgbClr val="595959"/>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b="1">
                <a:solidFill>
                  <a:srgbClr val="595959"/>
                </a:solidFill>
                <a:latin typeface="Times New Roman"/>
                <a:ea typeface="Times New Roman"/>
                <a:cs typeface="Times New Roman"/>
                <a:sym typeface="Times New Roman"/>
              </a:rPr>
              <a:t>Joins:</a:t>
            </a:r>
            <a:r>
              <a:rPr lang="en" sz="1500">
                <a:solidFill>
                  <a:srgbClr val="595959"/>
                </a:solidFill>
                <a:latin typeface="Times New Roman"/>
                <a:ea typeface="Times New Roman"/>
                <a:cs typeface="Times New Roman"/>
                <a:sym typeface="Times New Roman"/>
              </a:rPr>
              <a:t>MapReduce can perform joins between large datasets,</a:t>
            </a:r>
            <a:r>
              <a:rPr lang="en" sz="2000">
                <a:solidFill>
                  <a:srgbClr val="595959"/>
                </a:solidFill>
                <a:latin typeface="Arial"/>
                <a:ea typeface="Arial"/>
                <a:cs typeface="Arial"/>
                <a:sym typeface="Arial"/>
              </a:rPr>
              <a:t> </a:t>
            </a:r>
            <a:r>
              <a:rPr lang="en" sz="1500">
                <a:solidFill>
                  <a:srgbClr val="595959"/>
                </a:solidFill>
                <a:latin typeface="Times New Roman"/>
                <a:ea typeface="Times New Roman"/>
                <a:cs typeface="Times New Roman"/>
                <a:sym typeface="Times New Roman"/>
              </a:rPr>
              <a:t>mapper tags each record with its source and uses the join key as map output key, so that the records with same key are brought </a:t>
            </a:r>
            <a:endParaRPr sz="1500">
              <a:solidFill>
                <a:srgbClr val="595959"/>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500">
                <a:solidFill>
                  <a:srgbClr val="595959"/>
                </a:solidFill>
                <a:latin typeface="Times New Roman"/>
                <a:ea typeface="Times New Roman"/>
                <a:cs typeface="Times New Roman"/>
                <a:sym typeface="Times New Roman"/>
              </a:rPr>
              <a:t>together in the reducer.</a:t>
            </a:r>
            <a:endParaRPr sz="1500">
              <a:solidFill>
                <a:srgbClr val="595959"/>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2000">
              <a:solidFill>
                <a:srgbClr val="595959"/>
              </a:solidFill>
              <a:latin typeface="Arial"/>
              <a:ea typeface="Arial"/>
              <a:cs typeface="Arial"/>
              <a:sym typeface="Arial"/>
            </a:endParaRPr>
          </a:p>
          <a:p>
            <a:pPr marL="0" lvl="0" indent="0" algn="l" rtl="0">
              <a:spcBef>
                <a:spcPts val="0"/>
              </a:spcBef>
              <a:spcAft>
                <a:spcPts val="1600"/>
              </a:spcAft>
              <a:buNone/>
            </a:pPr>
            <a:endParaRPr sz="1500">
              <a:solidFill>
                <a:srgbClr val="595959"/>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Features of MapReduce</a:t>
            </a:r>
            <a:endParaRPr/>
          </a:p>
        </p:txBody>
      </p:sp>
      <p:sp>
        <p:nvSpPr>
          <p:cNvPr id="115" name="Google Shape;115;p17"/>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rgbClr val="595959"/>
                </a:solidFill>
                <a:latin typeface="Times New Roman"/>
                <a:ea typeface="Times New Roman"/>
                <a:cs typeface="Times New Roman"/>
                <a:sym typeface="Times New Roman"/>
              </a:rPr>
              <a:t>Using the Job Configuration</a:t>
            </a:r>
            <a:r>
              <a:rPr lang="en" sz="1500" b="1">
                <a:solidFill>
                  <a:srgbClr val="595959"/>
                </a:solidFill>
                <a:latin typeface="Times New Roman"/>
                <a:ea typeface="Times New Roman"/>
                <a:cs typeface="Times New Roman"/>
                <a:sym typeface="Times New Roman"/>
              </a:rPr>
              <a:t>:</a:t>
            </a:r>
            <a:r>
              <a:rPr lang="en" sz="1500">
                <a:solidFill>
                  <a:srgbClr val="595959"/>
                </a:solidFill>
                <a:latin typeface="Times New Roman"/>
                <a:ea typeface="Times New Roman"/>
                <a:cs typeface="Times New Roman"/>
                <a:sym typeface="Times New Roman"/>
              </a:rPr>
              <a:t>We can set arbitrary key-value pairs in the job configuration using various setter methods on Configuration.</a:t>
            </a:r>
            <a:endParaRPr sz="1500">
              <a:solidFill>
                <a:srgbClr val="595959"/>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1500">
              <a:solidFill>
                <a:srgbClr val="595959"/>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b="1">
                <a:solidFill>
                  <a:srgbClr val="595959"/>
                </a:solidFill>
                <a:latin typeface="Times New Roman"/>
                <a:ea typeface="Times New Roman"/>
                <a:cs typeface="Times New Roman"/>
                <a:sym typeface="Times New Roman"/>
              </a:rPr>
              <a:t>Distributed Cache:</a:t>
            </a:r>
            <a:r>
              <a:rPr lang="en" sz="1500">
                <a:solidFill>
                  <a:srgbClr val="595959"/>
                </a:solidFill>
                <a:latin typeface="Times New Roman"/>
                <a:ea typeface="Times New Roman"/>
                <a:cs typeface="Times New Roman"/>
                <a:sym typeface="Times New Roman"/>
              </a:rPr>
              <a:t>Rather than serializing side data in job configuration, it is preferable to distribute datasets using Hadoop's distributed cache mechanism.</a:t>
            </a:r>
            <a:endParaRPr sz="1500">
              <a:solidFill>
                <a:srgbClr val="595959"/>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1500">
              <a:solidFill>
                <a:srgbClr val="595959"/>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b="1">
                <a:solidFill>
                  <a:srgbClr val="595959"/>
                </a:solidFill>
                <a:latin typeface="Times New Roman"/>
                <a:ea typeface="Times New Roman"/>
                <a:cs typeface="Times New Roman"/>
                <a:sym typeface="Times New Roman"/>
              </a:rPr>
              <a:t>Side Data Distribution</a:t>
            </a:r>
            <a:r>
              <a:rPr lang="en">
                <a:solidFill>
                  <a:srgbClr val="595959"/>
                </a:solidFill>
                <a:latin typeface="Times New Roman"/>
                <a:ea typeface="Times New Roman"/>
                <a:cs typeface="Times New Roman"/>
                <a:sym typeface="Times New Roman"/>
              </a:rPr>
              <a:t>:</a:t>
            </a:r>
            <a:r>
              <a:rPr lang="en" sz="1500">
                <a:solidFill>
                  <a:srgbClr val="595959"/>
                </a:solidFill>
                <a:latin typeface="Times New Roman"/>
                <a:ea typeface="Times New Roman"/>
                <a:cs typeface="Times New Roman"/>
                <a:sym typeface="Times New Roman"/>
              </a:rPr>
              <a:t>It can be defined as extra read only data needed by job to process the main dataset.Challenge is to make side data available to all the map or reduce tasks in convenient and efficient fashion.</a:t>
            </a:r>
            <a:endParaRPr sz="1500">
              <a:solidFill>
                <a:srgbClr val="595959"/>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1500">
              <a:solidFill>
                <a:srgbClr val="595959"/>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b="1">
                <a:solidFill>
                  <a:srgbClr val="595959"/>
                </a:solidFill>
                <a:latin typeface="Times New Roman"/>
                <a:ea typeface="Times New Roman"/>
                <a:cs typeface="Times New Roman"/>
                <a:sym typeface="Times New Roman"/>
              </a:rPr>
              <a:t>MapReduce Library Classes:</a:t>
            </a:r>
            <a:r>
              <a:rPr lang="en" sz="1500">
                <a:solidFill>
                  <a:srgbClr val="595959"/>
                </a:solidFill>
                <a:latin typeface="Times New Roman"/>
                <a:ea typeface="Times New Roman"/>
                <a:cs typeface="Times New Roman"/>
                <a:sym typeface="Times New Roman"/>
              </a:rPr>
              <a:t>Hadoop comes with library of mappers </a:t>
            </a:r>
            <a:endParaRPr sz="1500">
              <a:solidFill>
                <a:srgbClr val="595959"/>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500">
                <a:solidFill>
                  <a:srgbClr val="595959"/>
                </a:solidFill>
                <a:latin typeface="Times New Roman"/>
                <a:ea typeface="Times New Roman"/>
                <a:cs typeface="Times New Roman"/>
                <a:sym typeface="Times New Roman"/>
              </a:rPr>
              <a:t>and reducers for commonly used functions.</a:t>
            </a:r>
            <a:endParaRPr sz="1500">
              <a:solidFill>
                <a:srgbClr val="595959"/>
              </a:solidFill>
              <a:latin typeface="Times New Roman"/>
              <a:ea typeface="Times New Roman"/>
              <a:cs typeface="Times New Roman"/>
              <a:sym typeface="Times New Roman"/>
            </a:endParaRPr>
          </a:p>
          <a:p>
            <a:pPr marL="0" lvl="0" indent="0" algn="l" rtl="0">
              <a:spcBef>
                <a:spcPts val="0"/>
              </a:spcBef>
              <a:spcAft>
                <a:spcPts val="16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2500" b="1"/>
              <a:t>Functions Of MapReduce</a:t>
            </a:r>
            <a:endParaRPr/>
          </a:p>
        </p:txBody>
      </p:sp>
      <p:sp>
        <p:nvSpPr>
          <p:cNvPr id="121" name="Google Shape;121;p18"/>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3000">
                <a:solidFill>
                  <a:schemeClr val="dk1"/>
                </a:solidFill>
              </a:rPr>
              <a:t>Mapper:</a:t>
            </a:r>
            <a:endParaRPr sz="3000">
              <a:solidFill>
                <a:schemeClr val="dk1"/>
              </a:solidFill>
            </a:endParaRPr>
          </a:p>
          <a:p>
            <a:pPr marL="0" lvl="0" indent="0" algn="l" rtl="0">
              <a:lnSpc>
                <a:spcPct val="100000"/>
              </a:lnSpc>
              <a:spcBef>
                <a:spcPts val="0"/>
              </a:spcBef>
              <a:spcAft>
                <a:spcPts val="0"/>
              </a:spcAft>
              <a:buNone/>
            </a:pPr>
            <a:endParaRPr sz="3000">
              <a:solidFill>
                <a:schemeClr val="dk1"/>
              </a:solidFill>
            </a:endParaRPr>
          </a:p>
          <a:p>
            <a:pPr marL="457200" lvl="0" indent="-342900" algn="just" rtl="0">
              <a:spcBef>
                <a:spcPts val="0"/>
              </a:spcBef>
              <a:spcAft>
                <a:spcPts val="0"/>
              </a:spcAft>
              <a:buSzPts val="1800"/>
              <a:buChar char="●"/>
            </a:pPr>
            <a:r>
              <a:rPr lang="en"/>
              <a:t>Map Reduce filters and parcels/distributes out work to various nodes within the cluster or map and this functionality of Map Reduce is referred as Mapper</a:t>
            </a:r>
            <a:endParaRPr/>
          </a:p>
          <a:p>
            <a:pPr marL="457200" lvl="0" indent="0" algn="just" rtl="0">
              <a:spcBef>
                <a:spcPts val="1600"/>
              </a:spcBef>
              <a:spcAft>
                <a:spcPts val="0"/>
              </a:spcAft>
              <a:buNone/>
            </a:pPr>
            <a:endParaRPr/>
          </a:p>
          <a:p>
            <a:pPr marL="457200" lvl="0" indent="-342900" algn="just" rtl="0">
              <a:spcBef>
                <a:spcPts val="1600"/>
              </a:spcBef>
              <a:spcAft>
                <a:spcPts val="0"/>
              </a:spcAft>
              <a:buSzPts val="1800"/>
              <a:buChar char="●"/>
            </a:pPr>
            <a:r>
              <a:rPr lang="en"/>
              <a:t>The Input to mapper function is a block of data, which is read and processed to produce the key-value pairs as intermediate outputs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Reducer:</a:t>
            </a:r>
            <a:endParaRPr/>
          </a:p>
        </p:txBody>
      </p:sp>
      <p:sp>
        <p:nvSpPr>
          <p:cNvPr id="127" name="Google Shape;127;p19"/>
          <p:cNvSpPr txBox="1">
            <a:spLocks noGrp="1"/>
          </p:cNvSpPr>
          <p:nvPr>
            <p:ph type="body" idx="1"/>
          </p:nvPr>
        </p:nvSpPr>
        <p:spPr>
          <a:xfrm>
            <a:off x="311700" y="1114375"/>
            <a:ext cx="8520600" cy="3339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Map Reduce collects, organizes and reduces the results from each node into a cohesive/collective answer to the query, this functionality if Map Reduce is referred as Reducer.</a:t>
            </a:r>
            <a:endParaRPr/>
          </a:p>
          <a:p>
            <a:pPr marL="457200" lvl="0" indent="0" algn="l" rtl="0">
              <a:spcBef>
                <a:spcPts val="1600"/>
              </a:spcBef>
              <a:spcAft>
                <a:spcPts val="0"/>
              </a:spcAft>
              <a:buNone/>
            </a:pPr>
            <a:endParaRPr sz="100"/>
          </a:p>
          <a:p>
            <a:pPr marL="457200" lvl="0" indent="-342900" algn="l" rtl="0">
              <a:spcBef>
                <a:spcPts val="1600"/>
              </a:spcBef>
              <a:spcAft>
                <a:spcPts val="0"/>
              </a:spcAft>
              <a:buSzPts val="1800"/>
              <a:buChar char="●"/>
            </a:pPr>
            <a:r>
              <a:rPr lang="en"/>
              <a:t>The output of the mapper function(key-value pairs) is input to the Reducer.</a:t>
            </a:r>
            <a:endParaRPr/>
          </a:p>
          <a:p>
            <a:pPr marL="457200" lvl="0" indent="0" algn="l" rtl="0">
              <a:spcBef>
                <a:spcPts val="1600"/>
              </a:spcBef>
              <a:spcAft>
                <a:spcPts val="0"/>
              </a:spcAft>
              <a:buNone/>
            </a:pPr>
            <a:endParaRPr sz="100"/>
          </a:p>
          <a:p>
            <a:pPr marL="457200" lvl="0" indent="-342900" algn="l" rtl="0">
              <a:spcBef>
                <a:spcPts val="1600"/>
              </a:spcBef>
              <a:spcAft>
                <a:spcPts val="0"/>
              </a:spcAft>
              <a:buSzPts val="1800"/>
              <a:buChar char="●"/>
            </a:pPr>
            <a:r>
              <a:rPr lang="en"/>
              <a:t>The Reducer receives the key-value pairs from multiple mapper functions and aggregates those intermediate data tuples into a smaller set of tuples or key-value pairs which is the final output.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Input Formats</a:t>
            </a:r>
            <a:endParaRPr/>
          </a:p>
        </p:txBody>
      </p:sp>
      <p:pic>
        <p:nvPicPr>
          <p:cNvPr id="133" name="Google Shape;133;p20"/>
          <p:cNvPicPr preferRelativeResize="0"/>
          <p:nvPr/>
        </p:nvPicPr>
        <p:blipFill>
          <a:blip r:embed="rId3">
            <a:alphaModFix/>
          </a:blip>
          <a:stretch>
            <a:fillRect/>
          </a:stretch>
        </p:blipFill>
        <p:spPr>
          <a:xfrm>
            <a:off x="2027388" y="1017800"/>
            <a:ext cx="5089216" cy="3820900"/>
          </a:xfrm>
          <a:prstGeom prst="rect">
            <a:avLst/>
          </a:prstGeom>
          <a:noFill/>
          <a:ln>
            <a:noFill/>
          </a:ln>
        </p:spPr>
      </p:pic>
      <p:sp>
        <p:nvSpPr>
          <p:cNvPr id="134" name="Google Shape;134;p20"/>
          <p:cNvSpPr txBox="1"/>
          <p:nvPr/>
        </p:nvSpPr>
        <p:spPr>
          <a:xfrm>
            <a:off x="0" y="4595275"/>
            <a:ext cx="4772700" cy="43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Roboto"/>
                <a:ea typeface="Roboto"/>
                <a:cs typeface="Roboto"/>
                <a:sym typeface="Roboto"/>
              </a:rPr>
              <a:t>https://www.slideshare.net/MukeshGkp/hadoop-16823174</a:t>
            </a:r>
            <a:endParaRPr sz="1200">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Types of Input Formats </a:t>
            </a:r>
            <a:endParaRPr/>
          </a:p>
        </p:txBody>
      </p:sp>
      <p:sp>
        <p:nvSpPr>
          <p:cNvPr id="140" name="Google Shape;140;p21"/>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Text Input</a:t>
            </a:r>
            <a:endParaRPr/>
          </a:p>
          <a:p>
            <a:pPr marL="914400" lvl="1" indent="-317500" algn="l" rtl="0">
              <a:spcBef>
                <a:spcPts val="0"/>
              </a:spcBef>
              <a:spcAft>
                <a:spcPts val="0"/>
              </a:spcAft>
              <a:buSzPts val="1400"/>
              <a:buChar char="○"/>
            </a:pPr>
            <a:r>
              <a:rPr lang="en"/>
              <a:t>Plain text input format. </a:t>
            </a:r>
            <a:endParaRPr/>
          </a:p>
          <a:p>
            <a:pPr marL="914400" lvl="1" indent="-317500" algn="l" rtl="0">
              <a:spcBef>
                <a:spcPts val="0"/>
              </a:spcBef>
              <a:spcAft>
                <a:spcPts val="0"/>
              </a:spcAft>
              <a:buSzPts val="1400"/>
              <a:buChar char="○"/>
            </a:pPr>
            <a:r>
              <a:rPr lang="en"/>
              <a:t>Key-value text input format </a:t>
            </a:r>
            <a:endParaRPr/>
          </a:p>
          <a:p>
            <a:pPr marL="914400" lvl="1" indent="-317500" algn="l" rtl="0">
              <a:spcBef>
                <a:spcPts val="0"/>
              </a:spcBef>
              <a:spcAft>
                <a:spcPts val="0"/>
              </a:spcAft>
              <a:buSzPts val="1400"/>
              <a:buChar char="○"/>
            </a:pPr>
            <a:r>
              <a:rPr lang="en"/>
              <a:t>N Line input format</a:t>
            </a:r>
            <a:endParaRPr/>
          </a:p>
          <a:p>
            <a:pPr marL="914400" lvl="1" indent="-317500" algn="l" rtl="0">
              <a:spcBef>
                <a:spcPts val="0"/>
              </a:spcBef>
              <a:spcAft>
                <a:spcPts val="0"/>
              </a:spcAft>
              <a:buSzPts val="1400"/>
              <a:buChar char="○"/>
            </a:pPr>
            <a:r>
              <a:rPr lang="en"/>
              <a:t>XML input format</a:t>
            </a:r>
            <a:endParaRPr/>
          </a:p>
          <a:p>
            <a:pPr marL="457200" lvl="0" indent="-342900" algn="l" rtl="0">
              <a:spcBef>
                <a:spcPts val="0"/>
              </a:spcBef>
              <a:spcAft>
                <a:spcPts val="0"/>
              </a:spcAft>
              <a:buSzPts val="1800"/>
              <a:buChar char="●"/>
            </a:pPr>
            <a:r>
              <a:rPr lang="en"/>
              <a:t>Binary Input</a:t>
            </a:r>
            <a:endParaRPr/>
          </a:p>
          <a:p>
            <a:pPr marL="914400" lvl="1" indent="-317500" algn="l" rtl="0">
              <a:spcBef>
                <a:spcPts val="0"/>
              </a:spcBef>
              <a:spcAft>
                <a:spcPts val="0"/>
              </a:spcAft>
              <a:buSzPts val="1400"/>
              <a:buChar char="○"/>
            </a:pPr>
            <a:r>
              <a:rPr lang="en"/>
              <a:t>Sequential binary to textual input format </a:t>
            </a:r>
            <a:endParaRPr/>
          </a:p>
          <a:p>
            <a:pPr marL="914400" lvl="1" indent="-317500" algn="l" rtl="0">
              <a:spcBef>
                <a:spcPts val="0"/>
              </a:spcBef>
              <a:spcAft>
                <a:spcPts val="0"/>
              </a:spcAft>
              <a:buSzPts val="1400"/>
              <a:buChar char="○"/>
            </a:pPr>
            <a:r>
              <a:rPr lang="en"/>
              <a:t>Sequential binary input format </a:t>
            </a:r>
            <a:endParaRPr/>
          </a:p>
          <a:p>
            <a:pPr marL="914400" lvl="1" indent="-317500" algn="l" rtl="0">
              <a:spcBef>
                <a:spcPts val="0"/>
              </a:spcBef>
              <a:spcAft>
                <a:spcPts val="0"/>
              </a:spcAft>
              <a:buSzPts val="1400"/>
              <a:buChar char="○"/>
            </a:pPr>
            <a:r>
              <a:rPr lang="en"/>
              <a:t>Fixed length binary input format </a:t>
            </a:r>
            <a:endParaRPr/>
          </a:p>
          <a:p>
            <a:pPr marL="457200" lvl="0" indent="-342900" algn="l" rtl="0">
              <a:spcBef>
                <a:spcPts val="0"/>
              </a:spcBef>
              <a:spcAft>
                <a:spcPts val="0"/>
              </a:spcAft>
              <a:buSzPts val="1800"/>
              <a:buChar char="●"/>
            </a:pPr>
            <a:r>
              <a:rPr lang="en"/>
              <a:t>Database Input </a:t>
            </a:r>
            <a:endParaRPr/>
          </a:p>
          <a:p>
            <a:pPr marL="457200" lvl="0" indent="-342900" algn="l" rtl="0">
              <a:spcBef>
                <a:spcPts val="0"/>
              </a:spcBef>
              <a:spcAft>
                <a:spcPts val="0"/>
              </a:spcAft>
              <a:buSzPts val="1800"/>
              <a:buChar char="●"/>
            </a:pPr>
            <a:r>
              <a:rPr lang="en"/>
              <a:t>Multiple Input </a:t>
            </a:r>
            <a:endParaRPr/>
          </a:p>
        </p:txBody>
      </p:sp>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1516</Words>
  <Application>Microsoft Macintosh PowerPoint</Application>
  <PresentationFormat>On-screen Show (16:9)</PresentationFormat>
  <Paragraphs>132</Paragraphs>
  <Slides>22</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Calibri</vt:lpstr>
      <vt:lpstr>Arial</vt:lpstr>
      <vt:lpstr>Verdana</vt:lpstr>
      <vt:lpstr>Georgia</vt:lpstr>
      <vt:lpstr>Comic Sans MS</vt:lpstr>
      <vt:lpstr>Roboto</vt:lpstr>
      <vt:lpstr>Times New Roman</vt:lpstr>
      <vt:lpstr>Geometric</vt:lpstr>
      <vt:lpstr>GROUP PROJECT 1- TOPIC : MapReduce Types , Formats and  Features </vt:lpstr>
      <vt:lpstr>PowerPoint Presentation</vt:lpstr>
      <vt:lpstr>PowerPoint Presentation</vt:lpstr>
      <vt:lpstr>Features of MapReduce</vt:lpstr>
      <vt:lpstr>Features of MapReduce</vt:lpstr>
      <vt:lpstr>Functions Of MapReduce</vt:lpstr>
      <vt:lpstr>Reducer:</vt:lpstr>
      <vt:lpstr>Input Formats</vt:lpstr>
      <vt:lpstr>Types of Input Formats </vt:lpstr>
      <vt:lpstr>Output Format</vt:lpstr>
      <vt:lpstr>Types of Output Formats</vt:lpstr>
      <vt:lpstr>Counters</vt:lpstr>
      <vt:lpstr>Sorting</vt:lpstr>
      <vt:lpstr>Joins in MapReduce</vt:lpstr>
      <vt:lpstr>Types of Joins in Map Reduce </vt:lpstr>
      <vt:lpstr>Overall process flow of Joins in Map-Reduce </vt:lpstr>
      <vt:lpstr>Map-side Join: Parallel Scans</vt:lpstr>
      <vt:lpstr>Reduce Side joins</vt:lpstr>
      <vt:lpstr>Implementation for Map side and Reduce Joins</vt:lpstr>
      <vt:lpstr>Difference between Map side and Reduce Side Joins</vt:lpstr>
      <vt:lpstr>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GROUP PROJECT 1- TOPIC : MapReduce Types , Formats and  Features </dc:title>
  <cp:lastModifiedBy>apnav poptani</cp:lastModifiedBy>
  <cp:revision>1</cp:revision>
  <dcterms:modified xsi:type="dcterms:W3CDTF">2020-11-03T21:25:19Z</dcterms:modified>
</cp:coreProperties>
</file>