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Lst>
  <p:sldSz cy="5143500" cx="9144000"/>
  <p:notesSz cx="6858000" cy="9144000"/>
  <p:embeddedFontLst>
    <p:embeddedFont>
      <p:font typeface="Roboto"/>
      <p:regular r:id="rId25"/>
      <p:bold r:id="rId26"/>
      <p:italic r:id="rId27"/>
      <p:boldItalic r:id="rId28"/>
    </p:embeddedFont>
    <p:embeddedFont>
      <p:font typeface="Average"/>
      <p:regular r:id="rId29"/>
    </p:embeddedFont>
    <p:embeddedFont>
      <p:font typeface="Oswald"/>
      <p:regular r:id="rId30"/>
      <p:bold r:id="rId31"/>
    </p:embeddedFont>
    <p:embeddedFont>
      <p:font typeface="Shadows Into Light"/>
      <p:regular r:id="rId3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Roboto-bold.fntdata"/><Relationship Id="rId25" Type="http://schemas.openxmlformats.org/officeDocument/2006/relationships/font" Target="fonts/Roboto-regular.fntdata"/><Relationship Id="rId28" Type="http://schemas.openxmlformats.org/officeDocument/2006/relationships/font" Target="fonts/Roboto-boldItalic.fntdata"/><Relationship Id="rId27" Type="http://schemas.openxmlformats.org/officeDocument/2006/relationships/font" Target="fonts/Roboto-italic.fntdata"/><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Average-regular.fntdata"/><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font" Target="fonts/Oswald-bold.fntdata"/><Relationship Id="rId30" Type="http://schemas.openxmlformats.org/officeDocument/2006/relationships/font" Target="fonts/Oswald-regular.fntdata"/><Relationship Id="rId11" Type="http://schemas.openxmlformats.org/officeDocument/2006/relationships/slide" Target="slides/slide7.xml"/><Relationship Id="rId10" Type="http://schemas.openxmlformats.org/officeDocument/2006/relationships/slide" Target="slides/slide6.xml"/><Relationship Id="rId32" Type="http://schemas.openxmlformats.org/officeDocument/2006/relationships/font" Target="fonts/ShadowsIntoLight-regular.fntdata"/><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 name="Shape 63"/>
        <p:cNvGrpSpPr/>
        <p:nvPr/>
      </p:nvGrpSpPr>
      <p:grpSpPr>
        <a:xfrm>
          <a:off x="0" y="0"/>
          <a:ext cx="0" cy="0"/>
          <a:chOff x="0" y="0"/>
          <a:chExt cx="0" cy="0"/>
        </a:xfrm>
      </p:grpSpPr>
      <p:sp>
        <p:nvSpPr>
          <p:cNvPr id="64" name="Shape 64"/>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5" name="Shape 6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Shape 12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6" name="Shape 12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1" name="Shape 131"/>
        <p:cNvGrpSpPr/>
        <p:nvPr/>
      </p:nvGrpSpPr>
      <p:grpSpPr>
        <a:xfrm>
          <a:off x="0" y="0"/>
          <a:ext cx="0" cy="0"/>
          <a:chOff x="0" y="0"/>
          <a:chExt cx="0" cy="0"/>
        </a:xfrm>
      </p:grpSpPr>
      <p:sp>
        <p:nvSpPr>
          <p:cNvPr id="132" name="Shape 13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3" name="Shape 13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8" name="Shape 138"/>
        <p:cNvGrpSpPr/>
        <p:nvPr/>
      </p:nvGrpSpPr>
      <p:grpSpPr>
        <a:xfrm>
          <a:off x="0" y="0"/>
          <a:ext cx="0" cy="0"/>
          <a:chOff x="0" y="0"/>
          <a:chExt cx="0" cy="0"/>
        </a:xfrm>
      </p:grpSpPr>
      <p:sp>
        <p:nvSpPr>
          <p:cNvPr id="139" name="Shape 13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0" name="Shape 14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5" name="Shape 145"/>
        <p:cNvGrpSpPr/>
        <p:nvPr/>
      </p:nvGrpSpPr>
      <p:grpSpPr>
        <a:xfrm>
          <a:off x="0" y="0"/>
          <a:ext cx="0" cy="0"/>
          <a:chOff x="0" y="0"/>
          <a:chExt cx="0" cy="0"/>
        </a:xfrm>
      </p:grpSpPr>
      <p:sp>
        <p:nvSpPr>
          <p:cNvPr id="146" name="Shape 14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7" name="Shape 14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2" name="Shape 152"/>
        <p:cNvGrpSpPr/>
        <p:nvPr/>
      </p:nvGrpSpPr>
      <p:grpSpPr>
        <a:xfrm>
          <a:off x="0" y="0"/>
          <a:ext cx="0" cy="0"/>
          <a:chOff x="0" y="0"/>
          <a:chExt cx="0" cy="0"/>
        </a:xfrm>
      </p:grpSpPr>
      <p:sp>
        <p:nvSpPr>
          <p:cNvPr id="153" name="Shape 15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4" name="Shape 15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9" name="Shape 159"/>
        <p:cNvGrpSpPr/>
        <p:nvPr/>
      </p:nvGrpSpPr>
      <p:grpSpPr>
        <a:xfrm>
          <a:off x="0" y="0"/>
          <a:ext cx="0" cy="0"/>
          <a:chOff x="0" y="0"/>
          <a:chExt cx="0" cy="0"/>
        </a:xfrm>
      </p:grpSpPr>
      <p:sp>
        <p:nvSpPr>
          <p:cNvPr id="160" name="Shape 16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1" name="Shape 16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6" name="Shape 166"/>
        <p:cNvGrpSpPr/>
        <p:nvPr/>
      </p:nvGrpSpPr>
      <p:grpSpPr>
        <a:xfrm>
          <a:off x="0" y="0"/>
          <a:ext cx="0" cy="0"/>
          <a:chOff x="0" y="0"/>
          <a:chExt cx="0" cy="0"/>
        </a:xfrm>
      </p:grpSpPr>
      <p:sp>
        <p:nvSpPr>
          <p:cNvPr id="167" name="Shape 1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8" name="Shape 16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2" name="Shape 172"/>
        <p:cNvGrpSpPr/>
        <p:nvPr/>
      </p:nvGrpSpPr>
      <p:grpSpPr>
        <a:xfrm>
          <a:off x="0" y="0"/>
          <a:ext cx="0" cy="0"/>
          <a:chOff x="0" y="0"/>
          <a:chExt cx="0" cy="0"/>
        </a:xfrm>
      </p:grpSpPr>
      <p:sp>
        <p:nvSpPr>
          <p:cNvPr id="173" name="Shape 1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4" name="Shape 17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9" name="Shape 179"/>
        <p:cNvGrpSpPr/>
        <p:nvPr/>
      </p:nvGrpSpPr>
      <p:grpSpPr>
        <a:xfrm>
          <a:off x="0" y="0"/>
          <a:ext cx="0" cy="0"/>
          <a:chOff x="0" y="0"/>
          <a:chExt cx="0" cy="0"/>
        </a:xfrm>
      </p:grpSpPr>
      <p:sp>
        <p:nvSpPr>
          <p:cNvPr id="180" name="Shape 1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1" name="Shape 18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5" name="Shape 185"/>
        <p:cNvGrpSpPr/>
        <p:nvPr/>
      </p:nvGrpSpPr>
      <p:grpSpPr>
        <a:xfrm>
          <a:off x="0" y="0"/>
          <a:ext cx="0" cy="0"/>
          <a:chOff x="0" y="0"/>
          <a:chExt cx="0" cy="0"/>
        </a:xfrm>
      </p:grpSpPr>
      <p:sp>
        <p:nvSpPr>
          <p:cNvPr id="186" name="Shape 1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7" name="Shape 18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0" name="Shape 7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1" name="Shape 191"/>
        <p:cNvGrpSpPr/>
        <p:nvPr/>
      </p:nvGrpSpPr>
      <p:grpSpPr>
        <a:xfrm>
          <a:off x="0" y="0"/>
          <a:ext cx="0" cy="0"/>
          <a:chOff x="0" y="0"/>
          <a:chExt cx="0" cy="0"/>
        </a:xfrm>
      </p:grpSpPr>
      <p:sp>
        <p:nvSpPr>
          <p:cNvPr id="192" name="Shape 1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3" name="Shape 19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6" name="Shape 7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Shape 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4" name="Shape 9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Shape 9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0" name="Shape 10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Shape 10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7" name="Shape 10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1" name="Shape 111"/>
        <p:cNvGrpSpPr/>
        <p:nvPr/>
      </p:nvGrpSpPr>
      <p:grpSpPr>
        <a:xfrm>
          <a:off x="0" y="0"/>
          <a:ext cx="0" cy="0"/>
          <a:chOff x="0" y="0"/>
          <a:chExt cx="0" cy="0"/>
        </a:xfrm>
      </p:grpSpPr>
      <p:sp>
        <p:nvSpPr>
          <p:cNvPr id="112" name="Shape 11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3" name="Shape 11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7" name="Shape 117"/>
        <p:cNvGrpSpPr/>
        <p:nvPr/>
      </p:nvGrpSpPr>
      <p:grpSpPr>
        <a:xfrm>
          <a:off x="0" y="0"/>
          <a:ext cx="0" cy="0"/>
          <a:chOff x="0" y="0"/>
          <a:chExt cx="0" cy="0"/>
        </a:xfrm>
      </p:grpSpPr>
      <p:sp>
        <p:nvSpPr>
          <p:cNvPr id="118" name="Shape 11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9" name="Shape 11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9" name="Shape 9"/>
        <p:cNvGrpSpPr/>
        <p:nvPr/>
      </p:nvGrpSpPr>
      <p:grpSpPr>
        <a:xfrm>
          <a:off x="0" y="0"/>
          <a:ext cx="0" cy="0"/>
          <a:chOff x="0" y="0"/>
          <a:chExt cx="0" cy="0"/>
        </a:xfrm>
      </p:grpSpPr>
      <p:grpSp>
        <p:nvGrpSpPr>
          <p:cNvPr id="10" name="Shape 10"/>
          <p:cNvGrpSpPr/>
          <p:nvPr/>
        </p:nvGrpSpPr>
        <p:grpSpPr>
          <a:xfrm>
            <a:off x="4350279" y="2855377"/>
            <a:ext cx="443589" cy="105632"/>
            <a:chOff x="4137525" y="2915950"/>
            <a:chExt cx="869100" cy="207000"/>
          </a:xfrm>
        </p:grpSpPr>
        <p:sp>
          <p:nvSpPr>
            <p:cNvPr id="11" name="Shape 11"/>
            <p:cNvSpPr/>
            <p:nvPr/>
          </p:nvSpPr>
          <p:spPr>
            <a:xfrm>
              <a:off x="446857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2" name="Shape 12"/>
            <p:cNvSpPr/>
            <p:nvPr/>
          </p:nvSpPr>
          <p:spPr>
            <a:xfrm>
              <a:off x="47996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3" name="Shape 13"/>
            <p:cNvSpPr/>
            <p:nvPr/>
          </p:nvSpPr>
          <p:spPr>
            <a:xfrm>
              <a:off x="41375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14" name="Shape 14"/>
          <p:cNvSpPr txBox="1"/>
          <p:nvPr>
            <p:ph type="ctrTitle"/>
          </p:nvPr>
        </p:nvSpPr>
        <p:spPr>
          <a:xfrm>
            <a:off x="671258" y="990800"/>
            <a:ext cx="7801500" cy="1730100"/>
          </a:xfrm>
          <a:prstGeom prst="rect">
            <a:avLst/>
          </a:prstGeom>
        </p:spPr>
        <p:txBody>
          <a:bodyPr anchorCtr="0" anchor="b" bIns="91425" lIns="91425" spcFirstLastPara="1" rIns="91425" wrap="square" tIns="91425"/>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5" name="Shape 15"/>
          <p:cNvSpPr txBox="1"/>
          <p:nvPr>
            <p:ph idx="1" type="subTitle"/>
          </p:nvPr>
        </p:nvSpPr>
        <p:spPr>
          <a:xfrm>
            <a:off x="671250" y="3174876"/>
            <a:ext cx="78015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16" name="Shape 16"/>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49" name="Shape 49"/>
        <p:cNvGrpSpPr/>
        <p:nvPr/>
      </p:nvGrpSpPr>
      <p:grpSpPr>
        <a:xfrm>
          <a:off x="0" y="0"/>
          <a:ext cx="0" cy="0"/>
          <a:chOff x="0" y="0"/>
          <a:chExt cx="0" cy="0"/>
        </a:xfrm>
      </p:grpSpPr>
      <p:sp>
        <p:nvSpPr>
          <p:cNvPr id="50" name="Shape 50"/>
          <p:cNvSpPr txBox="1"/>
          <p:nvPr>
            <p:ph type="title"/>
          </p:nvPr>
        </p:nvSpPr>
        <p:spPr>
          <a:xfrm>
            <a:off x="311700" y="1255275"/>
            <a:ext cx="8520600" cy="18906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p:txBody>
      </p:sp>
      <p:sp>
        <p:nvSpPr>
          <p:cNvPr id="51" name="Shape 51"/>
          <p:cNvSpPr txBox="1"/>
          <p:nvPr>
            <p:ph idx="1" type="body"/>
          </p:nvPr>
        </p:nvSpPr>
        <p:spPr>
          <a:xfrm>
            <a:off x="311700" y="32284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2" name="Shape 52"/>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53" name="Shape 53"/>
        <p:cNvGrpSpPr/>
        <p:nvPr/>
      </p:nvGrpSpPr>
      <p:grpSpPr>
        <a:xfrm>
          <a:off x="0" y="0"/>
          <a:ext cx="0" cy="0"/>
          <a:chOff x="0" y="0"/>
          <a:chExt cx="0" cy="0"/>
        </a:xfrm>
      </p:grpSpPr>
      <p:sp>
        <p:nvSpPr>
          <p:cNvPr id="54" name="Shape 54"/>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TITLE_2">
    <p:spTree>
      <p:nvGrpSpPr>
        <p:cNvPr id="55" name="Shape 55"/>
        <p:cNvGrpSpPr/>
        <p:nvPr/>
      </p:nvGrpSpPr>
      <p:grpSpPr>
        <a:xfrm>
          <a:off x="0" y="0"/>
          <a:ext cx="0" cy="0"/>
          <a:chOff x="0" y="0"/>
          <a:chExt cx="0" cy="0"/>
        </a:xfrm>
      </p:grpSpPr>
      <p:sp>
        <p:nvSpPr>
          <p:cNvPr id="56" name="Shape 56"/>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rtl="0" algn="ctr">
              <a:spcBef>
                <a:spcPts val="0"/>
              </a:spcBef>
              <a:spcAft>
                <a:spcPts val="0"/>
              </a:spcAft>
              <a:buSzPts val="5200"/>
              <a:buNone/>
              <a:defRPr sz="52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57" name="Shape 57"/>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rtl="0" algn="ctr">
              <a:lnSpc>
                <a:spcPct val="100000"/>
              </a:lnSpc>
              <a:spcBef>
                <a:spcPts val="0"/>
              </a:spcBef>
              <a:spcAft>
                <a:spcPts val="0"/>
              </a:spcAft>
              <a:buSzPts val="2800"/>
              <a:buNone/>
              <a:defRPr sz="2800"/>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58" name="Shape 5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TITLE_AND_BODY_1">
    <p:spTree>
      <p:nvGrpSpPr>
        <p:cNvPr id="59" name="Shape 59"/>
        <p:cNvGrpSpPr/>
        <p:nvPr/>
      </p:nvGrpSpPr>
      <p:grpSpPr>
        <a:xfrm>
          <a:off x="0" y="0"/>
          <a:ext cx="0" cy="0"/>
          <a:chOff x="0" y="0"/>
          <a:chExt cx="0" cy="0"/>
        </a:xfrm>
      </p:grpSpPr>
      <p:sp>
        <p:nvSpPr>
          <p:cNvPr id="60" name="Shape 60"/>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61" name="Shape 61"/>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62" name="Shape 6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17" name="Shape 17"/>
        <p:cNvGrpSpPr/>
        <p:nvPr/>
      </p:nvGrpSpPr>
      <p:grpSpPr>
        <a:xfrm>
          <a:off x="0" y="0"/>
          <a:ext cx="0" cy="0"/>
          <a:chOff x="0" y="0"/>
          <a:chExt cx="0" cy="0"/>
        </a:xfrm>
      </p:grpSpPr>
      <p:sp>
        <p:nvSpPr>
          <p:cNvPr id="18" name="Shape 18"/>
          <p:cNvSpPr txBox="1"/>
          <p:nvPr>
            <p:ph type="title"/>
          </p:nvPr>
        </p:nvSpPr>
        <p:spPr>
          <a:xfrm>
            <a:off x="671250" y="2141250"/>
            <a:ext cx="7852200" cy="8610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9" name="Shape 19"/>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Shape 22"/>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3" name="Shape 23"/>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4" name="Shape 24"/>
        <p:cNvGrpSpPr/>
        <p:nvPr/>
      </p:nvGrpSpPr>
      <p:grpSpPr>
        <a:xfrm>
          <a:off x="0" y="0"/>
          <a:ext cx="0" cy="0"/>
          <a:chOff x="0" y="0"/>
          <a:chExt cx="0" cy="0"/>
        </a:xfrm>
      </p:grpSpPr>
      <p:sp>
        <p:nvSpPr>
          <p:cNvPr id="25" name="Shape 25"/>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Shape 26"/>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7" name="Shape 27"/>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8" name="Shape 28"/>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29" name="Shape 29"/>
        <p:cNvGrpSpPr/>
        <p:nvPr/>
      </p:nvGrpSpPr>
      <p:grpSpPr>
        <a:xfrm>
          <a:off x="0" y="0"/>
          <a:ext cx="0" cy="0"/>
          <a:chOff x="0" y="0"/>
          <a:chExt cx="0" cy="0"/>
        </a:xfrm>
      </p:grpSpPr>
      <p:sp>
        <p:nvSpPr>
          <p:cNvPr id="30" name="Shape 30"/>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1" name="Shape 31"/>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32" name="Shape 32"/>
        <p:cNvGrpSpPr/>
        <p:nvPr/>
      </p:nvGrpSpPr>
      <p:grpSpPr>
        <a:xfrm>
          <a:off x="0" y="0"/>
          <a:ext cx="0" cy="0"/>
          <a:chOff x="0" y="0"/>
          <a:chExt cx="0" cy="0"/>
        </a:xfrm>
      </p:grpSpPr>
      <p:sp>
        <p:nvSpPr>
          <p:cNvPr id="33" name="Shape 33"/>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4" name="Shape 34"/>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5" name="Shape 35"/>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bg>
      <p:bgPr>
        <a:solidFill>
          <a:schemeClr val="lt2"/>
        </a:solidFill>
      </p:bgPr>
    </p:bg>
    <p:spTree>
      <p:nvGrpSpPr>
        <p:cNvPr id="36" name="Shape 36"/>
        <p:cNvGrpSpPr/>
        <p:nvPr/>
      </p:nvGrpSpPr>
      <p:grpSpPr>
        <a:xfrm>
          <a:off x="0" y="0"/>
          <a:ext cx="0" cy="0"/>
          <a:chOff x="0" y="0"/>
          <a:chExt cx="0" cy="0"/>
        </a:xfrm>
      </p:grpSpPr>
      <p:sp>
        <p:nvSpPr>
          <p:cNvPr id="37" name="Shape 37"/>
          <p:cNvSpPr txBox="1"/>
          <p:nvPr>
            <p:ph type="title"/>
          </p:nvPr>
        </p:nvSpPr>
        <p:spPr>
          <a:xfrm>
            <a:off x="490250" y="526350"/>
            <a:ext cx="6227100" cy="4090800"/>
          </a:xfrm>
          <a:prstGeom prst="rect">
            <a:avLst/>
          </a:prstGeom>
        </p:spPr>
        <p:txBody>
          <a:bodyPr anchorCtr="0" anchor="ctr" bIns="91425" lIns="91425" spcFirstLastPara="1" rIns="91425" wrap="square" tIns="91425"/>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38" name="Shape 38"/>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spcBef>
                <a:spcPts val="0"/>
              </a:spcBef>
              <a:buNone/>
              <a:defRPr>
                <a:solidFill>
                  <a:schemeClr val="lt1"/>
                </a:solidFill>
              </a:defRPr>
            </a:lvl1pPr>
            <a:lvl2pPr lvl="1">
              <a:spcBef>
                <a:spcPts val="0"/>
              </a:spcBef>
              <a:buNone/>
              <a:defRPr>
                <a:solidFill>
                  <a:schemeClr val="lt1"/>
                </a:solidFill>
              </a:defRPr>
            </a:lvl2pPr>
            <a:lvl3pPr lvl="2">
              <a:spcBef>
                <a:spcPts val="0"/>
              </a:spcBef>
              <a:buNone/>
              <a:defRPr>
                <a:solidFill>
                  <a:schemeClr val="lt1"/>
                </a:solidFill>
              </a:defRPr>
            </a:lvl3pPr>
            <a:lvl4pPr lvl="3">
              <a:spcBef>
                <a:spcPts val="0"/>
              </a:spcBef>
              <a:buNone/>
              <a:defRPr>
                <a:solidFill>
                  <a:schemeClr val="lt1"/>
                </a:solidFill>
              </a:defRPr>
            </a:lvl4pPr>
            <a:lvl5pPr lvl="4">
              <a:spcBef>
                <a:spcPts val="0"/>
              </a:spcBef>
              <a:buNone/>
              <a:defRPr>
                <a:solidFill>
                  <a:schemeClr val="lt1"/>
                </a:solidFill>
              </a:defRPr>
            </a:lvl5pPr>
            <a:lvl6pPr lvl="5">
              <a:spcBef>
                <a:spcPts val="0"/>
              </a:spcBef>
              <a:buNone/>
              <a:defRPr>
                <a:solidFill>
                  <a:schemeClr val="lt1"/>
                </a:solidFill>
              </a:defRPr>
            </a:lvl6pPr>
            <a:lvl7pPr lvl="6">
              <a:spcBef>
                <a:spcPts val="0"/>
              </a:spcBef>
              <a:buNone/>
              <a:defRPr>
                <a:solidFill>
                  <a:schemeClr val="lt1"/>
                </a:solidFill>
              </a:defRPr>
            </a:lvl7pPr>
            <a:lvl8pPr lvl="7">
              <a:spcBef>
                <a:spcPts val="0"/>
              </a:spcBef>
              <a:buNone/>
              <a:defRPr>
                <a:solidFill>
                  <a:schemeClr val="lt1"/>
                </a:solidFill>
              </a:defRPr>
            </a:lvl8pPr>
            <a:lvl9pPr lvl="8">
              <a:spcBef>
                <a:spcPts val="0"/>
              </a:spcBef>
              <a:buNone/>
              <a:defRPr>
                <a:solidFill>
                  <a:schemeClr val="lt1"/>
                </a:solidFill>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39" name="Shape 39"/>
        <p:cNvGrpSpPr/>
        <p:nvPr/>
      </p:nvGrpSpPr>
      <p:grpSpPr>
        <a:xfrm>
          <a:off x="0" y="0"/>
          <a:ext cx="0" cy="0"/>
          <a:chOff x="0" y="0"/>
          <a:chExt cx="0" cy="0"/>
        </a:xfrm>
      </p:grpSpPr>
      <p:sp>
        <p:nvSpPr>
          <p:cNvPr id="40" name="Shape 40"/>
          <p:cNvSpPr/>
          <p:nvPr/>
        </p:nvSpPr>
        <p:spPr>
          <a:xfrm>
            <a:off x="4572000" y="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41" name="Shape 41"/>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42" name="Shape 42"/>
          <p:cNvSpPr txBox="1"/>
          <p:nvPr>
            <p:ph type="title"/>
          </p:nvPr>
        </p:nvSpPr>
        <p:spPr>
          <a:xfrm>
            <a:off x="265500" y="1081400"/>
            <a:ext cx="4045200" cy="1710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3" name="Shape 43"/>
          <p:cNvSpPr txBox="1"/>
          <p:nvPr>
            <p:ph idx="1" type="subTitle"/>
          </p:nvPr>
        </p:nvSpPr>
        <p:spPr>
          <a:xfrm>
            <a:off x="265500" y="2845201"/>
            <a:ext cx="4045200" cy="13455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p:txBody>
      </p:sp>
      <p:sp>
        <p:nvSpPr>
          <p:cNvPr id="44" name="Shape 44"/>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5" name="Shape 45"/>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spcBef>
                <a:spcPts val="0"/>
              </a:spcBef>
              <a:buNone/>
              <a:defRPr>
                <a:solidFill>
                  <a:schemeClr val="lt1"/>
                </a:solidFill>
              </a:defRPr>
            </a:lvl1pPr>
            <a:lvl2pPr lvl="1">
              <a:spcBef>
                <a:spcPts val="0"/>
              </a:spcBef>
              <a:buNone/>
              <a:defRPr>
                <a:solidFill>
                  <a:schemeClr val="lt1"/>
                </a:solidFill>
              </a:defRPr>
            </a:lvl2pPr>
            <a:lvl3pPr lvl="2">
              <a:spcBef>
                <a:spcPts val="0"/>
              </a:spcBef>
              <a:buNone/>
              <a:defRPr>
                <a:solidFill>
                  <a:schemeClr val="lt1"/>
                </a:solidFill>
              </a:defRPr>
            </a:lvl3pPr>
            <a:lvl4pPr lvl="3">
              <a:spcBef>
                <a:spcPts val="0"/>
              </a:spcBef>
              <a:buNone/>
              <a:defRPr>
                <a:solidFill>
                  <a:schemeClr val="lt1"/>
                </a:solidFill>
              </a:defRPr>
            </a:lvl4pPr>
            <a:lvl5pPr lvl="4">
              <a:spcBef>
                <a:spcPts val="0"/>
              </a:spcBef>
              <a:buNone/>
              <a:defRPr>
                <a:solidFill>
                  <a:schemeClr val="lt1"/>
                </a:solidFill>
              </a:defRPr>
            </a:lvl5pPr>
            <a:lvl6pPr lvl="5">
              <a:spcBef>
                <a:spcPts val="0"/>
              </a:spcBef>
              <a:buNone/>
              <a:defRPr>
                <a:solidFill>
                  <a:schemeClr val="lt1"/>
                </a:solidFill>
              </a:defRPr>
            </a:lvl6pPr>
            <a:lvl7pPr lvl="6">
              <a:spcBef>
                <a:spcPts val="0"/>
              </a:spcBef>
              <a:buNone/>
              <a:defRPr>
                <a:solidFill>
                  <a:schemeClr val="lt1"/>
                </a:solidFill>
              </a:defRPr>
            </a:lvl7pPr>
            <a:lvl8pPr lvl="7">
              <a:spcBef>
                <a:spcPts val="0"/>
              </a:spcBef>
              <a:buNone/>
              <a:defRPr>
                <a:solidFill>
                  <a:schemeClr val="lt1"/>
                </a:solidFill>
              </a:defRPr>
            </a:lvl8pPr>
            <a:lvl9pPr lvl="8">
              <a:spcBef>
                <a:spcPts val="0"/>
              </a:spcBef>
              <a:buNone/>
              <a:defRPr>
                <a:solidFill>
                  <a:schemeClr val="lt1"/>
                </a:solidFill>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46" name="Shape 46"/>
        <p:cNvGrpSpPr/>
        <p:nvPr/>
      </p:nvGrpSpPr>
      <p:grpSpPr>
        <a:xfrm>
          <a:off x="0" y="0"/>
          <a:ext cx="0" cy="0"/>
          <a:chOff x="0" y="0"/>
          <a:chExt cx="0" cy="0"/>
        </a:xfrm>
      </p:grpSpPr>
      <p:sp>
        <p:nvSpPr>
          <p:cNvPr id="47" name="Shape 47"/>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p:txBody>
      </p:sp>
      <p:sp>
        <p:nvSpPr>
          <p:cNvPr id="48" name="Shape 48"/>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late">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indent="-317500" lvl="1" marL="9144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indent="-317500" lvl="2" marL="13716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indent="-317500" lvl="3" marL="18288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indent="-317500" lvl="4" marL="22860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indent="-317500" lvl="5" marL="27432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indent="-317500" lvl="6" marL="32004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indent="-317500" lvl="7" marL="36576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indent="-317500" lvl="8" marL="4114800">
              <a:lnSpc>
                <a:spcPct val="115000"/>
              </a:lnSpc>
              <a:spcBef>
                <a:spcPts val="1600"/>
              </a:spcBef>
              <a:spcAft>
                <a:spcPts val="1600"/>
              </a:spcAft>
              <a:buClr>
                <a:schemeClr val="accent3"/>
              </a:buClr>
              <a:buSzPts val="1400"/>
              <a:buFont typeface="Average"/>
              <a:buChar char="■"/>
              <a:defRPr>
                <a:solidFill>
                  <a:schemeClr val="accent3"/>
                </a:solidFill>
                <a:latin typeface="Average"/>
                <a:ea typeface="Average"/>
                <a:cs typeface="Average"/>
                <a:sym typeface="Average"/>
              </a:defRPr>
            </a:lvl9pPr>
          </a:lstStyle>
          <a:p/>
        </p:txBody>
      </p:sp>
      <p:sp>
        <p:nvSpPr>
          <p:cNvPr id="8" name="Shape 8"/>
          <p:cNvSpPr txBox="1"/>
          <p:nvPr>
            <p:ph idx="12" type="sldNum"/>
          </p:nvPr>
        </p:nvSpPr>
        <p:spPr>
          <a:xfrm>
            <a:off x="8490250" y="4681009"/>
            <a:ext cx="548700" cy="393600"/>
          </a:xfrm>
          <a:prstGeom prst="rect">
            <a:avLst/>
          </a:prstGeom>
          <a:noFill/>
          <a:ln>
            <a:noFill/>
          </a:ln>
        </p:spPr>
        <p:txBody>
          <a:bodyPr anchorCtr="0" anchor="ctr" bIns="91425" lIns="91425" spcFirstLastPara="1" rIns="91425" wrap="square" tIns="91425">
            <a:noAutofit/>
          </a:bodyPr>
          <a:lstStyle>
            <a:lvl1pPr lvl="0" algn="r">
              <a:spcBef>
                <a:spcPts val="0"/>
              </a:spcBef>
              <a:buNone/>
              <a:defRPr sz="1000">
                <a:solidFill>
                  <a:schemeClr val="accent3"/>
                </a:solidFill>
                <a:latin typeface="Average"/>
                <a:ea typeface="Average"/>
                <a:cs typeface="Average"/>
                <a:sym typeface="Average"/>
              </a:defRPr>
            </a:lvl1pPr>
            <a:lvl2pPr lvl="1" algn="r">
              <a:spcBef>
                <a:spcPts val="0"/>
              </a:spcBef>
              <a:buNone/>
              <a:defRPr sz="1000">
                <a:solidFill>
                  <a:schemeClr val="accent3"/>
                </a:solidFill>
                <a:latin typeface="Average"/>
                <a:ea typeface="Average"/>
                <a:cs typeface="Average"/>
                <a:sym typeface="Average"/>
              </a:defRPr>
            </a:lvl2pPr>
            <a:lvl3pPr lvl="2" algn="r">
              <a:spcBef>
                <a:spcPts val="0"/>
              </a:spcBef>
              <a:buNone/>
              <a:defRPr sz="1000">
                <a:solidFill>
                  <a:schemeClr val="accent3"/>
                </a:solidFill>
                <a:latin typeface="Average"/>
                <a:ea typeface="Average"/>
                <a:cs typeface="Average"/>
                <a:sym typeface="Average"/>
              </a:defRPr>
            </a:lvl3pPr>
            <a:lvl4pPr lvl="3" algn="r">
              <a:spcBef>
                <a:spcPts val="0"/>
              </a:spcBef>
              <a:buNone/>
              <a:defRPr sz="1000">
                <a:solidFill>
                  <a:schemeClr val="accent3"/>
                </a:solidFill>
                <a:latin typeface="Average"/>
                <a:ea typeface="Average"/>
                <a:cs typeface="Average"/>
                <a:sym typeface="Average"/>
              </a:defRPr>
            </a:lvl4pPr>
            <a:lvl5pPr lvl="4" algn="r">
              <a:spcBef>
                <a:spcPts val="0"/>
              </a:spcBef>
              <a:buNone/>
              <a:defRPr sz="1000">
                <a:solidFill>
                  <a:schemeClr val="accent3"/>
                </a:solidFill>
                <a:latin typeface="Average"/>
                <a:ea typeface="Average"/>
                <a:cs typeface="Average"/>
                <a:sym typeface="Average"/>
              </a:defRPr>
            </a:lvl5pPr>
            <a:lvl6pPr lvl="5" algn="r">
              <a:spcBef>
                <a:spcPts val="0"/>
              </a:spcBef>
              <a:buNone/>
              <a:defRPr sz="1000">
                <a:solidFill>
                  <a:schemeClr val="accent3"/>
                </a:solidFill>
                <a:latin typeface="Average"/>
                <a:ea typeface="Average"/>
                <a:cs typeface="Average"/>
                <a:sym typeface="Average"/>
              </a:defRPr>
            </a:lvl6pPr>
            <a:lvl7pPr lvl="6" algn="r">
              <a:spcBef>
                <a:spcPts val="0"/>
              </a:spcBef>
              <a:buNone/>
              <a:defRPr sz="1000">
                <a:solidFill>
                  <a:schemeClr val="accent3"/>
                </a:solidFill>
                <a:latin typeface="Average"/>
                <a:ea typeface="Average"/>
                <a:cs typeface="Average"/>
                <a:sym typeface="Average"/>
              </a:defRPr>
            </a:lvl7pPr>
            <a:lvl8pPr lvl="7" algn="r">
              <a:spcBef>
                <a:spcPts val="0"/>
              </a:spcBef>
              <a:buNone/>
              <a:defRPr sz="1000">
                <a:solidFill>
                  <a:schemeClr val="accent3"/>
                </a:solidFill>
                <a:latin typeface="Average"/>
                <a:ea typeface="Average"/>
                <a:cs typeface="Average"/>
                <a:sym typeface="Average"/>
              </a:defRPr>
            </a:lvl8pPr>
            <a:lvl9pPr lvl="8" algn="r">
              <a:spcBef>
                <a:spcPts val="0"/>
              </a:spcBef>
              <a:buNone/>
              <a:defRPr sz="1000">
                <a:solidFill>
                  <a:schemeClr val="accent3"/>
                </a:solidFill>
                <a:latin typeface="Average"/>
                <a:ea typeface="Average"/>
                <a:cs typeface="Average"/>
                <a:sym typeface="Average"/>
              </a:defRPr>
            </a:lvl9pPr>
          </a:lstStyle>
          <a:p>
            <a:pPr indent="0" lvl="0" marL="0">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p:fade thruBlk="1"/>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9.xml"/><Relationship Id="rId3" Type="http://schemas.openxmlformats.org/officeDocument/2006/relationships/hyperlink" Target="https://youtu.be/uY7Rr7ru9E4" TargetMode="External"/><Relationship Id="rId4" Type="http://schemas.openxmlformats.org/officeDocument/2006/relationships/hyperlink" Target="https://youtu.be/rxnXHlaSohM" TargetMode="External"/><Relationship Id="rId5" Type="http://schemas.openxmlformats.org/officeDocument/2006/relationships/hyperlink" Target="https://youtu.be/rxnXHlaSohM" TargetMode="External"/><Relationship Id="rId6" Type="http://schemas.openxmlformats.org/officeDocument/2006/relationships/hyperlink" Target="https://youtu.be/kN01ELCAsn8" TargetMode="External"/><Relationship Id="rId7" Type="http://schemas.openxmlformats.org/officeDocument/2006/relationships/hyperlink" Target="https://youtu.be/Kgf9EjTNuc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6" name="Shape 66"/>
        <p:cNvGrpSpPr/>
        <p:nvPr/>
      </p:nvGrpSpPr>
      <p:grpSpPr>
        <a:xfrm>
          <a:off x="0" y="0"/>
          <a:ext cx="0" cy="0"/>
          <a:chOff x="0" y="0"/>
          <a:chExt cx="0" cy="0"/>
        </a:xfrm>
      </p:grpSpPr>
      <p:sp>
        <p:nvSpPr>
          <p:cNvPr id="67" name="Shape 67"/>
          <p:cNvSpPr txBox="1"/>
          <p:nvPr>
            <p:ph type="ctrTitle"/>
          </p:nvPr>
        </p:nvSpPr>
        <p:spPr>
          <a:xfrm>
            <a:off x="369983" y="1545450"/>
            <a:ext cx="8520600" cy="20526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GB"/>
              <a:t>Introduction to</a:t>
            </a:r>
            <a:endParaRPr/>
          </a:p>
          <a:p>
            <a:pPr indent="0" lvl="0" marL="0">
              <a:spcBef>
                <a:spcPts val="0"/>
              </a:spcBef>
              <a:spcAft>
                <a:spcPts val="0"/>
              </a:spcAft>
              <a:buNone/>
            </a:pPr>
            <a:r>
              <a:rPr lang="en-GB"/>
              <a:t>PIG, HIVE, HBASE &amp; </a:t>
            </a:r>
            <a:r>
              <a:rPr lang="en-GB"/>
              <a:t>ZOOKEEPER</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Shape 128"/>
          <p:cNvSpPr txBox="1"/>
          <p:nvPr>
            <p:ph type="title"/>
          </p:nvPr>
        </p:nvSpPr>
        <p:spPr>
          <a:xfrm>
            <a:off x="311700" y="235100"/>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HIVE Pros and Cons:</a:t>
            </a:r>
            <a:endParaRPr/>
          </a:p>
        </p:txBody>
      </p:sp>
      <p:sp>
        <p:nvSpPr>
          <p:cNvPr id="129" name="Shape 129"/>
          <p:cNvSpPr txBox="1"/>
          <p:nvPr>
            <p:ph idx="1" type="body"/>
          </p:nvPr>
        </p:nvSpPr>
        <p:spPr>
          <a:xfrm>
            <a:off x="378625" y="895875"/>
            <a:ext cx="3999900" cy="3617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b="1" lang="en-GB" sz="1800"/>
              <a:t>P</a:t>
            </a:r>
            <a:r>
              <a:rPr b="1" lang="en-GB" sz="1800"/>
              <a:t>r</a:t>
            </a:r>
            <a:r>
              <a:rPr b="1" lang="en-GB" sz="1800"/>
              <a:t>os:</a:t>
            </a:r>
            <a:endParaRPr b="1" sz="1800"/>
          </a:p>
          <a:p>
            <a:pPr indent="-330200" lvl="0" marL="457200" rtl="0">
              <a:spcBef>
                <a:spcPts val="1600"/>
              </a:spcBef>
              <a:spcAft>
                <a:spcPts val="0"/>
              </a:spcAft>
              <a:buSzPts val="1600"/>
              <a:buChar char="●"/>
            </a:pPr>
            <a:r>
              <a:rPr lang="en-GB" sz="1600"/>
              <a:t>Hive works extremely well with large data sets. Analysis over them is made easy.</a:t>
            </a:r>
            <a:endParaRPr sz="1600"/>
          </a:p>
          <a:p>
            <a:pPr indent="-330200" lvl="0" marL="457200" rtl="0">
              <a:spcBef>
                <a:spcPts val="0"/>
              </a:spcBef>
              <a:spcAft>
                <a:spcPts val="0"/>
              </a:spcAft>
              <a:buSzPts val="1600"/>
              <a:buChar char="●"/>
            </a:pPr>
            <a:r>
              <a:rPr lang="en-GB" sz="1600"/>
              <a:t>User-defined functions gives flexibility to users to define operations that are used frequently as functions.</a:t>
            </a:r>
            <a:endParaRPr sz="1600"/>
          </a:p>
          <a:p>
            <a:pPr indent="-330200" lvl="0" marL="457200" rtl="0">
              <a:spcBef>
                <a:spcPts val="0"/>
              </a:spcBef>
              <a:spcAft>
                <a:spcPts val="0"/>
              </a:spcAft>
              <a:buSzPts val="1600"/>
              <a:buChar char="●"/>
            </a:pPr>
            <a:r>
              <a:rPr lang="en-GB" sz="1600"/>
              <a:t>String functions that are available in Hive has been extensively used for analysis.</a:t>
            </a:r>
            <a:endParaRPr sz="1600"/>
          </a:p>
          <a:p>
            <a:pPr indent="-330200" lvl="0" marL="457200">
              <a:spcBef>
                <a:spcPts val="0"/>
              </a:spcBef>
              <a:spcAft>
                <a:spcPts val="0"/>
              </a:spcAft>
              <a:buSzPts val="1600"/>
              <a:buChar char="●"/>
            </a:pPr>
            <a:r>
              <a:rPr lang="en-GB" sz="1600"/>
              <a:t>Partition to increase query efficiency.</a:t>
            </a:r>
            <a:endParaRPr sz="1600"/>
          </a:p>
        </p:txBody>
      </p:sp>
      <p:sp>
        <p:nvSpPr>
          <p:cNvPr id="130" name="Shape 130"/>
          <p:cNvSpPr txBox="1"/>
          <p:nvPr>
            <p:ph idx="2" type="body"/>
          </p:nvPr>
        </p:nvSpPr>
        <p:spPr>
          <a:xfrm>
            <a:off x="4448533" y="895877"/>
            <a:ext cx="39999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 </a:t>
            </a:r>
            <a:r>
              <a:rPr b="1" lang="en-GB" sz="1800"/>
              <a:t>Cons:</a:t>
            </a:r>
            <a:endParaRPr b="1" sz="1800"/>
          </a:p>
          <a:p>
            <a:pPr indent="-330200" lvl="0" marL="457200" rtl="0">
              <a:spcBef>
                <a:spcPts val="1600"/>
              </a:spcBef>
              <a:spcAft>
                <a:spcPts val="0"/>
              </a:spcAft>
              <a:buSzPts val="1600"/>
              <a:buChar char="●"/>
            </a:pPr>
            <a:r>
              <a:rPr lang="en-GB" sz="1600"/>
              <a:t>Joins (especially left join and right join) are very complex, space consuming and time consuming. Improvement in this area would be of great help!</a:t>
            </a:r>
            <a:endParaRPr sz="1600"/>
          </a:p>
          <a:p>
            <a:pPr indent="-330200" lvl="0" marL="457200" rtl="0">
              <a:spcBef>
                <a:spcPts val="0"/>
              </a:spcBef>
              <a:spcAft>
                <a:spcPts val="0"/>
              </a:spcAft>
              <a:buSzPts val="1600"/>
              <a:buChar char="●"/>
            </a:pPr>
            <a:r>
              <a:rPr lang="en-GB" sz="1600"/>
              <a:t>Debugging can be messy with ambiguous return codes and large jobs can fail without much explanation as to why.</a:t>
            </a:r>
            <a:endParaRPr sz="1600"/>
          </a:p>
          <a:p>
            <a:pPr indent="-330200" lvl="0" marL="457200">
              <a:spcBef>
                <a:spcPts val="0"/>
              </a:spcBef>
              <a:spcAft>
                <a:spcPts val="0"/>
              </a:spcAft>
              <a:buSzPts val="1600"/>
              <a:buChar char="●"/>
            </a:pPr>
            <a:r>
              <a:rPr lang="en-GB" sz="1600"/>
              <a:t>Slow because it uses mapreduce.</a:t>
            </a:r>
            <a:endParaRPr sz="16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4" name="Shape 134"/>
        <p:cNvGrpSpPr/>
        <p:nvPr/>
      </p:nvGrpSpPr>
      <p:grpSpPr>
        <a:xfrm>
          <a:off x="0" y="0"/>
          <a:ext cx="0" cy="0"/>
          <a:chOff x="0" y="0"/>
          <a:chExt cx="0" cy="0"/>
        </a:xfrm>
      </p:grpSpPr>
      <p:sp>
        <p:nvSpPr>
          <p:cNvPr id="135" name="Shape 135"/>
          <p:cNvSpPr txBox="1"/>
          <p:nvPr>
            <p:ph type="title"/>
          </p:nvPr>
        </p:nvSpPr>
        <p:spPr>
          <a:xfrm>
            <a:off x="311700" y="30507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PIG Pros and Cons:</a:t>
            </a:r>
            <a:endParaRPr/>
          </a:p>
        </p:txBody>
      </p:sp>
      <p:sp>
        <p:nvSpPr>
          <p:cNvPr id="136" name="Shape 136"/>
          <p:cNvSpPr txBox="1"/>
          <p:nvPr>
            <p:ph idx="2" type="body"/>
          </p:nvPr>
        </p:nvSpPr>
        <p:spPr>
          <a:xfrm>
            <a:off x="4832400" y="1017725"/>
            <a:ext cx="39999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b="1" lang="en-GB" sz="1800"/>
              <a:t>Cons:</a:t>
            </a:r>
            <a:endParaRPr b="1" sz="1800"/>
          </a:p>
          <a:p>
            <a:pPr indent="-330200" lvl="0" marL="457200">
              <a:spcBef>
                <a:spcPts val="1600"/>
              </a:spcBef>
              <a:spcAft>
                <a:spcPts val="0"/>
              </a:spcAft>
              <a:buSzPts val="1600"/>
              <a:buChar char="●"/>
            </a:pPr>
            <a:r>
              <a:rPr lang="en-GB" sz="1600"/>
              <a:t>Writing your own User Defined Functions (UDFS) is a nice feature but can be painful to implement in practice</a:t>
            </a:r>
            <a:endParaRPr sz="1600"/>
          </a:p>
          <a:p>
            <a:pPr indent="-330200" lvl="0" marL="457200">
              <a:spcBef>
                <a:spcPts val="0"/>
              </a:spcBef>
              <a:spcAft>
                <a:spcPts val="0"/>
              </a:spcAft>
              <a:buSzPts val="1600"/>
              <a:buChar char="●"/>
            </a:pPr>
            <a:r>
              <a:rPr lang="en-GB" sz="1600"/>
              <a:t>May not fit every need and a SQL-like abstraction may not be easy</a:t>
            </a:r>
            <a:endParaRPr sz="1600"/>
          </a:p>
          <a:p>
            <a:pPr indent="-330200" lvl="0" marL="457200">
              <a:spcBef>
                <a:spcPts val="0"/>
              </a:spcBef>
              <a:spcAft>
                <a:spcPts val="0"/>
              </a:spcAft>
              <a:buSzPts val="1600"/>
              <a:buChar char="●"/>
            </a:pPr>
            <a:r>
              <a:rPr lang="en-GB" sz="1600"/>
              <a:t>The commands are not executed unless either you dump or store an intermediate or final result. This increases the iteration between debug and resolving the issue.</a:t>
            </a:r>
            <a:endParaRPr sz="1600"/>
          </a:p>
        </p:txBody>
      </p:sp>
      <p:sp>
        <p:nvSpPr>
          <p:cNvPr id="137" name="Shape 137"/>
          <p:cNvSpPr txBox="1"/>
          <p:nvPr/>
        </p:nvSpPr>
        <p:spPr>
          <a:xfrm>
            <a:off x="311700" y="1075025"/>
            <a:ext cx="4187100" cy="3359100"/>
          </a:xfrm>
          <a:prstGeom prst="rect">
            <a:avLst/>
          </a:prstGeom>
          <a:noFill/>
          <a:ln>
            <a:noFill/>
          </a:ln>
        </p:spPr>
        <p:txBody>
          <a:bodyPr anchorCtr="0" anchor="t" bIns="91425" lIns="91425" spcFirstLastPara="1" rIns="91425" wrap="square" tIns="91425">
            <a:noAutofit/>
          </a:bodyPr>
          <a:lstStyle/>
          <a:p>
            <a:pPr indent="0" lvl="0" marL="0" rtl="0">
              <a:lnSpc>
                <a:spcPct val="115000"/>
              </a:lnSpc>
              <a:spcBef>
                <a:spcPts val="0"/>
              </a:spcBef>
              <a:spcAft>
                <a:spcPts val="0"/>
              </a:spcAft>
              <a:buNone/>
            </a:pPr>
            <a:r>
              <a:rPr b="1" lang="en-GB" sz="1800">
                <a:solidFill>
                  <a:schemeClr val="accent3"/>
                </a:solidFill>
                <a:latin typeface="Average"/>
                <a:ea typeface="Average"/>
                <a:cs typeface="Average"/>
                <a:sym typeface="Average"/>
              </a:rPr>
              <a:t>Pros:</a:t>
            </a:r>
            <a:endParaRPr b="1" sz="1800">
              <a:solidFill>
                <a:schemeClr val="accent3"/>
              </a:solidFill>
              <a:latin typeface="Average"/>
              <a:ea typeface="Average"/>
              <a:cs typeface="Average"/>
              <a:sym typeface="Average"/>
            </a:endParaRPr>
          </a:p>
          <a:p>
            <a:pPr indent="-330200" lvl="0" marL="457200" rtl="0">
              <a:lnSpc>
                <a:spcPct val="115000"/>
              </a:lnSpc>
              <a:spcBef>
                <a:spcPts val="1600"/>
              </a:spcBef>
              <a:spcAft>
                <a:spcPts val="0"/>
              </a:spcAft>
              <a:buClr>
                <a:schemeClr val="accent3"/>
              </a:buClr>
              <a:buSzPts val="1600"/>
              <a:buFont typeface="Average"/>
              <a:buChar char="●"/>
            </a:pPr>
            <a:r>
              <a:rPr lang="en-GB" sz="1600">
                <a:solidFill>
                  <a:schemeClr val="accent3"/>
                </a:solidFill>
                <a:latin typeface="Average"/>
                <a:ea typeface="Average"/>
                <a:cs typeface="Average"/>
                <a:sym typeface="Average"/>
              </a:rPr>
              <a:t>It has many advanced features built-in such as joins, secondary sort, many optimizations, predicate push-down, etc.</a:t>
            </a:r>
            <a:endParaRPr sz="1600">
              <a:solidFill>
                <a:schemeClr val="accent3"/>
              </a:solidFill>
              <a:latin typeface="Average"/>
              <a:ea typeface="Average"/>
              <a:cs typeface="Average"/>
              <a:sym typeface="Average"/>
            </a:endParaRPr>
          </a:p>
          <a:p>
            <a:pPr indent="-330200" lvl="0" marL="457200" rtl="0">
              <a:lnSpc>
                <a:spcPct val="115000"/>
              </a:lnSpc>
              <a:spcBef>
                <a:spcPts val="0"/>
              </a:spcBef>
              <a:spcAft>
                <a:spcPts val="0"/>
              </a:spcAft>
              <a:buClr>
                <a:schemeClr val="accent3"/>
              </a:buClr>
              <a:buSzPts val="1600"/>
              <a:buFont typeface="Average"/>
              <a:buChar char="●"/>
            </a:pPr>
            <a:r>
              <a:rPr lang="en-GB" sz="1600">
                <a:solidFill>
                  <a:schemeClr val="accent3"/>
                </a:solidFill>
                <a:latin typeface="Average"/>
                <a:ea typeface="Average"/>
                <a:cs typeface="Average"/>
                <a:sym typeface="Average"/>
              </a:rPr>
              <a:t>Provides a decent abstraction for Map-Reduce jobs, allowing for a faster result than creating your own MR jobs</a:t>
            </a:r>
            <a:endParaRPr sz="1600">
              <a:solidFill>
                <a:schemeClr val="accent3"/>
              </a:solidFill>
              <a:latin typeface="Average"/>
              <a:ea typeface="Average"/>
              <a:cs typeface="Average"/>
              <a:sym typeface="Average"/>
            </a:endParaRPr>
          </a:p>
          <a:p>
            <a:pPr indent="-330200" lvl="0" marL="457200" rtl="0">
              <a:lnSpc>
                <a:spcPct val="115000"/>
              </a:lnSpc>
              <a:spcBef>
                <a:spcPts val="0"/>
              </a:spcBef>
              <a:spcAft>
                <a:spcPts val="0"/>
              </a:spcAft>
              <a:buClr>
                <a:schemeClr val="accent3"/>
              </a:buClr>
              <a:buSzPts val="1600"/>
              <a:buFont typeface="Average"/>
              <a:buChar char="●"/>
            </a:pPr>
            <a:r>
              <a:rPr lang="en-GB" sz="1600">
                <a:solidFill>
                  <a:schemeClr val="accent3"/>
                </a:solidFill>
                <a:latin typeface="Average"/>
                <a:ea typeface="Average"/>
                <a:cs typeface="Average"/>
                <a:sym typeface="Average"/>
              </a:rPr>
              <a:t>Can handle large and unstructured datasets.</a:t>
            </a:r>
            <a:endParaRPr sz="1600">
              <a:solidFill>
                <a:schemeClr val="accent3"/>
              </a:solidFill>
              <a:latin typeface="Average"/>
              <a:ea typeface="Average"/>
              <a:cs typeface="Average"/>
              <a:sym typeface="Average"/>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1" name="Shape 141"/>
        <p:cNvGrpSpPr/>
        <p:nvPr/>
      </p:nvGrpSpPr>
      <p:grpSpPr>
        <a:xfrm>
          <a:off x="0" y="0"/>
          <a:ext cx="0" cy="0"/>
          <a:chOff x="0" y="0"/>
          <a:chExt cx="0" cy="0"/>
        </a:xfrm>
      </p:grpSpPr>
      <p:sp>
        <p:nvSpPr>
          <p:cNvPr id="142" name="Shape 14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HBase	is…                                           </a:t>
            </a:r>
            <a:r>
              <a:rPr lang="en-GB"/>
              <a:t>HBase is not ...</a:t>
            </a:r>
            <a:endParaRPr/>
          </a:p>
        </p:txBody>
      </p:sp>
      <p:sp>
        <p:nvSpPr>
          <p:cNvPr id="143" name="Shape 143"/>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sz="1600"/>
              <a:t>A</a:t>
            </a:r>
            <a:r>
              <a:rPr lang="en-GB" sz="1600"/>
              <a:t> distributed column oriented database built on top HDFS. </a:t>
            </a:r>
            <a:endParaRPr sz="1600"/>
          </a:p>
          <a:p>
            <a:pPr indent="0" lvl="0" marL="0">
              <a:spcBef>
                <a:spcPts val="1600"/>
              </a:spcBef>
              <a:spcAft>
                <a:spcPts val="0"/>
              </a:spcAft>
              <a:buNone/>
            </a:pPr>
            <a:r>
              <a:rPr lang="en-GB" sz="1600"/>
              <a:t>A data model that is similar to Google’s Big Table that designed to provide quick random access  to huge amounts of data.</a:t>
            </a:r>
            <a:endParaRPr sz="1600"/>
          </a:p>
          <a:p>
            <a:pPr indent="0" lvl="0" marL="0">
              <a:spcBef>
                <a:spcPts val="1600"/>
              </a:spcBef>
              <a:spcAft>
                <a:spcPts val="0"/>
              </a:spcAft>
              <a:buNone/>
            </a:pPr>
            <a:r>
              <a:rPr lang="en-GB" sz="1600"/>
              <a:t> 	</a:t>
            </a:r>
            <a:endParaRPr sz="1600"/>
          </a:p>
          <a:p>
            <a:pPr indent="0" lvl="0" marL="0">
              <a:spcBef>
                <a:spcPts val="1600"/>
              </a:spcBef>
              <a:spcAft>
                <a:spcPts val="0"/>
              </a:spcAft>
              <a:buNone/>
            </a:pPr>
            <a:r>
              <a:t/>
            </a:r>
            <a:endParaRPr sz="1600"/>
          </a:p>
          <a:p>
            <a:pPr indent="0" lvl="0" marL="0">
              <a:spcBef>
                <a:spcPts val="1600"/>
              </a:spcBef>
              <a:spcAft>
                <a:spcPts val="1600"/>
              </a:spcAft>
              <a:buNone/>
            </a:pPr>
            <a:r>
              <a:t/>
            </a:r>
            <a:endParaRPr sz="1600"/>
          </a:p>
        </p:txBody>
      </p:sp>
      <p:sp>
        <p:nvSpPr>
          <p:cNvPr id="144" name="Shape 144"/>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sz="1600"/>
              <a:t>Not an SQL Database</a:t>
            </a:r>
            <a:endParaRPr sz="1600"/>
          </a:p>
          <a:p>
            <a:pPr indent="0" lvl="0" marL="0">
              <a:spcBef>
                <a:spcPts val="1600"/>
              </a:spcBef>
              <a:spcAft>
                <a:spcPts val="0"/>
              </a:spcAft>
              <a:buNone/>
            </a:pPr>
            <a:r>
              <a:rPr lang="en-GB" sz="1600"/>
              <a:t>Not Relational</a:t>
            </a:r>
            <a:endParaRPr sz="1600"/>
          </a:p>
          <a:p>
            <a:pPr indent="0" lvl="0" marL="0">
              <a:spcBef>
                <a:spcPts val="1600"/>
              </a:spcBef>
              <a:spcAft>
                <a:spcPts val="0"/>
              </a:spcAft>
              <a:buNone/>
            </a:pPr>
            <a:r>
              <a:rPr lang="en-GB" sz="1600"/>
              <a:t>No Joins</a:t>
            </a:r>
            <a:endParaRPr sz="1600"/>
          </a:p>
          <a:p>
            <a:pPr indent="0" lvl="0" marL="0">
              <a:spcBef>
                <a:spcPts val="1600"/>
              </a:spcBef>
              <a:spcAft>
                <a:spcPts val="0"/>
              </a:spcAft>
              <a:buNone/>
            </a:pPr>
            <a:r>
              <a:rPr lang="en-GB" sz="1600"/>
              <a:t>No fancy query language  and no sophisticated query engine.</a:t>
            </a:r>
            <a:endParaRPr sz="1600"/>
          </a:p>
          <a:p>
            <a:pPr indent="0" lvl="0" marL="0">
              <a:spcBef>
                <a:spcPts val="1600"/>
              </a:spcBef>
              <a:spcAft>
                <a:spcPts val="160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8" name="Shape 148"/>
        <p:cNvGrpSpPr/>
        <p:nvPr/>
      </p:nvGrpSpPr>
      <p:grpSpPr>
        <a:xfrm>
          <a:off x="0" y="0"/>
          <a:ext cx="0" cy="0"/>
          <a:chOff x="0" y="0"/>
          <a:chExt cx="0" cy="0"/>
        </a:xfrm>
      </p:grpSpPr>
      <p:sp>
        <p:nvSpPr>
          <p:cNvPr id="149" name="Shape 14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HBase Features</a:t>
            </a:r>
            <a:endParaRPr/>
          </a:p>
        </p:txBody>
      </p:sp>
      <p:sp>
        <p:nvSpPr>
          <p:cNvPr id="150" name="Shape 15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Linear Scalability: Capable of storing hundreds of terabytes of data.</a:t>
            </a:r>
            <a:endParaRPr/>
          </a:p>
          <a:p>
            <a:pPr indent="0" lvl="0" marL="0">
              <a:spcBef>
                <a:spcPts val="1600"/>
              </a:spcBef>
              <a:spcAft>
                <a:spcPts val="0"/>
              </a:spcAft>
              <a:buNone/>
            </a:pPr>
            <a:r>
              <a:rPr lang="en-GB"/>
              <a:t>Automatic and configurable sharding of tables.</a:t>
            </a:r>
            <a:endParaRPr/>
          </a:p>
          <a:p>
            <a:pPr indent="0" lvl="0" marL="0">
              <a:spcBef>
                <a:spcPts val="1600"/>
              </a:spcBef>
              <a:spcAft>
                <a:spcPts val="0"/>
              </a:spcAft>
              <a:buNone/>
            </a:pPr>
            <a:r>
              <a:rPr lang="en-GB"/>
              <a:t>Automatic failover support.</a:t>
            </a:r>
            <a:endParaRPr/>
          </a:p>
          <a:p>
            <a:pPr indent="0" lvl="0" marL="0">
              <a:spcBef>
                <a:spcPts val="1600"/>
              </a:spcBef>
              <a:spcAft>
                <a:spcPts val="0"/>
              </a:spcAft>
              <a:buNone/>
            </a:pPr>
            <a:r>
              <a:rPr lang="en-GB"/>
              <a:t>Strictly consistent read and writes.</a:t>
            </a:r>
            <a:endParaRPr/>
          </a:p>
          <a:p>
            <a:pPr indent="0" lvl="0" marL="0">
              <a:spcBef>
                <a:spcPts val="1600"/>
              </a:spcBef>
              <a:spcAft>
                <a:spcPts val="0"/>
              </a:spcAft>
              <a:buNone/>
            </a:pPr>
            <a:r>
              <a:t/>
            </a:r>
            <a:endParaRPr/>
          </a:p>
          <a:p>
            <a:pPr indent="0" lvl="0" marL="0">
              <a:spcBef>
                <a:spcPts val="1600"/>
              </a:spcBef>
              <a:spcAft>
                <a:spcPts val="1600"/>
              </a:spcAft>
              <a:buNone/>
            </a:pPr>
            <a:r>
              <a:t/>
            </a:r>
            <a:endParaRPr/>
          </a:p>
        </p:txBody>
      </p:sp>
      <p:pic>
        <p:nvPicPr>
          <p:cNvPr id="151" name="Shape 151"/>
          <p:cNvPicPr preferRelativeResize="0"/>
          <p:nvPr/>
        </p:nvPicPr>
        <p:blipFill>
          <a:blip r:embed="rId3">
            <a:alphaModFix/>
          </a:blip>
          <a:stretch>
            <a:fillRect/>
          </a:stretch>
        </p:blipFill>
        <p:spPr>
          <a:xfrm>
            <a:off x="1706275" y="3153325"/>
            <a:ext cx="5413350" cy="18179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5" name="Shape 155"/>
        <p:cNvGrpSpPr/>
        <p:nvPr/>
      </p:nvGrpSpPr>
      <p:grpSpPr>
        <a:xfrm>
          <a:off x="0" y="0"/>
          <a:ext cx="0" cy="0"/>
          <a:chOff x="0" y="0"/>
          <a:chExt cx="0" cy="0"/>
        </a:xfrm>
      </p:grpSpPr>
      <p:sp>
        <p:nvSpPr>
          <p:cNvPr id="156" name="Shape 15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 HBase vs HDFS</a:t>
            </a:r>
            <a:endParaRPr/>
          </a:p>
        </p:txBody>
      </p:sp>
      <p:sp>
        <p:nvSpPr>
          <p:cNvPr id="157" name="Shape 15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GB"/>
              <a:t>Both are distributed systems that scale to hundreds or thousands of nodes.</a:t>
            </a:r>
            <a:endParaRPr/>
          </a:p>
        </p:txBody>
      </p:sp>
      <p:pic>
        <p:nvPicPr>
          <p:cNvPr id="158" name="Shape 158"/>
          <p:cNvPicPr preferRelativeResize="0"/>
          <p:nvPr/>
        </p:nvPicPr>
        <p:blipFill>
          <a:blip r:embed="rId3">
            <a:alphaModFix/>
          </a:blip>
          <a:stretch>
            <a:fillRect/>
          </a:stretch>
        </p:blipFill>
        <p:spPr>
          <a:xfrm>
            <a:off x="1139475" y="1877375"/>
            <a:ext cx="6248400" cy="29718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2" name="Shape 162"/>
        <p:cNvGrpSpPr/>
        <p:nvPr/>
      </p:nvGrpSpPr>
      <p:grpSpPr>
        <a:xfrm>
          <a:off x="0" y="0"/>
          <a:ext cx="0" cy="0"/>
          <a:chOff x="0" y="0"/>
          <a:chExt cx="0" cy="0"/>
        </a:xfrm>
      </p:grpSpPr>
      <p:sp>
        <p:nvSpPr>
          <p:cNvPr id="163" name="Shape 16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 HBase vs HDFS (Continued...)</a:t>
            </a:r>
            <a:endParaRPr/>
          </a:p>
        </p:txBody>
      </p:sp>
      <p:sp>
        <p:nvSpPr>
          <p:cNvPr id="164" name="Shape 164"/>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GB" sz="1600"/>
              <a:t>•HBase is a database built on top of the HDFS.</a:t>
            </a:r>
            <a:endParaRPr sz="1600"/>
          </a:p>
          <a:p>
            <a:pPr indent="0" lvl="0" marL="0" rtl="0">
              <a:spcBef>
                <a:spcPts val="0"/>
              </a:spcBef>
              <a:spcAft>
                <a:spcPts val="0"/>
              </a:spcAft>
              <a:buNone/>
            </a:pPr>
            <a:r>
              <a:t/>
            </a:r>
            <a:endParaRPr sz="1600"/>
          </a:p>
          <a:p>
            <a:pPr indent="0" lvl="0" marL="0" rtl="0">
              <a:spcBef>
                <a:spcPts val="0"/>
              </a:spcBef>
              <a:spcAft>
                <a:spcPts val="0"/>
              </a:spcAft>
              <a:buNone/>
            </a:pPr>
            <a:r>
              <a:rPr lang="en-GB" sz="1600"/>
              <a:t>•HBase provides fast lookups for larger tables.</a:t>
            </a:r>
            <a:endParaRPr sz="1600"/>
          </a:p>
          <a:p>
            <a:pPr indent="0" lvl="0" marL="0" rtl="0">
              <a:spcBef>
                <a:spcPts val="0"/>
              </a:spcBef>
              <a:spcAft>
                <a:spcPts val="0"/>
              </a:spcAft>
              <a:buNone/>
            </a:pPr>
            <a:r>
              <a:t/>
            </a:r>
            <a:endParaRPr sz="1600"/>
          </a:p>
          <a:p>
            <a:pPr indent="0" lvl="0" marL="0" rtl="0">
              <a:spcBef>
                <a:spcPts val="0"/>
              </a:spcBef>
              <a:spcAft>
                <a:spcPts val="0"/>
              </a:spcAft>
              <a:buNone/>
            </a:pPr>
            <a:r>
              <a:rPr lang="en-GB" sz="1600"/>
              <a:t>•It provides low latency access to single rows from billions of records (Random access).</a:t>
            </a:r>
            <a:endParaRPr sz="1600"/>
          </a:p>
          <a:p>
            <a:pPr indent="0" lvl="0" marL="0" rtl="0">
              <a:spcBef>
                <a:spcPts val="0"/>
              </a:spcBef>
              <a:spcAft>
                <a:spcPts val="0"/>
              </a:spcAft>
              <a:buNone/>
            </a:pPr>
            <a:r>
              <a:t/>
            </a:r>
            <a:endParaRPr sz="1600"/>
          </a:p>
          <a:p>
            <a:pPr indent="0" lvl="0" marL="0" rtl="0">
              <a:spcBef>
                <a:spcPts val="0"/>
              </a:spcBef>
              <a:spcAft>
                <a:spcPts val="0"/>
              </a:spcAft>
              <a:buNone/>
            </a:pPr>
            <a:r>
              <a:rPr lang="en-GB" sz="1600"/>
              <a:t>•HBase internally uses Hash tables and provides random access, and it stores the data in indexed HDFS files for faster lookups</a:t>
            </a:r>
            <a:endParaRPr sz="1600"/>
          </a:p>
          <a:p>
            <a:pPr indent="0" lvl="0" marL="0">
              <a:spcBef>
                <a:spcPts val="0"/>
              </a:spcBef>
              <a:spcAft>
                <a:spcPts val="1600"/>
              </a:spcAft>
              <a:buNone/>
            </a:pPr>
            <a:r>
              <a:t/>
            </a:r>
            <a:endParaRPr sz="1600"/>
          </a:p>
        </p:txBody>
      </p:sp>
      <p:sp>
        <p:nvSpPr>
          <p:cNvPr id="165" name="Shape 16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GB" sz="1600"/>
              <a:t>•HDFS is a suitable for storing large files.</a:t>
            </a:r>
            <a:endParaRPr sz="1600"/>
          </a:p>
          <a:p>
            <a:pPr indent="0" lvl="0" marL="0" rtl="0">
              <a:spcBef>
                <a:spcPts val="0"/>
              </a:spcBef>
              <a:spcAft>
                <a:spcPts val="0"/>
              </a:spcAft>
              <a:buNone/>
            </a:pPr>
            <a:r>
              <a:t/>
            </a:r>
            <a:endParaRPr sz="1600"/>
          </a:p>
          <a:p>
            <a:pPr indent="0" lvl="0" marL="0" rtl="0">
              <a:spcBef>
                <a:spcPts val="0"/>
              </a:spcBef>
              <a:spcAft>
                <a:spcPts val="0"/>
              </a:spcAft>
              <a:buNone/>
            </a:pPr>
            <a:r>
              <a:rPr lang="en-GB" sz="1600"/>
              <a:t>•HDFS does not support fast individual record lookups.</a:t>
            </a:r>
            <a:endParaRPr sz="1600"/>
          </a:p>
          <a:p>
            <a:pPr indent="0" lvl="0" marL="0" rtl="0">
              <a:spcBef>
                <a:spcPts val="0"/>
              </a:spcBef>
              <a:spcAft>
                <a:spcPts val="0"/>
              </a:spcAft>
              <a:buNone/>
            </a:pPr>
            <a:r>
              <a:t/>
            </a:r>
            <a:endParaRPr sz="1600"/>
          </a:p>
          <a:p>
            <a:pPr indent="0" lvl="0" marL="0" rtl="0">
              <a:spcBef>
                <a:spcPts val="0"/>
              </a:spcBef>
              <a:spcAft>
                <a:spcPts val="0"/>
              </a:spcAft>
              <a:buNone/>
            </a:pPr>
            <a:r>
              <a:rPr lang="en-GB" sz="1600"/>
              <a:t>•It provides high latency batch processing;</a:t>
            </a:r>
            <a:endParaRPr sz="1600"/>
          </a:p>
          <a:p>
            <a:pPr indent="0" lvl="0" marL="0" rtl="0">
              <a:spcBef>
                <a:spcPts val="0"/>
              </a:spcBef>
              <a:spcAft>
                <a:spcPts val="0"/>
              </a:spcAft>
              <a:buNone/>
            </a:pPr>
            <a:r>
              <a:t/>
            </a:r>
            <a:endParaRPr sz="1600"/>
          </a:p>
          <a:p>
            <a:pPr indent="0" lvl="0" marL="0" rtl="0">
              <a:spcBef>
                <a:spcPts val="0"/>
              </a:spcBef>
              <a:spcAft>
                <a:spcPts val="0"/>
              </a:spcAft>
              <a:buNone/>
            </a:pPr>
            <a:r>
              <a:rPr lang="en-GB" sz="1600"/>
              <a:t>•It provides only sequential access of </a:t>
            </a:r>
            <a:endParaRPr sz="1600"/>
          </a:p>
          <a:p>
            <a:pPr indent="0" lvl="0" marL="0" rtl="0">
              <a:spcBef>
                <a:spcPts val="0"/>
              </a:spcBef>
              <a:spcAft>
                <a:spcPts val="0"/>
              </a:spcAft>
              <a:buNone/>
            </a:pPr>
            <a:r>
              <a:rPr lang="en-GB" sz="1600"/>
              <a:t>data.</a:t>
            </a:r>
            <a:endParaRPr sz="1600"/>
          </a:p>
          <a:p>
            <a:pPr indent="0" lvl="0" marL="0" rtl="0">
              <a:spcBef>
                <a:spcPts val="0"/>
              </a:spcBef>
              <a:spcAft>
                <a:spcPts val="1600"/>
              </a:spcAft>
              <a:buNone/>
            </a:pPr>
            <a:r>
              <a:t/>
            </a:r>
            <a:endParaRPr sz="16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9" name="Shape 169"/>
        <p:cNvGrpSpPr/>
        <p:nvPr/>
      </p:nvGrpSpPr>
      <p:grpSpPr>
        <a:xfrm>
          <a:off x="0" y="0"/>
          <a:ext cx="0" cy="0"/>
          <a:chOff x="0" y="0"/>
          <a:chExt cx="0" cy="0"/>
        </a:xfrm>
      </p:grpSpPr>
      <p:sp>
        <p:nvSpPr>
          <p:cNvPr id="170" name="Shape 170"/>
          <p:cNvSpPr txBox="1"/>
          <p:nvPr>
            <p:ph type="title"/>
          </p:nvPr>
        </p:nvSpPr>
        <p:spPr>
          <a:xfrm>
            <a:off x="311700" y="32137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Zookeeper</a:t>
            </a:r>
            <a:endParaRPr/>
          </a:p>
        </p:txBody>
      </p:sp>
      <p:sp>
        <p:nvSpPr>
          <p:cNvPr id="171" name="Shape 171"/>
          <p:cNvSpPr txBox="1"/>
          <p:nvPr>
            <p:ph idx="1" type="body"/>
          </p:nvPr>
        </p:nvSpPr>
        <p:spPr>
          <a:xfrm>
            <a:off x="311700" y="1129000"/>
            <a:ext cx="8520600" cy="3793200"/>
          </a:xfrm>
          <a:prstGeom prst="rect">
            <a:avLst/>
          </a:prstGeom>
        </p:spPr>
        <p:txBody>
          <a:bodyPr anchorCtr="0" anchor="t" bIns="91425" lIns="91425" spcFirstLastPara="1" rIns="91425" wrap="square" tIns="91425">
            <a:noAutofit/>
          </a:bodyPr>
          <a:lstStyle/>
          <a:p>
            <a:pPr indent="-342900" lvl="0" marL="457200">
              <a:spcBef>
                <a:spcPts val="0"/>
              </a:spcBef>
              <a:spcAft>
                <a:spcPts val="0"/>
              </a:spcAft>
              <a:buClr>
                <a:srgbClr val="D9D9D9"/>
              </a:buClr>
              <a:buSzPts val="1800"/>
              <a:buChar char="●"/>
            </a:pPr>
            <a:r>
              <a:rPr lang="en-GB">
                <a:solidFill>
                  <a:srgbClr val="D9D9D9"/>
                </a:solidFill>
              </a:rPr>
              <a:t>Apache ZooKeeper is a software project of the Apache Software Foundation. </a:t>
            </a:r>
            <a:endParaRPr>
              <a:solidFill>
                <a:srgbClr val="D9D9D9"/>
              </a:solidFill>
            </a:endParaRPr>
          </a:p>
          <a:p>
            <a:pPr indent="-342900" lvl="0" marL="457200" rtl="0">
              <a:spcBef>
                <a:spcPts val="0"/>
              </a:spcBef>
              <a:spcAft>
                <a:spcPts val="0"/>
              </a:spcAft>
              <a:buClr>
                <a:srgbClr val="D9D9D9"/>
              </a:buClr>
              <a:buSzPts val="1800"/>
              <a:buChar char="●"/>
            </a:pPr>
            <a:r>
              <a:rPr lang="en-GB">
                <a:solidFill>
                  <a:srgbClr val="D9D9D9"/>
                </a:solidFill>
              </a:rPr>
              <a:t>It is essentially a distributed hierarchical key-value store, which is used to provide a distributed configuration service, synchronization service, and naming registry for large distributed systems.</a:t>
            </a:r>
            <a:endParaRPr>
              <a:solidFill>
                <a:srgbClr val="D9D9D9"/>
              </a:solidFill>
            </a:endParaRPr>
          </a:p>
          <a:p>
            <a:pPr indent="-342900" lvl="0" marL="457200" rtl="0">
              <a:spcBef>
                <a:spcPts val="0"/>
              </a:spcBef>
              <a:spcAft>
                <a:spcPts val="0"/>
              </a:spcAft>
              <a:buClr>
                <a:srgbClr val="D9D9D9"/>
              </a:buClr>
              <a:buSzPts val="1800"/>
              <a:buChar char="●"/>
            </a:pPr>
            <a:r>
              <a:rPr lang="en-GB">
                <a:solidFill>
                  <a:srgbClr val="D9D9D9"/>
                </a:solidFill>
              </a:rPr>
              <a:t>Examples include configuration information, hierarchical naming space, and so on. Applications can leverage these to coordinate distributed processing across large clusters.</a:t>
            </a:r>
            <a:endParaRPr>
              <a:solidFill>
                <a:srgbClr val="D9D9D9"/>
              </a:solidFill>
            </a:endParaRPr>
          </a:p>
          <a:p>
            <a:pPr indent="-342900" lvl="0" marL="457200">
              <a:spcBef>
                <a:spcPts val="0"/>
              </a:spcBef>
              <a:spcAft>
                <a:spcPts val="0"/>
              </a:spcAft>
              <a:buClr>
                <a:srgbClr val="D9D9D9"/>
              </a:buClr>
              <a:buSzPts val="1800"/>
              <a:buChar char="●"/>
            </a:pPr>
            <a:r>
              <a:rPr lang="en-GB">
                <a:solidFill>
                  <a:srgbClr val="D9D9D9"/>
                </a:solidFill>
              </a:rPr>
              <a:t>ZooKeeper was developed by Yahoo research and was a sub-project of Hadoop but is now a top-level Apache project in its own right.</a:t>
            </a:r>
            <a:endParaRPr>
              <a:solidFill>
                <a:srgbClr val="D9D9D9"/>
              </a:solidFill>
            </a:endParaRPr>
          </a:p>
          <a:p>
            <a:pPr indent="0" lvl="0" marL="0">
              <a:spcBef>
                <a:spcPts val="1600"/>
              </a:spcBef>
              <a:spcAft>
                <a:spcPts val="1600"/>
              </a:spcAft>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5" name="Shape 175"/>
        <p:cNvGrpSpPr/>
        <p:nvPr/>
      </p:nvGrpSpPr>
      <p:grpSpPr>
        <a:xfrm>
          <a:off x="0" y="0"/>
          <a:ext cx="0" cy="0"/>
          <a:chOff x="0" y="0"/>
          <a:chExt cx="0" cy="0"/>
        </a:xfrm>
      </p:grpSpPr>
      <p:sp>
        <p:nvSpPr>
          <p:cNvPr id="176" name="Shape 176"/>
          <p:cNvSpPr txBox="1"/>
          <p:nvPr>
            <p:ph type="title"/>
          </p:nvPr>
        </p:nvSpPr>
        <p:spPr>
          <a:xfrm>
            <a:off x="311700" y="38457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ZooKeeper Service</a:t>
            </a:r>
            <a:endParaRPr/>
          </a:p>
        </p:txBody>
      </p:sp>
      <p:sp>
        <p:nvSpPr>
          <p:cNvPr id="177" name="Shape 177"/>
          <p:cNvSpPr txBox="1"/>
          <p:nvPr>
            <p:ph idx="1" type="body"/>
          </p:nvPr>
        </p:nvSpPr>
        <p:spPr>
          <a:xfrm>
            <a:off x="311700" y="3234200"/>
            <a:ext cx="8520600" cy="1699200"/>
          </a:xfrm>
          <a:prstGeom prst="rect">
            <a:avLst/>
          </a:prstGeom>
        </p:spPr>
        <p:txBody>
          <a:bodyPr anchorCtr="0" anchor="t" bIns="91425" lIns="91425" spcFirstLastPara="1" rIns="91425" wrap="square" tIns="91425">
            <a:noAutofit/>
          </a:bodyPr>
          <a:lstStyle/>
          <a:p>
            <a:pPr indent="-342900" lvl="0" marL="457200" rtl="0">
              <a:lnSpc>
                <a:spcPct val="100000"/>
              </a:lnSpc>
              <a:spcBef>
                <a:spcPts val="0"/>
              </a:spcBef>
              <a:spcAft>
                <a:spcPts val="0"/>
              </a:spcAft>
              <a:buSzPts val="1800"/>
              <a:buChar char="●"/>
            </a:pPr>
            <a:r>
              <a:rPr lang="en-GB"/>
              <a:t>Zookeeper “Ensambles”</a:t>
            </a:r>
            <a:endParaRPr/>
          </a:p>
          <a:p>
            <a:pPr indent="-342900" lvl="0" marL="457200">
              <a:lnSpc>
                <a:spcPct val="100000"/>
              </a:lnSpc>
              <a:spcBef>
                <a:spcPts val="0"/>
              </a:spcBef>
              <a:spcAft>
                <a:spcPts val="0"/>
              </a:spcAft>
              <a:buSzPts val="1800"/>
              <a:buChar char="●"/>
            </a:pPr>
            <a:r>
              <a:rPr lang="en-GB"/>
              <a:t>Zookeeper provides high Availability and consistency</a:t>
            </a:r>
            <a:endParaRPr/>
          </a:p>
          <a:p>
            <a:pPr indent="-342900" lvl="0" marL="457200">
              <a:lnSpc>
                <a:spcPct val="100000"/>
              </a:lnSpc>
              <a:spcBef>
                <a:spcPts val="0"/>
              </a:spcBef>
              <a:spcAft>
                <a:spcPts val="0"/>
              </a:spcAft>
              <a:buSzPts val="1800"/>
              <a:buChar char="●"/>
            </a:pPr>
            <a:r>
              <a:rPr lang="en-GB"/>
              <a:t>Server know each other</a:t>
            </a:r>
            <a:endParaRPr/>
          </a:p>
          <a:p>
            <a:pPr indent="-342900" lvl="0" marL="457200">
              <a:spcBef>
                <a:spcPts val="0"/>
              </a:spcBef>
              <a:spcAft>
                <a:spcPts val="0"/>
              </a:spcAft>
              <a:buSzPts val="1800"/>
              <a:buChar char="●"/>
            </a:pPr>
            <a:r>
              <a:rPr lang="en-GB"/>
              <a:t>Client connects to only one server at a time.</a:t>
            </a:r>
            <a:endParaRPr/>
          </a:p>
        </p:txBody>
      </p:sp>
      <p:pic>
        <p:nvPicPr>
          <p:cNvPr id="178" name="Shape 178"/>
          <p:cNvPicPr preferRelativeResize="0"/>
          <p:nvPr/>
        </p:nvPicPr>
        <p:blipFill>
          <a:blip r:embed="rId3">
            <a:alphaModFix/>
          </a:blip>
          <a:stretch>
            <a:fillRect/>
          </a:stretch>
        </p:blipFill>
        <p:spPr>
          <a:xfrm>
            <a:off x="1557325" y="1204550"/>
            <a:ext cx="6029325" cy="19431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2" name="Shape 182"/>
        <p:cNvGrpSpPr/>
        <p:nvPr/>
      </p:nvGrpSpPr>
      <p:grpSpPr>
        <a:xfrm>
          <a:off x="0" y="0"/>
          <a:ext cx="0" cy="0"/>
          <a:chOff x="0" y="0"/>
          <a:chExt cx="0" cy="0"/>
        </a:xfrm>
      </p:grpSpPr>
      <p:sp>
        <p:nvSpPr>
          <p:cNvPr id="183" name="Shape 183"/>
          <p:cNvSpPr txBox="1"/>
          <p:nvPr>
            <p:ph type="title"/>
          </p:nvPr>
        </p:nvSpPr>
        <p:spPr>
          <a:xfrm>
            <a:off x="311700" y="2719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Zookee</a:t>
            </a:r>
            <a:r>
              <a:rPr lang="en-GB"/>
              <a:t>per Features and Uses</a:t>
            </a:r>
            <a:endParaRPr/>
          </a:p>
        </p:txBody>
      </p:sp>
      <p:sp>
        <p:nvSpPr>
          <p:cNvPr id="184" name="Shape 184"/>
          <p:cNvSpPr txBox="1"/>
          <p:nvPr>
            <p:ph idx="1" type="body"/>
          </p:nvPr>
        </p:nvSpPr>
        <p:spPr>
          <a:xfrm>
            <a:off x="311700" y="844625"/>
            <a:ext cx="8520600" cy="41505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GB"/>
              <a:t>Features:</a:t>
            </a:r>
            <a:endParaRPr/>
          </a:p>
          <a:p>
            <a:pPr indent="-342900" lvl="0" marL="457200" rtl="0">
              <a:spcBef>
                <a:spcPts val="0"/>
              </a:spcBef>
              <a:spcAft>
                <a:spcPts val="0"/>
              </a:spcAft>
              <a:buSzPts val="1800"/>
              <a:buChar char="●"/>
            </a:pPr>
            <a:r>
              <a:rPr lang="en-GB"/>
              <a:t>Reliable System: This system is very reliable as it keeps working even if a node fails.</a:t>
            </a:r>
            <a:endParaRPr/>
          </a:p>
          <a:p>
            <a:pPr indent="-342900" lvl="0" marL="457200" rtl="0">
              <a:spcBef>
                <a:spcPts val="0"/>
              </a:spcBef>
              <a:spcAft>
                <a:spcPts val="0"/>
              </a:spcAft>
              <a:buSzPts val="1800"/>
              <a:buChar char="●"/>
            </a:pPr>
            <a:r>
              <a:rPr lang="en-GB"/>
              <a:t>Simple Architecture: The architecture of ZooKeeper is quite simple as there is a shared hierarchical namespace which helps coordinating the processes.</a:t>
            </a:r>
            <a:endParaRPr/>
          </a:p>
          <a:p>
            <a:pPr indent="-342900" lvl="0" marL="457200" rtl="0">
              <a:spcBef>
                <a:spcPts val="0"/>
              </a:spcBef>
              <a:spcAft>
                <a:spcPts val="0"/>
              </a:spcAft>
              <a:buSzPts val="1800"/>
              <a:buChar char="●"/>
            </a:pPr>
            <a:r>
              <a:rPr lang="en-GB"/>
              <a:t>Fast Processing: Zookeeper is especially fast in "read-dominant" workloads (i.e. workloads in which reads are much more common than writes).</a:t>
            </a:r>
            <a:endParaRPr/>
          </a:p>
          <a:p>
            <a:pPr indent="-342900" lvl="0" marL="457200" rtl="0">
              <a:spcBef>
                <a:spcPts val="0"/>
              </a:spcBef>
              <a:spcAft>
                <a:spcPts val="0"/>
              </a:spcAft>
              <a:buSzPts val="1800"/>
              <a:buChar char="●"/>
            </a:pPr>
            <a:r>
              <a:rPr lang="en-GB"/>
              <a:t>Scalable: The performance of ZooKeeper can be improved by adding nodes.</a:t>
            </a:r>
            <a:endParaRPr/>
          </a:p>
          <a:p>
            <a:pPr indent="0" lvl="0" marL="0" rtl="0">
              <a:spcBef>
                <a:spcPts val="1600"/>
              </a:spcBef>
              <a:spcAft>
                <a:spcPts val="0"/>
              </a:spcAft>
              <a:buNone/>
            </a:pPr>
            <a:r>
              <a:rPr lang="en-GB"/>
              <a:t>Uses: </a:t>
            </a:r>
            <a:endParaRPr/>
          </a:p>
          <a:p>
            <a:pPr indent="-342900" lvl="0" marL="457200" rtl="0">
              <a:spcBef>
                <a:spcPts val="0"/>
              </a:spcBef>
              <a:spcAft>
                <a:spcPts val="0"/>
              </a:spcAft>
              <a:buSzPts val="1800"/>
              <a:buChar char="●"/>
            </a:pPr>
            <a:r>
              <a:rPr lang="en-GB"/>
              <a:t>HBase uses it for coordination between servers, bootstrapping etc.</a:t>
            </a:r>
            <a:endParaRPr/>
          </a:p>
          <a:p>
            <a:pPr indent="-342900" lvl="0" marL="457200" rtl="0">
              <a:spcBef>
                <a:spcPts val="0"/>
              </a:spcBef>
              <a:spcAft>
                <a:spcPts val="0"/>
              </a:spcAft>
              <a:buSzPts val="1800"/>
              <a:buChar char="●"/>
            </a:pPr>
            <a:r>
              <a:rPr lang="en-GB"/>
              <a:t>Hadoop and MapReduce for high availability of resource manager.</a:t>
            </a:r>
            <a:endParaRPr/>
          </a:p>
          <a:p>
            <a:pPr indent="-342900" lvl="0" marL="457200" rtl="0">
              <a:spcBef>
                <a:spcPts val="0"/>
              </a:spcBef>
              <a:spcAft>
                <a:spcPts val="0"/>
              </a:spcAft>
              <a:buSzPts val="1800"/>
              <a:buChar char="●"/>
            </a:pPr>
            <a:r>
              <a:rPr lang="en-GB"/>
              <a:t>Flume - Used for configuration.</a:t>
            </a:r>
            <a:endParaRPr/>
          </a:p>
          <a:p>
            <a:pPr indent="0" lvl="0" marL="0">
              <a:spcBef>
                <a:spcPts val="1600"/>
              </a:spcBef>
              <a:spcAft>
                <a:spcPts val="1600"/>
              </a:spcAft>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8" name="Shape 188"/>
        <p:cNvGrpSpPr/>
        <p:nvPr/>
      </p:nvGrpSpPr>
      <p:grpSpPr>
        <a:xfrm>
          <a:off x="0" y="0"/>
          <a:ext cx="0" cy="0"/>
          <a:chOff x="0" y="0"/>
          <a:chExt cx="0" cy="0"/>
        </a:xfrm>
      </p:grpSpPr>
      <p:sp>
        <p:nvSpPr>
          <p:cNvPr id="189" name="Shape 18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VIDEO LINKS:</a:t>
            </a:r>
            <a:endParaRPr/>
          </a:p>
        </p:txBody>
      </p:sp>
      <p:sp>
        <p:nvSpPr>
          <p:cNvPr id="190" name="Shape 190"/>
          <p:cNvSpPr txBox="1"/>
          <p:nvPr>
            <p:ph idx="1" type="body"/>
          </p:nvPr>
        </p:nvSpPr>
        <p:spPr>
          <a:xfrm>
            <a:off x="311700" y="1152475"/>
            <a:ext cx="82959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b="1" lang="en-GB">
                <a:solidFill>
                  <a:srgbClr val="FFFFFF"/>
                </a:solidFill>
                <a:latin typeface="Arial"/>
                <a:ea typeface="Arial"/>
                <a:cs typeface="Arial"/>
                <a:sym typeface="Arial"/>
              </a:rPr>
              <a:t>HIVE</a:t>
            </a:r>
            <a:r>
              <a:rPr lang="en-GB">
                <a:solidFill>
                  <a:srgbClr val="FFFFFF"/>
                </a:solidFill>
                <a:latin typeface="Arial"/>
                <a:ea typeface="Arial"/>
                <a:cs typeface="Arial"/>
                <a:sym typeface="Arial"/>
              </a:rPr>
              <a:t>- </a:t>
            </a:r>
            <a:r>
              <a:rPr lang="en-GB" u="sng">
                <a:solidFill>
                  <a:schemeClr val="accent5"/>
                </a:solidFill>
                <a:latin typeface="Arial"/>
                <a:ea typeface="Arial"/>
                <a:cs typeface="Arial"/>
                <a:sym typeface="Arial"/>
                <a:hlinkClick r:id="rId3"/>
              </a:rPr>
              <a:t>https://youtu.be/uY7Rr7ru9E4</a:t>
            </a:r>
            <a:endParaRPr u="sng">
              <a:solidFill>
                <a:schemeClr val="accent5"/>
              </a:solidFill>
              <a:latin typeface="Arial"/>
              <a:ea typeface="Arial"/>
              <a:cs typeface="Arial"/>
              <a:sym typeface="Arial"/>
            </a:endParaRPr>
          </a:p>
          <a:p>
            <a:pPr indent="0" lvl="0" marL="0">
              <a:spcBef>
                <a:spcPts val="1600"/>
              </a:spcBef>
              <a:spcAft>
                <a:spcPts val="0"/>
              </a:spcAft>
              <a:buNone/>
            </a:pPr>
            <a:r>
              <a:rPr b="1" lang="en-GB">
                <a:solidFill>
                  <a:srgbClr val="FFFFFF"/>
                </a:solidFill>
                <a:latin typeface="Arial"/>
                <a:ea typeface="Arial"/>
                <a:cs typeface="Arial"/>
                <a:sym typeface="Arial"/>
              </a:rPr>
              <a:t>PIG</a:t>
            </a:r>
            <a:r>
              <a:rPr lang="en-GB">
                <a:solidFill>
                  <a:srgbClr val="FFFFFF"/>
                </a:solidFill>
                <a:latin typeface="Arial"/>
                <a:ea typeface="Arial"/>
                <a:cs typeface="Arial"/>
                <a:sym typeface="Arial"/>
              </a:rPr>
              <a:t>- </a:t>
            </a:r>
            <a:r>
              <a:rPr lang="en-GB" u="sng">
                <a:solidFill>
                  <a:schemeClr val="accent5"/>
                </a:solidFill>
                <a:latin typeface="Arial"/>
                <a:ea typeface="Arial"/>
                <a:cs typeface="Arial"/>
                <a:sym typeface="Arial"/>
                <a:hlinkClick r:id="rId4"/>
              </a:rPr>
              <a:t>https://youtu.be/rxnXHlaSohM</a:t>
            </a:r>
            <a:endParaRPr u="sng">
              <a:solidFill>
                <a:schemeClr val="accent5"/>
              </a:solidFill>
              <a:latin typeface="Arial"/>
              <a:ea typeface="Arial"/>
              <a:cs typeface="Arial"/>
              <a:sym typeface="Arial"/>
              <a:hlinkClick r:id="rId5"/>
            </a:endParaRPr>
          </a:p>
          <a:p>
            <a:pPr indent="0" lvl="0" marL="0">
              <a:spcBef>
                <a:spcPts val="1600"/>
              </a:spcBef>
              <a:spcAft>
                <a:spcPts val="0"/>
              </a:spcAft>
              <a:buNone/>
            </a:pPr>
            <a:r>
              <a:rPr b="1" lang="en-GB">
                <a:solidFill>
                  <a:srgbClr val="FFFFFF"/>
                </a:solidFill>
                <a:latin typeface="Arial"/>
                <a:ea typeface="Arial"/>
                <a:cs typeface="Arial"/>
                <a:sym typeface="Arial"/>
              </a:rPr>
              <a:t>HBase</a:t>
            </a:r>
            <a:r>
              <a:rPr lang="en-GB">
                <a:solidFill>
                  <a:srgbClr val="FFFFFF"/>
                </a:solidFill>
                <a:latin typeface="Arial"/>
                <a:ea typeface="Arial"/>
                <a:cs typeface="Arial"/>
                <a:sym typeface="Arial"/>
              </a:rPr>
              <a:t>- </a:t>
            </a:r>
            <a:r>
              <a:rPr lang="en-GB" u="sng">
                <a:solidFill>
                  <a:schemeClr val="accent5"/>
                </a:solidFill>
                <a:latin typeface="Arial"/>
                <a:ea typeface="Arial"/>
                <a:cs typeface="Arial"/>
                <a:sym typeface="Arial"/>
                <a:hlinkClick r:id="rId6"/>
              </a:rPr>
              <a:t>https://youtu.be/kN01ELCAsn8</a:t>
            </a:r>
            <a:endParaRPr u="sng">
              <a:solidFill>
                <a:schemeClr val="accent5"/>
              </a:solidFill>
              <a:latin typeface="Arial"/>
              <a:ea typeface="Arial"/>
              <a:cs typeface="Arial"/>
              <a:sym typeface="Arial"/>
            </a:endParaRPr>
          </a:p>
          <a:p>
            <a:pPr indent="0" lvl="0" marL="0">
              <a:spcBef>
                <a:spcPts val="1600"/>
              </a:spcBef>
              <a:spcAft>
                <a:spcPts val="0"/>
              </a:spcAft>
              <a:buNone/>
            </a:pPr>
            <a:r>
              <a:rPr b="1" lang="en-GB">
                <a:solidFill>
                  <a:srgbClr val="FFFFFF"/>
                </a:solidFill>
                <a:latin typeface="Arial"/>
                <a:ea typeface="Arial"/>
                <a:cs typeface="Arial"/>
                <a:sym typeface="Arial"/>
              </a:rPr>
              <a:t>ZooKeeper</a:t>
            </a:r>
            <a:r>
              <a:rPr lang="en-GB">
                <a:solidFill>
                  <a:srgbClr val="FFFFFF"/>
                </a:solidFill>
                <a:latin typeface="Arial"/>
                <a:ea typeface="Arial"/>
                <a:cs typeface="Arial"/>
                <a:sym typeface="Arial"/>
              </a:rPr>
              <a:t>- </a:t>
            </a:r>
            <a:r>
              <a:rPr lang="en-GB" u="sng">
                <a:solidFill>
                  <a:schemeClr val="hlink"/>
                </a:solidFill>
                <a:latin typeface="Arial"/>
                <a:ea typeface="Arial"/>
                <a:cs typeface="Arial"/>
                <a:sym typeface="Arial"/>
                <a:hlinkClick r:id="rId7"/>
              </a:rPr>
              <a:t>https://youtu.be/Kgf9EjTNucM</a:t>
            </a:r>
            <a:endParaRPr>
              <a:solidFill>
                <a:srgbClr val="FFFFFF"/>
              </a:solidFill>
              <a:latin typeface="Arial"/>
              <a:ea typeface="Arial"/>
              <a:cs typeface="Arial"/>
              <a:sym typeface="Arial"/>
            </a:endParaRPr>
          </a:p>
          <a:p>
            <a:pPr indent="0" lvl="0" marL="0">
              <a:spcBef>
                <a:spcPts val="1600"/>
              </a:spcBef>
              <a:spcAft>
                <a:spcPts val="1600"/>
              </a:spcAft>
              <a:buNone/>
            </a:pPr>
            <a:r>
              <a:t/>
            </a:r>
            <a:endParaRPr>
              <a:solidFill>
                <a:srgbClr val="FFFFFF"/>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Shape 7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What is PIG?</a:t>
            </a:r>
            <a:endParaRPr/>
          </a:p>
        </p:txBody>
      </p:sp>
      <p:sp>
        <p:nvSpPr>
          <p:cNvPr id="73" name="Shape 7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b="1" lang="en-GB" u="sng"/>
              <a:t>Apache Pig</a:t>
            </a:r>
            <a:r>
              <a:rPr lang="en-GB"/>
              <a:t> is a platform for analyzing large data sets that consists of a high-level language for expressing data analysis programs, coupled with infrastructure for evaluating these programs.</a:t>
            </a:r>
            <a:endParaRPr/>
          </a:p>
          <a:p>
            <a:pPr indent="0" lvl="0" marL="0" rtl="0" algn="just">
              <a:spcBef>
                <a:spcPts val="1600"/>
              </a:spcBef>
              <a:spcAft>
                <a:spcPts val="0"/>
              </a:spcAft>
              <a:buNone/>
            </a:pPr>
            <a:r>
              <a:rPr lang="en-GB"/>
              <a:t>The salient property of Pig programs is that their structure is amenable to substantial parallelization, which in turns enables them to handle very large data sets.</a:t>
            </a:r>
            <a:endParaRPr/>
          </a:p>
          <a:p>
            <a:pPr indent="0" lvl="0" marL="0" rtl="0" algn="just">
              <a:spcBef>
                <a:spcPts val="1600"/>
              </a:spcBef>
              <a:spcAft>
                <a:spcPts val="0"/>
              </a:spcAft>
              <a:buNone/>
            </a:pPr>
            <a:r>
              <a:rPr lang="en-GB"/>
              <a:t>Apache Pig creates a simpler procedural language abstraction over MapReduce to expose a more SQL-like interface for Hadoop applications.</a:t>
            </a:r>
            <a:endParaRPr/>
          </a:p>
          <a:p>
            <a:pPr indent="0" lvl="0" marL="0" algn="just">
              <a:spcBef>
                <a:spcPts val="1600"/>
              </a:spcBef>
              <a:spcAft>
                <a:spcPts val="1600"/>
              </a:spcAft>
              <a:buNone/>
            </a:pPr>
            <a:r>
              <a:rPr lang="en-GB"/>
              <a:t>We can write simple Pig commands instead of entire MapReduce applications.</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4" name="Shape 194"/>
        <p:cNvGrpSpPr/>
        <p:nvPr/>
      </p:nvGrpSpPr>
      <p:grpSpPr>
        <a:xfrm>
          <a:off x="0" y="0"/>
          <a:ext cx="0" cy="0"/>
          <a:chOff x="0" y="0"/>
          <a:chExt cx="0" cy="0"/>
        </a:xfrm>
      </p:grpSpPr>
      <p:sp>
        <p:nvSpPr>
          <p:cNvPr id="195" name="Shape 195"/>
          <p:cNvSpPr txBox="1"/>
          <p:nvPr>
            <p:ph type="title"/>
          </p:nvPr>
        </p:nvSpPr>
        <p:spPr>
          <a:xfrm>
            <a:off x="311700" y="1248700"/>
            <a:ext cx="8520600" cy="3066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sz="3600">
                <a:latin typeface="Shadows Into Light"/>
                <a:ea typeface="Shadows Into Light"/>
                <a:cs typeface="Shadows Into Light"/>
                <a:sym typeface="Shadows Into Light"/>
              </a:rPr>
              <a:t>Thank You…….</a:t>
            </a:r>
            <a:endParaRPr sz="3600">
              <a:latin typeface="Shadows Into Light"/>
              <a:ea typeface="Shadows Into Light"/>
              <a:cs typeface="Shadows Into Light"/>
              <a:sym typeface="Shadows Into Light"/>
            </a:endParaRPr>
          </a:p>
          <a:p>
            <a:pPr indent="0" lvl="0" marL="0" algn="ctr">
              <a:spcBef>
                <a:spcPts val="0"/>
              </a:spcBef>
              <a:spcAft>
                <a:spcPts val="0"/>
              </a:spcAft>
              <a:buNone/>
            </a:pPr>
            <a:r>
              <a:rPr lang="en-GB" sz="3600">
                <a:latin typeface="Shadows Into Light"/>
                <a:ea typeface="Shadows Into Light"/>
                <a:cs typeface="Shadows Into Light"/>
                <a:sym typeface="Shadows Into Light"/>
              </a:rPr>
              <a:t>Any Questions????</a:t>
            </a:r>
            <a:endParaRPr sz="3600">
              <a:latin typeface="Shadows Into Light"/>
              <a:ea typeface="Shadows Into Light"/>
              <a:cs typeface="Shadows Into Light"/>
              <a:sym typeface="Shadows Into Ligh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Shape 7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PIG Characteristics</a:t>
            </a:r>
            <a:endParaRPr/>
          </a:p>
        </p:txBody>
      </p:sp>
      <p:sp>
        <p:nvSpPr>
          <p:cNvPr id="79" name="Shape 7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just">
              <a:spcBef>
                <a:spcPts val="0"/>
              </a:spcBef>
              <a:spcAft>
                <a:spcPts val="0"/>
              </a:spcAft>
              <a:buSzPts val="1800"/>
              <a:buChar char="●"/>
            </a:pPr>
            <a:r>
              <a:rPr b="1" lang="en-GB" u="sng"/>
              <a:t>PIG Latin</a:t>
            </a:r>
            <a:r>
              <a:rPr lang="en-GB"/>
              <a:t> - A high-level language developed by Pig where programmers can develop their own functions for reading, writing and processing data.</a:t>
            </a:r>
            <a:endParaRPr/>
          </a:p>
          <a:p>
            <a:pPr indent="-342900" lvl="0" marL="457200" rtl="0" algn="just">
              <a:spcBef>
                <a:spcPts val="0"/>
              </a:spcBef>
              <a:spcAft>
                <a:spcPts val="0"/>
              </a:spcAft>
              <a:buSzPts val="1800"/>
              <a:buChar char="●"/>
            </a:pPr>
            <a:r>
              <a:rPr lang="en-GB"/>
              <a:t>Apache Pig uses a multi-query approach thereby reducing the LoC and development time.</a:t>
            </a:r>
            <a:endParaRPr/>
          </a:p>
          <a:p>
            <a:pPr indent="-342900" lvl="0" marL="457200" rtl="0" algn="just">
              <a:spcBef>
                <a:spcPts val="0"/>
              </a:spcBef>
              <a:spcAft>
                <a:spcPts val="0"/>
              </a:spcAft>
              <a:buSzPts val="1800"/>
              <a:buChar char="●"/>
            </a:pPr>
            <a:r>
              <a:rPr lang="en-GB"/>
              <a:t>Execution Types -</a:t>
            </a:r>
            <a:endParaRPr/>
          </a:p>
          <a:p>
            <a:pPr indent="-317500" lvl="1" marL="914400" rtl="0" algn="just">
              <a:spcBef>
                <a:spcPts val="0"/>
              </a:spcBef>
              <a:spcAft>
                <a:spcPts val="0"/>
              </a:spcAft>
              <a:buSzPts val="1400"/>
              <a:buChar char="○"/>
            </a:pPr>
            <a:r>
              <a:rPr lang="en-GB"/>
              <a:t>Local Mode (JVM)</a:t>
            </a:r>
            <a:endParaRPr/>
          </a:p>
          <a:p>
            <a:pPr indent="-317500" lvl="1" marL="914400" rtl="0" algn="just">
              <a:spcBef>
                <a:spcPts val="0"/>
              </a:spcBef>
              <a:spcAft>
                <a:spcPts val="0"/>
              </a:spcAft>
              <a:buSzPts val="1400"/>
              <a:buChar char="○"/>
            </a:pPr>
            <a:r>
              <a:rPr lang="en-GB"/>
              <a:t>MapReduce Mode (Hadoop Cluster)</a:t>
            </a:r>
            <a:endParaRPr/>
          </a:p>
          <a:p>
            <a:pPr indent="-342900" lvl="0" marL="457200" rtl="0" algn="just">
              <a:spcBef>
                <a:spcPts val="0"/>
              </a:spcBef>
              <a:spcAft>
                <a:spcPts val="0"/>
              </a:spcAft>
              <a:buSzPts val="1800"/>
              <a:buChar char="●"/>
            </a:pPr>
            <a:r>
              <a:rPr lang="en-GB"/>
              <a:t>Running Pig programs -</a:t>
            </a:r>
            <a:endParaRPr/>
          </a:p>
          <a:p>
            <a:pPr indent="-317500" lvl="1" marL="914400" rtl="0" algn="just">
              <a:spcBef>
                <a:spcPts val="0"/>
              </a:spcBef>
              <a:spcAft>
                <a:spcPts val="0"/>
              </a:spcAft>
              <a:buSzPts val="1400"/>
              <a:buChar char="○"/>
            </a:pPr>
            <a:r>
              <a:rPr lang="en-GB"/>
              <a:t>Script</a:t>
            </a:r>
            <a:endParaRPr/>
          </a:p>
          <a:p>
            <a:pPr indent="-317500" lvl="1" marL="914400" rtl="0" algn="just">
              <a:spcBef>
                <a:spcPts val="0"/>
              </a:spcBef>
              <a:spcAft>
                <a:spcPts val="0"/>
              </a:spcAft>
              <a:buSzPts val="1400"/>
              <a:buChar char="○"/>
            </a:pPr>
            <a:r>
              <a:rPr lang="en-GB"/>
              <a:t>Grunt</a:t>
            </a:r>
            <a:endParaRPr/>
          </a:p>
          <a:p>
            <a:pPr indent="-317500" lvl="1" marL="914400" rtl="0" algn="just">
              <a:spcBef>
                <a:spcPts val="0"/>
              </a:spcBef>
              <a:spcAft>
                <a:spcPts val="0"/>
              </a:spcAft>
              <a:buSzPts val="1400"/>
              <a:buChar char="○"/>
            </a:pPr>
            <a:r>
              <a:rPr lang="en-GB"/>
              <a:t>Embedded</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Shape 8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PIG LATIN Dataflow</a:t>
            </a:r>
            <a:endParaRPr/>
          </a:p>
        </p:txBody>
      </p:sp>
      <p:sp>
        <p:nvSpPr>
          <p:cNvPr id="85" name="Shape 85"/>
          <p:cNvSpPr/>
          <p:nvPr/>
        </p:nvSpPr>
        <p:spPr>
          <a:xfrm>
            <a:off x="3802943" y="1068550"/>
            <a:ext cx="1538100" cy="442500"/>
          </a:xfrm>
          <a:prstGeom prst="roundRect">
            <a:avLst>
              <a:gd fmla="val 50000" name="adj"/>
            </a:avLst>
          </a:prstGeom>
          <a:solidFill>
            <a:srgbClr val="3367D6"/>
          </a:solidFill>
          <a:ln>
            <a:noFill/>
          </a:ln>
        </p:spPr>
        <p:txBody>
          <a:bodyPr anchorCtr="0" anchor="ctr" bIns="91425" lIns="91425" spcFirstLastPara="1" rIns="91425" wrap="square" tIns="91425">
            <a:noAutofit/>
          </a:bodyPr>
          <a:lstStyle/>
          <a:p>
            <a:pPr indent="0" lvl="0" marL="0" algn="ctr">
              <a:spcBef>
                <a:spcPts val="0"/>
              </a:spcBef>
              <a:spcAft>
                <a:spcPts val="0"/>
              </a:spcAft>
              <a:buNone/>
            </a:pPr>
            <a:r>
              <a:rPr lang="en-GB" sz="1000">
                <a:solidFill>
                  <a:srgbClr val="FFFFFF"/>
                </a:solidFill>
                <a:latin typeface="Roboto"/>
                <a:ea typeface="Roboto"/>
                <a:cs typeface="Roboto"/>
                <a:sym typeface="Roboto"/>
              </a:rPr>
              <a:t>LOAD</a:t>
            </a:r>
            <a:endParaRPr/>
          </a:p>
        </p:txBody>
      </p:sp>
      <p:sp>
        <p:nvSpPr>
          <p:cNvPr id="86" name="Shape 86"/>
          <p:cNvSpPr/>
          <p:nvPr/>
        </p:nvSpPr>
        <p:spPr>
          <a:xfrm>
            <a:off x="3802865" y="2082226"/>
            <a:ext cx="1538100" cy="442500"/>
          </a:xfrm>
          <a:prstGeom prst="roundRect">
            <a:avLst>
              <a:gd fmla="val 50000" name="adj"/>
            </a:avLst>
          </a:prstGeom>
          <a:solidFill>
            <a:srgbClr val="4285F4"/>
          </a:solidFill>
          <a:ln>
            <a:noFill/>
          </a:ln>
        </p:spPr>
        <p:txBody>
          <a:bodyPr anchorCtr="0" anchor="ctr" bIns="91425" lIns="91425" spcFirstLastPara="1" rIns="91425" wrap="square" tIns="91425">
            <a:noAutofit/>
          </a:bodyPr>
          <a:lstStyle/>
          <a:p>
            <a:pPr indent="0" lvl="0" marL="0" algn="ctr">
              <a:spcBef>
                <a:spcPts val="0"/>
              </a:spcBef>
              <a:spcAft>
                <a:spcPts val="0"/>
              </a:spcAft>
              <a:buNone/>
            </a:pPr>
            <a:r>
              <a:rPr lang="en-GB" sz="1000">
                <a:solidFill>
                  <a:srgbClr val="FFFFFF"/>
                </a:solidFill>
                <a:latin typeface="Roboto"/>
                <a:ea typeface="Roboto"/>
                <a:cs typeface="Roboto"/>
                <a:sym typeface="Roboto"/>
              </a:rPr>
              <a:t>TRANSFORM</a:t>
            </a:r>
            <a:endParaRPr/>
          </a:p>
        </p:txBody>
      </p:sp>
      <p:sp>
        <p:nvSpPr>
          <p:cNvPr id="87" name="Shape 87"/>
          <p:cNvSpPr/>
          <p:nvPr/>
        </p:nvSpPr>
        <p:spPr>
          <a:xfrm>
            <a:off x="2188575" y="3755128"/>
            <a:ext cx="1538100" cy="442500"/>
          </a:xfrm>
          <a:prstGeom prst="roundRect">
            <a:avLst>
              <a:gd fmla="val 50000" name="adj"/>
            </a:avLst>
          </a:prstGeom>
          <a:solidFill>
            <a:srgbClr val="4285F4"/>
          </a:solidFill>
          <a:ln>
            <a:noFill/>
          </a:ln>
        </p:spPr>
        <p:txBody>
          <a:bodyPr anchorCtr="0" anchor="ctr" bIns="91425" lIns="91425" spcFirstLastPara="1" rIns="91425" wrap="square" tIns="91425">
            <a:noAutofit/>
          </a:bodyPr>
          <a:lstStyle/>
          <a:p>
            <a:pPr indent="0" lvl="0" marL="0" algn="ctr">
              <a:spcBef>
                <a:spcPts val="0"/>
              </a:spcBef>
              <a:spcAft>
                <a:spcPts val="0"/>
              </a:spcAft>
              <a:buNone/>
            </a:pPr>
            <a:r>
              <a:rPr lang="en-GB" sz="1000">
                <a:solidFill>
                  <a:srgbClr val="FFFFFF"/>
                </a:solidFill>
                <a:latin typeface="Roboto"/>
                <a:ea typeface="Roboto"/>
                <a:cs typeface="Roboto"/>
                <a:sym typeface="Roboto"/>
              </a:rPr>
              <a:t>DUMP</a:t>
            </a:r>
            <a:endParaRPr/>
          </a:p>
        </p:txBody>
      </p:sp>
      <p:sp>
        <p:nvSpPr>
          <p:cNvPr id="88" name="Shape 88"/>
          <p:cNvSpPr/>
          <p:nvPr/>
        </p:nvSpPr>
        <p:spPr>
          <a:xfrm>
            <a:off x="5417318" y="3755128"/>
            <a:ext cx="1538100" cy="442500"/>
          </a:xfrm>
          <a:prstGeom prst="roundRect">
            <a:avLst>
              <a:gd fmla="val 50000" name="adj"/>
            </a:avLst>
          </a:prstGeom>
          <a:solidFill>
            <a:srgbClr val="4285F4"/>
          </a:solidFill>
          <a:ln>
            <a:noFill/>
          </a:ln>
        </p:spPr>
        <p:txBody>
          <a:bodyPr anchorCtr="0" anchor="ctr" bIns="91425" lIns="91425" spcFirstLastPara="1" rIns="91425" wrap="square" tIns="91425">
            <a:noAutofit/>
          </a:bodyPr>
          <a:lstStyle/>
          <a:p>
            <a:pPr indent="0" lvl="0" marL="0" algn="ctr">
              <a:spcBef>
                <a:spcPts val="0"/>
              </a:spcBef>
              <a:spcAft>
                <a:spcPts val="0"/>
              </a:spcAft>
              <a:buNone/>
            </a:pPr>
            <a:r>
              <a:rPr lang="en-GB" sz="1000">
                <a:solidFill>
                  <a:srgbClr val="FFFFFF"/>
                </a:solidFill>
                <a:latin typeface="Roboto"/>
                <a:ea typeface="Roboto"/>
                <a:cs typeface="Roboto"/>
                <a:sym typeface="Roboto"/>
              </a:rPr>
              <a:t>DEPLOY</a:t>
            </a:r>
            <a:endParaRPr/>
          </a:p>
        </p:txBody>
      </p:sp>
      <p:cxnSp>
        <p:nvCxnSpPr>
          <p:cNvPr id="89" name="Shape 89"/>
          <p:cNvCxnSpPr>
            <a:stCxn id="86" idx="2"/>
            <a:endCxn id="88" idx="0"/>
          </p:cNvCxnSpPr>
          <p:nvPr/>
        </p:nvCxnSpPr>
        <p:spPr>
          <a:xfrm flipH="1" rot="-5400000">
            <a:off x="4764065" y="2332576"/>
            <a:ext cx="1230300" cy="1614600"/>
          </a:xfrm>
          <a:prstGeom prst="bentConnector3">
            <a:avLst>
              <a:gd fmla="val 50004" name="adj1"/>
            </a:avLst>
          </a:prstGeom>
          <a:noFill/>
          <a:ln cap="flat" cmpd="sng" w="9525">
            <a:solidFill>
              <a:srgbClr val="CCCCCC"/>
            </a:solidFill>
            <a:prstDash val="solid"/>
            <a:round/>
            <a:headEnd len="med" w="med" type="none"/>
            <a:tailEnd len="med" w="med" type="none"/>
          </a:ln>
        </p:spPr>
      </p:cxnSp>
      <p:cxnSp>
        <p:nvCxnSpPr>
          <p:cNvPr id="90" name="Shape 90"/>
          <p:cNvCxnSpPr>
            <a:stCxn id="87" idx="0"/>
            <a:endCxn id="86" idx="2"/>
          </p:cNvCxnSpPr>
          <p:nvPr/>
        </p:nvCxnSpPr>
        <p:spPr>
          <a:xfrm rot="-5400000">
            <a:off x="3149625" y="2332828"/>
            <a:ext cx="1230300" cy="1614300"/>
          </a:xfrm>
          <a:prstGeom prst="bentConnector3">
            <a:avLst>
              <a:gd fmla="val 50004" name="adj1"/>
            </a:avLst>
          </a:prstGeom>
          <a:noFill/>
          <a:ln cap="flat" cmpd="sng" w="9525">
            <a:solidFill>
              <a:srgbClr val="CCCCCC"/>
            </a:solidFill>
            <a:prstDash val="solid"/>
            <a:round/>
            <a:headEnd len="med" w="med" type="none"/>
            <a:tailEnd len="med" w="med" type="none"/>
          </a:ln>
        </p:spPr>
      </p:cxnSp>
      <p:cxnSp>
        <p:nvCxnSpPr>
          <p:cNvPr id="91" name="Shape 91"/>
          <p:cNvCxnSpPr>
            <a:endCxn id="86" idx="0"/>
          </p:cNvCxnSpPr>
          <p:nvPr/>
        </p:nvCxnSpPr>
        <p:spPr>
          <a:xfrm>
            <a:off x="4569215" y="1523026"/>
            <a:ext cx="2700" cy="559200"/>
          </a:xfrm>
          <a:prstGeom prst="straightConnector1">
            <a:avLst/>
          </a:prstGeom>
          <a:noFill/>
          <a:ln cap="flat" cmpd="sng" w="9525">
            <a:solidFill>
              <a:schemeClr val="dk2"/>
            </a:solidFill>
            <a:prstDash val="solid"/>
            <a:round/>
            <a:headEnd len="lg" w="lg" type="none"/>
            <a:tailEnd len="lg" w="lg" type="none"/>
          </a:ln>
        </p:spPr>
      </p:cxn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5" name="Shape 95"/>
        <p:cNvGrpSpPr/>
        <p:nvPr/>
      </p:nvGrpSpPr>
      <p:grpSpPr>
        <a:xfrm>
          <a:off x="0" y="0"/>
          <a:ext cx="0" cy="0"/>
          <a:chOff x="0" y="0"/>
          <a:chExt cx="0" cy="0"/>
        </a:xfrm>
      </p:grpSpPr>
      <p:sp>
        <p:nvSpPr>
          <p:cNvPr id="96" name="Shape 9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What is HIVE ?</a:t>
            </a:r>
            <a:endParaRPr/>
          </a:p>
        </p:txBody>
      </p:sp>
      <p:sp>
        <p:nvSpPr>
          <p:cNvPr id="97" name="Shape 9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nSpc>
                <a:spcPct val="150000"/>
              </a:lnSpc>
              <a:spcBef>
                <a:spcPts val="0"/>
              </a:spcBef>
              <a:spcAft>
                <a:spcPts val="0"/>
              </a:spcAft>
              <a:buSzPts val="1800"/>
              <a:buChar char="●"/>
            </a:pPr>
            <a:r>
              <a:rPr lang="en-GB"/>
              <a:t>Data warehousing package built on top of Hadoop</a:t>
            </a:r>
            <a:endParaRPr/>
          </a:p>
          <a:p>
            <a:pPr indent="-342900" lvl="0" marL="457200" rtl="0">
              <a:lnSpc>
                <a:spcPct val="150000"/>
              </a:lnSpc>
              <a:spcBef>
                <a:spcPts val="0"/>
              </a:spcBef>
              <a:spcAft>
                <a:spcPts val="0"/>
              </a:spcAft>
              <a:buSzPts val="1800"/>
              <a:buChar char="●"/>
            </a:pPr>
            <a:r>
              <a:rPr lang="en-GB"/>
              <a:t>Used for data analysis</a:t>
            </a:r>
            <a:endParaRPr/>
          </a:p>
          <a:p>
            <a:pPr indent="-342900" lvl="0" marL="457200" rtl="0">
              <a:lnSpc>
                <a:spcPct val="150000"/>
              </a:lnSpc>
              <a:spcBef>
                <a:spcPts val="0"/>
              </a:spcBef>
              <a:spcAft>
                <a:spcPts val="0"/>
              </a:spcAft>
              <a:buSzPts val="1800"/>
              <a:buChar char="●"/>
            </a:pPr>
            <a:r>
              <a:rPr lang="en-GB"/>
              <a:t>Targeted towards users comfortable with SQL</a:t>
            </a:r>
            <a:endParaRPr/>
          </a:p>
          <a:p>
            <a:pPr indent="-342900" lvl="0" marL="457200" rtl="0">
              <a:lnSpc>
                <a:spcPct val="150000"/>
              </a:lnSpc>
              <a:spcBef>
                <a:spcPts val="0"/>
              </a:spcBef>
              <a:spcAft>
                <a:spcPts val="0"/>
              </a:spcAft>
              <a:buSzPts val="1800"/>
              <a:buChar char="●"/>
            </a:pPr>
            <a:r>
              <a:rPr lang="en-GB"/>
              <a:t>Similar to SQL the query language is HiveQL</a:t>
            </a:r>
            <a:endParaRPr/>
          </a:p>
          <a:p>
            <a:pPr indent="-342900" lvl="0" marL="457200" rtl="0">
              <a:lnSpc>
                <a:spcPct val="150000"/>
              </a:lnSpc>
              <a:spcBef>
                <a:spcPts val="0"/>
              </a:spcBef>
              <a:spcAft>
                <a:spcPts val="0"/>
              </a:spcAft>
              <a:buSzPts val="1800"/>
              <a:buChar char="●"/>
            </a:pPr>
            <a:r>
              <a:rPr lang="en-GB"/>
              <a:t>No need learn Java and Hadoop APIs</a:t>
            </a:r>
            <a:endParaRPr/>
          </a:p>
          <a:p>
            <a:pPr indent="-342900" lvl="0" marL="457200" rtl="0">
              <a:lnSpc>
                <a:spcPct val="150000"/>
              </a:lnSpc>
              <a:spcBef>
                <a:spcPts val="0"/>
              </a:spcBef>
              <a:spcAft>
                <a:spcPts val="0"/>
              </a:spcAft>
              <a:buSzPts val="1800"/>
              <a:buChar char="●"/>
            </a:pPr>
            <a:r>
              <a:rPr lang="en-GB"/>
              <a:t>Developed by Facebook and made open source</a:t>
            </a:r>
            <a:endParaRPr/>
          </a:p>
          <a:p>
            <a:pPr indent="-342900" lvl="0" marL="457200" rtl="0">
              <a:spcBef>
                <a:spcPts val="0"/>
              </a:spcBef>
              <a:spcAft>
                <a:spcPts val="0"/>
              </a:spcAft>
              <a:buSzPts val="1800"/>
              <a:buChar char="●"/>
            </a:pPr>
            <a:r>
              <a:rPr lang="en-GB"/>
              <a:t>For managing and querying structured data</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 name="Shape 101"/>
        <p:cNvGrpSpPr/>
        <p:nvPr/>
      </p:nvGrpSpPr>
      <p:grpSpPr>
        <a:xfrm>
          <a:off x="0" y="0"/>
          <a:ext cx="0" cy="0"/>
          <a:chOff x="0" y="0"/>
          <a:chExt cx="0" cy="0"/>
        </a:xfrm>
      </p:grpSpPr>
      <p:sp>
        <p:nvSpPr>
          <p:cNvPr id="102" name="Shape 10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Hive </a:t>
            </a:r>
            <a:r>
              <a:rPr lang="en-GB"/>
              <a:t>Architecture</a:t>
            </a:r>
            <a:endParaRPr/>
          </a:p>
        </p:txBody>
      </p:sp>
      <p:sp>
        <p:nvSpPr>
          <p:cNvPr id="103" name="Shape 103"/>
          <p:cNvSpPr txBox="1"/>
          <p:nvPr>
            <p:ph idx="1" type="body"/>
          </p:nvPr>
        </p:nvSpPr>
        <p:spPr>
          <a:xfrm>
            <a:off x="5899600" y="164150"/>
            <a:ext cx="3065100" cy="49356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GB" sz="1900">
                <a:solidFill>
                  <a:srgbClr val="FFFFFF"/>
                </a:solidFill>
                <a:latin typeface="Arial"/>
                <a:ea typeface="Arial"/>
                <a:cs typeface="Arial"/>
                <a:sym typeface="Arial"/>
              </a:rPr>
              <a:t>•</a:t>
            </a:r>
            <a:r>
              <a:rPr b="1" lang="en-GB" sz="1900">
                <a:solidFill>
                  <a:srgbClr val="999999"/>
                </a:solidFill>
                <a:latin typeface="Calibri"/>
                <a:ea typeface="Calibri"/>
                <a:cs typeface="Calibri"/>
                <a:sym typeface="Calibri"/>
              </a:rPr>
              <a:t>UI:</a:t>
            </a:r>
            <a:r>
              <a:rPr b="1" lang="en-GB" sz="1900">
                <a:solidFill>
                  <a:srgbClr val="000000"/>
                </a:solidFill>
                <a:latin typeface="Calibri"/>
                <a:ea typeface="Calibri"/>
                <a:cs typeface="Calibri"/>
                <a:sym typeface="Calibri"/>
              </a:rPr>
              <a:t> </a:t>
            </a:r>
            <a:r>
              <a:rPr lang="en-GB" sz="1900">
                <a:solidFill>
                  <a:srgbClr val="FFFFFF"/>
                </a:solidFill>
                <a:latin typeface="Calibri"/>
                <a:ea typeface="Calibri"/>
                <a:cs typeface="Calibri"/>
                <a:sym typeface="Calibri"/>
              </a:rPr>
              <a:t>Users submits queries and other operations to the system</a:t>
            </a:r>
            <a:endParaRPr sz="1900">
              <a:solidFill>
                <a:srgbClr val="FFFFFF"/>
              </a:solidFill>
              <a:latin typeface="Calibri"/>
              <a:ea typeface="Calibri"/>
              <a:cs typeface="Calibri"/>
              <a:sym typeface="Calibri"/>
            </a:endParaRPr>
          </a:p>
          <a:p>
            <a:pPr indent="0" lvl="0" marL="0" rtl="0">
              <a:spcBef>
                <a:spcPts val="0"/>
              </a:spcBef>
              <a:spcAft>
                <a:spcPts val="0"/>
              </a:spcAft>
              <a:buNone/>
            </a:pPr>
            <a:r>
              <a:t/>
            </a:r>
            <a:endParaRPr sz="1900">
              <a:solidFill>
                <a:srgbClr val="FFFFFF"/>
              </a:solidFill>
              <a:latin typeface="Calibri"/>
              <a:ea typeface="Calibri"/>
              <a:cs typeface="Calibri"/>
              <a:sym typeface="Calibri"/>
            </a:endParaRPr>
          </a:p>
          <a:p>
            <a:pPr indent="0" lvl="0" marL="0" rtl="0">
              <a:spcBef>
                <a:spcPts val="0"/>
              </a:spcBef>
              <a:spcAft>
                <a:spcPts val="0"/>
              </a:spcAft>
              <a:buNone/>
            </a:pPr>
            <a:r>
              <a:rPr lang="en-GB" sz="1900">
                <a:solidFill>
                  <a:srgbClr val="FFFFFF"/>
                </a:solidFill>
                <a:latin typeface="Arial"/>
                <a:ea typeface="Arial"/>
                <a:cs typeface="Arial"/>
                <a:sym typeface="Arial"/>
              </a:rPr>
              <a:t>•</a:t>
            </a:r>
            <a:r>
              <a:rPr b="1" lang="en-GB" sz="1900">
                <a:solidFill>
                  <a:srgbClr val="999999"/>
                </a:solidFill>
                <a:latin typeface="Calibri"/>
                <a:ea typeface="Calibri"/>
                <a:cs typeface="Calibri"/>
                <a:sym typeface="Calibri"/>
              </a:rPr>
              <a:t>Metastore:</a:t>
            </a:r>
            <a:r>
              <a:rPr b="1" lang="en-GB" sz="1900">
                <a:solidFill>
                  <a:srgbClr val="00FF00"/>
                </a:solidFill>
                <a:latin typeface="Calibri"/>
                <a:ea typeface="Calibri"/>
                <a:cs typeface="Calibri"/>
                <a:sym typeface="Calibri"/>
              </a:rPr>
              <a:t> </a:t>
            </a:r>
            <a:r>
              <a:rPr lang="en-GB" sz="1900">
                <a:solidFill>
                  <a:srgbClr val="FFFFFF"/>
                </a:solidFill>
                <a:latin typeface="Calibri"/>
                <a:ea typeface="Calibri"/>
                <a:cs typeface="Calibri"/>
                <a:sym typeface="Calibri"/>
              </a:rPr>
              <a:t>Stores all the structure information of the various tables and partitions in the warehouse </a:t>
            </a:r>
            <a:endParaRPr sz="1900">
              <a:solidFill>
                <a:srgbClr val="FFFFFF"/>
              </a:solidFill>
              <a:latin typeface="Calibri"/>
              <a:ea typeface="Calibri"/>
              <a:cs typeface="Calibri"/>
              <a:sym typeface="Calibri"/>
            </a:endParaRPr>
          </a:p>
          <a:p>
            <a:pPr indent="0" lvl="0" marL="0" rtl="0">
              <a:spcBef>
                <a:spcPts val="0"/>
              </a:spcBef>
              <a:spcAft>
                <a:spcPts val="0"/>
              </a:spcAft>
              <a:buNone/>
            </a:pPr>
            <a:r>
              <a:t/>
            </a:r>
            <a:endParaRPr sz="1700"/>
          </a:p>
          <a:p>
            <a:pPr indent="0" lvl="0" marL="0" rtl="0">
              <a:spcBef>
                <a:spcPts val="0"/>
              </a:spcBef>
              <a:spcAft>
                <a:spcPts val="0"/>
              </a:spcAft>
              <a:buNone/>
            </a:pPr>
            <a:r>
              <a:rPr lang="en-GB" sz="1900">
                <a:solidFill>
                  <a:srgbClr val="FFFFFF"/>
                </a:solidFill>
                <a:latin typeface="Arial"/>
                <a:ea typeface="Arial"/>
                <a:cs typeface="Arial"/>
                <a:sym typeface="Arial"/>
              </a:rPr>
              <a:t>•</a:t>
            </a:r>
            <a:r>
              <a:rPr b="1" lang="en-GB" sz="1900">
                <a:solidFill>
                  <a:srgbClr val="999999"/>
                </a:solidFill>
                <a:latin typeface="Calibri"/>
                <a:ea typeface="Calibri"/>
                <a:cs typeface="Calibri"/>
                <a:sym typeface="Calibri"/>
              </a:rPr>
              <a:t>Execution Engine:</a:t>
            </a:r>
            <a:r>
              <a:rPr b="1" lang="en-GB" sz="1900">
                <a:solidFill>
                  <a:srgbClr val="00FF00"/>
                </a:solidFill>
                <a:latin typeface="Calibri"/>
                <a:ea typeface="Calibri"/>
                <a:cs typeface="Calibri"/>
                <a:sym typeface="Calibri"/>
              </a:rPr>
              <a:t> </a:t>
            </a:r>
            <a:r>
              <a:rPr lang="en-GB" sz="1900">
                <a:solidFill>
                  <a:srgbClr val="FFFFFF"/>
                </a:solidFill>
                <a:latin typeface="Calibri"/>
                <a:ea typeface="Calibri"/>
                <a:cs typeface="Calibri"/>
                <a:sym typeface="Calibri"/>
              </a:rPr>
              <a:t>Manages dependencies between these different stages of the plan and executes these stages on the appropriate system</a:t>
            </a:r>
            <a:endParaRPr sz="1900">
              <a:solidFill>
                <a:srgbClr val="FFFFFF"/>
              </a:solidFill>
              <a:latin typeface="Calibri"/>
              <a:ea typeface="Calibri"/>
              <a:cs typeface="Calibri"/>
              <a:sym typeface="Calibri"/>
            </a:endParaRPr>
          </a:p>
          <a:p>
            <a:pPr indent="0" lvl="0" marL="0">
              <a:spcBef>
                <a:spcPts val="0"/>
              </a:spcBef>
              <a:spcAft>
                <a:spcPts val="1600"/>
              </a:spcAft>
              <a:buNone/>
            </a:pPr>
            <a:r>
              <a:t/>
            </a:r>
            <a:endParaRPr sz="1700"/>
          </a:p>
        </p:txBody>
      </p:sp>
      <p:pic>
        <p:nvPicPr>
          <p:cNvPr id="104" name="Shape 104"/>
          <p:cNvPicPr preferRelativeResize="0"/>
          <p:nvPr/>
        </p:nvPicPr>
        <p:blipFill>
          <a:blip r:embed="rId3">
            <a:alphaModFix/>
          </a:blip>
          <a:stretch>
            <a:fillRect/>
          </a:stretch>
        </p:blipFill>
        <p:spPr>
          <a:xfrm>
            <a:off x="77750" y="1174800"/>
            <a:ext cx="5777876" cy="33717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id="109" name="Shape 10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Hive Data Model</a:t>
            </a:r>
            <a:endParaRPr/>
          </a:p>
        </p:txBody>
      </p:sp>
      <p:sp>
        <p:nvSpPr>
          <p:cNvPr id="110" name="Shape 11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solidFill>
                  <a:srgbClr val="EBEBEB"/>
                </a:solidFill>
              </a:rPr>
              <a:t>Tables:</a:t>
            </a:r>
            <a:r>
              <a:rPr lang="en-GB"/>
              <a:t> Data is stored as a directory in HDFS</a:t>
            </a:r>
            <a:endParaRPr/>
          </a:p>
          <a:p>
            <a:pPr indent="0" lvl="0" marL="0">
              <a:spcBef>
                <a:spcPts val="1600"/>
              </a:spcBef>
              <a:spcAft>
                <a:spcPts val="0"/>
              </a:spcAft>
              <a:buNone/>
            </a:pPr>
            <a:r>
              <a:rPr lang="en-GB">
                <a:solidFill>
                  <a:srgbClr val="EBEBEB"/>
                </a:solidFill>
              </a:rPr>
              <a:t>Partitions</a:t>
            </a:r>
            <a:r>
              <a:rPr lang="en-GB"/>
              <a:t>: Divides a table into parts based on a key(column). </a:t>
            </a:r>
            <a:br>
              <a:rPr lang="en-GB"/>
            </a:br>
            <a:r>
              <a:rPr lang="en-GB"/>
              <a:t>It is a way of dividing a table into related parts based on the values of partitioned columns such as date, city, and department. Using partition, it is easy to query a portion of the data.</a:t>
            </a:r>
            <a:endParaRPr/>
          </a:p>
          <a:p>
            <a:pPr indent="0" lvl="0" marL="0">
              <a:spcBef>
                <a:spcPts val="1600"/>
              </a:spcBef>
              <a:spcAft>
                <a:spcPts val="0"/>
              </a:spcAft>
              <a:buNone/>
            </a:pPr>
            <a:r>
              <a:rPr lang="en-GB">
                <a:solidFill>
                  <a:srgbClr val="EBEBEB"/>
                </a:solidFill>
              </a:rPr>
              <a:t>Buckets: </a:t>
            </a:r>
            <a:r>
              <a:rPr lang="en-GB"/>
              <a:t>Bucketing decomposes data into more manageable or equal parts.</a:t>
            </a:r>
            <a:br>
              <a:rPr lang="en-GB"/>
            </a:br>
            <a:r>
              <a:rPr lang="en-GB"/>
              <a:t>With partitioning, there is a possibility that you can create multiple small partitions based on column values. If you go for bucketing, you are restricting number of buckets to store the data. This number is defined during table creation scripts.</a:t>
            </a:r>
            <a:endParaRPr/>
          </a:p>
          <a:p>
            <a:pPr indent="0" lvl="0" marL="0">
              <a:spcBef>
                <a:spcPts val="1600"/>
              </a:spcBef>
              <a:spcAft>
                <a:spcPts val="16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4" name="Shape 114"/>
        <p:cNvGrpSpPr/>
        <p:nvPr/>
      </p:nvGrpSpPr>
      <p:grpSpPr>
        <a:xfrm>
          <a:off x="0" y="0"/>
          <a:ext cx="0" cy="0"/>
          <a:chOff x="0" y="0"/>
          <a:chExt cx="0" cy="0"/>
        </a:xfrm>
      </p:grpSpPr>
      <p:sp>
        <p:nvSpPr>
          <p:cNvPr id="115" name="Shape 1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Hive vs Relational Database</a:t>
            </a:r>
            <a:endParaRPr/>
          </a:p>
        </p:txBody>
      </p:sp>
      <p:sp>
        <p:nvSpPr>
          <p:cNvPr id="116" name="Shape 1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a:lnSpc>
                <a:spcPct val="150000"/>
              </a:lnSpc>
              <a:spcBef>
                <a:spcPts val="0"/>
              </a:spcBef>
              <a:spcAft>
                <a:spcPts val="0"/>
              </a:spcAft>
              <a:buSzPts val="1800"/>
              <a:buChar char="●"/>
            </a:pPr>
            <a:r>
              <a:rPr lang="en-GB"/>
              <a:t>By using Hive, we can perform some peculiar functionality that is not achieved in Relational Databases.</a:t>
            </a:r>
            <a:endParaRPr/>
          </a:p>
          <a:p>
            <a:pPr indent="-342900" lvl="0" marL="457200" rtl="0">
              <a:lnSpc>
                <a:spcPct val="150000"/>
              </a:lnSpc>
              <a:spcBef>
                <a:spcPts val="0"/>
              </a:spcBef>
              <a:spcAft>
                <a:spcPts val="0"/>
              </a:spcAft>
              <a:buSzPts val="1800"/>
              <a:buChar char="●"/>
            </a:pPr>
            <a:r>
              <a:rPr lang="en-GB"/>
              <a:t>Relational databases are of "Schema on READ and Schema on Write"</a:t>
            </a:r>
            <a:br>
              <a:rPr lang="en-GB"/>
            </a:br>
            <a:r>
              <a:rPr lang="en-GB"/>
              <a:t>Hive is "Schema on READ only".</a:t>
            </a:r>
            <a:endParaRPr/>
          </a:p>
          <a:p>
            <a:pPr indent="-342900" lvl="0" marL="457200" rtl="0">
              <a:lnSpc>
                <a:spcPct val="150000"/>
              </a:lnSpc>
              <a:spcBef>
                <a:spcPts val="0"/>
              </a:spcBef>
              <a:spcAft>
                <a:spcPts val="0"/>
              </a:spcAft>
              <a:buSzPts val="1800"/>
              <a:buChar char="●"/>
            </a:pPr>
            <a:r>
              <a:rPr lang="en-GB"/>
              <a:t>No support for Update or Delete in HIVE</a:t>
            </a:r>
            <a:endParaRPr/>
          </a:p>
          <a:p>
            <a:pPr indent="-342900" lvl="0" marL="457200" rtl="0">
              <a:lnSpc>
                <a:spcPct val="150000"/>
              </a:lnSpc>
              <a:spcBef>
                <a:spcPts val="0"/>
              </a:spcBef>
              <a:spcAft>
                <a:spcPts val="0"/>
              </a:spcAft>
              <a:buSzPts val="1800"/>
              <a:buChar char="●"/>
            </a:pPr>
            <a:r>
              <a:rPr lang="en-GB"/>
              <a:t>No support for inserting single rows.</a:t>
            </a:r>
            <a:endParaRPr/>
          </a:p>
          <a:p>
            <a:pPr indent="-342900" lvl="0" marL="457200">
              <a:spcBef>
                <a:spcPts val="0"/>
              </a:spcBef>
              <a:spcAft>
                <a:spcPts val="0"/>
              </a:spcAft>
              <a:buSzPts val="1800"/>
              <a:buChar char="●"/>
            </a:pPr>
            <a:r>
              <a:rPr lang="en-GB"/>
              <a:t>Supports Partitioning and Bucketing.</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0" name="Shape 120"/>
        <p:cNvGrpSpPr/>
        <p:nvPr/>
      </p:nvGrpSpPr>
      <p:grpSpPr>
        <a:xfrm>
          <a:off x="0" y="0"/>
          <a:ext cx="0" cy="0"/>
          <a:chOff x="0" y="0"/>
          <a:chExt cx="0" cy="0"/>
        </a:xfrm>
      </p:grpSpPr>
      <p:sp>
        <p:nvSpPr>
          <p:cNvPr id="121" name="Shape 121"/>
          <p:cNvSpPr txBox="1"/>
          <p:nvPr>
            <p:ph type="title"/>
          </p:nvPr>
        </p:nvSpPr>
        <p:spPr>
          <a:xfrm>
            <a:off x="218400" y="176750"/>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PIG Vs HIVE</a:t>
            </a:r>
            <a:endParaRPr/>
          </a:p>
        </p:txBody>
      </p:sp>
      <p:sp>
        <p:nvSpPr>
          <p:cNvPr id="122" name="Shape 122"/>
          <p:cNvSpPr txBox="1"/>
          <p:nvPr>
            <p:ph idx="1" type="body"/>
          </p:nvPr>
        </p:nvSpPr>
        <p:spPr>
          <a:xfrm>
            <a:off x="218400" y="814250"/>
            <a:ext cx="4143600" cy="38976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b="1" lang="en-GB" sz="1800">
                <a:latin typeface="Oswald"/>
                <a:ea typeface="Oswald"/>
                <a:cs typeface="Oswald"/>
                <a:sym typeface="Oswald"/>
              </a:rPr>
              <a:t>PIG:</a:t>
            </a:r>
            <a:endParaRPr b="1" sz="1800">
              <a:latin typeface="Oswald"/>
              <a:ea typeface="Oswald"/>
              <a:cs typeface="Oswald"/>
              <a:sym typeface="Oswald"/>
            </a:endParaRPr>
          </a:p>
          <a:p>
            <a:pPr indent="-330200" lvl="0" marL="457200">
              <a:spcBef>
                <a:spcPts val="1600"/>
              </a:spcBef>
              <a:spcAft>
                <a:spcPts val="0"/>
              </a:spcAft>
              <a:buSzPts val="1600"/>
              <a:buChar char="●"/>
            </a:pPr>
            <a:r>
              <a:rPr lang="en-GB" sz="1600"/>
              <a:t>Procedural Data FLow Language.</a:t>
            </a:r>
            <a:endParaRPr sz="1600"/>
          </a:p>
          <a:p>
            <a:pPr indent="-330200" lvl="0" marL="457200">
              <a:spcBef>
                <a:spcPts val="0"/>
              </a:spcBef>
              <a:spcAft>
                <a:spcPts val="0"/>
              </a:spcAft>
              <a:buSzPts val="1600"/>
              <a:buChar char="●"/>
            </a:pPr>
            <a:r>
              <a:rPr lang="en-GB" sz="1600"/>
              <a:t>Mainly used when there are more joins and filters.</a:t>
            </a:r>
            <a:endParaRPr sz="1600"/>
          </a:p>
          <a:p>
            <a:pPr indent="-330200" lvl="0" marL="457200" rtl="0">
              <a:spcBef>
                <a:spcPts val="0"/>
              </a:spcBef>
              <a:spcAft>
                <a:spcPts val="0"/>
              </a:spcAft>
              <a:buSzPts val="1600"/>
              <a:buChar char="●"/>
            </a:pPr>
            <a:r>
              <a:rPr lang="en-GB" sz="1600"/>
              <a:t>Operates on the client side of a cluster.</a:t>
            </a:r>
            <a:r>
              <a:rPr lang="en-GB" sz="1600"/>
              <a:t> </a:t>
            </a:r>
            <a:endParaRPr sz="1600"/>
          </a:p>
          <a:p>
            <a:pPr indent="-330200" lvl="0" marL="457200">
              <a:spcBef>
                <a:spcPts val="0"/>
              </a:spcBef>
              <a:spcAft>
                <a:spcPts val="0"/>
              </a:spcAft>
              <a:buSzPts val="1600"/>
              <a:buChar char="●"/>
            </a:pPr>
            <a:r>
              <a:rPr lang="en-GB" sz="1600"/>
              <a:t>Mainly used by researchers for programming.</a:t>
            </a:r>
            <a:endParaRPr sz="1600"/>
          </a:p>
          <a:p>
            <a:pPr indent="-330200" lvl="0" marL="457200">
              <a:spcBef>
                <a:spcPts val="0"/>
              </a:spcBef>
              <a:spcAft>
                <a:spcPts val="0"/>
              </a:spcAft>
              <a:buSzPts val="1600"/>
              <a:buChar char="●"/>
            </a:pPr>
            <a:r>
              <a:rPr lang="en-GB" sz="1600"/>
              <a:t>Can handle both structured and unstructured data.</a:t>
            </a:r>
            <a:endParaRPr sz="1600"/>
          </a:p>
          <a:p>
            <a:pPr indent="-330200" lvl="0" marL="457200">
              <a:spcBef>
                <a:spcPts val="0"/>
              </a:spcBef>
              <a:spcAft>
                <a:spcPts val="0"/>
              </a:spcAft>
              <a:buSzPts val="1600"/>
              <a:buChar char="●"/>
            </a:pPr>
            <a:r>
              <a:rPr lang="en-GB" sz="1600"/>
              <a:t>Cannot operate on thrift server.</a:t>
            </a:r>
            <a:endParaRPr sz="1600"/>
          </a:p>
          <a:p>
            <a:pPr indent="-330200" lvl="0" marL="457200">
              <a:spcBef>
                <a:spcPts val="0"/>
              </a:spcBef>
              <a:spcAft>
                <a:spcPts val="0"/>
              </a:spcAft>
              <a:buSzPts val="1600"/>
              <a:buChar char="●"/>
            </a:pPr>
            <a:r>
              <a:rPr lang="en-GB" sz="1600"/>
              <a:t>Pig uses Pig Latin for programming</a:t>
            </a:r>
            <a:endParaRPr sz="1600"/>
          </a:p>
          <a:p>
            <a:pPr indent="-330200" lvl="0" marL="457200" rtl="0">
              <a:spcBef>
                <a:spcPts val="0"/>
              </a:spcBef>
              <a:spcAft>
                <a:spcPts val="0"/>
              </a:spcAft>
              <a:buSzPts val="1600"/>
              <a:buChar char="●"/>
            </a:pPr>
            <a:r>
              <a:rPr lang="en-GB" sz="1600"/>
              <a:t>No need to create tables.</a:t>
            </a:r>
            <a:endParaRPr sz="1600"/>
          </a:p>
          <a:p>
            <a:pPr indent="0" lvl="0" marL="0">
              <a:spcBef>
                <a:spcPts val="1600"/>
              </a:spcBef>
              <a:spcAft>
                <a:spcPts val="1600"/>
              </a:spcAft>
              <a:buNone/>
            </a:pPr>
            <a:r>
              <a:t/>
            </a:r>
            <a:endParaRPr sz="1600">
              <a:highlight>
                <a:srgbClr val="FFFFFF"/>
              </a:highlight>
            </a:endParaRPr>
          </a:p>
        </p:txBody>
      </p:sp>
      <p:sp>
        <p:nvSpPr>
          <p:cNvPr id="123" name="Shape 123"/>
          <p:cNvSpPr txBox="1"/>
          <p:nvPr>
            <p:ph idx="2" type="body"/>
          </p:nvPr>
        </p:nvSpPr>
        <p:spPr>
          <a:xfrm>
            <a:off x="4548550" y="814250"/>
            <a:ext cx="4295400" cy="38976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b="1" lang="en-GB" sz="1800">
                <a:latin typeface="Oswald"/>
                <a:ea typeface="Oswald"/>
                <a:cs typeface="Oswald"/>
                <a:sym typeface="Oswald"/>
              </a:rPr>
              <a:t>HIVE:</a:t>
            </a:r>
            <a:endParaRPr b="1" sz="1800">
              <a:latin typeface="Oswald"/>
              <a:ea typeface="Oswald"/>
              <a:cs typeface="Oswald"/>
              <a:sym typeface="Oswald"/>
            </a:endParaRPr>
          </a:p>
          <a:p>
            <a:pPr indent="-330200" lvl="0" marL="457200">
              <a:spcBef>
                <a:spcPts val="1600"/>
              </a:spcBef>
              <a:spcAft>
                <a:spcPts val="0"/>
              </a:spcAft>
              <a:buSzPts val="1600"/>
              <a:buChar char="●"/>
            </a:pPr>
            <a:r>
              <a:rPr lang="en-GB" sz="1600"/>
              <a:t>Declarative SQL Language.</a:t>
            </a:r>
            <a:endParaRPr sz="1600"/>
          </a:p>
          <a:p>
            <a:pPr indent="-330200" lvl="0" marL="457200">
              <a:spcBef>
                <a:spcPts val="0"/>
              </a:spcBef>
              <a:spcAft>
                <a:spcPts val="0"/>
              </a:spcAft>
              <a:buSzPts val="1600"/>
              <a:buChar char="●"/>
            </a:pPr>
            <a:r>
              <a:rPr lang="en-GB" sz="1600"/>
              <a:t>Used when limited number of joins are present.</a:t>
            </a:r>
            <a:endParaRPr sz="1600"/>
          </a:p>
          <a:p>
            <a:pPr indent="-330200" lvl="0" marL="457200">
              <a:spcBef>
                <a:spcPts val="0"/>
              </a:spcBef>
              <a:spcAft>
                <a:spcPts val="0"/>
              </a:spcAft>
              <a:buSzPts val="1600"/>
              <a:buChar char="●"/>
            </a:pPr>
            <a:r>
              <a:rPr lang="en-GB" sz="1600"/>
              <a:t>Operates on the server side of a cluster.</a:t>
            </a:r>
            <a:endParaRPr sz="1600"/>
          </a:p>
          <a:p>
            <a:pPr indent="-330200" lvl="0" marL="457200" rtl="0">
              <a:spcBef>
                <a:spcPts val="0"/>
              </a:spcBef>
              <a:spcAft>
                <a:spcPts val="0"/>
              </a:spcAft>
              <a:buSzPts val="1600"/>
              <a:buChar char="●"/>
            </a:pPr>
            <a:r>
              <a:rPr lang="en-GB" sz="1600"/>
              <a:t>Mainly used by data analysts for creating reports.                </a:t>
            </a:r>
            <a:endParaRPr sz="1600"/>
          </a:p>
          <a:p>
            <a:pPr indent="-330200" lvl="0" marL="457200" rtl="0">
              <a:lnSpc>
                <a:spcPct val="220000"/>
              </a:lnSpc>
              <a:spcBef>
                <a:spcPts val="0"/>
              </a:spcBef>
              <a:spcAft>
                <a:spcPts val="0"/>
              </a:spcAft>
              <a:buSzPts val="1600"/>
              <a:buChar char="●"/>
            </a:pPr>
            <a:r>
              <a:rPr lang="en-GB" sz="1600"/>
              <a:t>Supports only structured data.                                                                                                         </a:t>
            </a:r>
            <a:endParaRPr sz="1600"/>
          </a:p>
          <a:p>
            <a:pPr indent="-330200" lvl="0" marL="457200" rtl="0">
              <a:lnSpc>
                <a:spcPct val="115000"/>
              </a:lnSpc>
              <a:spcBef>
                <a:spcPts val="0"/>
              </a:spcBef>
              <a:spcAft>
                <a:spcPts val="0"/>
              </a:spcAft>
              <a:buSzPts val="1600"/>
              <a:buChar char="●"/>
            </a:pPr>
            <a:r>
              <a:rPr lang="en-GB" sz="1600"/>
              <a:t>Can operate on thrift server.</a:t>
            </a:r>
            <a:endParaRPr sz="1600"/>
          </a:p>
          <a:p>
            <a:pPr indent="-330200" lvl="0" marL="457200" rtl="0">
              <a:spcBef>
                <a:spcPts val="0"/>
              </a:spcBef>
              <a:spcAft>
                <a:spcPts val="0"/>
              </a:spcAft>
              <a:buSzPts val="1600"/>
              <a:buChar char="●"/>
            </a:pPr>
            <a:r>
              <a:rPr lang="en-GB" sz="1600"/>
              <a:t>It uses HQL which goes beyond the SQL.</a:t>
            </a:r>
            <a:endParaRPr sz="1600"/>
          </a:p>
          <a:p>
            <a:pPr indent="-330200" lvl="0" marL="457200">
              <a:spcBef>
                <a:spcPts val="0"/>
              </a:spcBef>
              <a:spcAft>
                <a:spcPts val="0"/>
              </a:spcAft>
              <a:buSzPts val="1600"/>
              <a:buChar char="●"/>
            </a:pPr>
            <a:r>
              <a:rPr lang="en-GB" sz="1600"/>
              <a:t>Should manually create tables.</a:t>
            </a:r>
            <a:endParaRPr sz="1600"/>
          </a:p>
        </p:txBody>
      </p:sp>
    </p:spTree>
  </p:cSld>
  <p:clrMapOvr>
    <a:masterClrMapping/>
  </p:clrMapOvr>
</p:sld>
</file>

<file path=ppt/theme/theme1.xml><?xml version="1.0" encoding="utf-8"?>
<a:theme xmlns:a="http://schemas.openxmlformats.org/drawingml/2006/main" xmlns:r="http://schemas.openxmlformats.org/officeDocument/2006/relationships"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