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81" r:id="rId11"/>
    <p:sldId id="277" r:id="rId12"/>
    <p:sldId id="278" r:id="rId13"/>
    <p:sldId id="264" r:id="rId14"/>
    <p:sldId id="265" r:id="rId15"/>
    <p:sldId id="266" r:id="rId16"/>
    <p:sldId id="267" r:id="rId17"/>
    <p:sldId id="268" r:id="rId18"/>
    <p:sldId id="279" r:id="rId19"/>
    <p:sldId id="272" r:id="rId20"/>
    <p:sldId id="273" r:id="rId21"/>
    <p:sldId id="274" r:id="rId22"/>
    <p:sldId id="275" r:id="rId23"/>
    <p:sldId id="276" r:id="rId24"/>
    <p:sldId id="269" r:id="rId25"/>
    <p:sldId id="270" r:id="rId26"/>
    <p:sldId id="27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14E82-4AD4-4C40-B16F-2A5644DA7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782" y="1974502"/>
            <a:ext cx="10335077" cy="1789043"/>
          </a:xfrm>
        </p:spPr>
        <p:txBody>
          <a:bodyPr/>
          <a:lstStyle/>
          <a:p>
            <a:r>
              <a:rPr lang="en-IN" b="0" dirty="0"/>
              <a:t>Cloud Computing for Data Analysis</a:t>
            </a:r>
            <a:br>
              <a:rPr lang="en-IN" b="0" dirty="0"/>
            </a:br>
            <a:r>
              <a:rPr lang="en-IN" b="0" dirty="0" err="1"/>
              <a:t>Pig|Hive|Hbase|Zookeeper</a:t>
            </a:r>
            <a:br>
              <a:rPr lang="en-IN" b="0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1DCA9-A33C-4FC6-972F-9BF034EDB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0157" y="3149072"/>
            <a:ext cx="5539408" cy="3370998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E2A22D0-F08A-46DF-A77C-2AF053D50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489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9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783BF-2242-431F-8592-17E07E6A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13285-897C-49D3-AD65-760FF8F61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Give some applications of Hive.</a:t>
            </a:r>
            <a:endParaRPr lang="en-IN" dirty="0"/>
          </a:p>
          <a:p>
            <a:pPr fontAlgn="base"/>
            <a:r>
              <a:rPr lang="en-IN" dirty="0"/>
              <a:t>Text Mining</a:t>
            </a:r>
          </a:p>
          <a:p>
            <a:pPr fontAlgn="base"/>
            <a:r>
              <a:rPr lang="en-IN" dirty="0"/>
              <a:t>Document Indexing</a:t>
            </a:r>
          </a:p>
          <a:p>
            <a:pPr fontAlgn="base"/>
            <a:r>
              <a:rPr lang="en-IN" dirty="0"/>
              <a:t>Predictive </a:t>
            </a:r>
            <a:r>
              <a:rPr lang="en-IN" dirty="0" err="1"/>
              <a:t>Modeling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35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48AE8-5019-B74C-A62A-C4EFF3BAC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Pig                       vs                Hive</a:t>
            </a:r>
          </a:p>
        </p:txBody>
      </p:sp>
      <p:sp>
        <p:nvSpPr>
          <p:cNvPr id="4" name="Shape 209">
            <a:extLst>
              <a:ext uri="{FF2B5EF4-FFF2-40B4-BE49-F238E27FC236}">
                <a16:creationId xmlns:a16="http://schemas.microsoft.com/office/drawing/2014/main" id="{02C2AD9F-5DB6-3D4E-8E7F-6C926E144F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Procedural Data Flow Language</a:t>
            </a:r>
          </a:p>
          <a:p>
            <a:pPr marL="457200" lvl="0" indent="-355600" rtl="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For Programming</a:t>
            </a:r>
          </a:p>
          <a:p>
            <a:pPr marL="457200" lvl="0" indent="-355600" rtl="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Mainly used by Researchers </a:t>
            </a: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buSzPct val="100000"/>
              <a:buNone/>
            </a:pPr>
            <a:r>
              <a:rPr lang="en-US" sz="2000" dirty="0"/>
              <a:t>   &amp; Programmers</a:t>
            </a:r>
          </a:p>
          <a:p>
            <a:pPr marL="457200" lvl="0" indent="-355600" rtl="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Operates on the client side of a cluster</a:t>
            </a:r>
          </a:p>
          <a:p>
            <a:pPr marL="457200" lvl="0" indent="-355600" rtl="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Better dev environments, debuggers</a:t>
            </a: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buSzPct val="100000"/>
              <a:buNone/>
            </a:pPr>
            <a:r>
              <a:rPr lang="en-US" sz="2000" dirty="0"/>
              <a:t> expected</a:t>
            </a:r>
          </a:p>
          <a:p>
            <a:pPr marL="457200" lvl="0" indent="-35560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Does not have a thrift server </a:t>
            </a:r>
          </a:p>
        </p:txBody>
      </p:sp>
      <p:sp>
        <p:nvSpPr>
          <p:cNvPr id="5" name="Shape 211">
            <a:extLst>
              <a:ext uri="{FF2B5EF4-FFF2-40B4-BE49-F238E27FC236}">
                <a16:creationId xmlns:a16="http://schemas.microsoft.com/office/drawing/2014/main" id="{E93E80CC-88B0-F24E-BCB4-1F8AD99382DB}"/>
              </a:ext>
            </a:extLst>
          </p:cNvPr>
          <p:cNvSpPr txBox="1">
            <a:spLocks/>
          </p:cNvSpPr>
          <p:nvPr/>
        </p:nvSpPr>
        <p:spPr>
          <a:xfrm>
            <a:off x="6863254" y="2322785"/>
            <a:ext cx="4388377" cy="30795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5560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Declarative SQL Language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For creating reports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Mainly used by Data/Business Analysts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Operates on the server side of a cluster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Better integration with technologies expected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2000" dirty="0"/>
              <a:t>Thrift Server </a:t>
            </a:r>
          </a:p>
        </p:txBody>
      </p:sp>
    </p:spTree>
    <p:extLst>
      <p:ext uri="{BB962C8B-B14F-4D97-AF65-F5344CB8AC3E}">
        <p14:creationId xmlns:p14="http://schemas.microsoft.com/office/powerpoint/2010/main" val="386264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234E-57AF-F445-8FAC-39D5738E4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B0B6A-B68E-4044-BE7C-8E1B9B879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Is </a:t>
            </a:r>
            <a:r>
              <a:rPr lang="en-US" sz="3200"/>
              <a:t>Hive operate </a:t>
            </a:r>
            <a:r>
              <a:rPr lang="en-US" sz="3200" dirty="0"/>
              <a:t>on client side of the server?</a:t>
            </a:r>
          </a:p>
          <a:p>
            <a:pPr marL="0" indent="0">
              <a:buNone/>
            </a:pPr>
            <a:r>
              <a:rPr lang="en-US" sz="3200" dirty="0"/>
              <a:t>True/false?</a:t>
            </a:r>
          </a:p>
        </p:txBody>
      </p:sp>
    </p:spTree>
    <p:extLst>
      <p:ext uri="{BB962C8B-B14F-4D97-AF65-F5344CB8AC3E}">
        <p14:creationId xmlns:p14="http://schemas.microsoft.com/office/powerpoint/2010/main" val="2474791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09DA-3AF4-4D82-9D4C-1B0ADF21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Zookeeper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C6495-1D80-4598-A1BC-1A44989F9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 err="1"/>
              <a:t>ZooKeeper</a:t>
            </a:r>
            <a:r>
              <a:rPr lang="en-IN" dirty="0"/>
              <a:t> is an open source Apache™ project that provides a centralized infrastructure and services that enable synchronization across a cluster. </a:t>
            </a:r>
            <a:r>
              <a:rPr lang="en-IN" dirty="0" err="1"/>
              <a:t>ZooKeeper</a:t>
            </a:r>
            <a:r>
              <a:rPr lang="en-IN" dirty="0"/>
              <a:t> maintains common objects needed in large cluster </a:t>
            </a:r>
            <a:r>
              <a:rPr lang="en-IN" dirty="0" err="1"/>
              <a:t>environments.Examples</a:t>
            </a:r>
            <a:r>
              <a:rPr lang="en-IN" dirty="0"/>
              <a:t> of these objects include configuration information, hierarchical naming space, and so on. Applications can leverage these services to coordinate distributed processing across large clusters.</a:t>
            </a:r>
          </a:p>
          <a:p>
            <a:pPr fontAlgn="base"/>
            <a:r>
              <a:rPr lang="en-IN" dirty="0"/>
              <a:t>Created by Yahoo! Research as part of Hadoop sub-project.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2965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4EA6-BBA2-4E4D-A992-402C7CAE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Features: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0C4F-CD0F-4480-816C-83FA957E3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/>
              <a:t>Reliable System: This system is very reliable as it keeps working even if a node fails.</a:t>
            </a:r>
          </a:p>
          <a:p>
            <a:pPr fontAlgn="base"/>
            <a:r>
              <a:rPr lang="en-IN" dirty="0"/>
              <a:t>Simple Architecture: The architecture of </a:t>
            </a:r>
            <a:r>
              <a:rPr lang="en-IN" dirty="0" err="1"/>
              <a:t>ZooKeeper</a:t>
            </a:r>
            <a:r>
              <a:rPr lang="en-IN" dirty="0"/>
              <a:t> is quite simple as there is a shared hierarchical namespace which helps coordinating the processes.</a:t>
            </a:r>
          </a:p>
          <a:p>
            <a:pPr fontAlgn="base"/>
            <a:r>
              <a:rPr lang="en-IN" dirty="0"/>
              <a:t>Fast Processing: Zookeeper is especially fast in "read-dominant" workloads (i.e. workloads in which reads are much more common than writes).</a:t>
            </a:r>
          </a:p>
          <a:p>
            <a:pPr fontAlgn="base"/>
            <a:r>
              <a:rPr lang="en-IN" dirty="0"/>
              <a:t>Scalable: The performance of </a:t>
            </a:r>
            <a:r>
              <a:rPr lang="en-IN" dirty="0" err="1"/>
              <a:t>ZooKeeper</a:t>
            </a:r>
            <a:r>
              <a:rPr lang="en-IN" dirty="0"/>
              <a:t> can be improved by adding nodes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938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B340-0D3C-4032-8C38-FE9E6A91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7FB75-1339-422E-B385-0EA5EBAA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What is the model of a </a:t>
            </a:r>
            <a:r>
              <a:rPr lang="en-IN" sz="3200" dirty="0" err="1"/>
              <a:t>ZooKeeper</a:t>
            </a:r>
            <a:r>
              <a:rPr lang="en-IN" sz="3200" dirty="0"/>
              <a:t> cluster?</a:t>
            </a:r>
          </a:p>
        </p:txBody>
      </p:sp>
    </p:spTree>
    <p:extLst>
      <p:ext uri="{BB962C8B-B14F-4D97-AF65-F5344CB8AC3E}">
        <p14:creationId xmlns:p14="http://schemas.microsoft.com/office/powerpoint/2010/main" val="2891612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D6063-E1FE-444F-8FBA-33A26BB5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/>
              <a:t>HBase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2D7E6-0C3B-400B-8EBB-DC0129D7A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HBase is a distributed column-oriented data store built on top of HDFS</a:t>
            </a:r>
          </a:p>
          <a:p>
            <a:r>
              <a:rPr lang="en-IN" dirty="0"/>
              <a:t>HBase is an Apache open source project whose goal is to provide storage for the Hadoop Distributed Computing</a:t>
            </a:r>
          </a:p>
          <a:p>
            <a:r>
              <a:rPr lang="en-IN" dirty="0"/>
              <a:t>HBase runs on top of HDFS and is well-suited for faster read and write operations on large datasets with high throughput and low input/output latency.</a:t>
            </a:r>
          </a:p>
          <a:p>
            <a:r>
              <a:rPr lang="en-IN" dirty="0"/>
              <a:t>Unlike relational and traditional databases, HBase does not support SQL scripting; instead the equivalent is written in Java, employing similarity with a MapReduce application.</a:t>
            </a:r>
          </a:p>
        </p:txBody>
      </p:sp>
    </p:spTree>
    <p:extLst>
      <p:ext uri="{BB962C8B-B14F-4D97-AF65-F5344CB8AC3E}">
        <p14:creationId xmlns:p14="http://schemas.microsoft.com/office/powerpoint/2010/main" val="3515326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D9D83-817F-4417-BDA7-61B7CA5C4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/>
              <a:t>HBase Architecture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54939-464B-4EBC-920A-DA8508B9E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HBase has three major components: the client library, a master server, and region servers. Region servers can be added or removed as per requirement.</a:t>
            </a:r>
          </a:p>
          <a:p>
            <a:r>
              <a:rPr lang="en-IN" dirty="0"/>
              <a:t>•</a:t>
            </a:r>
            <a:r>
              <a:rPr lang="en-IN" b="1" dirty="0"/>
              <a:t>Region</a:t>
            </a:r>
            <a:endParaRPr lang="en-IN" dirty="0"/>
          </a:p>
          <a:p>
            <a:r>
              <a:rPr lang="en-IN" dirty="0"/>
              <a:t>•A subset of a table’s rows, like horizontal range partitioning</a:t>
            </a:r>
          </a:p>
          <a:p>
            <a:r>
              <a:rPr lang="en-IN" dirty="0"/>
              <a:t>•Automatically done</a:t>
            </a:r>
          </a:p>
          <a:p>
            <a:r>
              <a:rPr lang="en-IN" dirty="0"/>
              <a:t>•</a:t>
            </a:r>
            <a:r>
              <a:rPr lang="en-IN" b="1" dirty="0" err="1"/>
              <a:t>RegionServer</a:t>
            </a:r>
            <a:r>
              <a:rPr lang="en-IN" b="1" dirty="0"/>
              <a:t> (many slaves)</a:t>
            </a:r>
            <a:endParaRPr lang="en-IN" dirty="0"/>
          </a:p>
          <a:p>
            <a:r>
              <a:rPr lang="en-IN" dirty="0"/>
              <a:t>•Manages data regions</a:t>
            </a:r>
          </a:p>
          <a:p>
            <a:r>
              <a:rPr lang="en-IN" dirty="0"/>
              <a:t>•Serves data for reads and writes (</a:t>
            </a:r>
            <a:r>
              <a:rPr lang="en-IN" b="1" i="1" dirty="0"/>
              <a:t>using a log</a:t>
            </a:r>
            <a:r>
              <a:rPr lang="en-IN" dirty="0"/>
              <a:t>)</a:t>
            </a:r>
          </a:p>
          <a:p>
            <a:r>
              <a:rPr lang="en-IN" dirty="0"/>
              <a:t>•</a:t>
            </a:r>
            <a:r>
              <a:rPr lang="en-IN" b="1" dirty="0"/>
              <a:t>Master</a:t>
            </a:r>
            <a:endParaRPr lang="en-IN" dirty="0"/>
          </a:p>
          <a:p>
            <a:r>
              <a:rPr lang="en-IN" dirty="0"/>
              <a:t>•Responsible for coordinating the slaves</a:t>
            </a:r>
          </a:p>
          <a:p>
            <a:r>
              <a:rPr lang="en-IN" dirty="0"/>
              <a:t>•Assigns regions, detects failures</a:t>
            </a:r>
          </a:p>
          <a:p>
            <a:r>
              <a:rPr lang="en-IN" dirty="0"/>
              <a:t>•Admin functions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7743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944F-51EB-4BD1-A83E-6D9A6461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26C7E-E499-497E-8F2E-997E84C52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Give the name of the key components of HBase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4824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832-2D85-496C-9CAA-0AC8D9652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Hbase</a:t>
            </a:r>
            <a:r>
              <a:rPr lang="en-IN" dirty="0"/>
              <a:t> Data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FEA2-8997-43C7-A682-75E88CBCC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1417639"/>
            <a:ext cx="10571998" cy="4441160"/>
          </a:xfrm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HBase is based on Google’s Bigtable model</a:t>
            </a:r>
          </a:p>
          <a:p>
            <a:pPr marL="579438" lvl="1" indent="-228600">
              <a:spcBef>
                <a:spcPts val="600"/>
              </a:spcBef>
              <a:buClr>
                <a:srgbClr val="B0BCC1"/>
              </a:buClr>
            </a:pP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Key-Value pairs</a:t>
            </a:r>
          </a:p>
          <a:p>
            <a:endParaRPr lang="en-IN" dirty="0"/>
          </a:p>
        </p:txBody>
      </p:sp>
      <p:pic>
        <p:nvPicPr>
          <p:cNvPr id="4" name="Picture 4" descr="image7.png">
            <a:extLst>
              <a:ext uri="{FF2B5EF4-FFF2-40B4-BE49-F238E27FC236}">
                <a16:creationId xmlns:a16="http://schemas.microsoft.com/office/drawing/2014/main" id="{BB73645C-DE33-41FF-AD18-3EBB181F6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88" y="3934749"/>
            <a:ext cx="69469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17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3E56-3A90-4735-94D3-B1377DEE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b="0" dirty="0"/>
            </a:br>
            <a:br>
              <a:rPr lang="en-IN" dirty="0"/>
            </a:br>
            <a:r>
              <a:rPr lang="en-IN" dirty="0"/>
              <a:t>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B38EB-32F7-4BA5-BD7B-1E9788E94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IN" dirty="0"/>
            </a:br>
            <a:br>
              <a:rPr lang="en-IN" dirty="0"/>
            </a:br>
            <a:r>
              <a:rPr lang="en-IN" sz="4000" dirty="0"/>
              <a:t>Pig was developed by?</a:t>
            </a:r>
            <a:br>
              <a:rPr lang="en-IN" sz="4000" dirty="0"/>
            </a:b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251524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120D-EB7A-4B1C-B641-84A0CDE98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Hbase</a:t>
            </a:r>
            <a:r>
              <a:rPr lang="en-IN" dirty="0"/>
              <a:t> Data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0D421-9F7E-4CAE-8370-49E23CDD6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2040835"/>
            <a:ext cx="10962469" cy="45675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HBase schema consists of several </a:t>
            </a:r>
            <a:r>
              <a:rPr lang="en-US" altLang="en-US" sz="2000" b="1" i="1" dirty="0"/>
              <a:t>Tables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Each table consists of a set of </a:t>
            </a:r>
            <a:r>
              <a:rPr lang="en-US" altLang="en-US" sz="2000" b="1" i="1" dirty="0"/>
              <a:t>Column Families</a:t>
            </a:r>
            <a:endParaRPr lang="en-US" altLang="en-US" sz="2000" dirty="0"/>
          </a:p>
          <a:p>
            <a:pPr marL="579438" lvl="1" indent="-228600">
              <a:lnSpc>
                <a:spcPct val="80000"/>
              </a:lnSpc>
              <a:spcBef>
                <a:spcPts val="600"/>
              </a:spcBef>
              <a:buClr>
                <a:srgbClr val="B0BCC1"/>
              </a:buClr>
            </a:pPr>
            <a:r>
              <a:rPr lang="en-US" altLang="en-US" sz="1800" dirty="0"/>
              <a:t>Columns are not part of the schema 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HBase has </a:t>
            </a:r>
            <a:r>
              <a:rPr lang="en-US" altLang="en-US" sz="2000" b="1" i="1" dirty="0"/>
              <a:t>Dynamic Columns</a:t>
            </a:r>
            <a:endParaRPr lang="en-US" altLang="en-US" sz="2000" dirty="0"/>
          </a:p>
          <a:p>
            <a:pPr marL="579438" lvl="1" indent="-228600">
              <a:lnSpc>
                <a:spcPct val="80000"/>
              </a:lnSpc>
              <a:spcBef>
                <a:spcPts val="600"/>
              </a:spcBef>
              <a:buClr>
                <a:srgbClr val="B0BCC1"/>
              </a:buClr>
            </a:pPr>
            <a:r>
              <a:rPr lang="en-US" altLang="en-US" sz="1800" dirty="0"/>
              <a:t>Because column names are encoded inside the cells</a:t>
            </a:r>
          </a:p>
          <a:p>
            <a:pPr marL="579438" lvl="1" indent="-228600">
              <a:lnSpc>
                <a:spcPct val="80000"/>
              </a:lnSpc>
              <a:spcBef>
                <a:spcPts val="600"/>
              </a:spcBef>
              <a:buClr>
                <a:srgbClr val="B0BCC1"/>
              </a:buClr>
            </a:pPr>
            <a:r>
              <a:rPr lang="en-US" altLang="en-US" sz="1800" dirty="0"/>
              <a:t>Different cells can have different columns</a:t>
            </a:r>
          </a:p>
          <a:p>
            <a:pPr marL="579438" lvl="1" indent="-228600">
              <a:lnSpc>
                <a:spcPct val="80000"/>
              </a:lnSpc>
              <a:spcBef>
                <a:spcPts val="600"/>
              </a:spcBef>
              <a:buClr>
                <a:srgbClr val="B0BCC1"/>
              </a:buClr>
            </a:pPr>
            <a:endParaRPr lang="en-US" altLang="en-US" sz="1800" dirty="0"/>
          </a:p>
          <a:p>
            <a:endParaRPr lang="en-IN" dirty="0"/>
          </a:p>
        </p:txBody>
      </p:sp>
      <p:pic>
        <p:nvPicPr>
          <p:cNvPr id="4" name="Picture 4" descr="Screen shot 2013-02-15 at 12.07.08 AM.png">
            <a:extLst>
              <a:ext uri="{FF2B5EF4-FFF2-40B4-BE49-F238E27FC236}">
                <a16:creationId xmlns:a16="http://schemas.microsoft.com/office/drawing/2014/main" id="{2CA9935C-204C-43CC-ADE6-600602C5A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227" y="4654160"/>
            <a:ext cx="5157788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5" name="Group 5">
            <a:extLst>
              <a:ext uri="{FF2B5EF4-FFF2-40B4-BE49-F238E27FC236}">
                <a16:creationId xmlns:a16="http://schemas.microsoft.com/office/drawing/2014/main" id="{AE903557-D8BB-4CF5-802D-349B19C2FED7}"/>
              </a:ext>
            </a:extLst>
          </p:cNvPr>
          <p:cNvGrpSpPr>
            <a:grpSpLocks/>
          </p:cNvGrpSpPr>
          <p:nvPr/>
        </p:nvGrpSpPr>
        <p:grpSpPr bwMode="auto">
          <a:xfrm>
            <a:off x="2433914" y="5323785"/>
            <a:ext cx="2909887" cy="1200329"/>
            <a:chOff x="0" y="0"/>
            <a:chExt cx="2909753" cy="1201512"/>
          </a:xfrm>
        </p:grpSpPr>
        <p:sp>
          <p:nvSpPr>
            <p:cNvPr id="6" name="AutoShape 6" descr="image2.tif">
              <a:extLst>
                <a:ext uri="{FF2B5EF4-FFF2-40B4-BE49-F238E27FC236}">
                  <a16:creationId xmlns:a16="http://schemas.microsoft.com/office/drawing/2014/main" id="{360565EA-163B-49BA-9A51-26E28047E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3651" y="0"/>
              <a:ext cx="596102" cy="894100"/>
            </a:xfrm>
            <a:prstGeom prst="rightArrow">
              <a:avLst>
                <a:gd name="adj1" fmla="val 50000"/>
                <a:gd name="adj2" fmla="val 50000"/>
              </a:avLst>
            </a:prstGeom>
            <a:blipFill dpi="0" rotWithShape="0">
              <a:blip r:embed="rId3"/>
              <a:srcRect/>
              <a:stretch>
                <a:fillRect/>
              </a:stretch>
            </a:blipFill>
            <a:ln w="12700" cap="flat" cmpd="sng">
              <a:solidFill>
                <a:srgbClr val="49585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algn="ctr" rotWithShape="0">
                <a:srgbClr val="000000">
                  <a:alpha val="39999"/>
                </a:srgbClr>
              </a:outerShdw>
            </a:effectLst>
          </p:spPr>
          <p:txBody>
            <a:bodyPr lIns="45720" rIns="45720" anchor="ctr"/>
            <a:lstStyle/>
            <a:p>
              <a:pPr algn="ctr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BF183385-DBD8-4D6B-B634-A211B911A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456197" cy="1201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r>
                <a:rPr lang="en-US" altLang="en-US" dirty="0"/>
                <a:t>“Roles” column family has different columns in different cells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2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FD032-421D-48EF-B65B-99F0F4BC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Hbase</a:t>
            </a:r>
            <a:r>
              <a:rPr lang="en-IN" dirty="0"/>
              <a:t> Data Model(Contd..)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E11E6-FC33-4F08-8A34-D88086125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6863" indent="-296863" defTabSz="795338">
              <a:spcBef>
                <a:spcPts val="17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version number </a:t>
            </a:r>
            <a:r>
              <a:rPr lang="en-US" altLang="en-US" dirty="0"/>
              <a:t>can be user-supplied</a:t>
            </a:r>
          </a:p>
          <a:p>
            <a:pPr marL="503238" lvl="1" indent="-198438" defTabSz="795338">
              <a:spcBef>
                <a:spcPts val="500"/>
              </a:spcBef>
              <a:buClr>
                <a:srgbClr val="B0BCC1"/>
              </a:buClr>
            </a:pPr>
            <a:r>
              <a:rPr lang="en-US" altLang="en-US" sz="1800" dirty="0"/>
              <a:t>Even does not have to be inserted in increasing order</a:t>
            </a:r>
          </a:p>
          <a:p>
            <a:pPr marL="503238" lvl="1" indent="-198438" defTabSz="795338">
              <a:spcBef>
                <a:spcPts val="500"/>
              </a:spcBef>
              <a:buClr>
                <a:srgbClr val="B0BCC1"/>
              </a:buClr>
            </a:pPr>
            <a:r>
              <a:rPr lang="en-US" altLang="en-US" sz="1800" dirty="0"/>
              <a:t>Version number are unique within each key</a:t>
            </a:r>
          </a:p>
          <a:p>
            <a:pPr marL="296863" indent="-296863" defTabSz="795338">
              <a:spcBef>
                <a:spcPts val="1700"/>
              </a:spcBef>
            </a:pPr>
            <a:r>
              <a:rPr lang="en-US" altLang="en-US" dirty="0"/>
              <a:t>Table can be very sparse</a:t>
            </a:r>
          </a:p>
          <a:p>
            <a:pPr marL="503238" lvl="1" indent="-198438" defTabSz="795338">
              <a:spcBef>
                <a:spcPts val="500"/>
              </a:spcBef>
              <a:buClr>
                <a:srgbClr val="B0BCC1"/>
              </a:buClr>
            </a:pPr>
            <a:r>
              <a:rPr lang="en-US" altLang="en-US" sz="1800" dirty="0"/>
              <a:t>Many cells are empty </a:t>
            </a:r>
          </a:p>
          <a:p>
            <a:pPr marL="296863" indent="-296863" defTabSz="795338">
              <a:spcBef>
                <a:spcPts val="1700"/>
              </a:spcBef>
            </a:pPr>
            <a:r>
              <a:rPr lang="en-US" altLang="en-US" b="1" i="1" dirty="0"/>
              <a:t>Keys</a:t>
            </a:r>
            <a:r>
              <a:rPr lang="en-US" altLang="en-US" dirty="0"/>
              <a:t> are indexed as the primary key</a:t>
            </a:r>
            <a:endParaRPr lang="en-US" altLang="en-US" b="1" i="1" dirty="0"/>
          </a:p>
          <a:p>
            <a:endParaRPr lang="en-IN" dirty="0"/>
          </a:p>
        </p:txBody>
      </p:sp>
      <p:pic>
        <p:nvPicPr>
          <p:cNvPr id="4" name="Picture 3" descr="Screen shot 2013-02-15 at 12.23.29 AM.png">
            <a:extLst>
              <a:ext uri="{FF2B5EF4-FFF2-40B4-BE49-F238E27FC236}">
                <a16:creationId xmlns:a16="http://schemas.microsoft.com/office/drawing/2014/main" id="{D2020AB0-D7B3-44BF-BD35-8A2DA4A8B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3927131"/>
            <a:ext cx="6597650" cy="168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000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0A81-F290-4106-8D23-9E15E673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HBase Physical Model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79A93-0F14-4B51-9CCF-5F1FDF3BE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63" y="1610744"/>
            <a:ext cx="10554574" cy="3636511"/>
          </a:xfrm>
        </p:spPr>
        <p:txBody>
          <a:bodyPr/>
          <a:lstStyle/>
          <a:p>
            <a:pPr marL="338138" indent="-338138" defTabSz="904875">
              <a:lnSpc>
                <a:spcPct val="80000"/>
              </a:lnSpc>
              <a:spcBef>
                <a:spcPts val="1900"/>
              </a:spcBef>
            </a:pPr>
            <a:r>
              <a:rPr lang="en-US" altLang="en-US" dirty="0"/>
              <a:t>Each column family is stored in a separate file (called </a:t>
            </a:r>
            <a:r>
              <a:rPr lang="en-US" altLang="en-US" b="1" i="1" dirty="0" err="1"/>
              <a:t>HTables</a:t>
            </a:r>
            <a:r>
              <a:rPr lang="en-US" altLang="en-US" dirty="0"/>
              <a:t>)</a:t>
            </a:r>
          </a:p>
          <a:p>
            <a:pPr marL="338138" indent="-338138" defTabSz="904875">
              <a:lnSpc>
                <a:spcPct val="80000"/>
              </a:lnSpc>
              <a:spcBef>
                <a:spcPts val="1900"/>
              </a:spcBef>
            </a:pPr>
            <a:r>
              <a:rPr lang="en-US" altLang="en-US" dirty="0"/>
              <a:t>Key &amp; Version numbers are replicated with each column family</a:t>
            </a:r>
          </a:p>
          <a:p>
            <a:pPr marL="338138" indent="-338138" defTabSz="904875">
              <a:lnSpc>
                <a:spcPct val="80000"/>
              </a:lnSpc>
              <a:spcBef>
                <a:spcPts val="1900"/>
              </a:spcBef>
            </a:pPr>
            <a:r>
              <a:rPr lang="en-US" altLang="en-US" dirty="0"/>
              <a:t>Empty cells are not stored</a:t>
            </a:r>
          </a:p>
          <a:p>
            <a:endParaRPr lang="en-IN" dirty="0"/>
          </a:p>
        </p:txBody>
      </p:sp>
      <p:pic>
        <p:nvPicPr>
          <p:cNvPr id="4" name="Picture 5" descr="Screen shot 2013-02-15 at 12.33.24 AM.png">
            <a:extLst>
              <a:ext uri="{FF2B5EF4-FFF2-40B4-BE49-F238E27FC236}">
                <a16:creationId xmlns:a16="http://schemas.microsoft.com/office/drawing/2014/main" id="{D2359E5B-2FAC-403F-97CF-15222475A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58" y="3338513"/>
            <a:ext cx="4725988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Screen shot 2013-02-15 at 12.33.15 AM.png">
            <a:extLst>
              <a:ext uri="{FF2B5EF4-FFF2-40B4-BE49-F238E27FC236}">
                <a16:creationId xmlns:a16="http://schemas.microsoft.com/office/drawing/2014/main" id="{F323A1AF-44B5-441F-A3A8-4CE591E46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58" y="5247255"/>
            <a:ext cx="47767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196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76C6-25F5-4DF1-8858-20B41B916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2F6E-9532-4220-9B44-76A657708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b="1" dirty="0"/>
              <a:t>What is one major difference between </a:t>
            </a:r>
            <a:r>
              <a:rPr lang="en-IN" sz="2000" b="1" dirty="0" err="1"/>
              <a:t>Hbase</a:t>
            </a:r>
            <a:r>
              <a:rPr lang="en-IN" sz="2000" b="1" dirty="0"/>
              <a:t> Data Model and </a:t>
            </a:r>
            <a:r>
              <a:rPr lang="en-IN" sz="2000" b="1" dirty="0" err="1"/>
              <a:t>Hbase</a:t>
            </a:r>
            <a:r>
              <a:rPr lang="en-IN" sz="2000" b="1" dirty="0"/>
              <a:t> Physical Model?</a:t>
            </a:r>
          </a:p>
        </p:txBody>
      </p:sp>
    </p:spTree>
    <p:extLst>
      <p:ext uri="{BB962C8B-B14F-4D97-AF65-F5344CB8AC3E}">
        <p14:creationId xmlns:p14="http://schemas.microsoft.com/office/powerpoint/2010/main" val="3111673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A88C-AC5F-4ECF-9418-3259B398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F2D3-EC9B-4521-BD95-DDB45DE1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 Does HBase needs HDFS?</a:t>
            </a:r>
          </a:p>
        </p:txBody>
      </p:sp>
    </p:spTree>
    <p:extLst>
      <p:ext uri="{BB962C8B-B14F-4D97-AF65-F5344CB8AC3E}">
        <p14:creationId xmlns:p14="http://schemas.microsoft.com/office/powerpoint/2010/main" val="2087833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A7CED-0D2C-46B8-BA0A-82EEF4F48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HBase vs</a:t>
            </a:r>
            <a:r>
              <a:rPr lang="en-IN" b="0" dirty="0"/>
              <a:t> </a:t>
            </a:r>
            <a:r>
              <a:rPr lang="en-IN" dirty="0"/>
              <a:t>HDFS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18856-A89F-4330-B9EA-264E1F47E8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HDFS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0521F-6FE8-46C2-B11C-DC48BDBF9E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IN" dirty="0"/>
              <a:t>HDFS is java based file system.</a:t>
            </a:r>
          </a:p>
          <a:p>
            <a:pPr fontAlgn="base"/>
            <a:r>
              <a:rPr lang="en-IN" dirty="0"/>
              <a:t>HDFS is stored as flat files.</a:t>
            </a:r>
          </a:p>
          <a:p>
            <a:pPr fontAlgn="base"/>
            <a:r>
              <a:rPr lang="en-IN" dirty="0"/>
              <a:t>HDFS is a suitable for storing large files.</a:t>
            </a:r>
          </a:p>
          <a:p>
            <a:pPr fontAlgn="base"/>
            <a:r>
              <a:rPr lang="en-IN" dirty="0"/>
              <a:t>HDFS does not support fast individual record lookups.</a:t>
            </a:r>
          </a:p>
          <a:p>
            <a:pPr fontAlgn="base"/>
            <a:r>
              <a:rPr lang="en-IN" dirty="0"/>
              <a:t>It provides only sequential access of data.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61A2FD-4EE5-4696-B6DF-82722DCC4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/>
              <a:t>HBase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7914F2-A233-4306-9046-061E2D0CA6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IN" dirty="0"/>
              <a:t>HBase is a Java based NoSQL database</a:t>
            </a:r>
          </a:p>
          <a:p>
            <a:pPr fontAlgn="base"/>
            <a:r>
              <a:rPr lang="en-IN" dirty="0"/>
              <a:t>HBase stores key/value pairs in columnar fashion.</a:t>
            </a:r>
          </a:p>
          <a:p>
            <a:pPr fontAlgn="base"/>
            <a:r>
              <a:rPr lang="en-IN" dirty="0"/>
              <a:t>HBase is a database built on top of the HDFS.</a:t>
            </a:r>
          </a:p>
          <a:p>
            <a:pPr fontAlgn="base"/>
            <a:r>
              <a:rPr lang="en-IN" dirty="0"/>
              <a:t>HBase provides fast lookups for larger tables.</a:t>
            </a:r>
          </a:p>
          <a:p>
            <a:pPr fontAlgn="base"/>
            <a:r>
              <a:rPr lang="en-IN" dirty="0"/>
              <a:t>HBase internally uses Hash tables and provides random access, and it stores the data in indexed HDFS files for faster lookups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8408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835D-2829-4ABC-BD89-8E08A5FC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HBase vs</a:t>
            </a:r>
            <a:r>
              <a:rPr lang="en-IN" b="0" dirty="0"/>
              <a:t> </a:t>
            </a:r>
            <a:r>
              <a:rPr lang="en-IN" dirty="0"/>
              <a:t>HDFS(Cont’d)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589BA-38F5-4A66-B55B-54B1EAB8CF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HDFS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9DF629-EA30-480C-9095-4FDC650427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IN" dirty="0"/>
              <a:t>HDFS Follows write-once read-many ideology.</a:t>
            </a:r>
          </a:p>
          <a:p>
            <a:pPr fontAlgn="base"/>
            <a:r>
              <a:rPr lang="en-IN" dirty="0"/>
              <a:t>Not good for updates.</a:t>
            </a:r>
          </a:p>
          <a:p>
            <a:pPr fontAlgn="base"/>
            <a:r>
              <a:rPr lang="en-IN" dirty="0"/>
              <a:t>It provides high latency batch processing.</a:t>
            </a:r>
          </a:p>
          <a:p>
            <a:pPr fontAlgn="base"/>
            <a:r>
              <a:rPr lang="en-IN" dirty="0"/>
              <a:t>HDFS has fixed architecture which does not allow changes. It does not support dynamic storage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80929D-9822-4ACC-A8AF-9CCA7D8D7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/>
              <a:t>HBase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206098-8D4A-4F0B-AC53-681269D479E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fontAlgn="base"/>
            <a:r>
              <a:rPr lang="en-IN" dirty="0"/>
              <a:t>HBase is convenient for multiple read-write of data</a:t>
            </a:r>
          </a:p>
          <a:p>
            <a:pPr fontAlgn="base"/>
            <a:r>
              <a:rPr lang="en-IN" dirty="0"/>
              <a:t>HBase support for updates.</a:t>
            </a:r>
          </a:p>
          <a:p>
            <a:pPr fontAlgn="base"/>
            <a:r>
              <a:rPr lang="en-IN" dirty="0"/>
              <a:t>It provides low latency access to single rows from billions of records (Random access).</a:t>
            </a:r>
          </a:p>
          <a:p>
            <a:pPr fontAlgn="base"/>
            <a:r>
              <a:rPr lang="en-IN" dirty="0"/>
              <a:t>HBase allows run-time changes and can be used for standalone applications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1807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6248-3542-433F-9E10-AB4F337AA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564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C3C1-029D-4B5A-AAF0-6CE3FA97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EEA80-977C-4C66-8F6C-D2E56D893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000" dirty="0"/>
              <a:t>Framework for </a:t>
            </a:r>
            <a:r>
              <a:rPr lang="en-IN" sz="2000" dirty="0" err="1"/>
              <a:t>analyzing</a:t>
            </a:r>
            <a:r>
              <a:rPr lang="en-IN" sz="2000" dirty="0"/>
              <a:t> large unstructured and semi-structured data on top of </a:t>
            </a:r>
            <a:r>
              <a:rPr lang="en-IN" sz="2000" dirty="0" err="1"/>
              <a:t>hadoop</a:t>
            </a:r>
            <a:r>
              <a:rPr lang="en-IN" sz="2000" dirty="0"/>
              <a:t>.</a:t>
            </a:r>
          </a:p>
          <a:p>
            <a:r>
              <a:rPr lang="en-IN" sz="2000" dirty="0"/>
              <a:t>There are two important components of PIG:</a:t>
            </a:r>
          </a:p>
          <a:p>
            <a:r>
              <a:rPr lang="en-IN" sz="2000" dirty="0"/>
              <a:t>Pig Latin: It is a high level language(designed for ease of programming)</a:t>
            </a:r>
          </a:p>
          <a:p>
            <a:r>
              <a:rPr lang="en-IN" sz="2000" dirty="0"/>
              <a:t>It is also extensible, users can create their own functions.</a:t>
            </a:r>
          </a:p>
          <a:p>
            <a:r>
              <a:rPr lang="en-IN" sz="2000" dirty="0"/>
              <a:t>Pig Engine: Runtime environment where programs are executed.</a:t>
            </a:r>
          </a:p>
          <a:p>
            <a:r>
              <a:rPr lang="en-IN" sz="2000" dirty="0"/>
              <a:t>It can also execute its Hadoop jobs in MapReduce, Apache </a:t>
            </a:r>
            <a:r>
              <a:rPr lang="en-IN" sz="2000" dirty="0" err="1"/>
              <a:t>Tez</a:t>
            </a:r>
            <a:r>
              <a:rPr lang="en-IN" sz="2000" dirty="0"/>
              <a:t> and Apache Spark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468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AE4E9-760E-41D4-9FC4-191CE304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Pig features: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3CA2-9064-4040-A45D-46781935A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025" y="2487330"/>
            <a:ext cx="10554574" cy="3636511"/>
          </a:xfrm>
        </p:spPr>
        <p:txBody>
          <a:bodyPr/>
          <a:lstStyle/>
          <a:p>
            <a:r>
              <a:rPr lang="en-IN" sz="2000" dirty="0"/>
              <a:t>Pig Latin is procedural and fits very naturally in the pipeline paradigm while SQL is instead declarative.</a:t>
            </a:r>
          </a:p>
          <a:p>
            <a:r>
              <a:rPr lang="en-IN" sz="2000" dirty="0"/>
              <a:t>Pig Latin script describes a directed acyclic graph (DAG) rather than a pipeline.</a:t>
            </a:r>
          </a:p>
          <a:p>
            <a:r>
              <a:rPr lang="en-IN" sz="2000" dirty="0"/>
              <a:t>We can use Pig for ETL(Extraction Transformation Load) tasks naturally as it can handle unstructured data.</a:t>
            </a:r>
          </a:p>
          <a:p>
            <a:pPr marL="0" indent="0">
              <a:buNone/>
            </a:pP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12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47CAF-07FD-4986-952F-79228D5B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/>
              <a:t>Pig Statement Basics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7CD22-FA4B-4433-B9DD-51DA977BC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30" y="2186608"/>
            <a:ext cx="7914471" cy="3499911"/>
          </a:xfrm>
        </p:spPr>
        <p:txBody>
          <a:bodyPr>
            <a:normAutofit fontScale="77500" lnSpcReduction="20000"/>
          </a:bodyPr>
          <a:lstStyle/>
          <a:p>
            <a:r>
              <a:rPr lang="en-IN" b="1" dirty="0"/>
              <a:t>Load &amp; Store Operators</a:t>
            </a:r>
            <a:endParaRPr lang="en-IN" dirty="0"/>
          </a:p>
          <a:p>
            <a:r>
              <a:rPr lang="en-IN" b="1" dirty="0"/>
              <a:t>LOAD operator</a:t>
            </a:r>
            <a:r>
              <a:rPr lang="en-IN" dirty="0"/>
              <a:t> (load data from the file system)</a:t>
            </a:r>
          </a:p>
          <a:p>
            <a:r>
              <a:rPr lang="en-IN" b="1" dirty="0"/>
              <a:t>STORE operator</a:t>
            </a:r>
            <a:r>
              <a:rPr lang="en-IN" dirty="0"/>
              <a:t> (saves results into file system)</a:t>
            </a:r>
          </a:p>
          <a:p>
            <a:r>
              <a:rPr lang="en-IN" dirty="0"/>
              <a:t>Both these operators use several built-in functions for handling different data types</a:t>
            </a:r>
          </a:p>
          <a:p>
            <a:r>
              <a:rPr lang="en-IN" dirty="0"/>
              <a:t>1.BinStorage() 2.PigStorage() 3.TextLoader() 4.JsonLoader()</a:t>
            </a:r>
          </a:p>
          <a:p>
            <a:r>
              <a:rPr lang="en-IN" b="1" dirty="0"/>
              <a:t>Diagnostic Operators</a:t>
            </a:r>
            <a:endParaRPr lang="en-IN" dirty="0"/>
          </a:p>
          <a:p>
            <a:r>
              <a:rPr lang="en-IN" b="1" dirty="0"/>
              <a:t>DUMP operator</a:t>
            </a:r>
            <a:r>
              <a:rPr lang="en-IN" dirty="0"/>
              <a:t> (writes results to the console)</a:t>
            </a:r>
          </a:p>
          <a:p>
            <a:r>
              <a:rPr lang="en-IN" b="1" dirty="0"/>
              <a:t>Describe Operators</a:t>
            </a:r>
            <a:endParaRPr lang="en-IN" dirty="0"/>
          </a:p>
          <a:p>
            <a:r>
              <a:rPr lang="en-IN" b="1" dirty="0"/>
              <a:t>DESCRIBE operator</a:t>
            </a:r>
            <a:r>
              <a:rPr lang="en-IN" dirty="0"/>
              <a:t> is used to view the schema of a relation.</a:t>
            </a:r>
          </a:p>
          <a:p>
            <a:r>
              <a:rPr lang="en-IN" b="1" dirty="0"/>
              <a:t>EXPLAIN operator</a:t>
            </a:r>
            <a:r>
              <a:rPr lang="en-IN" dirty="0"/>
              <a:t> is used to display the logical, physical, and MapReduce execution plans of a relation.</a:t>
            </a:r>
          </a:p>
          <a:p>
            <a:r>
              <a:rPr lang="en-IN" b="1" dirty="0"/>
              <a:t>ILLUSTRATE operator</a:t>
            </a:r>
            <a:r>
              <a:rPr lang="en-IN" dirty="0"/>
              <a:t> gives you the step-by-step execution of a sequence of statements.</a:t>
            </a:r>
          </a:p>
        </p:txBody>
      </p:sp>
      <p:pic>
        <p:nvPicPr>
          <p:cNvPr id="2050" name="Picture 2" descr="https://lh4.googleusercontent.com/_Vr08XcpeWj9etjO4LQN6lscEXulYcxLVQaJt31LR8E5pov6UQx4v1ySRV0apeMU8Akg_VnYj8DZw5u3BpJIoZa3Qp23Jckanc3VeqD-eR9qmZd2mvZVdjfzOQ18U8jvQn1p7wdLXY4">
            <a:extLst>
              <a:ext uri="{FF2B5EF4-FFF2-40B4-BE49-F238E27FC236}">
                <a16:creationId xmlns:a16="http://schemas.microsoft.com/office/drawing/2014/main" id="{D85E3F3A-5955-44F6-A569-57DCA7492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1945377"/>
            <a:ext cx="3786395" cy="458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24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7B07-47A1-4445-90A9-EA3B15B2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/>
              <a:t>Advantages and Disadvantages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81F4B-2AA2-4FC0-BB23-E0F1D4081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/>
          <a:lstStyle/>
          <a:p>
            <a:r>
              <a:rPr lang="en-IN" dirty="0"/>
              <a:t>Advantages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C8531-545B-483D-849E-0BEC0F5B91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IN" dirty="0"/>
              <a:t>Less development time</a:t>
            </a:r>
          </a:p>
          <a:p>
            <a:pPr fontAlgn="base"/>
            <a:r>
              <a:rPr lang="en-IN" dirty="0"/>
              <a:t>Easy to learn</a:t>
            </a:r>
          </a:p>
          <a:p>
            <a:pPr fontAlgn="base"/>
            <a:r>
              <a:rPr lang="en-IN" dirty="0"/>
              <a:t>Procedural language</a:t>
            </a:r>
          </a:p>
          <a:p>
            <a:pPr fontAlgn="base"/>
            <a:r>
              <a:rPr lang="en-IN" dirty="0"/>
              <a:t>Dataflow</a:t>
            </a:r>
          </a:p>
          <a:p>
            <a:pPr fontAlgn="base"/>
            <a:r>
              <a:rPr lang="en-IN" dirty="0"/>
              <a:t>Easy to control execution</a:t>
            </a:r>
          </a:p>
          <a:p>
            <a:pPr fontAlgn="base"/>
            <a:r>
              <a:rPr lang="en-IN" dirty="0"/>
              <a:t>UDFs</a:t>
            </a:r>
          </a:p>
          <a:p>
            <a:pPr fontAlgn="base"/>
            <a:r>
              <a:rPr lang="en-IN" dirty="0"/>
              <a:t>Lazy evaluation</a:t>
            </a:r>
          </a:p>
          <a:p>
            <a:pPr fontAlgn="base"/>
            <a:r>
              <a:rPr lang="en-IN" dirty="0"/>
              <a:t>Usage of Hadoop features</a:t>
            </a:r>
          </a:p>
          <a:p>
            <a:pPr fontAlgn="base"/>
            <a:r>
              <a:rPr lang="en-IN" dirty="0"/>
              <a:t>Effective for unstructured</a:t>
            </a:r>
          </a:p>
          <a:p>
            <a:pPr fontAlgn="base"/>
            <a:r>
              <a:rPr lang="en-IN" dirty="0"/>
              <a:t>Base Pipeline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02659-5FB8-4CCF-967E-753AF6A9D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/>
              <a:t>Disadvantages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E5949-E592-461D-B992-1758A8EB1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567263" cy="365967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IN" dirty="0"/>
              <a:t>Errors of Pig</a:t>
            </a:r>
          </a:p>
          <a:p>
            <a:pPr fontAlgn="base"/>
            <a:r>
              <a:rPr lang="en-IN" dirty="0"/>
              <a:t>Not mature</a:t>
            </a:r>
          </a:p>
          <a:p>
            <a:pPr fontAlgn="base"/>
            <a:r>
              <a:rPr lang="en-IN" dirty="0"/>
              <a:t>Support</a:t>
            </a:r>
          </a:p>
          <a:p>
            <a:pPr fontAlgn="base"/>
            <a:r>
              <a:rPr lang="en-IN" dirty="0"/>
              <a:t>Minor one</a:t>
            </a:r>
          </a:p>
          <a:p>
            <a:pPr fontAlgn="base"/>
            <a:r>
              <a:rPr lang="en-IN" dirty="0"/>
              <a:t>Implicit data schema</a:t>
            </a:r>
          </a:p>
          <a:p>
            <a:pPr fontAlgn="base"/>
            <a:r>
              <a:rPr lang="en-IN" dirty="0"/>
              <a:t>Delay in execution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327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7EB5-E712-4B20-8614-ABB4EF24F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/>
              <a:t>Hive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9D978-6FDC-4F8E-B943-3BC39531B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/>
              <a:t>A data warehousing system to store structured data on Hadoop file system.</a:t>
            </a:r>
          </a:p>
          <a:p>
            <a:pPr fontAlgn="base"/>
            <a:r>
              <a:rPr lang="en-IN" dirty="0"/>
              <a:t>Developed by Facebook</a:t>
            </a:r>
          </a:p>
          <a:p>
            <a:pPr fontAlgn="base"/>
            <a:r>
              <a:rPr lang="en-IN" dirty="0"/>
              <a:t>Provides an essay query by executing Hadoop MapReduce plans</a:t>
            </a:r>
          </a:p>
          <a:p>
            <a:pPr fontAlgn="base"/>
            <a:r>
              <a:rPr lang="en-IN" dirty="0"/>
              <a:t>Provides SQL type language for querying called HiveQL or HQL</a:t>
            </a:r>
          </a:p>
          <a:p>
            <a:pPr fontAlgn="base"/>
            <a:r>
              <a:rPr lang="en-IN" dirty="0"/>
              <a:t>The Hive shell is the primary way that we will interact with Hive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1888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2929-2B92-4C32-AB4C-74892CBF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/>
              <a:t>Hive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13B0-1321-4DC5-B60F-3F27DD37F4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•</a:t>
            </a:r>
            <a:r>
              <a:rPr lang="en-IN" b="1" dirty="0"/>
              <a:t>UI: </a:t>
            </a:r>
            <a:r>
              <a:rPr lang="en-IN" dirty="0"/>
              <a:t>Users submits queries and other operations</a:t>
            </a:r>
          </a:p>
          <a:p>
            <a:r>
              <a:rPr lang="en-IN" dirty="0"/>
              <a:t>•</a:t>
            </a:r>
            <a:r>
              <a:rPr lang="en-IN" b="1" dirty="0"/>
              <a:t>Driver: </a:t>
            </a:r>
            <a:r>
              <a:rPr lang="en-IN" dirty="0"/>
              <a:t>Session handles, executes and fetches APIs </a:t>
            </a:r>
            <a:r>
              <a:rPr lang="en-IN" dirty="0" err="1"/>
              <a:t>modeled</a:t>
            </a:r>
            <a:r>
              <a:rPr lang="en-IN" dirty="0"/>
              <a:t> on JDBC/ODBC interfaces</a:t>
            </a:r>
          </a:p>
          <a:p>
            <a:r>
              <a:rPr lang="en-IN" dirty="0"/>
              <a:t>•</a:t>
            </a:r>
            <a:r>
              <a:rPr lang="en-IN" b="1" dirty="0" err="1"/>
              <a:t>Metastore</a:t>
            </a:r>
            <a:r>
              <a:rPr lang="en-IN" b="1" dirty="0"/>
              <a:t>: </a:t>
            </a:r>
            <a:r>
              <a:rPr lang="en-IN" dirty="0"/>
              <a:t>Stores all the structure information of the various tables and partitions in the warehouse</a:t>
            </a:r>
          </a:p>
          <a:p>
            <a:r>
              <a:rPr lang="en-IN" dirty="0"/>
              <a:t>•</a:t>
            </a:r>
            <a:r>
              <a:rPr lang="en-IN" b="1" dirty="0"/>
              <a:t>Compiler: </a:t>
            </a:r>
            <a:r>
              <a:rPr lang="en-IN" dirty="0"/>
              <a:t>Converts the HiveQL into a plan for execution</a:t>
            </a:r>
          </a:p>
          <a:p>
            <a:r>
              <a:rPr lang="en-IN" dirty="0"/>
              <a:t>•</a:t>
            </a:r>
            <a:r>
              <a:rPr lang="en-IN" b="1" dirty="0"/>
              <a:t>Execution Engine: </a:t>
            </a:r>
            <a:r>
              <a:rPr lang="en-IN" dirty="0"/>
              <a:t>Manages dependencies between these different stages of the plan and executes these stages on the appropriate system components </a:t>
            </a:r>
          </a:p>
        </p:txBody>
      </p:sp>
      <p:pic>
        <p:nvPicPr>
          <p:cNvPr id="1028" name="Picture 4" descr="https://lh6.googleusercontent.com/3HyJjtYea6xeHZJUUD9YtRSEb2FdtddKpik9PqkXIPvSM-M5vQP0OlN2JJ22rkcUUYfPo1Ik079DR8YZssmFmoSYwEjDEmyFygUgW_yYyV6AqevTP7wee1jT2kVYJ43qxShV582jtcs">
            <a:extLst>
              <a:ext uri="{FF2B5EF4-FFF2-40B4-BE49-F238E27FC236}">
                <a16:creationId xmlns:a16="http://schemas.microsoft.com/office/drawing/2014/main" id="{D9B4EDED-3FC2-44C3-94F4-4AA7C79D12C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4" y="1864343"/>
            <a:ext cx="5394325" cy="444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D842DE2-A92D-4701-B75D-E00A3AA1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Question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284EC6-BAD2-485B-84EC-B6E32224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Give some applications of Hive.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0833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61</TotalTime>
  <Words>1222</Words>
  <Application>Microsoft Office PowerPoint</Application>
  <PresentationFormat>Widescreen</PresentationFormat>
  <Paragraphs>164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Unicode MS</vt:lpstr>
      <vt:lpstr>Century Gothic</vt:lpstr>
      <vt:lpstr>Wingdings 2</vt:lpstr>
      <vt:lpstr>Quotable</vt:lpstr>
      <vt:lpstr>Cloud Computing for Data Analysis Pig|Hive|Hbase|Zookeeper </vt:lpstr>
      <vt:lpstr>  Question:</vt:lpstr>
      <vt:lpstr>Pig</vt:lpstr>
      <vt:lpstr>Pig features:</vt:lpstr>
      <vt:lpstr>Pig Statement Basics</vt:lpstr>
      <vt:lpstr>Advantages and Disadvantages</vt:lpstr>
      <vt:lpstr>Hive</vt:lpstr>
      <vt:lpstr>Hive</vt:lpstr>
      <vt:lpstr>Question</vt:lpstr>
      <vt:lpstr>Question</vt:lpstr>
      <vt:lpstr>        Pig                       vs                Hive</vt:lpstr>
      <vt:lpstr>Question:-</vt:lpstr>
      <vt:lpstr>Zookeeper</vt:lpstr>
      <vt:lpstr>Features:</vt:lpstr>
      <vt:lpstr>Question</vt:lpstr>
      <vt:lpstr>HBase</vt:lpstr>
      <vt:lpstr>HBase Architecture </vt:lpstr>
      <vt:lpstr>Question</vt:lpstr>
      <vt:lpstr>Hbase Data Model</vt:lpstr>
      <vt:lpstr>Hbase Data Model</vt:lpstr>
      <vt:lpstr>Hbase Data Model(Contd..)</vt:lpstr>
      <vt:lpstr>HBase Physical Model</vt:lpstr>
      <vt:lpstr>Question</vt:lpstr>
      <vt:lpstr>Question:</vt:lpstr>
      <vt:lpstr>HBase vs HDFS</vt:lpstr>
      <vt:lpstr>HBase vs HDFS(Cont’d)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 for Data Analysis Pig|Hive|Hbase|Zookeeper</dc:title>
  <dc:creator>Sahitya Chalamchala</dc:creator>
  <cp:lastModifiedBy>. Apurwa</cp:lastModifiedBy>
  <cp:revision>10</cp:revision>
  <dcterms:created xsi:type="dcterms:W3CDTF">2019-02-04T01:32:57Z</dcterms:created>
  <dcterms:modified xsi:type="dcterms:W3CDTF">2019-02-18T04:53:12Z</dcterms:modified>
</cp:coreProperties>
</file>