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Maven Pro" pitchFamily="2" charset="77"/>
      <p:regular r:id="rId24"/>
      <p:bold r:id="rId25"/>
    </p:embeddedFont>
    <p:embeddedFont>
      <p:font typeface="Nunito" pitchFamily="2" charset="77"/>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260CC58-E15C-434F-9476-057F2026BFBC}">
  <a:tblStyle styleId="{2260CC58-E15C-434F-9476-057F2026BFB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86"/>
  </p:normalViewPr>
  <p:slideViewPr>
    <p:cSldViewPr snapToGrid="0">
      <p:cViewPr varScale="1">
        <p:scale>
          <a:sx n="124" d="100"/>
          <a:sy n="124" d="100"/>
        </p:scale>
        <p:origin x="74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9b5688b508_3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9b5688b508_3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9b5688b508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9b5688b508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9b5688b508_3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9b5688b508_3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9b5688b508_3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9b5688b508_3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9b5688b508_3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9b5688b508_3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9b5688b508_3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9b5688b508_3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9b5688b508_3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2" name="Google Shape;382;g9b5688b508_3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9b5688b508_4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9b5688b508_4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9b5688b508_5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9b5688b508_5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9b5688b508_7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9b5688b508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99e0258aeb_2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99e0258aeb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9c72261fa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9c72261fa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99e0258aeb_9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99e0258aeb_9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99e0258aeb_2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99e0258ae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99e0258aeb_2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99e0258aeb_2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99e0258aeb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99e0258aeb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99e0258aeb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99e0258aeb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9b5688b508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9b5688b508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99e0258aeb_7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99e0258aeb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99e0258aeb_8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99e0258aeb_8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tutorialspoint.com/hbase/index.htm" TargetMode="External"/><Relationship Id="rId7" Type="http://schemas.openxmlformats.org/officeDocument/2006/relationships/hyperlink" Target="https://www.tutorialspoint.com/zookeeper/zookeeper_overview.htm"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s://www.tutorialspoint.com/hive/hive_introduction.htm" TargetMode="External"/><Relationship Id="rId5" Type="http://schemas.openxmlformats.org/officeDocument/2006/relationships/hyperlink" Target="https://www.tutorialspoint.com/apache_pig/apache_pig_overview.htm" TargetMode="External"/><Relationship Id="rId4" Type="http://schemas.openxmlformats.org/officeDocument/2006/relationships/hyperlink" Target="https://www.tutorialspoint.com/hbase/hbase_architecture.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659675" y="479950"/>
            <a:ext cx="7557000" cy="2248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Introduction to Pig, Hive, HBase and Zookeeper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2"/>
          <p:cNvSpPr txBox="1">
            <a:spLocks noGrp="1"/>
          </p:cNvSpPr>
          <p:nvPr>
            <p:ph type="body" idx="1"/>
          </p:nvPr>
        </p:nvSpPr>
        <p:spPr>
          <a:xfrm>
            <a:off x="1303800" y="625225"/>
            <a:ext cx="7030500" cy="390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b="1">
                <a:latin typeface="Maven Pro"/>
                <a:ea typeface="Maven Pro"/>
                <a:cs typeface="Maven Pro"/>
                <a:sym typeface="Maven Pro"/>
              </a:rPr>
              <a:t>Question:</a:t>
            </a:r>
            <a:endParaRPr sz="1500" b="1">
              <a:latin typeface="Maven Pro"/>
              <a:ea typeface="Maven Pro"/>
              <a:cs typeface="Maven Pro"/>
              <a:sym typeface="Maven Pro"/>
            </a:endParaRPr>
          </a:p>
          <a:p>
            <a:pPr marL="0" lvl="0" indent="0" algn="l" rtl="0">
              <a:spcBef>
                <a:spcPts val="1600"/>
              </a:spcBef>
              <a:spcAft>
                <a:spcPts val="0"/>
              </a:spcAft>
              <a:buNone/>
            </a:pPr>
            <a:r>
              <a:rPr lang="en" sz="1500">
                <a:latin typeface="Maven Pro"/>
                <a:ea typeface="Maven Pro"/>
                <a:cs typeface="Maven Pro"/>
                <a:sym typeface="Maven Pro"/>
              </a:rPr>
              <a:t>Which of the following does HBase support ?</a:t>
            </a:r>
            <a:endParaRPr sz="1500">
              <a:latin typeface="Maven Pro"/>
              <a:ea typeface="Maven Pro"/>
              <a:cs typeface="Maven Pro"/>
              <a:sym typeface="Maven Pro"/>
            </a:endParaRPr>
          </a:p>
          <a:p>
            <a:pPr marL="457200" lvl="0" indent="-323850" algn="l" rtl="0">
              <a:lnSpc>
                <a:spcPct val="200000"/>
              </a:lnSpc>
              <a:spcBef>
                <a:spcPts val="1600"/>
              </a:spcBef>
              <a:spcAft>
                <a:spcPts val="0"/>
              </a:spcAft>
              <a:buSzPts val="1500"/>
              <a:buFont typeface="Maven Pro"/>
              <a:buChar char="●"/>
            </a:pPr>
            <a:r>
              <a:rPr lang="en" sz="1500">
                <a:latin typeface="Maven Pro"/>
                <a:ea typeface="Maven Pro"/>
                <a:cs typeface="Maven Pro"/>
                <a:sym typeface="Maven Pro"/>
              </a:rPr>
              <a:t>Scale Up</a:t>
            </a:r>
            <a:endParaRPr sz="1500">
              <a:latin typeface="Maven Pro"/>
              <a:ea typeface="Maven Pro"/>
              <a:cs typeface="Maven Pro"/>
              <a:sym typeface="Maven Pro"/>
            </a:endParaRPr>
          </a:p>
          <a:p>
            <a:pPr marL="457200" lvl="0" indent="-323850" algn="l" rtl="0">
              <a:lnSpc>
                <a:spcPct val="200000"/>
              </a:lnSpc>
              <a:spcBef>
                <a:spcPts val="0"/>
              </a:spcBef>
              <a:spcAft>
                <a:spcPts val="0"/>
              </a:spcAft>
              <a:buSzPts val="1500"/>
              <a:buFont typeface="Maven Pro"/>
              <a:buChar char="●"/>
            </a:pPr>
            <a:r>
              <a:rPr lang="en" sz="1500">
                <a:latin typeface="Maven Pro"/>
                <a:ea typeface="Maven Pro"/>
                <a:cs typeface="Maven Pro"/>
                <a:sym typeface="Maven Pro"/>
              </a:rPr>
              <a:t>Scale Out</a:t>
            </a:r>
            <a:endParaRPr sz="1500">
              <a:latin typeface="Maven Pro"/>
              <a:ea typeface="Maven Pro"/>
              <a:cs typeface="Maven Pro"/>
              <a:sym typeface="Maven Pro"/>
            </a:endParaRPr>
          </a:p>
          <a:p>
            <a:pPr marL="0" lvl="0" indent="0" algn="l" rtl="0">
              <a:lnSpc>
                <a:spcPct val="200000"/>
              </a:lnSpc>
              <a:spcBef>
                <a:spcPts val="1600"/>
              </a:spcBef>
              <a:spcAft>
                <a:spcPts val="0"/>
              </a:spcAft>
              <a:buNone/>
            </a:pPr>
            <a:r>
              <a:rPr lang="en" sz="1500" b="1">
                <a:latin typeface="Maven Pro"/>
                <a:ea typeface="Maven Pro"/>
                <a:cs typeface="Maven Pro"/>
                <a:sym typeface="Maven Pro"/>
              </a:rPr>
              <a:t>Answer:</a:t>
            </a:r>
            <a:endParaRPr sz="1500" b="1">
              <a:latin typeface="Maven Pro"/>
              <a:ea typeface="Maven Pro"/>
              <a:cs typeface="Maven Pro"/>
              <a:sym typeface="Maven Pro"/>
            </a:endParaRPr>
          </a:p>
          <a:p>
            <a:pPr marL="0" lvl="0" indent="0" algn="l" rtl="0">
              <a:lnSpc>
                <a:spcPct val="150000"/>
              </a:lnSpc>
              <a:spcBef>
                <a:spcPts val="0"/>
              </a:spcBef>
              <a:spcAft>
                <a:spcPts val="0"/>
              </a:spcAft>
              <a:buNone/>
            </a:pPr>
            <a:r>
              <a:rPr lang="en" sz="1500">
                <a:latin typeface="Maven Pro"/>
                <a:ea typeface="Maven Pro"/>
                <a:cs typeface="Maven Pro"/>
                <a:sym typeface="Maven Pro"/>
              </a:rPr>
              <a:t>HBase supports Scale out. This means when we need additional computing power and more disk, we need to add new servers to the cluster rather than upgrading the existing on</a:t>
            </a:r>
            <a:r>
              <a:rPr lang="en">
                <a:latin typeface="Maven Pro"/>
                <a:ea typeface="Maven Pro"/>
                <a:cs typeface="Maven Pro"/>
                <a:sym typeface="Maven Pro"/>
              </a:rPr>
              <a:t>e.</a:t>
            </a:r>
            <a:endParaRPr>
              <a:latin typeface="Maven Pro"/>
              <a:ea typeface="Maven Pro"/>
              <a:cs typeface="Maven Pro"/>
              <a:sym typeface="Maven Pro"/>
            </a:endParaRPr>
          </a:p>
          <a:p>
            <a:pPr marL="0" lvl="0" indent="0" algn="l" rtl="0">
              <a:spcBef>
                <a:spcPts val="0"/>
              </a:spcBef>
              <a:spcAft>
                <a:spcPts val="1600"/>
              </a:spcAft>
              <a:buNone/>
            </a:pPr>
            <a:endParaRPr/>
          </a:p>
        </p:txBody>
      </p:sp>
      <p:sp>
        <p:nvSpPr>
          <p:cNvPr id="342" name="Google Shape;342;p22"/>
          <p:cNvSpPr txBox="1"/>
          <p:nvPr/>
        </p:nvSpPr>
        <p:spPr>
          <a:xfrm>
            <a:off x="7312925" y="131475"/>
            <a:ext cx="1831200" cy="493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Mounika Chebrolu</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2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Hive?</a:t>
            </a:r>
            <a:endParaRPr/>
          </a:p>
        </p:txBody>
      </p:sp>
      <p:sp>
        <p:nvSpPr>
          <p:cNvPr id="348" name="Google Shape;348;p23"/>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a:t>Hive is data warehousing tool for managing and querying structured data on top of Hadoop.</a:t>
            </a:r>
            <a:endParaRPr/>
          </a:p>
          <a:p>
            <a:pPr marL="457200" lvl="0" indent="-311150" algn="l" rtl="0">
              <a:spcBef>
                <a:spcPts val="0"/>
              </a:spcBef>
              <a:spcAft>
                <a:spcPts val="0"/>
              </a:spcAft>
              <a:buSzPts val="1300"/>
              <a:buChar char="●"/>
            </a:pPr>
            <a:r>
              <a:rPr lang="en"/>
              <a:t>Initially it was developed by Facebook to make the best use of Hadoop, and was later taken over and developed as an open source by Apache Foundation.</a:t>
            </a:r>
            <a:endParaRPr/>
          </a:p>
          <a:p>
            <a:pPr marL="457200" lvl="0" indent="-311150" algn="l" rtl="0">
              <a:spcBef>
                <a:spcPts val="0"/>
              </a:spcBef>
              <a:spcAft>
                <a:spcPts val="0"/>
              </a:spcAft>
              <a:buSzPts val="1300"/>
              <a:buChar char="●"/>
            </a:pPr>
            <a:r>
              <a:rPr lang="en"/>
              <a:t>Hive is a tool used to develop SQL type scripts to perform MapReduce operations.</a:t>
            </a:r>
            <a:endParaRPr/>
          </a:p>
          <a:p>
            <a:pPr marL="457200" lvl="0" indent="-311150" algn="l" rtl="0">
              <a:spcBef>
                <a:spcPts val="0"/>
              </a:spcBef>
              <a:spcAft>
                <a:spcPts val="0"/>
              </a:spcAft>
              <a:buSzPts val="1300"/>
              <a:buChar char="●"/>
            </a:pPr>
            <a:r>
              <a:rPr lang="en"/>
              <a:t>It stores schema in a database and processed data into HDFS.</a:t>
            </a:r>
            <a:endParaRPr/>
          </a:p>
          <a:p>
            <a:pPr marL="457200" lvl="0" indent="-311150" algn="l" rtl="0">
              <a:spcBef>
                <a:spcPts val="0"/>
              </a:spcBef>
              <a:spcAft>
                <a:spcPts val="0"/>
              </a:spcAft>
              <a:buSzPts val="1300"/>
              <a:buChar char="●"/>
            </a:pPr>
            <a:r>
              <a:rPr lang="en"/>
              <a:t>It is an Online analytical processing tool.</a:t>
            </a:r>
            <a:endParaRPr/>
          </a:p>
          <a:p>
            <a:pPr marL="457200" lvl="0" indent="-311150" algn="l" rtl="0">
              <a:spcBef>
                <a:spcPts val="0"/>
              </a:spcBef>
              <a:spcAft>
                <a:spcPts val="0"/>
              </a:spcAft>
              <a:buSzPts val="1300"/>
              <a:buChar char="●"/>
            </a:pPr>
            <a:r>
              <a:rPr lang="en"/>
              <a:t>It uses a SQL type language called HiveQL or HQL.</a:t>
            </a:r>
            <a:endParaRPr/>
          </a:p>
          <a:p>
            <a:pPr marL="457200" lvl="0" indent="-311150" algn="l" rtl="0">
              <a:spcBef>
                <a:spcPts val="0"/>
              </a:spcBef>
              <a:spcAft>
                <a:spcPts val="0"/>
              </a:spcAft>
              <a:buSzPts val="1300"/>
              <a:buChar char="●"/>
            </a:pPr>
            <a:r>
              <a:rPr lang="en"/>
              <a:t>It is scalable and extensible.</a:t>
            </a:r>
            <a:endParaRPr/>
          </a:p>
        </p:txBody>
      </p:sp>
      <p:sp>
        <p:nvSpPr>
          <p:cNvPr id="349" name="Google Shape;349;p23"/>
          <p:cNvSpPr txBox="1"/>
          <p:nvPr/>
        </p:nvSpPr>
        <p:spPr>
          <a:xfrm>
            <a:off x="7460775" y="140775"/>
            <a:ext cx="1548600" cy="25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Rajesh Chakka</a:t>
            </a:r>
            <a:endParaRPr>
              <a:latin typeface="Nunito"/>
              <a:ea typeface="Nunito"/>
              <a:cs typeface="Nunito"/>
              <a:sym typeface="Nuni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2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Architecture of Hive.</a:t>
            </a:r>
            <a:endParaRPr/>
          </a:p>
        </p:txBody>
      </p:sp>
      <p:pic>
        <p:nvPicPr>
          <p:cNvPr id="355" name="Google Shape;355;p24"/>
          <p:cNvPicPr preferRelativeResize="0"/>
          <p:nvPr/>
        </p:nvPicPr>
        <p:blipFill>
          <a:blip r:embed="rId3">
            <a:alphaModFix/>
          </a:blip>
          <a:stretch>
            <a:fillRect/>
          </a:stretch>
        </p:blipFill>
        <p:spPr>
          <a:xfrm>
            <a:off x="1961550" y="1424625"/>
            <a:ext cx="5715000" cy="3143250"/>
          </a:xfrm>
          <a:prstGeom prst="rect">
            <a:avLst/>
          </a:prstGeom>
          <a:noFill/>
          <a:ln>
            <a:noFill/>
          </a:ln>
        </p:spPr>
      </p:pic>
      <p:sp>
        <p:nvSpPr>
          <p:cNvPr id="356" name="Google Shape;356;p24"/>
          <p:cNvSpPr txBox="1"/>
          <p:nvPr/>
        </p:nvSpPr>
        <p:spPr>
          <a:xfrm>
            <a:off x="7476300" y="129950"/>
            <a:ext cx="1667700" cy="28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Rajesh Chakka</a:t>
            </a:r>
            <a:endParaRPr>
              <a:latin typeface="Nunito"/>
              <a:ea typeface="Nunito"/>
              <a:cs typeface="Nunito"/>
              <a:sym typeface="Nuni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2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Question</a:t>
            </a:r>
            <a:endParaRPr sz="1800"/>
          </a:p>
        </p:txBody>
      </p:sp>
      <p:sp>
        <p:nvSpPr>
          <p:cNvPr id="362" name="Google Shape;362;p25"/>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a:t>HiveQL is pretty much similar SQL.</a:t>
            </a:r>
            <a:endParaRPr/>
          </a:p>
          <a:p>
            <a:pPr marL="457200" lvl="0" indent="-311150" algn="l" rtl="0">
              <a:spcBef>
                <a:spcPts val="0"/>
              </a:spcBef>
              <a:spcAft>
                <a:spcPts val="0"/>
              </a:spcAft>
              <a:buSzPts val="1300"/>
              <a:buChar char="●"/>
            </a:pPr>
            <a:r>
              <a:rPr lang="en"/>
              <a:t>HiveQL has 9 data types and while SQL has only 5.</a:t>
            </a:r>
            <a:endParaRPr/>
          </a:p>
          <a:p>
            <a:pPr marL="457200" lvl="0" indent="-311150" algn="l" rtl="0">
              <a:spcBef>
                <a:spcPts val="0"/>
              </a:spcBef>
              <a:spcAft>
                <a:spcPts val="0"/>
              </a:spcAft>
              <a:buSzPts val="1300"/>
              <a:buChar char="●"/>
            </a:pPr>
            <a:r>
              <a:rPr lang="en"/>
              <a:t>HiveQL supports all select commands, sub queries and Joins similar to SQL.</a:t>
            </a:r>
            <a:endParaRPr/>
          </a:p>
        </p:txBody>
      </p:sp>
      <p:sp>
        <p:nvSpPr>
          <p:cNvPr id="363" name="Google Shape;363;p25"/>
          <p:cNvSpPr txBox="1"/>
          <p:nvPr/>
        </p:nvSpPr>
        <p:spPr>
          <a:xfrm>
            <a:off x="7536575" y="249050"/>
            <a:ext cx="1418400" cy="23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Rajesh Chakka</a:t>
            </a:r>
            <a:endParaRPr>
              <a:latin typeface="Nunito"/>
              <a:ea typeface="Nunito"/>
              <a:cs typeface="Nunito"/>
              <a:sym typeface="Nunito"/>
            </a:endParaRPr>
          </a:p>
        </p:txBody>
      </p:sp>
      <p:sp>
        <p:nvSpPr>
          <p:cNvPr id="364" name="Google Shape;364;p25"/>
          <p:cNvSpPr txBox="1"/>
          <p:nvPr/>
        </p:nvSpPr>
        <p:spPr>
          <a:xfrm>
            <a:off x="1386050" y="1115325"/>
            <a:ext cx="4114800" cy="41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What do Hive queries look like?</a:t>
            </a:r>
            <a:endParaRPr>
              <a:latin typeface="Nunito"/>
              <a:ea typeface="Nunito"/>
              <a:cs typeface="Nunito"/>
              <a:sym typeface="Nuni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26"/>
          <p:cNvSpPr txBox="1">
            <a:spLocks noGrp="1"/>
          </p:cNvSpPr>
          <p:nvPr>
            <p:ph type="title"/>
          </p:nvPr>
        </p:nvSpPr>
        <p:spPr>
          <a:xfrm>
            <a:off x="1303800" y="598575"/>
            <a:ext cx="7030500" cy="71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Working of Hive:</a:t>
            </a:r>
            <a:endParaRPr/>
          </a:p>
        </p:txBody>
      </p:sp>
      <p:sp>
        <p:nvSpPr>
          <p:cNvPr id="370" name="Google Shape;370;p26"/>
          <p:cNvSpPr txBox="1"/>
          <p:nvPr/>
        </p:nvSpPr>
        <p:spPr>
          <a:xfrm>
            <a:off x="7449550" y="70175"/>
            <a:ext cx="1644300" cy="42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aven Pro"/>
                <a:ea typeface="Maven Pro"/>
                <a:cs typeface="Maven Pro"/>
                <a:sym typeface="Maven Pro"/>
              </a:rPr>
              <a:t>Sneha Chilumula</a:t>
            </a:r>
            <a:endParaRPr>
              <a:latin typeface="Maven Pro"/>
              <a:ea typeface="Maven Pro"/>
              <a:cs typeface="Maven Pro"/>
              <a:sym typeface="Maven Pro"/>
            </a:endParaRPr>
          </a:p>
        </p:txBody>
      </p:sp>
      <p:pic>
        <p:nvPicPr>
          <p:cNvPr id="371" name="Google Shape;371;p26"/>
          <p:cNvPicPr preferRelativeResize="0"/>
          <p:nvPr/>
        </p:nvPicPr>
        <p:blipFill>
          <a:blip r:embed="rId3">
            <a:alphaModFix/>
          </a:blip>
          <a:stretch>
            <a:fillRect/>
          </a:stretch>
        </p:blipFill>
        <p:spPr>
          <a:xfrm>
            <a:off x="1394050" y="1456729"/>
            <a:ext cx="5283475" cy="2973971"/>
          </a:xfrm>
          <a:prstGeom prst="rect">
            <a:avLst/>
          </a:prstGeom>
          <a:noFill/>
          <a:ln>
            <a:noFill/>
          </a:ln>
        </p:spPr>
      </p:pic>
      <p:sp>
        <p:nvSpPr>
          <p:cNvPr id="372" name="Google Shape;372;p26"/>
          <p:cNvSpPr txBox="1"/>
          <p:nvPr/>
        </p:nvSpPr>
        <p:spPr>
          <a:xfrm>
            <a:off x="6677525" y="1770500"/>
            <a:ext cx="2150700" cy="222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1	Execute Query</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2	Get Plan</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3	Get Metadata</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4	Send Metadata</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5	Send Plan</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6	Execute Plan</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7	Execute Job </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8	Fetch Result</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9	Send Results</a:t>
            </a:r>
            <a:endParaRPr>
              <a:latin typeface="Nunito"/>
              <a:ea typeface="Nunito"/>
              <a:cs typeface="Nunito"/>
              <a:sym typeface="Nunito"/>
            </a:endParaRPr>
          </a:p>
          <a:p>
            <a:pPr marL="0" lvl="0" indent="0" algn="l" rtl="0">
              <a:spcBef>
                <a:spcPts val="0"/>
              </a:spcBef>
              <a:spcAft>
                <a:spcPts val="0"/>
              </a:spcAft>
              <a:buNone/>
            </a:pPr>
            <a:r>
              <a:rPr lang="en">
                <a:latin typeface="Nunito"/>
                <a:ea typeface="Nunito"/>
                <a:cs typeface="Nunito"/>
                <a:sym typeface="Nunito"/>
              </a:rPr>
              <a:t>10	Send Results</a:t>
            </a:r>
            <a:endParaRPr>
              <a:latin typeface="Nunito"/>
              <a:ea typeface="Nunito"/>
              <a:cs typeface="Nunito"/>
              <a:sym typeface="Nuni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graphicFrame>
        <p:nvGraphicFramePr>
          <p:cNvPr id="377" name="Google Shape;377;p27"/>
          <p:cNvGraphicFramePr/>
          <p:nvPr/>
        </p:nvGraphicFramePr>
        <p:xfrm>
          <a:off x="952500" y="1428750"/>
          <a:ext cx="3000000" cy="3000000"/>
        </p:xfrm>
        <a:graphic>
          <a:graphicData uri="http://schemas.openxmlformats.org/drawingml/2006/table">
            <a:tbl>
              <a:tblPr>
                <a:noFill/>
                <a:tableStyleId>{2260CC58-E15C-434F-9476-057F2026BFBC}</a:tableStyleId>
              </a:tblPr>
              <a:tblGrid>
                <a:gridCol w="1701125">
                  <a:extLst>
                    <a:ext uri="{9D8B030D-6E8A-4147-A177-3AD203B41FA5}">
                      <a16:colId xmlns:a16="http://schemas.microsoft.com/office/drawing/2014/main" val="20000"/>
                    </a:ext>
                  </a:extLst>
                </a:gridCol>
                <a:gridCol w="2904300">
                  <a:extLst>
                    <a:ext uri="{9D8B030D-6E8A-4147-A177-3AD203B41FA5}">
                      <a16:colId xmlns:a16="http://schemas.microsoft.com/office/drawing/2014/main" val="20001"/>
                    </a:ext>
                  </a:extLst>
                </a:gridCol>
                <a:gridCol w="2633575">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en" b="1">
                          <a:solidFill>
                            <a:srgbClr val="333333"/>
                          </a:solidFill>
                          <a:latin typeface="Nunito"/>
                          <a:ea typeface="Nunito"/>
                          <a:cs typeface="Nunito"/>
                          <a:sym typeface="Nunito"/>
                        </a:rPr>
                        <a:t>Characteristics</a:t>
                      </a:r>
                      <a:endParaRPr b="1">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b="1">
                          <a:latin typeface="Nunito"/>
                          <a:ea typeface="Nunito"/>
                          <a:cs typeface="Nunito"/>
                          <a:sym typeface="Nunito"/>
                        </a:rPr>
                        <a:t>Hive</a:t>
                      </a:r>
                      <a:endParaRPr b="1">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b="1">
                          <a:latin typeface="Nunito"/>
                          <a:ea typeface="Nunito"/>
                          <a:cs typeface="Nunito"/>
                          <a:sym typeface="Nunito"/>
                        </a:rPr>
                        <a:t>HBase</a:t>
                      </a:r>
                      <a:endParaRPr b="1">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Database type</a:t>
                      </a:r>
                      <a:endParaRPr sz="1200">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Nunito"/>
                          <a:ea typeface="Nunito"/>
                          <a:cs typeface="Nunito"/>
                          <a:sym typeface="Nunito"/>
                        </a:rPr>
                        <a:t>It is not a database</a:t>
                      </a:r>
                      <a:endParaRPr sz="1200">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Nunito"/>
                          <a:ea typeface="Nunito"/>
                          <a:cs typeface="Nunito"/>
                          <a:sym typeface="Nunito"/>
                        </a:rPr>
                        <a:t>It supports NoSQL database</a:t>
                      </a:r>
                      <a:endParaRPr sz="1200">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Processing Type</a:t>
                      </a:r>
                      <a:endParaRPr sz="1200">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It supports Batch processing</a:t>
                      </a:r>
                      <a:endParaRPr sz="1200">
                        <a:solidFill>
                          <a:srgbClr val="333333"/>
                        </a:solidFill>
                        <a:latin typeface="Nunito"/>
                        <a:ea typeface="Nunito"/>
                        <a:cs typeface="Nunito"/>
                        <a:sym typeface="Nunito"/>
                      </a:endParaRPr>
                    </a:p>
                    <a:p>
                      <a:pPr marL="0" lvl="0" indent="0" algn="l" rtl="0">
                        <a:spcBef>
                          <a:spcPts val="0"/>
                        </a:spcBef>
                        <a:spcAft>
                          <a:spcPts val="0"/>
                        </a:spcAft>
                        <a:buNone/>
                      </a:pPr>
                      <a:r>
                        <a:rPr lang="en" sz="1200">
                          <a:solidFill>
                            <a:srgbClr val="333333"/>
                          </a:solidFill>
                          <a:latin typeface="Nunito"/>
                          <a:ea typeface="Nunito"/>
                          <a:cs typeface="Nunito"/>
                          <a:sym typeface="Nunito"/>
                        </a:rPr>
                        <a:t>i.e OLAP</a:t>
                      </a:r>
                      <a:endParaRPr sz="1200">
                        <a:solidFill>
                          <a:srgbClr val="333333"/>
                        </a:solidFill>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It supports Real-time processing.</a:t>
                      </a:r>
                      <a:endParaRPr sz="1200">
                        <a:solidFill>
                          <a:srgbClr val="333333"/>
                        </a:solidFill>
                        <a:latin typeface="Nunito"/>
                        <a:ea typeface="Nunito"/>
                        <a:cs typeface="Nunito"/>
                        <a:sym typeface="Nunito"/>
                      </a:endParaRPr>
                    </a:p>
                    <a:p>
                      <a:pPr marL="0" lvl="0" indent="0" algn="l" rtl="0">
                        <a:spcBef>
                          <a:spcPts val="0"/>
                        </a:spcBef>
                        <a:spcAft>
                          <a:spcPts val="0"/>
                        </a:spcAft>
                        <a:buNone/>
                      </a:pPr>
                      <a:r>
                        <a:rPr lang="en" sz="1200">
                          <a:solidFill>
                            <a:srgbClr val="333333"/>
                          </a:solidFill>
                          <a:latin typeface="Nunito"/>
                          <a:ea typeface="Nunito"/>
                          <a:cs typeface="Nunito"/>
                          <a:sym typeface="Nunito"/>
                        </a:rPr>
                        <a:t>i.e OLTP</a:t>
                      </a:r>
                      <a:endParaRPr sz="1200">
                        <a:solidFill>
                          <a:srgbClr val="333333"/>
                        </a:solidFill>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Data Schema</a:t>
                      </a:r>
                      <a:endParaRPr sz="1200">
                        <a:solidFill>
                          <a:srgbClr val="333333"/>
                        </a:solidFill>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It supports to have schema model</a:t>
                      </a:r>
                      <a:endParaRPr sz="1200">
                        <a:solidFill>
                          <a:srgbClr val="333333"/>
                        </a:solidFill>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It is free from schema model</a:t>
                      </a:r>
                      <a:endParaRPr sz="1200">
                        <a:solidFill>
                          <a:srgbClr val="333333"/>
                        </a:solidFill>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Hadoop Integration</a:t>
                      </a:r>
                      <a:endParaRPr sz="1200">
                        <a:solidFill>
                          <a:srgbClr val="333333"/>
                        </a:solidFill>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Nunito"/>
                          <a:ea typeface="Nunito"/>
                          <a:cs typeface="Nunito"/>
                          <a:sym typeface="Nunito"/>
                        </a:rPr>
                        <a:t>Runs on the top of Hadoop </a:t>
                      </a:r>
                      <a:endParaRPr sz="1200">
                        <a:highlight>
                          <a:srgbClr val="FFFFFF"/>
                        </a:highlight>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Nunito"/>
                          <a:ea typeface="Nunito"/>
                          <a:cs typeface="Nunito"/>
                          <a:sym typeface="Nunito"/>
                        </a:rPr>
                        <a:t>Runs on the top of HDFS (Hadoop distributed file system)</a:t>
                      </a:r>
                      <a:endParaRPr sz="1200">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sz="1200">
                          <a:latin typeface="Nunito"/>
                          <a:ea typeface="Nunito"/>
                          <a:cs typeface="Nunito"/>
                          <a:sym typeface="Nunito"/>
                        </a:rPr>
                        <a:t>SQL Support</a:t>
                      </a:r>
                      <a:endParaRPr sz="1200">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Provides SQL-like querying capabilities with HiveQL.</a:t>
                      </a:r>
                      <a:endParaRPr sz="1200">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33333"/>
                          </a:solidFill>
                          <a:latin typeface="Nunito"/>
                          <a:ea typeface="Nunito"/>
                          <a:cs typeface="Nunito"/>
                          <a:sym typeface="Nunito"/>
                        </a:rPr>
                        <a:t>Does not use SQL. </a:t>
                      </a:r>
                      <a:endParaRPr sz="1200">
                        <a:latin typeface="Nunito"/>
                        <a:ea typeface="Nunito"/>
                        <a:cs typeface="Nunito"/>
                        <a:sym typeface="Nunito"/>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378" name="Google Shape;378;p2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Apache Hive vs Apache HBase</a:t>
            </a:r>
            <a:endParaRPr/>
          </a:p>
        </p:txBody>
      </p:sp>
      <p:sp>
        <p:nvSpPr>
          <p:cNvPr id="379" name="Google Shape;379;p27"/>
          <p:cNvSpPr txBox="1"/>
          <p:nvPr/>
        </p:nvSpPr>
        <p:spPr>
          <a:xfrm>
            <a:off x="7449550" y="70175"/>
            <a:ext cx="1644300" cy="42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aven Pro"/>
                <a:ea typeface="Maven Pro"/>
                <a:cs typeface="Maven Pro"/>
                <a:sym typeface="Maven Pro"/>
              </a:rPr>
              <a:t>Sneha Chilumula</a:t>
            </a:r>
            <a:endParaRPr>
              <a:latin typeface="Maven Pro"/>
              <a:ea typeface="Maven Pro"/>
              <a:cs typeface="Maven Pro"/>
              <a:sym typeface="Maven Pr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28"/>
          <p:cNvSpPr txBox="1">
            <a:spLocks noGrp="1"/>
          </p:cNvSpPr>
          <p:nvPr>
            <p:ph type="title"/>
          </p:nvPr>
        </p:nvSpPr>
        <p:spPr>
          <a:xfrm>
            <a:off x="1303800" y="776200"/>
            <a:ext cx="7030500" cy="53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Question:</a:t>
            </a:r>
            <a:endParaRPr sz="1800"/>
          </a:p>
        </p:txBody>
      </p:sp>
      <p:sp>
        <p:nvSpPr>
          <p:cNvPr id="385" name="Google Shape;385;p28"/>
          <p:cNvSpPr txBox="1"/>
          <p:nvPr/>
        </p:nvSpPr>
        <p:spPr>
          <a:xfrm>
            <a:off x="7449550" y="70175"/>
            <a:ext cx="1644300" cy="42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aven Pro"/>
                <a:ea typeface="Maven Pro"/>
                <a:cs typeface="Maven Pro"/>
                <a:sym typeface="Maven Pro"/>
              </a:rPr>
              <a:t>Sneha Chilumula</a:t>
            </a:r>
            <a:endParaRPr>
              <a:latin typeface="Maven Pro"/>
              <a:ea typeface="Maven Pro"/>
              <a:cs typeface="Maven Pro"/>
              <a:sym typeface="Maven Pro"/>
            </a:endParaRPr>
          </a:p>
        </p:txBody>
      </p:sp>
      <p:sp>
        <p:nvSpPr>
          <p:cNvPr id="386" name="Google Shape;386;p28"/>
          <p:cNvSpPr txBox="1"/>
          <p:nvPr/>
        </p:nvSpPr>
        <p:spPr>
          <a:xfrm>
            <a:off x="1356025" y="1393425"/>
            <a:ext cx="6920400" cy="246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a:solidFill>
                  <a:schemeClr val="dk2"/>
                </a:solidFill>
                <a:latin typeface="Nunito"/>
                <a:ea typeface="Nunito"/>
                <a:cs typeface="Nunito"/>
                <a:sym typeface="Nunito"/>
              </a:rPr>
              <a:t>When can Hive </a:t>
            </a:r>
            <a:r>
              <a:rPr lang="en" sz="1500" b="1">
                <a:solidFill>
                  <a:schemeClr val="dk2"/>
                </a:solidFill>
                <a:latin typeface="Nunito"/>
                <a:ea typeface="Nunito"/>
                <a:cs typeface="Nunito"/>
                <a:sym typeface="Nunito"/>
              </a:rPr>
              <a:t>not</a:t>
            </a:r>
            <a:r>
              <a:rPr lang="en" sz="1500">
                <a:solidFill>
                  <a:schemeClr val="dk2"/>
                </a:solidFill>
                <a:latin typeface="Nunito"/>
                <a:ea typeface="Nunito"/>
                <a:cs typeface="Nunito"/>
                <a:sym typeface="Nunito"/>
              </a:rPr>
              <a:t> be used?</a:t>
            </a:r>
            <a:endParaRPr sz="1500">
              <a:solidFill>
                <a:schemeClr val="dk2"/>
              </a:solidFill>
              <a:latin typeface="Nunito"/>
              <a:ea typeface="Nunito"/>
              <a:cs typeface="Nunito"/>
              <a:sym typeface="Nunito"/>
            </a:endParaRPr>
          </a:p>
          <a:p>
            <a:pPr marL="0" lvl="0" indent="0" algn="l" rtl="0">
              <a:spcBef>
                <a:spcPts val="0"/>
              </a:spcBef>
              <a:spcAft>
                <a:spcPts val="0"/>
              </a:spcAft>
              <a:buNone/>
            </a:pPr>
            <a:endParaRPr>
              <a:solidFill>
                <a:schemeClr val="dk2"/>
              </a:solidFill>
              <a:latin typeface="Nunito"/>
              <a:ea typeface="Nunito"/>
              <a:cs typeface="Nunito"/>
              <a:sym typeface="Nunito"/>
            </a:endParaRPr>
          </a:p>
          <a:p>
            <a:pPr marL="0" lvl="0" indent="0" algn="l" rtl="0">
              <a:spcBef>
                <a:spcPts val="0"/>
              </a:spcBef>
              <a:spcAft>
                <a:spcPts val="0"/>
              </a:spcAft>
              <a:buNone/>
            </a:pPr>
            <a:endParaRPr>
              <a:solidFill>
                <a:schemeClr val="dk2"/>
              </a:solidFill>
              <a:latin typeface="Nunito"/>
              <a:ea typeface="Nunito"/>
              <a:cs typeface="Nunito"/>
              <a:sym typeface="Nunito"/>
            </a:endParaRPr>
          </a:p>
          <a:p>
            <a:pPr marL="0" lvl="0" indent="0" algn="l" rtl="0">
              <a:lnSpc>
                <a:spcPct val="200000"/>
              </a:lnSpc>
              <a:spcBef>
                <a:spcPts val="0"/>
              </a:spcBef>
              <a:spcAft>
                <a:spcPts val="0"/>
              </a:spcAft>
              <a:buNone/>
            </a:pPr>
            <a:r>
              <a:rPr lang="en" sz="1500" b="1">
                <a:solidFill>
                  <a:schemeClr val="dk2"/>
                </a:solidFill>
                <a:latin typeface="Nunito"/>
                <a:ea typeface="Nunito"/>
                <a:cs typeface="Nunito"/>
                <a:sym typeface="Nunito"/>
              </a:rPr>
              <a:t>Answer:</a:t>
            </a:r>
            <a:endParaRPr sz="1500" b="1">
              <a:solidFill>
                <a:schemeClr val="dk2"/>
              </a:solidFill>
              <a:latin typeface="Nunito"/>
              <a:ea typeface="Nunito"/>
              <a:cs typeface="Nunito"/>
              <a:sym typeface="Nunito"/>
            </a:endParaRPr>
          </a:p>
          <a:p>
            <a:pPr marL="914400" lvl="0" indent="-304800" algn="l" rtl="0">
              <a:lnSpc>
                <a:spcPct val="115000"/>
              </a:lnSpc>
              <a:spcBef>
                <a:spcPts val="0"/>
              </a:spcBef>
              <a:spcAft>
                <a:spcPts val="0"/>
              </a:spcAft>
              <a:buSzPts val="1200"/>
              <a:buFont typeface="Nunito"/>
              <a:buChar char="●"/>
            </a:pPr>
            <a:r>
              <a:rPr lang="en" sz="1200">
                <a:latin typeface="Nunito"/>
                <a:ea typeface="Nunito"/>
                <a:cs typeface="Nunito"/>
                <a:sym typeface="Nunito"/>
              </a:rPr>
              <a:t>It's not designed for Online transaction processing (OLTP)</a:t>
            </a:r>
            <a:endParaRPr sz="1200">
              <a:latin typeface="Nunito"/>
              <a:ea typeface="Nunito"/>
              <a:cs typeface="Nunito"/>
              <a:sym typeface="Nunito"/>
            </a:endParaRPr>
          </a:p>
          <a:p>
            <a:pPr marL="914400" lvl="0" indent="-304800" algn="l" rtl="0">
              <a:lnSpc>
                <a:spcPct val="115000"/>
              </a:lnSpc>
              <a:spcBef>
                <a:spcPts val="0"/>
              </a:spcBef>
              <a:spcAft>
                <a:spcPts val="0"/>
              </a:spcAft>
              <a:buSzPts val="1200"/>
              <a:buFont typeface="Nunito"/>
              <a:buChar char="●"/>
            </a:pPr>
            <a:r>
              <a:rPr lang="en" sz="1200">
                <a:latin typeface="Nunito"/>
                <a:ea typeface="Nunito"/>
                <a:cs typeface="Nunito"/>
                <a:sym typeface="Nunito"/>
              </a:rPr>
              <a:t>It can not be used for real time updates or queries </a:t>
            </a:r>
            <a:endParaRPr sz="1200">
              <a:latin typeface="Nunito"/>
              <a:ea typeface="Nunito"/>
              <a:cs typeface="Nunito"/>
              <a:sym typeface="Nunito"/>
            </a:endParaRPr>
          </a:p>
          <a:p>
            <a:pPr marL="914400" lvl="0" indent="-304800" algn="l" rtl="0">
              <a:lnSpc>
                <a:spcPct val="115000"/>
              </a:lnSpc>
              <a:spcBef>
                <a:spcPts val="0"/>
              </a:spcBef>
              <a:spcAft>
                <a:spcPts val="0"/>
              </a:spcAft>
              <a:buSzPts val="1200"/>
              <a:buFont typeface="Nunito"/>
              <a:buChar char="●"/>
            </a:pPr>
            <a:r>
              <a:rPr lang="en" sz="1200">
                <a:latin typeface="Nunito"/>
                <a:ea typeface="Nunito"/>
                <a:cs typeface="Nunito"/>
                <a:sym typeface="Nunito"/>
              </a:rPr>
              <a:t>It cannot be used for scenarios where low latency data retrieval is expected, because there is a latency in converting the HIVE scripts into Map Reduce scripts by hive.</a:t>
            </a:r>
            <a:endParaRPr sz="1200">
              <a:latin typeface="Nunito"/>
              <a:ea typeface="Nunito"/>
              <a:cs typeface="Nunito"/>
              <a:sym typeface="Nunito"/>
            </a:endParaRPr>
          </a:p>
          <a:p>
            <a:pPr marL="0" lvl="0" indent="0" algn="l" rtl="0">
              <a:lnSpc>
                <a:spcPct val="200000"/>
              </a:lnSpc>
              <a:spcBef>
                <a:spcPts val="0"/>
              </a:spcBef>
              <a:spcAft>
                <a:spcPts val="0"/>
              </a:spcAft>
              <a:buNone/>
            </a:pPr>
            <a:endParaRPr sz="1500" b="1">
              <a:solidFill>
                <a:schemeClr val="dk2"/>
              </a:solidFill>
              <a:latin typeface="Maven Pro"/>
              <a:ea typeface="Maven Pro"/>
              <a:cs typeface="Maven Pro"/>
              <a:sym typeface="Maven Pro"/>
            </a:endParaRPr>
          </a:p>
          <a:p>
            <a:pPr marL="0" lvl="0" indent="0" algn="l" rtl="0">
              <a:spcBef>
                <a:spcPts val="0"/>
              </a:spcBef>
              <a:spcAft>
                <a:spcPts val="0"/>
              </a:spcAft>
              <a:buNone/>
            </a:pPr>
            <a:endParaRPr>
              <a:solidFill>
                <a:schemeClr val="dk2"/>
              </a:solidFill>
              <a:latin typeface="Maven Pro"/>
              <a:ea typeface="Maven Pro"/>
              <a:cs typeface="Maven Pro"/>
              <a:sym typeface="Maven Pro"/>
            </a:endParaRPr>
          </a:p>
          <a:p>
            <a:pPr marL="0" lvl="0" indent="0" algn="l" rtl="0">
              <a:spcBef>
                <a:spcPts val="0"/>
              </a:spcBef>
              <a:spcAft>
                <a:spcPts val="0"/>
              </a:spcAft>
              <a:buNone/>
            </a:pPr>
            <a:endParaRPr>
              <a:solidFill>
                <a:schemeClr val="dk2"/>
              </a:solidFill>
              <a:latin typeface="Maven Pro"/>
              <a:ea typeface="Maven Pro"/>
              <a:cs typeface="Maven Pro"/>
              <a:sym typeface="Maven Pr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ZooKeeper</a:t>
            </a:r>
            <a:endParaRPr/>
          </a:p>
        </p:txBody>
      </p:sp>
      <p:sp>
        <p:nvSpPr>
          <p:cNvPr id="392" name="Google Shape;392;p29"/>
          <p:cNvSpPr txBox="1">
            <a:spLocks noGrp="1"/>
          </p:cNvSpPr>
          <p:nvPr>
            <p:ph type="body" idx="1"/>
          </p:nvPr>
        </p:nvSpPr>
        <p:spPr>
          <a:xfrm>
            <a:off x="1303800" y="1471050"/>
            <a:ext cx="7030500" cy="30606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Clr>
                <a:srgbClr val="000000"/>
              </a:buClr>
              <a:buSzPts val="1300"/>
              <a:buChar char="●"/>
            </a:pPr>
            <a:r>
              <a:rPr lang="en">
                <a:solidFill>
                  <a:srgbClr val="000000"/>
                </a:solidFill>
                <a:highlight>
                  <a:schemeClr val="lt1"/>
                </a:highlight>
              </a:rPr>
              <a:t>The ZooKeeper framework was originally built at “Yahoo!” for accessing their applications in an easy and robust manner. </a:t>
            </a:r>
            <a:endParaRPr>
              <a:solidFill>
                <a:srgbClr val="000000"/>
              </a:solidFill>
              <a:highlight>
                <a:schemeClr val="lt1"/>
              </a:highlight>
            </a:endParaRPr>
          </a:p>
          <a:p>
            <a:pPr marL="457200" lvl="0" indent="-311150" algn="l" rtl="0">
              <a:spcBef>
                <a:spcPts val="0"/>
              </a:spcBef>
              <a:spcAft>
                <a:spcPts val="0"/>
              </a:spcAft>
              <a:buClr>
                <a:srgbClr val="000000"/>
              </a:buClr>
              <a:buSzPts val="1300"/>
              <a:buChar char="●"/>
            </a:pPr>
            <a:r>
              <a:rPr lang="en">
                <a:solidFill>
                  <a:srgbClr val="000000"/>
                </a:solidFill>
                <a:highlight>
                  <a:srgbClr val="FFFFFF"/>
                </a:highlight>
              </a:rPr>
              <a:t>ZooKeeper is a distributed coordination service to manage large set of hosts. </a:t>
            </a:r>
            <a:endParaRPr>
              <a:solidFill>
                <a:srgbClr val="000000"/>
              </a:solidFill>
              <a:highlight>
                <a:srgbClr val="FFFFFF"/>
              </a:highlight>
            </a:endParaRPr>
          </a:p>
          <a:p>
            <a:pPr marL="457200" lvl="0" indent="-311150" algn="l" rtl="0">
              <a:spcBef>
                <a:spcPts val="0"/>
              </a:spcBef>
              <a:spcAft>
                <a:spcPts val="0"/>
              </a:spcAft>
              <a:buClr>
                <a:srgbClr val="000000"/>
              </a:buClr>
              <a:buSzPts val="1300"/>
              <a:buChar char="●"/>
            </a:pPr>
            <a:r>
              <a:rPr lang="en">
                <a:solidFill>
                  <a:srgbClr val="000000"/>
                </a:solidFill>
                <a:highlight>
                  <a:srgbClr val="FFFFFF"/>
                </a:highlight>
              </a:rPr>
              <a:t>Coordinating and managing a service in a distributed environment is a complicated process. </a:t>
            </a:r>
            <a:endParaRPr>
              <a:solidFill>
                <a:srgbClr val="000000"/>
              </a:solidFill>
              <a:highlight>
                <a:srgbClr val="FFFFFF"/>
              </a:highlight>
            </a:endParaRPr>
          </a:p>
          <a:p>
            <a:pPr marL="457200" lvl="0" indent="-311150" algn="l" rtl="0">
              <a:spcBef>
                <a:spcPts val="0"/>
              </a:spcBef>
              <a:spcAft>
                <a:spcPts val="0"/>
              </a:spcAft>
              <a:buClr>
                <a:srgbClr val="000000"/>
              </a:buClr>
              <a:buSzPts val="1300"/>
              <a:buChar char="●"/>
            </a:pPr>
            <a:r>
              <a:rPr lang="en">
                <a:solidFill>
                  <a:srgbClr val="000000"/>
                </a:solidFill>
                <a:highlight>
                  <a:srgbClr val="FFFFFF"/>
                </a:highlight>
              </a:rPr>
              <a:t>ZooKeeper solves this issue with its simple architecture and API. </a:t>
            </a:r>
            <a:endParaRPr>
              <a:solidFill>
                <a:srgbClr val="000000"/>
              </a:solidFill>
              <a:highlight>
                <a:srgbClr val="FFFFFF"/>
              </a:highlight>
            </a:endParaRPr>
          </a:p>
          <a:p>
            <a:pPr marL="457200" lvl="0" indent="-311150" algn="l" rtl="0">
              <a:spcBef>
                <a:spcPts val="0"/>
              </a:spcBef>
              <a:spcAft>
                <a:spcPts val="0"/>
              </a:spcAft>
              <a:buClr>
                <a:srgbClr val="000000"/>
              </a:buClr>
              <a:buSzPts val="1300"/>
              <a:buChar char="●"/>
            </a:pPr>
            <a:r>
              <a:rPr lang="en">
                <a:solidFill>
                  <a:srgbClr val="000000"/>
                </a:solidFill>
                <a:highlight>
                  <a:srgbClr val="FFFFFF"/>
                </a:highlight>
              </a:rPr>
              <a:t>ZooKeeper allows developers to focus on core application logic without worrying about the distributed nature of the application.</a:t>
            </a:r>
            <a:endParaRPr>
              <a:solidFill>
                <a:srgbClr val="000000"/>
              </a:solidFill>
              <a:highlight>
                <a:srgbClr val="FFFFFF"/>
              </a:highlight>
            </a:endParaRPr>
          </a:p>
          <a:p>
            <a:pPr marL="457200" lvl="0" indent="-311150" algn="l" rtl="0">
              <a:spcBef>
                <a:spcPts val="0"/>
              </a:spcBef>
              <a:spcAft>
                <a:spcPts val="0"/>
              </a:spcAft>
              <a:buClr>
                <a:srgbClr val="000000"/>
              </a:buClr>
              <a:buSzPts val="1300"/>
              <a:buChar char="●"/>
            </a:pPr>
            <a:r>
              <a:rPr lang="en">
                <a:solidFill>
                  <a:srgbClr val="000000"/>
                </a:solidFill>
                <a:highlight>
                  <a:srgbClr val="FFFFFF"/>
                </a:highlight>
              </a:rPr>
              <a:t>Later, Apache ZooKeeper became a standard for organized service used by Hadoop, HBase, and other distributed frameworks.</a:t>
            </a:r>
            <a:endParaRPr>
              <a:solidFill>
                <a:srgbClr val="000000"/>
              </a:solidFill>
              <a:highlight>
                <a:srgbClr val="FFFFFF"/>
              </a:highlight>
            </a:endParaRPr>
          </a:p>
          <a:p>
            <a:pPr marL="457200" lvl="0" indent="-311150" algn="l" rtl="0">
              <a:spcBef>
                <a:spcPts val="0"/>
              </a:spcBef>
              <a:spcAft>
                <a:spcPts val="0"/>
              </a:spcAft>
              <a:buClr>
                <a:srgbClr val="000000"/>
              </a:buClr>
              <a:buSzPts val="1300"/>
              <a:buChar char="●"/>
            </a:pPr>
            <a:r>
              <a:rPr lang="en">
                <a:solidFill>
                  <a:srgbClr val="000000"/>
                </a:solidFill>
                <a:highlight>
                  <a:srgbClr val="FFFFFF"/>
                </a:highlight>
              </a:rPr>
              <a:t>Apache HBase uses ZooKeeper to track the status of distributed data</a:t>
            </a:r>
            <a:endParaRPr>
              <a:solidFill>
                <a:srgbClr val="000000"/>
              </a:solidFill>
              <a:highlight>
                <a:srgbClr val="FFFFFF"/>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Architecture of Zookeeper</a:t>
            </a:r>
            <a:endParaRPr/>
          </a:p>
        </p:txBody>
      </p:sp>
      <p:pic>
        <p:nvPicPr>
          <p:cNvPr id="398" name="Google Shape;398;p30"/>
          <p:cNvPicPr preferRelativeResize="0"/>
          <p:nvPr/>
        </p:nvPicPr>
        <p:blipFill>
          <a:blip r:embed="rId3">
            <a:alphaModFix/>
          </a:blip>
          <a:stretch>
            <a:fillRect/>
          </a:stretch>
        </p:blipFill>
        <p:spPr>
          <a:xfrm>
            <a:off x="1303800" y="1694200"/>
            <a:ext cx="7030500" cy="25416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Features</a:t>
            </a:r>
            <a:endParaRPr/>
          </a:p>
        </p:txBody>
      </p:sp>
      <p:sp>
        <p:nvSpPr>
          <p:cNvPr id="404" name="Google Shape;404;p31"/>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311150" algn="l" rtl="0">
              <a:lnSpc>
                <a:spcPct val="200000"/>
              </a:lnSpc>
              <a:spcBef>
                <a:spcPts val="0"/>
              </a:spcBef>
              <a:spcAft>
                <a:spcPts val="0"/>
              </a:spcAft>
              <a:buSzPts val="1300"/>
              <a:buChar char="●"/>
            </a:pPr>
            <a:r>
              <a:rPr lang="en"/>
              <a:t>Simple Architecture</a:t>
            </a:r>
            <a:endParaRPr/>
          </a:p>
          <a:p>
            <a:pPr marL="457200" lvl="0" indent="-311150" algn="l" rtl="0">
              <a:lnSpc>
                <a:spcPct val="200000"/>
              </a:lnSpc>
              <a:spcBef>
                <a:spcPts val="0"/>
              </a:spcBef>
              <a:spcAft>
                <a:spcPts val="0"/>
              </a:spcAft>
              <a:buSzPts val="1300"/>
              <a:buChar char="●"/>
            </a:pPr>
            <a:r>
              <a:rPr lang="en"/>
              <a:t>Reliable System</a:t>
            </a:r>
            <a:endParaRPr/>
          </a:p>
          <a:p>
            <a:pPr marL="457200" lvl="0" indent="-311150" algn="l" rtl="0">
              <a:lnSpc>
                <a:spcPct val="200000"/>
              </a:lnSpc>
              <a:spcBef>
                <a:spcPts val="0"/>
              </a:spcBef>
              <a:spcAft>
                <a:spcPts val="0"/>
              </a:spcAft>
              <a:buSzPts val="1300"/>
              <a:buChar char="●"/>
            </a:pPr>
            <a:r>
              <a:rPr lang="en"/>
              <a:t>Scalable</a:t>
            </a:r>
            <a:endParaRPr/>
          </a:p>
          <a:p>
            <a:pPr marL="457200" lvl="0" indent="-311150" algn="l" rtl="0">
              <a:lnSpc>
                <a:spcPct val="200000"/>
              </a:lnSpc>
              <a:spcBef>
                <a:spcPts val="0"/>
              </a:spcBef>
              <a:spcAft>
                <a:spcPts val="0"/>
              </a:spcAft>
              <a:buSzPts val="1300"/>
              <a:buChar char="●"/>
            </a:pPr>
            <a:r>
              <a:rPr lang="en"/>
              <a:t>Fast processing</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Apache Pig?</a:t>
            </a:r>
            <a:endParaRPr/>
          </a:p>
        </p:txBody>
      </p:sp>
      <p:sp>
        <p:nvSpPr>
          <p:cNvPr id="284" name="Google Shape;284;p14"/>
          <p:cNvSpPr txBox="1">
            <a:spLocks noGrp="1"/>
          </p:cNvSpPr>
          <p:nvPr>
            <p:ph type="body" idx="1"/>
          </p:nvPr>
        </p:nvSpPr>
        <p:spPr>
          <a:xfrm>
            <a:off x="1303800" y="1486800"/>
            <a:ext cx="7030500" cy="30450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Clr>
                <a:srgbClr val="000000"/>
              </a:buClr>
              <a:buSzPts val="1300"/>
              <a:buChar char="●"/>
            </a:pPr>
            <a:r>
              <a:rPr lang="en">
                <a:solidFill>
                  <a:srgbClr val="000000"/>
                </a:solidFill>
                <a:highlight>
                  <a:srgbClr val="FFFFFF"/>
                </a:highlight>
              </a:rPr>
              <a:t>Apache Pig is a platform for analyzing large data sets by representing them as Data Flow. </a:t>
            </a:r>
            <a:endParaRPr>
              <a:solidFill>
                <a:srgbClr val="000000"/>
              </a:solidFill>
              <a:highlight>
                <a:srgbClr val="FFFFFF"/>
              </a:highlight>
            </a:endParaRPr>
          </a:p>
          <a:p>
            <a:pPr marL="457200" lvl="0" indent="-311150" algn="l" rtl="0">
              <a:spcBef>
                <a:spcPts val="1000"/>
              </a:spcBef>
              <a:spcAft>
                <a:spcPts val="0"/>
              </a:spcAft>
              <a:buClr>
                <a:srgbClr val="000000"/>
              </a:buClr>
              <a:buSzPts val="1300"/>
              <a:buChar char="●"/>
            </a:pPr>
            <a:r>
              <a:rPr lang="en">
                <a:solidFill>
                  <a:srgbClr val="212529"/>
                </a:solidFill>
                <a:highlight>
                  <a:srgbClr val="FFFFFF"/>
                </a:highlight>
              </a:rPr>
              <a:t>Pig was initially developed by Yahoo! for its data scientists who were using Hadoop.</a:t>
            </a:r>
            <a:endParaRPr>
              <a:solidFill>
                <a:srgbClr val="000000"/>
              </a:solidFill>
              <a:highlight>
                <a:srgbClr val="FFFFFF"/>
              </a:highlight>
            </a:endParaRPr>
          </a:p>
          <a:p>
            <a:pPr marL="457200" lvl="0" indent="-311150" algn="l" rtl="0">
              <a:spcBef>
                <a:spcPts val="1000"/>
              </a:spcBef>
              <a:spcAft>
                <a:spcPts val="0"/>
              </a:spcAft>
              <a:buClr>
                <a:srgbClr val="000000"/>
              </a:buClr>
              <a:buSzPts val="1300"/>
              <a:buChar char="●"/>
            </a:pPr>
            <a:r>
              <a:rPr lang="en">
                <a:solidFill>
                  <a:srgbClr val="000000"/>
                </a:solidFill>
                <a:highlight>
                  <a:srgbClr val="FFFFFF"/>
                </a:highlight>
              </a:rPr>
              <a:t>To write data analysis programs, Pig provides a high-level language known as Pig Latin.</a:t>
            </a:r>
            <a:endParaRPr>
              <a:solidFill>
                <a:srgbClr val="000000"/>
              </a:solidFill>
              <a:highlight>
                <a:srgbClr val="FFFFFF"/>
              </a:highlight>
            </a:endParaRPr>
          </a:p>
          <a:p>
            <a:pPr marL="457200" lvl="0" indent="-311150" algn="l" rtl="0">
              <a:spcBef>
                <a:spcPts val="1000"/>
              </a:spcBef>
              <a:spcAft>
                <a:spcPts val="0"/>
              </a:spcAft>
              <a:buClr>
                <a:srgbClr val="000000"/>
              </a:buClr>
              <a:buSzPts val="1300"/>
              <a:buChar char="●"/>
            </a:pPr>
            <a:r>
              <a:rPr lang="en">
                <a:solidFill>
                  <a:srgbClr val="000000"/>
                </a:solidFill>
                <a:highlight>
                  <a:srgbClr val="FFFFFF"/>
                </a:highlight>
              </a:rPr>
              <a:t>Pig Latin is SQL-like language and it is easy to learn Apache Pig when you are familiar with SQL.</a:t>
            </a:r>
            <a:endParaRPr>
              <a:solidFill>
                <a:srgbClr val="000000"/>
              </a:solidFill>
              <a:highlight>
                <a:srgbClr val="FFFFFF"/>
              </a:highlight>
            </a:endParaRPr>
          </a:p>
          <a:p>
            <a:pPr marL="457200" lvl="0" indent="-311150" algn="l" rtl="0">
              <a:spcBef>
                <a:spcPts val="1000"/>
              </a:spcBef>
              <a:spcAft>
                <a:spcPts val="1000"/>
              </a:spcAft>
              <a:buClr>
                <a:srgbClr val="000000"/>
              </a:buClr>
              <a:buSzPts val="1300"/>
              <a:buChar char="●"/>
            </a:pPr>
            <a:r>
              <a:rPr lang="en">
                <a:solidFill>
                  <a:srgbClr val="000000"/>
                </a:solidFill>
                <a:highlight>
                  <a:srgbClr val="FFFFFF"/>
                </a:highlight>
              </a:rPr>
              <a:t>All these scripts are written in Pig Latin and then internally converted to Map and Reduce tasks.</a:t>
            </a:r>
            <a:endParaRPr>
              <a:solidFill>
                <a:srgbClr val="000000"/>
              </a:solidFill>
              <a:highlight>
                <a:srgbClr val="FFFFFF"/>
              </a:highlight>
            </a:endParaRPr>
          </a:p>
        </p:txBody>
      </p:sp>
      <p:sp>
        <p:nvSpPr>
          <p:cNvPr id="285" name="Google Shape;285;p14"/>
          <p:cNvSpPr txBox="1"/>
          <p:nvPr/>
        </p:nvSpPr>
        <p:spPr>
          <a:xfrm>
            <a:off x="7592100" y="77475"/>
            <a:ext cx="1551900" cy="52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aven Pro"/>
                <a:ea typeface="Maven Pro"/>
                <a:cs typeface="Maven Pro"/>
                <a:sym typeface="Maven Pro"/>
              </a:rPr>
              <a:t>Janhvi Chitnis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32"/>
          <p:cNvSpPr txBox="1">
            <a:spLocks noGrp="1"/>
          </p:cNvSpPr>
          <p:nvPr>
            <p:ph type="title"/>
          </p:nvPr>
        </p:nvSpPr>
        <p:spPr>
          <a:xfrm>
            <a:off x="1303800" y="789450"/>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Question</a:t>
            </a:r>
            <a:endParaRPr sz="1800"/>
          </a:p>
        </p:txBody>
      </p:sp>
      <p:sp>
        <p:nvSpPr>
          <p:cNvPr id="410" name="Google Shape;410;p32"/>
          <p:cNvSpPr txBox="1">
            <a:spLocks noGrp="1"/>
          </p:cNvSpPr>
          <p:nvPr>
            <p:ph type="body" idx="1"/>
          </p:nvPr>
        </p:nvSpPr>
        <p:spPr>
          <a:xfrm>
            <a:off x="1112925" y="1698725"/>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Zookeeper ensemble?</a:t>
            </a:r>
            <a:endParaRPr/>
          </a:p>
          <a:p>
            <a:pPr marL="0" lvl="0" indent="0" algn="l" rtl="0">
              <a:spcBef>
                <a:spcPts val="1600"/>
              </a:spcBef>
              <a:spcAft>
                <a:spcPts val="1600"/>
              </a:spcAft>
              <a:buNone/>
            </a:pPr>
            <a:r>
              <a:rPr lang="en"/>
              <a:t>Answer - </a:t>
            </a:r>
            <a:r>
              <a:rPr lang="en" sz="1200">
                <a:solidFill>
                  <a:srgbClr val="444444"/>
                </a:solidFill>
                <a:highlight>
                  <a:srgbClr val="FFFFFF"/>
                </a:highlight>
              </a:rPr>
              <a:t>Basically, an array of nodes (or servers, if you like) that form our Distributed Computer Ecosystem is what we call Ensemble. Especially, we use multiple zookeeper servers to create an ensemble, when we want to have high availability in zookeeper server.</a:t>
            </a:r>
            <a:endParaRPr sz="1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3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a:t>
            </a:r>
            <a:endParaRPr/>
          </a:p>
        </p:txBody>
      </p:sp>
      <p:sp>
        <p:nvSpPr>
          <p:cNvPr id="416" name="Google Shape;416;p33"/>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https://www.tutorialspoint.com/hbase/index.htm</a:t>
            </a:r>
            <a:endParaRPr/>
          </a:p>
          <a:p>
            <a:pPr marL="0" lvl="0" indent="0" algn="l" rtl="0">
              <a:spcBef>
                <a:spcPts val="1600"/>
              </a:spcBef>
              <a:spcAft>
                <a:spcPts val="0"/>
              </a:spcAft>
              <a:buNone/>
            </a:pPr>
            <a:r>
              <a:rPr lang="en" u="sng">
                <a:solidFill>
                  <a:schemeClr val="hlink"/>
                </a:solidFill>
                <a:hlinkClick r:id="rId4"/>
              </a:rPr>
              <a:t>https://www.tutorialspoint.com/hbase/hbase_architecture.htm</a:t>
            </a:r>
            <a:endParaRPr/>
          </a:p>
          <a:p>
            <a:pPr marL="0" lvl="0" indent="0" algn="l" rtl="0">
              <a:spcBef>
                <a:spcPts val="1600"/>
              </a:spcBef>
              <a:spcAft>
                <a:spcPts val="0"/>
              </a:spcAft>
              <a:buNone/>
            </a:pPr>
            <a:r>
              <a:rPr lang="en" u="sng">
                <a:solidFill>
                  <a:schemeClr val="hlink"/>
                </a:solidFill>
                <a:hlinkClick r:id="rId5"/>
              </a:rPr>
              <a:t>https://www.tutorialspoint.com/apache_pig/apache_pig_overview.htm</a:t>
            </a:r>
            <a:endParaRPr/>
          </a:p>
          <a:p>
            <a:pPr marL="0" lvl="0" indent="0" algn="l" rtl="0">
              <a:spcBef>
                <a:spcPts val="1600"/>
              </a:spcBef>
              <a:spcAft>
                <a:spcPts val="0"/>
              </a:spcAft>
              <a:buNone/>
            </a:pPr>
            <a:r>
              <a:rPr lang="en" u="sng">
                <a:solidFill>
                  <a:schemeClr val="hlink"/>
                </a:solidFill>
                <a:hlinkClick r:id="rId6"/>
              </a:rPr>
              <a:t>https://www.tutorialspoint.com/hive/hive_introduction.htm</a:t>
            </a:r>
            <a:endParaRPr/>
          </a:p>
          <a:p>
            <a:pPr marL="0" lvl="0" indent="0" algn="l" rtl="0">
              <a:spcBef>
                <a:spcPts val="1600"/>
              </a:spcBef>
              <a:spcAft>
                <a:spcPts val="0"/>
              </a:spcAft>
              <a:buNone/>
            </a:pPr>
            <a:r>
              <a:rPr lang="en" u="sng">
                <a:solidFill>
                  <a:schemeClr val="hlink"/>
                </a:solidFill>
                <a:hlinkClick r:id="rId7"/>
              </a:rPr>
              <a:t>https://www.tutorialspoint.com/zookeeper/zookeeper_overview.htm</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1303800" y="598575"/>
            <a:ext cx="37068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Architecture of </a:t>
            </a:r>
            <a:endParaRPr/>
          </a:p>
          <a:p>
            <a:pPr marL="0" lvl="0" indent="0" algn="l" rtl="0">
              <a:spcBef>
                <a:spcPts val="0"/>
              </a:spcBef>
              <a:spcAft>
                <a:spcPts val="0"/>
              </a:spcAft>
              <a:buNone/>
            </a:pPr>
            <a:r>
              <a:rPr lang="en"/>
              <a:t>Apache Pig</a:t>
            </a:r>
            <a:endParaRPr/>
          </a:p>
        </p:txBody>
      </p:sp>
      <p:sp>
        <p:nvSpPr>
          <p:cNvPr id="291" name="Google Shape;291;p15"/>
          <p:cNvSpPr txBox="1">
            <a:spLocks noGrp="1"/>
          </p:cNvSpPr>
          <p:nvPr>
            <p:ph type="body" idx="1"/>
          </p:nvPr>
        </p:nvSpPr>
        <p:spPr>
          <a:xfrm>
            <a:off x="1303800" y="1990050"/>
            <a:ext cx="3491700" cy="2541600"/>
          </a:xfrm>
          <a:prstGeom prst="rect">
            <a:avLst/>
          </a:prstGeom>
        </p:spPr>
        <p:txBody>
          <a:bodyPr spcFirstLastPara="1" wrap="square" lIns="91425" tIns="91425" rIns="91425" bIns="91425" anchor="t" anchorCtr="0">
            <a:noAutofit/>
          </a:bodyPr>
          <a:lstStyle/>
          <a:p>
            <a:pPr marL="914400" lvl="0" indent="-311150" algn="l" rtl="0">
              <a:spcBef>
                <a:spcPts val="1000"/>
              </a:spcBef>
              <a:spcAft>
                <a:spcPts val="0"/>
              </a:spcAft>
              <a:buSzPts val="1300"/>
              <a:buChar char="●"/>
            </a:pPr>
            <a:r>
              <a:rPr lang="en"/>
              <a:t>Parser</a:t>
            </a:r>
            <a:endParaRPr/>
          </a:p>
          <a:p>
            <a:pPr marL="914400" lvl="0" indent="-311150" algn="l" rtl="0">
              <a:spcBef>
                <a:spcPts val="1000"/>
              </a:spcBef>
              <a:spcAft>
                <a:spcPts val="0"/>
              </a:spcAft>
              <a:buSzPts val="1300"/>
              <a:buChar char="●"/>
            </a:pPr>
            <a:r>
              <a:rPr lang="en"/>
              <a:t>Optimizer</a:t>
            </a:r>
            <a:endParaRPr/>
          </a:p>
          <a:p>
            <a:pPr marL="914400" lvl="0" indent="-311150" algn="l" rtl="0">
              <a:spcBef>
                <a:spcPts val="1000"/>
              </a:spcBef>
              <a:spcAft>
                <a:spcPts val="0"/>
              </a:spcAft>
              <a:buSzPts val="1300"/>
              <a:buChar char="●"/>
            </a:pPr>
            <a:r>
              <a:rPr lang="en"/>
              <a:t>Compiler</a:t>
            </a:r>
            <a:endParaRPr/>
          </a:p>
          <a:p>
            <a:pPr marL="914400" lvl="0" indent="-311150" algn="l" rtl="0">
              <a:spcBef>
                <a:spcPts val="1000"/>
              </a:spcBef>
              <a:spcAft>
                <a:spcPts val="1000"/>
              </a:spcAft>
              <a:buSzPts val="1300"/>
              <a:buChar char="●"/>
            </a:pPr>
            <a:r>
              <a:rPr lang="en"/>
              <a:t>Execution Engine</a:t>
            </a:r>
            <a:endParaRPr/>
          </a:p>
        </p:txBody>
      </p:sp>
      <p:pic>
        <p:nvPicPr>
          <p:cNvPr id="292" name="Google Shape;292;p15"/>
          <p:cNvPicPr preferRelativeResize="0"/>
          <p:nvPr/>
        </p:nvPicPr>
        <p:blipFill rotWithShape="1">
          <a:blip r:embed="rId3">
            <a:alphaModFix/>
          </a:blip>
          <a:srcRect l="15424" t="11637" r="16687"/>
          <a:stretch/>
        </p:blipFill>
        <p:spPr>
          <a:xfrm>
            <a:off x="4572000" y="421225"/>
            <a:ext cx="3491826" cy="4545175"/>
          </a:xfrm>
          <a:prstGeom prst="rect">
            <a:avLst/>
          </a:prstGeom>
          <a:noFill/>
          <a:ln>
            <a:noFill/>
          </a:ln>
        </p:spPr>
      </p:pic>
      <p:sp>
        <p:nvSpPr>
          <p:cNvPr id="293" name="Google Shape;293;p15"/>
          <p:cNvSpPr txBox="1"/>
          <p:nvPr/>
        </p:nvSpPr>
        <p:spPr>
          <a:xfrm>
            <a:off x="7592100" y="77475"/>
            <a:ext cx="1551900" cy="52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aven Pro"/>
                <a:ea typeface="Maven Pro"/>
                <a:cs typeface="Maven Pro"/>
                <a:sym typeface="Maven Pro"/>
              </a:rPr>
              <a:t>Janhvi Chitnis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16"/>
          <p:cNvSpPr txBox="1">
            <a:spLocks noGrp="1"/>
          </p:cNvSpPr>
          <p:nvPr>
            <p:ph type="title"/>
          </p:nvPr>
        </p:nvSpPr>
        <p:spPr>
          <a:xfrm>
            <a:off x="1303800" y="598575"/>
            <a:ext cx="6725700" cy="84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0"/>
              <a:t>What are the advantages of using Pig?</a:t>
            </a:r>
            <a:endParaRPr sz="1800" b="0"/>
          </a:p>
        </p:txBody>
      </p:sp>
      <p:sp>
        <p:nvSpPr>
          <p:cNvPr id="299" name="Google Shape;299;p16"/>
          <p:cNvSpPr txBox="1">
            <a:spLocks noGrp="1"/>
          </p:cNvSpPr>
          <p:nvPr>
            <p:ph type="body" idx="1"/>
          </p:nvPr>
        </p:nvSpPr>
        <p:spPr>
          <a:xfrm>
            <a:off x="1303800" y="1384800"/>
            <a:ext cx="7030500" cy="31467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a:solidFill>
                  <a:srgbClr val="282829"/>
                </a:solidFill>
                <a:highlight>
                  <a:srgbClr val="FFFFFF"/>
                </a:highlight>
              </a:rPr>
              <a:t>Pig consists of collection of </a:t>
            </a:r>
            <a:r>
              <a:rPr lang="en" b="1">
                <a:solidFill>
                  <a:srgbClr val="282829"/>
                </a:solidFill>
                <a:highlight>
                  <a:srgbClr val="FFFFFF"/>
                </a:highlight>
              </a:rPr>
              <a:t>Rich set of operators</a:t>
            </a:r>
            <a:r>
              <a:rPr lang="en">
                <a:solidFill>
                  <a:srgbClr val="282829"/>
                </a:solidFill>
                <a:highlight>
                  <a:srgbClr val="FFFFFF"/>
                </a:highlight>
              </a:rPr>
              <a:t> in order to perform operations such as join, filer, sort and many more.</a:t>
            </a:r>
            <a:endParaRPr>
              <a:solidFill>
                <a:srgbClr val="282829"/>
              </a:solidFill>
              <a:highlight>
                <a:srgbClr val="FFFFFF"/>
              </a:highlight>
            </a:endParaRPr>
          </a:p>
          <a:p>
            <a:pPr marL="457200" lvl="0" indent="-311150" algn="l" rtl="0">
              <a:spcBef>
                <a:spcPts val="1000"/>
              </a:spcBef>
              <a:spcAft>
                <a:spcPts val="0"/>
              </a:spcAft>
              <a:buClr>
                <a:srgbClr val="282829"/>
              </a:buClr>
              <a:buSzPts val="1300"/>
              <a:buChar char="●"/>
            </a:pPr>
            <a:r>
              <a:rPr lang="en">
                <a:solidFill>
                  <a:srgbClr val="282829"/>
                </a:solidFill>
                <a:highlight>
                  <a:srgbClr val="FFFFFF"/>
                </a:highlight>
              </a:rPr>
              <a:t>By using the existing operators, users can easily develop their own functions to read, process, and write data.</a:t>
            </a:r>
            <a:endParaRPr>
              <a:solidFill>
                <a:srgbClr val="282829"/>
              </a:solidFill>
              <a:highlight>
                <a:srgbClr val="FFFFFF"/>
              </a:highlight>
            </a:endParaRPr>
          </a:p>
          <a:p>
            <a:pPr marL="457200" lvl="0" indent="-311150" algn="l" rtl="0">
              <a:spcBef>
                <a:spcPts val="1000"/>
              </a:spcBef>
              <a:spcAft>
                <a:spcPts val="0"/>
              </a:spcAft>
              <a:buClr>
                <a:srgbClr val="282829"/>
              </a:buClr>
              <a:buSzPts val="1300"/>
              <a:buChar char="●"/>
            </a:pPr>
            <a:r>
              <a:rPr lang="en">
                <a:solidFill>
                  <a:srgbClr val="282829"/>
                </a:solidFill>
                <a:highlight>
                  <a:srgbClr val="FFFFFF"/>
                </a:highlight>
              </a:rPr>
              <a:t>Pig analyzes all type of </a:t>
            </a:r>
            <a:r>
              <a:rPr lang="en" b="1">
                <a:solidFill>
                  <a:srgbClr val="282829"/>
                </a:solidFill>
                <a:highlight>
                  <a:srgbClr val="FFFFFF"/>
                </a:highlight>
              </a:rPr>
              <a:t>Data</a:t>
            </a:r>
            <a:r>
              <a:rPr lang="en">
                <a:solidFill>
                  <a:srgbClr val="282829"/>
                </a:solidFill>
                <a:highlight>
                  <a:srgbClr val="FFFFFF"/>
                </a:highlight>
              </a:rPr>
              <a:t> and store the results in HDFS</a:t>
            </a:r>
            <a:endParaRPr>
              <a:solidFill>
                <a:srgbClr val="282829"/>
              </a:solidFill>
              <a:highlight>
                <a:srgbClr val="FFFFFF"/>
              </a:highlight>
            </a:endParaRPr>
          </a:p>
          <a:p>
            <a:pPr marL="457200" lvl="0" indent="-311150" algn="l" rtl="0">
              <a:spcBef>
                <a:spcPts val="1000"/>
              </a:spcBef>
              <a:spcAft>
                <a:spcPts val="1000"/>
              </a:spcAft>
              <a:buClr>
                <a:srgbClr val="282829"/>
              </a:buClr>
              <a:buSzPts val="1300"/>
              <a:buChar char="●"/>
            </a:pPr>
            <a:r>
              <a:rPr lang="en">
                <a:solidFill>
                  <a:srgbClr val="282829"/>
                </a:solidFill>
                <a:highlight>
                  <a:srgbClr val="FFFFFF"/>
                </a:highlight>
              </a:rPr>
              <a:t>Pig Latin language is extremely </a:t>
            </a:r>
            <a:r>
              <a:rPr lang="en" b="1">
                <a:solidFill>
                  <a:srgbClr val="282829"/>
                </a:solidFill>
                <a:highlight>
                  <a:srgbClr val="FFFFFF"/>
                </a:highlight>
              </a:rPr>
              <a:t>easy to learn</a:t>
            </a:r>
            <a:r>
              <a:rPr lang="en">
                <a:solidFill>
                  <a:srgbClr val="282829"/>
                </a:solidFill>
                <a:highlight>
                  <a:srgbClr val="FFFFFF"/>
                </a:highlight>
              </a:rPr>
              <a:t>, people who struggle to write java programs for Map Reduce tasks in Hadoop would find Pig, a very friendly language to work with.</a:t>
            </a:r>
            <a:endParaRPr>
              <a:solidFill>
                <a:srgbClr val="282829"/>
              </a:solidFill>
              <a:highlight>
                <a:srgbClr val="FFFFFF"/>
              </a:highlight>
            </a:endParaRPr>
          </a:p>
        </p:txBody>
      </p:sp>
      <p:sp>
        <p:nvSpPr>
          <p:cNvPr id="300" name="Google Shape;300;p16"/>
          <p:cNvSpPr txBox="1"/>
          <p:nvPr/>
        </p:nvSpPr>
        <p:spPr>
          <a:xfrm>
            <a:off x="7592100" y="77475"/>
            <a:ext cx="1551900" cy="52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aven Pro"/>
                <a:ea typeface="Maven Pro"/>
                <a:cs typeface="Maven Pro"/>
                <a:sym typeface="Maven Pro"/>
              </a:rPr>
              <a:t>Janhvi Chitnis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17"/>
          <p:cNvSpPr txBox="1">
            <a:spLocks noGrp="1"/>
          </p:cNvSpPr>
          <p:nvPr>
            <p:ph type="title"/>
          </p:nvPr>
        </p:nvSpPr>
        <p:spPr>
          <a:xfrm>
            <a:off x="1303800" y="598575"/>
            <a:ext cx="5515500" cy="69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HBase</a:t>
            </a:r>
            <a:endParaRPr>
              <a:latin typeface="Nunito"/>
              <a:ea typeface="Nunito"/>
              <a:cs typeface="Nunito"/>
              <a:sym typeface="Nunito"/>
            </a:endParaRPr>
          </a:p>
        </p:txBody>
      </p:sp>
      <p:sp>
        <p:nvSpPr>
          <p:cNvPr id="306" name="Google Shape;306;p17"/>
          <p:cNvSpPr txBox="1">
            <a:spLocks noGrp="1"/>
          </p:cNvSpPr>
          <p:nvPr>
            <p:ph type="body" idx="1"/>
          </p:nvPr>
        </p:nvSpPr>
        <p:spPr>
          <a:xfrm>
            <a:off x="1303800" y="1152050"/>
            <a:ext cx="7016700" cy="356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highlight>
                  <a:srgbClr val="FFFFFF"/>
                </a:highlight>
              </a:rPr>
              <a:t>HBase is a data model that is similar to Google’s big table designed to provide quick random access to huge amounts of structured data.</a:t>
            </a:r>
            <a:endParaRPr>
              <a:solidFill>
                <a:srgbClr val="000000"/>
              </a:solidFill>
              <a:highlight>
                <a:srgbClr val="FFFFFF"/>
              </a:highlight>
            </a:endParaRPr>
          </a:p>
          <a:p>
            <a:pPr marL="0" lvl="0" indent="0" algn="l" rtl="0">
              <a:spcBef>
                <a:spcPts val="1600"/>
              </a:spcBef>
              <a:spcAft>
                <a:spcPts val="0"/>
              </a:spcAft>
              <a:buNone/>
            </a:pPr>
            <a:r>
              <a:rPr lang="en">
                <a:solidFill>
                  <a:srgbClr val="000000"/>
                </a:solidFill>
                <a:highlight>
                  <a:srgbClr val="FFFFFF"/>
                </a:highlight>
              </a:rPr>
              <a:t>HBase is a distributed column-oriented database built on top of the Hadoop file system.</a:t>
            </a:r>
            <a:endParaRPr>
              <a:solidFill>
                <a:srgbClr val="000000"/>
              </a:solidFill>
              <a:highlight>
                <a:srgbClr val="FFFFFF"/>
              </a:highlight>
            </a:endParaRPr>
          </a:p>
          <a:p>
            <a:pPr marL="0" lvl="0" indent="0" algn="l" rtl="0">
              <a:spcBef>
                <a:spcPts val="1600"/>
              </a:spcBef>
              <a:spcAft>
                <a:spcPts val="0"/>
              </a:spcAft>
              <a:buNone/>
            </a:pPr>
            <a:r>
              <a:rPr lang="en">
                <a:solidFill>
                  <a:srgbClr val="000000"/>
                </a:solidFill>
                <a:highlight>
                  <a:srgbClr val="FFFFFF"/>
                </a:highlight>
              </a:rPr>
              <a:t>It is a part of the Hadoop ecosystem that provides random real-time read/write access to data in the Hadoop File System.</a:t>
            </a:r>
            <a:endParaRPr>
              <a:solidFill>
                <a:srgbClr val="000000"/>
              </a:solidFill>
              <a:highlight>
                <a:srgbClr val="FFFFFF"/>
              </a:highlight>
            </a:endParaRPr>
          </a:p>
          <a:p>
            <a:pPr marL="0" lvl="0" indent="0" algn="l" rtl="0">
              <a:spcBef>
                <a:spcPts val="1600"/>
              </a:spcBef>
              <a:spcAft>
                <a:spcPts val="0"/>
              </a:spcAft>
              <a:buNone/>
            </a:pPr>
            <a:r>
              <a:rPr lang="en">
                <a:solidFill>
                  <a:srgbClr val="000000"/>
                </a:solidFill>
                <a:highlight>
                  <a:srgbClr val="FFFFFF"/>
                </a:highlight>
              </a:rPr>
              <a:t>HBase sits on top of the Hadoop File System and provides read and write access.</a:t>
            </a:r>
            <a:endParaRPr>
              <a:solidFill>
                <a:srgbClr val="000000"/>
              </a:solidFill>
              <a:highlight>
                <a:srgbClr val="FFFFFF"/>
              </a:highlight>
            </a:endParaRPr>
          </a:p>
          <a:p>
            <a:pPr marL="0" marR="25400" lvl="0" indent="0" algn="just" rtl="0">
              <a:spcBef>
                <a:spcPts val="1600"/>
              </a:spcBef>
              <a:spcAft>
                <a:spcPts val="0"/>
              </a:spcAft>
              <a:buNone/>
            </a:pPr>
            <a:r>
              <a:rPr lang="en">
                <a:solidFill>
                  <a:srgbClr val="000000"/>
                </a:solidFill>
                <a:highlight>
                  <a:srgbClr val="FFFFFF"/>
                </a:highlight>
              </a:rPr>
              <a:t>HBase is a column-oriented database and the tables in it are sorted by row. </a:t>
            </a:r>
            <a:endParaRPr>
              <a:solidFill>
                <a:srgbClr val="000000"/>
              </a:solidFill>
            </a:endParaRPr>
          </a:p>
          <a:p>
            <a:pPr marL="457200" lvl="0" indent="-311150" algn="l" rtl="0">
              <a:spcBef>
                <a:spcPts val="700"/>
              </a:spcBef>
              <a:spcAft>
                <a:spcPts val="0"/>
              </a:spcAft>
              <a:buClr>
                <a:srgbClr val="000000"/>
              </a:buClr>
              <a:buSzPts val="1300"/>
              <a:buFont typeface="Nunito"/>
              <a:buChar char="●"/>
            </a:pPr>
            <a:r>
              <a:rPr lang="en">
                <a:solidFill>
                  <a:srgbClr val="000000"/>
                </a:solidFill>
              </a:rPr>
              <a:t>Table is a collection of rows.</a:t>
            </a:r>
            <a:endParaRPr>
              <a:solidFill>
                <a:srgbClr val="000000"/>
              </a:solidFill>
            </a:endParaRPr>
          </a:p>
          <a:p>
            <a:pPr marL="457200" lvl="0" indent="-311150" algn="l" rtl="0">
              <a:spcBef>
                <a:spcPts val="0"/>
              </a:spcBef>
              <a:spcAft>
                <a:spcPts val="0"/>
              </a:spcAft>
              <a:buClr>
                <a:srgbClr val="000000"/>
              </a:buClr>
              <a:buSzPts val="1300"/>
              <a:buFont typeface="Nunito"/>
              <a:buChar char="●"/>
            </a:pPr>
            <a:r>
              <a:rPr lang="en">
                <a:solidFill>
                  <a:srgbClr val="000000"/>
                </a:solidFill>
              </a:rPr>
              <a:t>Row is a collection of column families.</a:t>
            </a:r>
            <a:endParaRPr>
              <a:solidFill>
                <a:srgbClr val="000000"/>
              </a:solidFill>
            </a:endParaRPr>
          </a:p>
          <a:p>
            <a:pPr marL="457200" lvl="0" indent="-311150" algn="l" rtl="0">
              <a:spcBef>
                <a:spcPts val="0"/>
              </a:spcBef>
              <a:spcAft>
                <a:spcPts val="0"/>
              </a:spcAft>
              <a:buClr>
                <a:srgbClr val="000000"/>
              </a:buClr>
              <a:buSzPts val="1300"/>
              <a:buFont typeface="Nunito"/>
              <a:buChar char="●"/>
            </a:pPr>
            <a:r>
              <a:rPr lang="en">
                <a:solidFill>
                  <a:srgbClr val="000000"/>
                </a:solidFill>
              </a:rPr>
              <a:t>Column family is a collection of columns.</a:t>
            </a:r>
            <a:endParaRPr>
              <a:solidFill>
                <a:srgbClr val="000000"/>
              </a:solidFill>
            </a:endParaRPr>
          </a:p>
          <a:p>
            <a:pPr marL="457200" lvl="0" indent="-311150" algn="l" rtl="0">
              <a:spcBef>
                <a:spcPts val="0"/>
              </a:spcBef>
              <a:spcAft>
                <a:spcPts val="0"/>
              </a:spcAft>
              <a:buClr>
                <a:srgbClr val="000000"/>
              </a:buClr>
              <a:buSzPts val="1300"/>
              <a:buFont typeface="Nunito"/>
              <a:buChar char="●"/>
            </a:pPr>
            <a:r>
              <a:rPr lang="en">
                <a:solidFill>
                  <a:srgbClr val="000000"/>
                </a:solidFill>
              </a:rPr>
              <a:t>Column is a collection of key value pairs.</a:t>
            </a:r>
            <a:endParaRPr>
              <a:solidFill>
                <a:srgbClr val="000000"/>
              </a:solidFill>
            </a:endParaRPr>
          </a:p>
          <a:p>
            <a:pPr marL="0" lvl="0" indent="0" algn="l" rtl="0">
              <a:spcBef>
                <a:spcPts val="400"/>
              </a:spcBef>
              <a:spcAft>
                <a:spcPts val="0"/>
              </a:spcAft>
              <a:buNone/>
            </a:pPr>
            <a:endParaRPr>
              <a:solidFill>
                <a:srgbClr val="000000"/>
              </a:solidFill>
              <a:highlight>
                <a:srgbClr val="FFFFFF"/>
              </a:highlight>
            </a:endParaRPr>
          </a:p>
          <a:p>
            <a:pPr marL="0" lvl="0" indent="0" algn="l" rtl="0">
              <a:spcBef>
                <a:spcPts val="1600"/>
              </a:spcBef>
              <a:spcAft>
                <a:spcPts val="0"/>
              </a:spcAft>
              <a:buNone/>
            </a:pPr>
            <a:endParaRPr>
              <a:solidFill>
                <a:srgbClr val="000000"/>
              </a:solidFill>
              <a:highlight>
                <a:srgbClr val="FFFFFF"/>
              </a:highlight>
            </a:endParaRPr>
          </a:p>
          <a:p>
            <a:pPr marL="0" lvl="0" indent="0" algn="l" rtl="0">
              <a:spcBef>
                <a:spcPts val="1600"/>
              </a:spcBef>
              <a:spcAft>
                <a:spcPts val="0"/>
              </a:spcAft>
              <a:buNone/>
            </a:pPr>
            <a:endParaRPr>
              <a:solidFill>
                <a:srgbClr val="000000"/>
              </a:solidFill>
              <a:highlight>
                <a:srgbClr val="FFFFFF"/>
              </a:highlight>
            </a:endParaRPr>
          </a:p>
          <a:p>
            <a:pPr marL="0" lvl="0" indent="0" algn="l" rtl="0">
              <a:spcBef>
                <a:spcPts val="1600"/>
              </a:spcBef>
              <a:spcAft>
                <a:spcPts val="1600"/>
              </a:spcAft>
              <a:buNone/>
            </a:pPr>
            <a:endParaRPr>
              <a:solidFill>
                <a:srgbClr val="000000"/>
              </a:solidFill>
              <a:highlight>
                <a:srgbClr val="FFFFFF"/>
              </a:highlight>
            </a:endParaRPr>
          </a:p>
        </p:txBody>
      </p:sp>
      <p:sp>
        <p:nvSpPr>
          <p:cNvPr id="307" name="Google Shape;307;p17"/>
          <p:cNvSpPr txBox="1"/>
          <p:nvPr/>
        </p:nvSpPr>
        <p:spPr>
          <a:xfrm>
            <a:off x="7075225" y="104725"/>
            <a:ext cx="1966500" cy="59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aven Pro"/>
                <a:ea typeface="Maven Pro"/>
                <a:cs typeface="Maven Pro"/>
                <a:sym typeface="Maven Pro"/>
              </a:rPr>
              <a:t>Supriya Chinthakuntla</a:t>
            </a:r>
            <a:endParaRPr>
              <a:latin typeface="Maven Pro"/>
              <a:ea typeface="Maven Pro"/>
              <a:cs typeface="Maven Pro"/>
              <a:sym typeface="Maven Pr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18"/>
          <p:cNvSpPr txBox="1">
            <a:spLocks noGrp="1"/>
          </p:cNvSpPr>
          <p:nvPr>
            <p:ph type="title"/>
          </p:nvPr>
        </p:nvSpPr>
        <p:spPr>
          <a:xfrm>
            <a:off x="1303800" y="598575"/>
            <a:ext cx="6295200" cy="7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HBase Architecture</a:t>
            </a:r>
            <a:endParaRPr>
              <a:latin typeface="Nunito"/>
              <a:ea typeface="Nunito"/>
              <a:cs typeface="Nunito"/>
              <a:sym typeface="Nunito"/>
            </a:endParaRPr>
          </a:p>
        </p:txBody>
      </p:sp>
      <p:sp>
        <p:nvSpPr>
          <p:cNvPr id="313" name="Google Shape;313;p18"/>
          <p:cNvSpPr txBox="1">
            <a:spLocks noGrp="1"/>
          </p:cNvSpPr>
          <p:nvPr>
            <p:ph type="body" idx="1"/>
          </p:nvPr>
        </p:nvSpPr>
        <p:spPr>
          <a:xfrm>
            <a:off x="907675" y="1233500"/>
            <a:ext cx="7470900" cy="3561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0000"/>
                </a:solidFill>
                <a:highlight>
                  <a:srgbClr val="FFFFFF"/>
                </a:highlight>
              </a:rPr>
              <a:t>HBase has three major components: the client library, a master server, and region servers. Region servers can be added or removed as per requirement.</a:t>
            </a:r>
            <a:endParaRPr/>
          </a:p>
        </p:txBody>
      </p:sp>
      <p:pic>
        <p:nvPicPr>
          <p:cNvPr id="314" name="Google Shape;314;p18"/>
          <p:cNvPicPr preferRelativeResize="0"/>
          <p:nvPr/>
        </p:nvPicPr>
        <p:blipFill>
          <a:blip r:embed="rId3">
            <a:alphaModFix/>
          </a:blip>
          <a:stretch>
            <a:fillRect/>
          </a:stretch>
        </p:blipFill>
        <p:spPr>
          <a:xfrm>
            <a:off x="1801088" y="1985663"/>
            <a:ext cx="5172075" cy="2638425"/>
          </a:xfrm>
          <a:prstGeom prst="rect">
            <a:avLst/>
          </a:prstGeom>
          <a:noFill/>
          <a:ln>
            <a:noFill/>
          </a:ln>
        </p:spPr>
      </p:pic>
      <p:sp>
        <p:nvSpPr>
          <p:cNvPr id="315" name="Google Shape;315;p18"/>
          <p:cNvSpPr txBox="1"/>
          <p:nvPr/>
        </p:nvSpPr>
        <p:spPr>
          <a:xfrm>
            <a:off x="7075225" y="104725"/>
            <a:ext cx="1966500" cy="59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aven Pro"/>
                <a:ea typeface="Maven Pro"/>
                <a:cs typeface="Maven Pro"/>
                <a:sym typeface="Maven Pro"/>
              </a:rPr>
              <a:t>Supriya Chinthakuntla</a:t>
            </a:r>
            <a:endParaRPr>
              <a:latin typeface="Maven Pro"/>
              <a:ea typeface="Maven Pro"/>
              <a:cs typeface="Maven Pro"/>
              <a:sym typeface="Maven Pr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19"/>
          <p:cNvSpPr txBox="1">
            <a:spLocks noGrp="1"/>
          </p:cNvSpPr>
          <p:nvPr>
            <p:ph type="title"/>
          </p:nvPr>
        </p:nvSpPr>
        <p:spPr>
          <a:xfrm>
            <a:off x="1303800" y="598575"/>
            <a:ext cx="4257000" cy="117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Why HBase is faster?</a:t>
            </a:r>
            <a:endParaRPr>
              <a:latin typeface="Nunito"/>
              <a:ea typeface="Nunito"/>
              <a:cs typeface="Nunito"/>
              <a:sym typeface="Nunito"/>
            </a:endParaRPr>
          </a:p>
        </p:txBody>
      </p:sp>
      <p:sp>
        <p:nvSpPr>
          <p:cNvPr id="321" name="Google Shape;321;p19"/>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HBase is a NoSQL random access database for Hadoop. It runs on top of HDFS and provides real time data access to distributed data via its key/value store</a:t>
            </a:r>
            <a:endParaRPr>
              <a:solidFill>
                <a:srgbClr val="000000"/>
              </a:solidFill>
              <a:highlight>
                <a:srgbClr val="FFFFFF"/>
              </a:highlight>
            </a:endParaRPr>
          </a:p>
          <a:p>
            <a:pPr marL="0" lvl="0" indent="0" algn="l" rtl="0">
              <a:spcBef>
                <a:spcPts val="1600"/>
              </a:spcBef>
              <a:spcAft>
                <a:spcPts val="0"/>
              </a:spcAft>
              <a:buNone/>
            </a:pPr>
            <a:r>
              <a:rPr lang="en">
                <a:solidFill>
                  <a:srgbClr val="000000"/>
                </a:solidFill>
                <a:highlight>
                  <a:srgbClr val="FFFFFF"/>
                </a:highlight>
              </a:rPr>
              <a:t>By storing data in rows of column families, HBase achieves a four dimensional data model that makes lookups exceptionally fast. </a:t>
            </a:r>
            <a:endParaRPr>
              <a:solidFill>
                <a:srgbClr val="000000"/>
              </a:solidFill>
              <a:highlight>
                <a:srgbClr val="FFFFFF"/>
              </a:highlight>
            </a:endParaRPr>
          </a:p>
          <a:p>
            <a:pPr marL="0" lvl="0" indent="0" algn="l" rtl="0">
              <a:spcBef>
                <a:spcPts val="1600"/>
              </a:spcBef>
              <a:spcAft>
                <a:spcPts val="1600"/>
              </a:spcAft>
              <a:buNone/>
            </a:pPr>
            <a:r>
              <a:rPr lang="en">
                <a:solidFill>
                  <a:srgbClr val="000000"/>
                </a:solidFill>
                <a:highlight>
                  <a:srgbClr val="FFFFFF"/>
                </a:highlight>
              </a:rPr>
              <a:t>For example, you can quickly retrieve a specific column by specifying the table, row, and column family. This makes finding "needles" in data "haystacks" a reality with HBase.</a:t>
            </a:r>
            <a:endParaRPr sz="1400">
              <a:solidFill>
                <a:srgbClr val="000000"/>
              </a:solidFill>
            </a:endParaRPr>
          </a:p>
        </p:txBody>
      </p:sp>
      <p:sp>
        <p:nvSpPr>
          <p:cNvPr id="322" name="Google Shape;322;p19"/>
          <p:cNvSpPr txBox="1"/>
          <p:nvPr/>
        </p:nvSpPr>
        <p:spPr>
          <a:xfrm>
            <a:off x="6385025" y="83450"/>
            <a:ext cx="2587500" cy="100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aven Pro"/>
                <a:ea typeface="Maven Pro"/>
                <a:cs typeface="Maven Pro"/>
                <a:sym typeface="Maven Pro"/>
              </a:rPr>
              <a:t>Supriya Chinthakuntla</a:t>
            </a:r>
            <a:endParaRPr>
              <a:latin typeface="Maven Pro"/>
              <a:ea typeface="Maven Pro"/>
              <a:cs typeface="Maven Pro"/>
              <a:sym typeface="Maven Pr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0"/>
          <p:cNvSpPr txBox="1">
            <a:spLocks noGrp="1"/>
          </p:cNvSpPr>
          <p:nvPr>
            <p:ph type="title"/>
          </p:nvPr>
        </p:nvSpPr>
        <p:spPr>
          <a:xfrm>
            <a:off x="1227025" y="40662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Nunito"/>
                <a:ea typeface="Nunito"/>
                <a:cs typeface="Nunito"/>
                <a:sym typeface="Nunito"/>
              </a:rPr>
              <a:t>HBase vs RDBMS</a:t>
            </a:r>
            <a:endParaRPr>
              <a:latin typeface="Nunito"/>
              <a:ea typeface="Nunito"/>
              <a:cs typeface="Nunito"/>
              <a:sym typeface="Nunito"/>
            </a:endParaRPr>
          </a:p>
        </p:txBody>
      </p:sp>
      <p:graphicFrame>
        <p:nvGraphicFramePr>
          <p:cNvPr id="328" name="Google Shape;328;p20"/>
          <p:cNvGraphicFramePr/>
          <p:nvPr/>
        </p:nvGraphicFramePr>
        <p:xfrm>
          <a:off x="1435625" y="1118050"/>
          <a:ext cx="3000000" cy="3000000"/>
        </p:xfrm>
        <a:graphic>
          <a:graphicData uri="http://schemas.openxmlformats.org/drawingml/2006/table">
            <a:tbl>
              <a:tblPr>
                <a:noFill/>
                <a:tableStyleId>{2260CC58-E15C-434F-9476-057F2026BFBC}</a:tableStyleId>
              </a:tblPr>
              <a:tblGrid>
                <a:gridCol w="3136375">
                  <a:extLst>
                    <a:ext uri="{9D8B030D-6E8A-4147-A177-3AD203B41FA5}">
                      <a16:colId xmlns:a16="http://schemas.microsoft.com/office/drawing/2014/main" val="20000"/>
                    </a:ext>
                  </a:extLst>
                </a:gridCol>
                <a:gridCol w="3136375">
                  <a:extLst>
                    <a:ext uri="{9D8B030D-6E8A-4147-A177-3AD203B41FA5}">
                      <a16:colId xmlns:a16="http://schemas.microsoft.com/office/drawing/2014/main" val="20001"/>
                    </a:ext>
                  </a:extLst>
                </a:gridCol>
              </a:tblGrid>
              <a:tr h="282975">
                <a:tc>
                  <a:txBody>
                    <a:bodyPr/>
                    <a:lstStyle/>
                    <a:p>
                      <a:pPr marL="0" lvl="0" indent="0" algn="ctr" rtl="0">
                        <a:spcBef>
                          <a:spcPts val="0"/>
                        </a:spcBef>
                        <a:spcAft>
                          <a:spcPts val="0"/>
                        </a:spcAft>
                        <a:buNone/>
                      </a:pPr>
                      <a:r>
                        <a:rPr lang="en" b="1">
                          <a:latin typeface="Nunito"/>
                          <a:ea typeface="Nunito"/>
                          <a:cs typeface="Nunito"/>
                          <a:sym typeface="Nunito"/>
                        </a:rPr>
                        <a:t>HBase</a:t>
                      </a:r>
                      <a:endParaRPr b="1">
                        <a:latin typeface="Nunito"/>
                        <a:ea typeface="Nunito"/>
                        <a:cs typeface="Nunito"/>
                        <a:sym typeface="Nunito"/>
                      </a:endParaRPr>
                    </a:p>
                  </a:txBody>
                  <a:tcPr marL="91425" marR="91425" marT="91425" marB="91425"/>
                </a:tc>
                <a:tc>
                  <a:txBody>
                    <a:bodyPr/>
                    <a:lstStyle/>
                    <a:p>
                      <a:pPr marL="0" lvl="0" indent="0" algn="ctr" rtl="0">
                        <a:spcBef>
                          <a:spcPts val="0"/>
                        </a:spcBef>
                        <a:spcAft>
                          <a:spcPts val="0"/>
                        </a:spcAft>
                        <a:buNone/>
                      </a:pPr>
                      <a:r>
                        <a:rPr lang="en" b="1">
                          <a:latin typeface="Nunito"/>
                          <a:ea typeface="Nunito"/>
                          <a:cs typeface="Nunito"/>
                          <a:sym typeface="Nunito"/>
                        </a:rPr>
                        <a:t>RDBMS</a:t>
                      </a:r>
                      <a:endParaRPr b="1">
                        <a:latin typeface="Nunito"/>
                        <a:ea typeface="Nunito"/>
                        <a:cs typeface="Nunito"/>
                        <a:sym typeface="Nunito"/>
                      </a:endParaRPr>
                    </a:p>
                  </a:txBody>
                  <a:tcPr marL="91425" marR="91425" marT="91425" marB="91425"/>
                </a:tc>
                <a:extLst>
                  <a:ext uri="{0D108BD9-81ED-4DB2-BD59-A6C34878D82A}">
                    <a16:rowId xmlns:a16="http://schemas.microsoft.com/office/drawing/2014/main" val="10000"/>
                  </a:ext>
                </a:extLst>
              </a:tr>
              <a:tr h="461575">
                <a:tc>
                  <a:txBody>
                    <a:bodyPr/>
                    <a:lstStyle/>
                    <a:p>
                      <a:pPr marL="0" lvl="0" indent="0" algn="ctr" rtl="0">
                        <a:lnSpc>
                          <a:spcPct val="115000"/>
                        </a:lnSpc>
                        <a:spcBef>
                          <a:spcPts val="0"/>
                        </a:spcBef>
                        <a:spcAft>
                          <a:spcPts val="0"/>
                        </a:spcAft>
                        <a:buNone/>
                      </a:pPr>
                      <a:r>
                        <a:rPr lang="en">
                          <a:latin typeface="Nunito"/>
                          <a:ea typeface="Nunito"/>
                          <a:cs typeface="Nunito"/>
                          <a:sym typeface="Nunito"/>
                        </a:rPr>
                        <a:t>No SQL database </a:t>
                      </a:r>
                      <a:endParaRPr>
                        <a:latin typeface="Nunito"/>
                        <a:ea typeface="Nunito"/>
                        <a:cs typeface="Nunito"/>
                        <a:sym typeface="Nunito"/>
                      </a:endParaRPr>
                    </a:p>
                  </a:txBody>
                  <a:tcPr marL="91425" marR="91425" marT="91425" marB="91425"/>
                </a:tc>
                <a:tc>
                  <a:txBody>
                    <a:bodyPr/>
                    <a:lstStyle/>
                    <a:p>
                      <a:pPr marL="0" lvl="0" indent="0" algn="ctr" rtl="0">
                        <a:lnSpc>
                          <a:spcPct val="115000"/>
                        </a:lnSpc>
                        <a:spcBef>
                          <a:spcPts val="0"/>
                        </a:spcBef>
                        <a:spcAft>
                          <a:spcPts val="0"/>
                        </a:spcAft>
                        <a:buNone/>
                      </a:pPr>
                      <a:r>
                        <a:rPr lang="en">
                          <a:latin typeface="Nunito"/>
                          <a:ea typeface="Nunito"/>
                          <a:cs typeface="Nunito"/>
                          <a:sym typeface="Nunito"/>
                        </a:rPr>
                        <a:t>Requires SQL</a:t>
                      </a:r>
                      <a:endParaRPr>
                        <a:latin typeface="Nunito"/>
                        <a:ea typeface="Nunito"/>
                        <a:cs typeface="Nunito"/>
                        <a:sym typeface="Nunito"/>
                      </a:endParaRPr>
                    </a:p>
                  </a:txBody>
                  <a:tcPr marL="91425" marR="91425" marT="91425" marB="91425"/>
                </a:tc>
                <a:extLst>
                  <a:ext uri="{0D108BD9-81ED-4DB2-BD59-A6C34878D82A}">
                    <a16:rowId xmlns:a16="http://schemas.microsoft.com/office/drawing/2014/main" val="10001"/>
                  </a:ext>
                </a:extLst>
              </a:tr>
              <a:tr h="461575">
                <a:tc>
                  <a:txBody>
                    <a:bodyPr/>
                    <a:lstStyle/>
                    <a:p>
                      <a:pPr marL="0" lvl="0" indent="0" algn="ctr" rtl="0">
                        <a:lnSpc>
                          <a:spcPct val="115000"/>
                        </a:lnSpc>
                        <a:spcBef>
                          <a:spcPts val="0"/>
                        </a:spcBef>
                        <a:spcAft>
                          <a:spcPts val="0"/>
                        </a:spcAft>
                        <a:buNone/>
                      </a:pPr>
                      <a:r>
                        <a:rPr lang="en">
                          <a:latin typeface="Nunito"/>
                          <a:ea typeface="Nunito"/>
                          <a:cs typeface="Nunito"/>
                          <a:sym typeface="Nunito"/>
                        </a:rPr>
                        <a:t>Column oriented database</a:t>
                      </a:r>
                      <a:endParaRPr>
                        <a:latin typeface="Nunito"/>
                        <a:ea typeface="Nunito"/>
                        <a:cs typeface="Nunito"/>
                        <a:sym typeface="Nunito"/>
                      </a:endParaRPr>
                    </a:p>
                  </a:txBody>
                  <a:tcPr marL="91425" marR="91425" marT="91425" marB="91425"/>
                </a:tc>
                <a:tc>
                  <a:txBody>
                    <a:bodyPr/>
                    <a:lstStyle/>
                    <a:p>
                      <a:pPr marL="0" lvl="0" indent="0" algn="ctr" rtl="0">
                        <a:lnSpc>
                          <a:spcPct val="115000"/>
                        </a:lnSpc>
                        <a:spcBef>
                          <a:spcPts val="0"/>
                        </a:spcBef>
                        <a:spcAft>
                          <a:spcPts val="0"/>
                        </a:spcAft>
                        <a:buNone/>
                      </a:pPr>
                      <a:r>
                        <a:rPr lang="en">
                          <a:latin typeface="Nunito"/>
                          <a:ea typeface="Nunito"/>
                          <a:cs typeface="Nunito"/>
                          <a:sym typeface="Nunito"/>
                        </a:rPr>
                        <a:t>Row oriented database</a:t>
                      </a:r>
                      <a:endParaRPr>
                        <a:latin typeface="Nunito"/>
                        <a:ea typeface="Nunito"/>
                        <a:cs typeface="Nunito"/>
                        <a:sym typeface="Nunito"/>
                      </a:endParaRPr>
                    </a:p>
                  </a:txBody>
                  <a:tcPr marL="91425" marR="91425" marT="91425" marB="91425"/>
                </a:tc>
                <a:extLst>
                  <a:ext uri="{0D108BD9-81ED-4DB2-BD59-A6C34878D82A}">
                    <a16:rowId xmlns:a16="http://schemas.microsoft.com/office/drawing/2014/main" val="10002"/>
                  </a:ext>
                </a:extLst>
              </a:tr>
              <a:tr h="640175">
                <a:tc>
                  <a:txBody>
                    <a:bodyPr/>
                    <a:lstStyle/>
                    <a:p>
                      <a:pPr marL="0" lvl="0" indent="0" algn="ctr" rtl="0">
                        <a:lnSpc>
                          <a:spcPct val="115000"/>
                        </a:lnSpc>
                        <a:spcBef>
                          <a:spcPts val="0"/>
                        </a:spcBef>
                        <a:spcAft>
                          <a:spcPts val="0"/>
                        </a:spcAft>
                        <a:buNone/>
                      </a:pPr>
                      <a:r>
                        <a:rPr lang="en">
                          <a:latin typeface="Nunito"/>
                          <a:ea typeface="Nunito"/>
                          <a:cs typeface="Nunito"/>
                          <a:sym typeface="Nunito"/>
                        </a:rPr>
                        <a:t>Schema is flexible and less restrictive</a:t>
                      </a:r>
                      <a:endParaRPr>
                        <a:latin typeface="Nunito"/>
                        <a:ea typeface="Nunito"/>
                        <a:cs typeface="Nunito"/>
                        <a:sym typeface="Nunito"/>
                      </a:endParaRPr>
                    </a:p>
                  </a:txBody>
                  <a:tcPr marL="91425" marR="91425" marT="91425" marB="91425"/>
                </a:tc>
                <a:tc>
                  <a:txBody>
                    <a:bodyPr/>
                    <a:lstStyle/>
                    <a:p>
                      <a:pPr marL="0" lvl="0" indent="0" algn="ctr" rtl="0">
                        <a:lnSpc>
                          <a:spcPct val="115000"/>
                        </a:lnSpc>
                        <a:spcBef>
                          <a:spcPts val="0"/>
                        </a:spcBef>
                        <a:spcAft>
                          <a:spcPts val="0"/>
                        </a:spcAft>
                        <a:buNone/>
                      </a:pPr>
                      <a:r>
                        <a:rPr lang="en">
                          <a:latin typeface="Nunito"/>
                          <a:ea typeface="Nunito"/>
                          <a:cs typeface="Nunito"/>
                          <a:sym typeface="Nunito"/>
                        </a:rPr>
                        <a:t>Schema is more restrictive</a:t>
                      </a:r>
                      <a:endParaRPr>
                        <a:latin typeface="Nunito"/>
                        <a:ea typeface="Nunito"/>
                        <a:cs typeface="Nunito"/>
                        <a:sym typeface="Nunito"/>
                      </a:endParaRPr>
                    </a:p>
                    <a:p>
                      <a:pPr marL="0" lvl="0" indent="0" algn="ctr" rtl="0">
                        <a:spcBef>
                          <a:spcPts val="0"/>
                        </a:spcBef>
                        <a:spcAft>
                          <a:spcPts val="0"/>
                        </a:spcAft>
                        <a:buNone/>
                      </a:pPr>
                      <a:endParaRPr>
                        <a:latin typeface="Nunito"/>
                        <a:ea typeface="Nunito"/>
                        <a:cs typeface="Nunito"/>
                        <a:sym typeface="Nunito"/>
                      </a:endParaRPr>
                    </a:p>
                  </a:txBody>
                  <a:tcPr marL="91425" marR="91425" marT="91425" marB="91425"/>
                </a:tc>
                <a:extLst>
                  <a:ext uri="{0D108BD9-81ED-4DB2-BD59-A6C34878D82A}">
                    <a16:rowId xmlns:a16="http://schemas.microsoft.com/office/drawing/2014/main" val="10003"/>
                  </a:ext>
                </a:extLst>
              </a:tr>
              <a:tr h="461575">
                <a:tc>
                  <a:txBody>
                    <a:bodyPr/>
                    <a:lstStyle/>
                    <a:p>
                      <a:pPr marL="0" lvl="0" indent="0" algn="ctr" rtl="0">
                        <a:lnSpc>
                          <a:spcPct val="115000"/>
                        </a:lnSpc>
                        <a:spcBef>
                          <a:spcPts val="0"/>
                        </a:spcBef>
                        <a:spcAft>
                          <a:spcPts val="0"/>
                        </a:spcAft>
                        <a:buNone/>
                      </a:pPr>
                      <a:r>
                        <a:rPr lang="en">
                          <a:latin typeface="Nunito"/>
                          <a:ea typeface="Nunito"/>
                          <a:cs typeface="Nunito"/>
                          <a:sym typeface="Nunito"/>
                        </a:rPr>
                        <a:t>Dynamic in nature</a:t>
                      </a:r>
                      <a:endParaRPr>
                        <a:latin typeface="Nunito"/>
                        <a:ea typeface="Nunito"/>
                        <a:cs typeface="Nunito"/>
                        <a:sym typeface="Nunito"/>
                      </a:endParaRPr>
                    </a:p>
                  </a:txBody>
                  <a:tcPr marL="91425" marR="91425" marT="91425" marB="91425"/>
                </a:tc>
                <a:tc>
                  <a:txBody>
                    <a:bodyPr/>
                    <a:lstStyle/>
                    <a:p>
                      <a:pPr marL="0" lvl="0" indent="0" algn="ctr" rtl="0">
                        <a:spcBef>
                          <a:spcPts val="0"/>
                        </a:spcBef>
                        <a:spcAft>
                          <a:spcPts val="0"/>
                        </a:spcAft>
                        <a:buNone/>
                      </a:pPr>
                      <a:r>
                        <a:rPr lang="en">
                          <a:latin typeface="Nunito"/>
                          <a:ea typeface="Nunito"/>
                          <a:cs typeface="Nunito"/>
                          <a:sym typeface="Nunito"/>
                        </a:rPr>
                        <a:t>Static in nature</a:t>
                      </a:r>
                      <a:endParaRPr>
                        <a:latin typeface="Nunito"/>
                        <a:ea typeface="Nunito"/>
                        <a:cs typeface="Nunito"/>
                        <a:sym typeface="Nunito"/>
                      </a:endParaRPr>
                    </a:p>
                  </a:txBody>
                  <a:tcPr marL="91425" marR="91425" marT="91425" marB="91425"/>
                </a:tc>
                <a:extLst>
                  <a:ext uri="{0D108BD9-81ED-4DB2-BD59-A6C34878D82A}">
                    <a16:rowId xmlns:a16="http://schemas.microsoft.com/office/drawing/2014/main" val="10004"/>
                  </a:ext>
                </a:extLst>
              </a:tr>
              <a:tr h="461575">
                <a:tc>
                  <a:txBody>
                    <a:bodyPr/>
                    <a:lstStyle/>
                    <a:p>
                      <a:pPr marL="0" lvl="0" indent="0" algn="ctr" rtl="0">
                        <a:lnSpc>
                          <a:spcPct val="115000"/>
                        </a:lnSpc>
                        <a:spcBef>
                          <a:spcPts val="0"/>
                        </a:spcBef>
                        <a:spcAft>
                          <a:spcPts val="0"/>
                        </a:spcAft>
                        <a:buNone/>
                      </a:pPr>
                      <a:r>
                        <a:rPr lang="en">
                          <a:latin typeface="Nunito"/>
                          <a:ea typeface="Nunito"/>
                          <a:cs typeface="Nunito"/>
                          <a:sym typeface="Nunito"/>
                        </a:rPr>
                        <a:t>Supports scale out</a:t>
                      </a:r>
                      <a:endParaRPr>
                        <a:latin typeface="Nunito"/>
                        <a:ea typeface="Nunito"/>
                        <a:cs typeface="Nunito"/>
                        <a:sym typeface="Nunito"/>
                      </a:endParaRPr>
                    </a:p>
                  </a:txBody>
                  <a:tcPr marL="91425" marR="91425" marT="91425" marB="91425"/>
                </a:tc>
                <a:tc>
                  <a:txBody>
                    <a:bodyPr/>
                    <a:lstStyle/>
                    <a:p>
                      <a:pPr marL="0" lvl="0" indent="0" algn="ctr" rtl="0">
                        <a:spcBef>
                          <a:spcPts val="0"/>
                        </a:spcBef>
                        <a:spcAft>
                          <a:spcPts val="0"/>
                        </a:spcAft>
                        <a:buNone/>
                      </a:pPr>
                      <a:r>
                        <a:rPr lang="en">
                          <a:latin typeface="Nunito"/>
                          <a:ea typeface="Nunito"/>
                          <a:cs typeface="Nunito"/>
                          <a:sym typeface="Nunito"/>
                        </a:rPr>
                        <a:t>Supports scale up</a:t>
                      </a:r>
                      <a:endParaRPr>
                        <a:latin typeface="Nunito"/>
                        <a:ea typeface="Nunito"/>
                        <a:cs typeface="Nunito"/>
                        <a:sym typeface="Nunito"/>
                      </a:endParaRPr>
                    </a:p>
                  </a:txBody>
                  <a:tcPr marL="91425" marR="91425" marT="91425" marB="91425"/>
                </a:tc>
                <a:extLst>
                  <a:ext uri="{0D108BD9-81ED-4DB2-BD59-A6C34878D82A}">
                    <a16:rowId xmlns:a16="http://schemas.microsoft.com/office/drawing/2014/main" val="10005"/>
                  </a:ext>
                </a:extLst>
              </a:tr>
              <a:tr h="640175">
                <a:tc>
                  <a:txBody>
                    <a:bodyPr/>
                    <a:lstStyle/>
                    <a:p>
                      <a:pPr marL="0" lvl="0" indent="0" algn="ctr" rtl="0">
                        <a:lnSpc>
                          <a:spcPct val="115000"/>
                        </a:lnSpc>
                        <a:spcBef>
                          <a:spcPts val="0"/>
                        </a:spcBef>
                        <a:spcAft>
                          <a:spcPts val="0"/>
                        </a:spcAft>
                        <a:buNone/>
                      </a:pPr>
                      <a:r>
                        <a:rPr lang="en">
                          <a:latin typeface="Nunito"/>
                          <a:ea typeface="Nunito"/>
                          <a:cs typeface="Nunito"/>
                          <a:sym typeface="Nunito"/>
                        </a:rPr>
                        <a:t>Suitable for both structured and unstructured data</a:t>
                      </a:r>
                      <a:endParaRPr>
                        <a:latin typeface="Nunito"/>
                        <a:ea typeface="Nunito"/>
                        <a:cs typeface="Nunito"/>
                        <a:sym typeface="Nunito"/>
                      </a:endParaRPr>
                    </a:p>
                  </a:txBody>
                  <a:tcPr marL="91425" marR="91425" marT="91425" marB="91425"/>
                </a:tc>
                <a:tc>
                  <a:txBody>
                    <a:bodyPr/>
                    <a:lstStyle/>
                    <a:p>
                      <a:pPr marL="0" lvl="0" indent="0" algn="ctr" rtl="0">
                        <a:lnSpc>
                          <a:spcPct val="115000"/>
                        </a:lnSpc>
                        <a:spcBef>
                          <a:spcPts val="0"/>
                        </a:spcBef>
                        <a:spcAft>
                          <a:spcPts val="0"/>
                        </a:spcAft>
                        <a:buNone/>
                      </a:pPr>
                      <a:r>
                        <a:rPr lang="en">
                          <a:latin typeface="Nunito"/>
                          <a:ea typeface="Nunito"/>
                          <a:cs typeface="Nunito"/>
                          <a:sym typeface="Nunito"/>
                        </a:rPr>
                        <a:t>Suitable for structured data</a:t>
                      </a:r>
                      <a:endParaRPr>
                        <a:latin typeface="Nunito"/>
                        <a:ea typeface="Nunito"/>
                        <a:cs typeface="Nunito"/>
                        <a:sym typeface="Nunito"/>
                      </a:endParaRPr>
                    </a:p>
                    <a:p>
                      <a:pPr marL="0" lvl="0" indent="0" algn="ctr" rtl="0">
                        <a:spcBef>
                          <a:spcPts val="0"/>
                        </a:spcBef>
                        <a:spcAft>
                          <a:spcPts val="0"/>
                        </a:spcAft>
                        <a:buNone/>
                      </a:pPr>
                      <a:endParaRPr>
                        <a:latin typeface="Nunito"/>
                        <a:ea typeface="Nunito"/>
                        <a:cs typeface="Nunito"/>
                        <a:sym typeface="Nunito"/>
                      </a:endParaRPr>
                    </a:p>
                  </a:txBody>
                  <a:tcPr marL="91425" marR="91425" marT="91425" marB="91425"/>
                </a:tc>
                <a:extLst>
                  <a:ext uri="{0D108BD9-81ED-4DB2-BD59-A6C34878D82A}">
                    <a16:rowId xmlns:a16="http://schemas.microsoft.com/office/drawing/2014/main" val="10006"/>
                  </a:ext>
                </a:extLst>
              </a:tr>
            </a:tbl>
          </a:graphicData>
        </a:graphic>
      </p:graphicFrame>
      <p:sp>
        <p:nvSpPr>
          <p:cNvPr id="329" name="Google Shape;329;p20"/>
          <p:cNvSpPr txBox="1"/>
          <p:nvPr/>
        </p:nvSpPr>
        <p:spPr>
          <a:xfrm>
            <a:off x="7244075" y="165475"/>
            <a:ext cx="1631400" cy="32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Mounika Chebrolu</a:t>
            </a:r>
            <a:endParaRPr>
              <a:latin typeface="Nunito"/>
              <a:ea typeface="Nunito"/>
              <a:cs typeface="Nunito"/>
              <a:sym typeface="Nuni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21"/>
          <p:cNvSpPr txBox="1">
            <a:spLocks noGrp="1"/>
          </p:cNvSpPr>
          <p:nvPr>
            <p:ph type="title"/>
          </p:nvPr>
        </p:nvSpPr>
        <p:spPr>
          <a:xfrm>
            <a:off x="1303800" y="598575"/>
            <a:ext cx="7030500" cy="71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latin typeface="Nunito"/>
                <a:ea typeface="Nunito"/>
                <a:cs typeface="Nunito"/>
                <a:sym typeface="Nunito"/>
              </a:rPr>
              <a:t>HBase Pros and Cons</a:t>
            </a:r>
            <a:endParaRPr sz="1400">
              <a:solidFill>
                <a:srgbClr val="000000"/>
              </a:solidFill>
              <a:latin typeface="Nunito"/>
              <a:ea typeface="Nunito"/>
              <a:cs typeface="Nunito"/>
              <a:sym typeface="Nunito"/>
            </a:endParaRPr>
          </a:p>
        </p:txBody>
      </p:sp>
      <p:graphicFrame>
        <p:nvGraphicFramePr>
          <p:cNvPr id="335" name="Google Shape;335;p21"/>
          <p:cNvGraphicFramePr/>
          <p:nvPr/>
        </p:nvGraphicFramePr>
        <p:xfrm>
          <a:off x="591550" y="1428750"/>
          <a:ext cx="3000000" cy="3000000"/>
        </p:xfrm>
        <a:graphic>
          <a:graphicData uri="http://schemas.openxmlformats.org/drawingml/2006/table">
            <a:tbl>
              <a:tblPr>
                <a:noFill/>
                <a:tableStyleId>{2260CC58-E15C-434F-9476-057F2026BFBC}</a:tableStyleId>
              </a:tblPr>
              <a:tblGrid>
                <a:gridCol w="4044850">
                  <a:extLst>
                    <a:ext uri="{9D8B030D-6E8A-4147-A177-3AD203B41FA5}">
                      <a16:colId xmlns:a16="http://schemas.microsoft.com/office/drawing/2014/main" val="20000"/>
                    </a:ext>
                  </a:extLst>
                </a:gridCol>
                <a:gridCol w="4138750">
                  <a:extLst>
                    <a:ext uri="{9D8B030D-6E8A-4147-A177-3AD203B41FA5}">
                      <a16:colId xmlns:a16="http://schemas.microsoft.com/office/drawing/2014/main" val="20001"/>
                    </a:ext>
                  </a:extLst>
                </a:gridCol>
              </a:tblGrid>
              <a:tr h="381000">
                <a:tc>
                  <a:txBody>
                    <a:bodyPr/>
                    <a:lstStyle/>
                    <a:p>
                      <a:pPr marL="0" lvl="0" indent="0" algn="l" rtl="0">
                        <a:lnSpc>
                          <a:spcPct val="115000"/>
                        </a:lnSpc>
                        <a:spcBef>
                          <a:spcPts val="0"/>
                        </a:spcBef>
                        <a:spcAft>
                          <a:spcPts val="0"/>
                        </a:spcAft>
                        <a:buNone/>
                      </a:pPr>
                      <a:r>
                        <a:rPr lang="en" b="1">
                          <a:latin typeface="Nunito"/>
                          <a:ea typeface="Nunito"/>
                          <a:cs typeface="Nunito"/>
                          <a:sym typeface="Nunito"/>
                        </a:rPr>
                        <a:t>                    Pros</a:t>
                      </a:r>
                      <a:endParaRPr b="1">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b="1">
                          <a:latin typeface="Nunito"/>
                          <a:ea typeface="Nunito"/>
                          <a:cs typeface="Nunito"/>
                          <a:sym typeface="Nunito"/>
                        </a:rPr>
                        <a:t>                 Cons</a:t>
                      </a:r>
                      <a:endParaRPr b="1">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Handles very large volumes of data</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Single point of failure</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Fault tolerant</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No transaction support</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Automatic fail over Support</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No built-in authentication or permissions</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Fast processing</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Joins are not handled in database</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Distributed and Scalable</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457200" lvl="0" indent="-317500" algn="l" rtl="0">
                        <a:lnSpc>
                          <a:spcPct val="115000"/>
                        </a:lnSpc>
                        <a:spcBef>
                          <a:spcPts val="0"/>
                        </a:spcBef>
                        <a:spcAft>
                          <a:spcPts val="0"/>
                        </a:spcAft>
                        <a:buSzPts val="1400"/>
                        <a:buFont typeface="Nunito"/>
                        <a:buChar char="●"/>
                      </a:pPr>
                      <a:r>
                        <a:rPr lang="en">
                          <a:latin typeface="Nunito"/>
                          <a:ea typeface="Nunito"/>
                          <a:cs typeface="Nunito"/>
                          <a:sym typeface="Nunito"/>
                        </a:rPr>
                        <a:t>License free</a:t>
                      </a:r>
                      <a:endParaRPr>
                        <a:latin typeface="Nunito"/>
                        <a:ea typeface="Nunito"/>
                        <a:cs typeface="Nunito"/>
                        <a:sym typeface="Nunito"/>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336" name="Google Shape;336;p21"/>
          <p:cNvSpPr txBox="1"/>
          <p:nvPr/>
        </p:nvSpPr>
        <p:spPr>
          <a:xfrm>
            <a:off x="7230750" y="150750"/>
            <a:ext cx="1800000" cy="44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Nunito"/>
                <a:ea typeface="Nunito"/>
                <a:cs typeface="Nunito"/>
                <a:sym typeface="Nunito"/>
              </a:rPr>
              <a:t>Mounika Chebrolu</a:t>
            </a:r>
            <a:endParaRPr>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1235</Words>
  <Application>Microsoft Macintosh PowerPoint</Application>
  <PresentationFormat>On-screen Show (16:9)</PresentationFormat>
  <Paragraphs>163</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Maven Pro</vt:lpstr>
      <vt:lpstr>Nunito</vt:lpstr>
      <vt:lpstr>Momentum</vt:lpstr>
      <vt:lpstr>Introduction to Pig, Hive, HBase and Zookeeper</vt:lpstr>
      <vt:lpstr>What is Apache Pig?</vt:lpstr>
      <vt:lpstr>Architecture of  Apache Pig</vt:lpstr>
      <vt:lpstr>What are the advantages of using Pig?</vt:lpstr>
      <vt:lpstr>HBase</vt:lpstr>
      <vt:lpstr>HBase Architecture</vt:lpstr>
      <vt:lpstr>Why HBase is faster?</vt:lpstr>
      <vt:lpstr>HBase vs RDBMS</vt:lpstr>
      <vt:lpstr>HBase Pros and Cons</vt:lpstr>
      <vt:lpstr>PowerPoint Presentation</vt:lpstr>
      <vt:lpstr>What is Hive?</vt:lpstr>
      <vt:lpstr>Architecture of Hive.</vt:lpstr>
      <vt:lpstr>Question</vt:lpstr>
      <vt:lpstr>Working of Hive:</vt:lpstr>
      <vt:lpstr>Apache Hive vs Apache HBase</vt:lpstr>
      <vt:lpstr>Question:</vt:lpstr>
      <vt:lpstr>ZooKeeper</vt:lpstr>
      <vt:lpstr>Architecture of Zookeeper</vt:lpstr>
      <vt:lpstr>Features</vt:lpstr>
      <vt:lpstr>Question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Pig, Hive, HBase and Zookeeper</dc:title>
  <cp:lastModifiedBy>apnav poptani</cp:lastModifiedBy>
  <cp:revision>1</cp:revision>
  <dcterms:modified xsi:type="dcterms:W3CDTF">2020-11-03T21:27:07Z</dcterms:modified>
</cp:coreProperties>
</file>