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1"/>
  </p:notesMasterIdLst>
  <p:sldIdLst>
    <p:sldId id="256" r:id="rId2"/>
    <p:sldId id="277" r:id="rId3"/>
    <p:sldId id="276" r:id="rId4"/>
    <p:sldId id="259" r:id="rId5"/>
    <p:sldId id="260" r:id="rId6"/>
    <p:sldId id="261" r:id="rId7"/>
    <p:sldId id="262" r:id="rId8"/>
    <p:sldId id="263" r:id="rId9"/>
    <p:sldId id="264" r:id="rId10"/>
    <p:sldId id="265" r:id="rId11"/>
    <p:sldId id="267" r:id="rId12"/>
    <p:sldId id="268" r:id="rId13"/>
    <p:sldId id="269" r:id="rId14"/>
    <p:sldId id="270" r:id="rId15"/>
    <p:sldId id="271" r:id="rId16"/>
    <p:sldId id="272" r:id="rId17"/>
    <p:sldId id="273" r:id="rId18"/>
    <p:sldId id="274" r:id="rId19"/>
    <p:sldId id="275" r:id="rId20"/>
  </p:sldIdLst>
  <p:sldSz cx="9144000" cy="5143500" type="screen16x9"/>
  <p:notesSz cx="6858000" cy="9144000"/>
  <p:embeddedFontLst>
    <p:embeddedFont>
      <p:font typeface="Calibri" panose="020F0502020204030204" pitchFamily="34" charset="0"/>
      <p:regular r:id="rId22"/>
      <p:bold r:id="rId23"/>
      <p:italic r:id="rId24"/>
      <p:boldItalic r:id="rId25"/>
    </p:embeddedFont>
    <p:embeddedFont>
      <p:font typeface="Century Gothic" panose="020B0502020202020204" pitchFamily="34" charset="0"/>
      <p:regular r:id="rId26"/>
      <p:bold r:id="rId27"/>
      <p:italic r:id="rId28"/>
      <p:boldItalic r:id="rId29"/>
    </p:embeddedFont>
    <p:embeddedFont>
      <p:font typeface="Lato" panose="020B0604020202020204" charset="0"/>
      <p:regular r:id="rId30"/>
      <p:bold r:id="rId31"/>
      <p:italic r:id="rId32"/>
      <p:boldItalic r:id="rId33"/>
    </p:embeddedFont>
    <p:embeddedFont>
      <p:font typeface="Montserrat" panose="020B0604020202020204" charset="0"/>
      <p:regular r:id="rId34"/>
      <p:bold r:id="rId35"/>
      <p:italic r:id="rId36"/>
      <p:boldItalic r:id="rId37"/>
    </p:embeddedFont>
    <p:embeddedFont>
      <p:font typeface="Wingdings 3" panose="05040102010807070707" pitchFamily="18" charset="2"/>
      <p:regular r:id="rId3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E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601ee64628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601ee64628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601ee64628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601ee64628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601ee64628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601ee64628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5ff2da6eae_0_14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5ff2da6eae_0_14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601ee64628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601ee64628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601ee64628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601ee64628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601ee64628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601ee64628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601ee64628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601ee64628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5ff2da6eae_0_13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5ff2da6eae_0_13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5ff2da6eae_0_13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5ff2da6eae_0_13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5ff2da6eae_0_7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5ff2da6eae_0_7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5ff2da6eae_0_13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5ff2da6eae_0_13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5ff2da6eae_0_1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5ff2da6eae_0_1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5ff2da6eae_0_1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5ff2da6eae_0_1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5ff2da6eae_0_14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5ff2da6eae_0_14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601ee64628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601ee64628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9144000" cy="51435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866216" y="1574800"/>
            <a:ext cx="6619244" cy="2008236"/>
          </a:xfrm>
        </p:spPr>
        <p:txBody>
          <a:bodyPr anchor="b"/>
          <a:lstStyle>
            <a:lvl1pPr>
              <a:defRPr sz="4050"/>
            </a:lvl1pPr>
          </a:lstStyle>
          <a:p>
            <a:r>
              <a:rPr lang="en-US"/>
              <a:t>Click to edit Master title style</a:t>
            </a:r>
            <a:endParaRPr lang="en-US" dirty="0"/>
          </a:p>
        </p:txBody>
      </p:sp>
      <p:sp>
        <p:nvSpPr>
          <p:cNvPr id="3" name="Subtitle 2"/>
          <p:cNvSpPr>
            <a:spLocks noGrp="1"/>
          </p:cNvSpPr>
          <p:nvPr>
            <p:ph type="subTitle" idx="1"/>
          </p:nvPr>
        </p:nvSpPr>
        <p:spPr bwMode="gray">
          <a:xfrm>
            <a:off x="866216" y="3583035"/>
            <a:ext cx="6619244" cy="646065"/>
          </a:xfrm>
        </p:spPr>
        <p:txBody>
          <a:bodyPr anchor="t"/>
          <a:lstStyle>
            <a:lvl1pPr marL="0" indent="0" algn="l">
              <a:buNone/>
              <a:defRPr cap="all">
                <a:solidFill>
                  <a:schemeClr val="accent1">
                    <a:lumMod val="60000"/>
                    <a:lumOff val="4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619239" y="1344169"/>
            <a:ext cx="742949" cy="228599"/>
          </a:xfrm>
        </p:spPr>
        <p:txBody>
          <a:bodyPr anchor="t"/>
          <a:lstStyle>
            <a:lvl1pPr algn="l">
              <a:defRPr b="0" i="0">
                <a:solidFill>
                  <a:schemeClr val="bg1">
                    <a:alpha val="60000"/>
                  </a:schemeClr>
                </a:solidFill>
              </a:defRPr>
            </a:lvl1pPr>
          </a:lstStyle>
          <a:p>
            <a:fld id="{5923F103-BC34-4FE4-A40E-EDDEECFDA5D0}" type="datetimeFigureOut">
              <a:rPr lang="en-US" dirty="0"/>
              <a:pPr/>
              <a:t>10/1/2019</a:t>
            </a:fld>
            <a:endParaRPr lang="en-US" dirty="0"/>
          </a:p>
        </p:txBody>
      </p:sp>
      <p:sp>
        <p:nvSpPr>
          <p:cNvPr id="5" name="Footer Placeholder 4"/>
          <p:cNvSpPr>
            <a:spLocks noGrp="1"/>
          </p:cNvSpPr>
          <p:nvPr>
            <p:ph type="ftr" sz="quarter" idx="11"/>
          </p:nvPr>
        </p:nvSpPr>
        <p:spPr bwMode="gray">
          <a:xfrm rot="5400000">
            <a:off x="6713982" y="2420874"/>
            <a:ext cx="2894846" cy="2286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764406" y="221797"/>
            <a:ext cx="628649" cy="575765"/>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8775010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3727445"/>
            <a:ext cx="6619244"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216" y="514350"/>
            <a:ext cx="6619244" cy="257175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66215" y="4152499"/>
            <a:ext cx="6619244" cy="370284"/>
          </a:xfrm>
        </p:spPr>
        <p:txBody>
          <a:bodyPr>
            <a:normAutofit/>
          </a:bodyPr>
          <a:lstStyle>
            <a:lvl1pPr marL="0" indent="0">
              <a:buNone/>
              <a:defRPr sz="90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10/1/2019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96307381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9144000" cy="51435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1598" y="797563"/>
            <a:ext cx="6623862" cy="1029740"/>
          </a:xfrm>
        </p:spPr>
        <p:txBody>
          <a:bodyPr/>
          <a:lstStyle>
            <a:lvl1pPr>
              <a:defRPr sz="3000"/>
            </a:lvl1pPr>
          </a:lstStyle>
          <a:p>
            <a:r>
              <a:rPr lang="en-US"/>
              <a:t>Click to edit Master title style</a:t>
            </a:r>
            <a:endParaRPr lang="en-US" dirty="0"/>
          </a:p>
        </p:txBody>
      </p:sp>
      <p:sp>
        <p:nvSpPr>
          <p:cNvPr id="8" name="Text Placeholder 3"/>
          <p:cNvSpPr>
            <a:spLocks noGrp="1"/>
          </p:cNvSpPr>
          <p:nvPr>
            <p:ph type="body" sz="half" idx="2"/>
          </p:nvPr>
        </p:nvSpPr>
        <p:spPr>
          <a:xfrm>
            <a:off x="866216" y="2657475"/>
            <a:ext cx="6619244" cy="1857375"/>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10/1/2019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72089724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51435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661175" y="455502"/>
            <a:ext cx="601434" cy="1200329"/>
          </a:xfrm>
          <a:prstGeom prst="rect">
            <a:avLst/>
          </a:prstGeom>
          <a:noFill/>
        </p:spPr>
        <p:txBody>
          <a:bodyPr wrap="square" rtlCol="0">
            <a:spAutoFit/>
          </a:bodyPr>
          <a:lstStyle/>
          <a:p>
            <a:pPr algn="r"/>
            <a:r>
              <a:rPr lang="en-US" sz="7200" b="0" i="0" dirty="0">
                <a:solidFill>
                  <a:schemeClr val="accent1">
                    <a:lumMod val="60000"/>
                    <a:lumOff val="40000"/>
                  </a:schemeClr>
                </a:solidFill>
                <a:latin typeface="Arial"/>
                <a:cs typeface="Arial"/>
              </a:rPr>
              <a:t>“</a:t>
            </a:r>
          </a:p>
        </p:txBody>
      </p:sp>
      <p:sp>
        <p:nvSpPr>
          <p:cNvPr id="13" name="TextBox 12"/>
          <p:cNvSpPr txBox="1"/>
          <p:nvPr/>
        </p:nvSpPr>
        <p:spPr bwMode="gray">
          <a:xfrm>
            <a:off x="7413344" y="1960341"/>
            <a:ext cx="489572" cy="1200329"/>
          </a:xfrm>
          <a:prstGeom prst="rect">
            <a:avLst/>
          </a:prstGeom>
          <a:noFill/>
        </p:spPr>
        <p:txBody>
          <a:bodyPr wrap="square" rtlCol="0">
            <a:spAutoFit/>
          </a:bodyPr>
          <a:lstStyle/>
          <a:p>
            <a:pPr algn="r"/>
            <a:r>
              <a:rPr lang="en-US" sz="72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86408" y="736600"/>
            <a:ext cx="6340430" cy="2022474"/>
          </a:xfrm>
        </p:spPr>
        <p:txBody>
          <a:bodyPr/>
          <a:lstStyle>
            <a:lvl1pPr>
              <a:defRPr sz="3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459459" y="2759074"/>
            <a:ext cx="5798414" cy="256631"/>
          </a:xfrm>
        </p:spPr>
        <p:txBody>
          <a:bodyPr anchor="t">
            <a:normAutofit/>
          </a:bodyPr>
          <a:lstStyle>
            <a:lvl1pPr marL="0" indent="0">
              <a:buNone/>
              <a:defRPr lang="en-US" sz="1050" b="0" i="0" kern="1200" cap="small" dirty="0">
                <a:solidFill>
                  <a:schemeClr val="accent1">
                    <a:lumMod val="60000"/>
                    <a:lumOff val="40000"/>
                  </a:schemeClr>
                </a:solidFill>
                <a:latin typeface="+mn-lt"/>
                <a:ea typeface="+mn-e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0" name="Text Placeholder 3"/>
          <p:cNvSpPr>
            <a:spLocks noGrp="1"/>
          </p:cNvSpPr>
          <p:nvPr>
            <p:ph type="body" sz="half" idx="2"/>
          </p:nvPr>
        </p:nvSpPr>
        <p:spPr>
          <a:xfrm>
            <a:off x="866216" y="3771899"/>
            <a:ext cx="6933673" cy="748393"/>
          </a:xfrm>
        </p:spPr>
        <p:txBody>
          <a:bodyPr anchor="ct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10/1/2019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7936515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778000"/>
            <a:ext cx="6619245" cy="1366886"/>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3768725"/>
            <a:ext cx="6619244" cy="645300"/>
          </a:xfrm>
        </p:spPr>
        <p:txBody>
          <a:bodyPr anchor="t"/>
          <a:lstStyle>
            <a:lvl1pPr marL="0" indent="0" algn="l">
              <a:buNone/>
              <a:defRPr sz="1500" cap="none">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10/1/2019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0594067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6" y="730251"/>
            <a:ext cx="6619244" cy="530223"/>
          </a:xfrm>
        </p:spPr>
        <p:txBody>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866215" y="1952626"/>
            <a:ext cx="2356409"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6" name="Text Placeholder 3"/>
          <p:cNvSpPr>
            <a:spLocks noGrp="1"/>
          </p:cNvSpPr>
          <p:nvPr>
            <p:ph type="body" sz="half" idx="15"/>
          </p:nvPr>
        </p:nvSpPr>
        <p:spPr>
          <a:xfrm>
            <a:off x="866215" y="2384823"/>
            <a:ext cx="2356409" cy="213547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Text Placeholder 4"/>
          <p:cNvSpPr>
            <a:spLocks noGrp="1"/>
          </p:cNvSpPr>
          <p:nvPr>
            <p:ph type="body" sz="quarter" idx="3"/>
          </p:nvPr>
        </p:nvSpPr>
        <p:spPr>
          <a:xfrm>
            <a:off x="3384541" y="1952625"/>
            <a:ext cx="2360257"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9" name="Text Placeholder 3"/>
          <p:cNvSpPr>
            <a:spLocks noGrp="1"/>
          </p:cNvSpPr>
          <p:nvPr>
            <p:ph type="body" sz="half" idx="16"/>
          </p:nvPr>
        </p:nvSpPr>
        <p:spPr>
          <a:xfrm>
            <a:off x="3384541" y="2384823"/>
            <a:ext cx="2360257" cy="213547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4" name="Text Placeholder 4"/>
          <p:cNvSpPr>
            <a:spLocks noGrp="1"/>
          </p:cNvSpPr>
          <p:nvPr>
            <p:ph type="body" sz="quarter" idx="13"/>
          </p:nvPr>
        </p:nvSpPr>
        <p:spPr>
          <a:xfrm>
            <a:off x="5916101" y="1952626"/>
            <a:ext cx="2359298"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Text Placeholder 3"/>
          <p:cNvSpPr>
            <a:spLocks noGrp="1"/>
          </p:cNvSpPr>
          <p:nvPr>
            <p:ph type="body" sz="half" idx="17"/>
          </p:nvPr>
        </p:nvSpPr>
        <p:spPr>
          <a:xfrm>
            <a:off x="5916247" y="2384822"/>
            <a:ext cx="2359152" cy="213547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cxnSp>
        <p:nvCxnSpPr>
          <p:cNvPr id="17" name="Straight Connector 16"/>
          <p:cNvCxnSpPr/>
          <p:nvPr/>
        </p:nvCxnSpPr>
        <p:spPr>
          <a:xfrm>
            <a:off x="3302978"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29301"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10/1/2019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78458550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6" y="730251"/>
            <a:ext cx="6619244" cy="530223"/>
          </a:xfrm>
        </p:spPr>
        <p:txBody>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866215" y="3399633"/>
            <a:ext cx="2287829"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9" name="Picture Placeholder 2"/>
          <p:cNvSpPr>
            <a:spLocks noGrp="1" noChangeAspect="1"/>
          </p:cNvSpPr>
          <p:nvPr>
            <p:ph type="pic" idx="15"/>
          </p:nvPr>
        </p:nvSpPr>
        <p:spPr>
          <a:xfrm>
            <a:off x="1000915" y="1952625"/>
            <a:ext cx="2018432" cy="11936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2" name="Text Placeholder 3"/>
          <p:cNvSpPr>
            <a:spLocks noGrp="1"/>
          </p:cNvSpPr>
          <p:nvPr>
            <p:ph type="body" sz="half" idx="18"/>
          </p:nvPr>
        </p:nvSpPr>
        <p:spPr>
          <a:xfrm>
            <a:off x="866215" y="3831830"/>
            <a:ext cx="2287829" cy="68846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Text Placeholder 4"/>
          <p:cNvSpPr>
            <a:spLocks noGrp="1"/>
          </p:cNvSpPr>
          <p:nvPr>
            <p:ph type="body" sz="quarter" idx="3"/>
          </p:nvPr>
        </p:nvSpPr>
        <p:spPr>
          <a:xfrm>
            <a:off x="3426649" y="3399634"/>
            <a:ext cx="2287829"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1" name="Picture Placeholder 2"/>
          <p:cNvSpPr>
            <a:spLocks noGrp="1" noChangeAspect="1"/>
          </p:cNvSpPr>
          <p:nvPr>
            <p:ph type="pic" idx="21"/>
          </p:nvPr>
        </p:nvSpPr>
        <p:spPr>
          <a:xfrm>
            <a:off x="3561347" y="1952625"/>
            <a:ext cx="2018432" cy="11936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3" name="Text Placeholder 3"/>
          <p:cNvSpPr>
            <a:spLocks noGrp="1"/>
          </p:cNvSpPr>
          <p:nvPr>
            <p:ph type="body" sz="half" idx="19"/>
          </p:nvPr>
        </p:nvSpPr>
        <p:spPr>
          <a:xfrm>
            <a:off x="3427629" y="3831829"/>
            <a:ext cx="2287829" cy="68846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4" name="Text Placeholder 4"/>
          <p:cNvSpPr>
            <a:spLocks noGrp="1"/>
          </p:cNvSpPr>
          <p:nvPr>
            <p:ph type="body" sz="quarter" idx="13"/>
          </p:nvPr>
        </p:nvSpPr>
        <p:spPr>
          <a:xfrm>
            <a:off x="5987082" y="3399634"/>
            <a:ext cx="2288321"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2" name="Picture Placeholder 2"/>
          <p:cNvSpPr>
            <a:spLocks noGrp="1" noChangeAspect="1"/>
          </p:cNvSpPr>
          <p:nvPr>
            <p:ph type="pic" idx="22"/>
          </p:nvPr>
        </p:nvSpPr>
        <p:spPr>
          <a:xfrm>
            <a:off x="6122273" y="1952625"/>
            <a:ext cx="2018432" cy="11936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20"/>
          </p:nvPr>
        </p:nvSpPr>
        <p:spPr>
          <a:xfrm>
            <a:off x="5987081" y="3831828"/>
            <a:ext cx="2288322" cy="68846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cxnSp>
        <p:nvCxnSpPr>
          <p:cNvPr id="43" name="Straight Connector 42"/>
          <p:cNvCxnSpPr/>
          <p:nvPr/>
        </p:nvCxnSpPr>
        <p:spPr>
          <a:xfrm>
            <a:off x="3304373"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5848352"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10/1/2019</a:t>
            </a:fld>
            <a:endParaRPr lang="en-US" dirty="0"/>
          </a:p>
        </p:txBody>
      </p:sp>
      <p:sp>
        <p:nvSpPr>
          <p:cNvPr id="8" name="Footer Placeholder 7"/>
          <p:cNvSpPr>
            <a:spLocks noGrp="1"/>
          </p:cNvSpPr>
          <p:nvPr>
            <p:ph type="ftr" sz="quarter" idx="11"/>
          </p:nvPr>
        </p:nvSpPr>
        <p:spPr>
          <a:xfrm>
            <a:off x="420833" y="4793879"/>
            <a:ext cx="2733212" cy="228601"/>
          </a:xfrm>
        </p:spPr>
        <p:txBody>
          <a:bodyPr/>
          <a:lstStyle/>
          <a:p>
            <a:r>
              <a:rPr lang="en-US" dirty="0"/>
              <a:t>
              </a:t>
            </a:r>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13860319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66216" y="730251"/>
            <a:ext cx="6619244" cy="530223"/>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66216" y="1952625"/>
            <a:ext cx="6619244" cy="2562225"/>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21580" y="4793879"/>
            <a:ext cx="742949" cy="228599"/>
          </a:xfrm>
        </p:spPr>
        <p:txBody>
          <a:bodyPr/>
          <a:lstStyle/>
          <a:p>
            <a:fld id="{53086D93-FCAC-47E0-A2EE-787E62CA814C}" type="datetimeFigureOut">
              <a:rPr lang="en-US" dirty="0"/>
              <a:t>10/1/2019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629811531"/>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6438927" y="958850"/>
            <a:ext cx="1057474" cy="3561443"/>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216" y="958850"/>
            <a:ext cx="4692019" cy="356144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989829" y="4793879"/>
            <a:ext cx="744101" cy="228599"/>
          </a:xfrm>
        </p:spPr>
        <p:txBody>
          <a:bodyPr/>
          <a:lstStyle/>
          <a:p>
            <a:fld id="{CDA879A6-0FD0-4734-A311-86BFCA472E6E}" type="datetimeFigureOut">
              <a:rPr lang="en-US" dirty="0"/>
              <a:t>10/1/2019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816311163"/>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881756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66216" y="1952625"/>
            <a:ext cx="6619244" cy="2562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10/1/2019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02372524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9144000" cy="51435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2008234"/>
            <a:ext cx="3263269" cy="1712868"/>
          </a:xfrm>
        </p:spPr>
        <p:txBody>
          <a:bodyPr anchor="ctr"/>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171670" y="2008233"/>
            <a:ext cx="2818159" cy="1712868"/>
          </a:xfrm>
        </p:spPr>
        <p:txBody>
          <a:bodyPr anchor="ctr"/>
          <a:lstStyle>
            <a:lvl1pPr marL="0" indent="0" algn="l">
              <a:buNone/>
              <a:defRPr sz="1500" cap="all">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10/1/2019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55365462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6215" y="1952625"/>
            <a:ext cx="3618869" cy="256222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6535" y="1952625"/>
            <a:ext cx="3618869" cy="256222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10/1/2019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06137206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216" y="1952625"/>
            <a:ext cx="3618868"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66215" y="2384822"/>
            <a:ext cx="3618869" cy="213002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56535" y="1952625"/>
            <a:ext cx="3618869"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56535" y="2384822"/>
            <a:ext cx="3618869" cy="2130029"/>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10/1/2019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17737230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866216" y="730251"/>
            <a:ext cx="6571060" cy="530223"/>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10/1/2019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09180884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10/1/2019</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041755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971550"/>
            <a:ext cx="2094869" cy="1200150"/>
          </a:xfr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4335859" y="1085850"/>
            <a:ext cx="3892550" cy="3429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215" y="2346961"/>
            <a:ext cx="2094869" cy="2171699"/>
          </a:xfrm>
        </p:spPr>
        <p:txBody>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10/1/2019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73925194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270000"/>
            <a:ext cx="2898851" cy="1301750"/>
          </a:xfrm>
        </p:spPr>
        <p:txBody>
          <a:bodyPr anchor="b">
            <a:normAutofit/>
          </a:bodyPr>
          <a:lstStyle>
            <a:lvl1pPr algn="l">
              <a:defRPr sz="27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10903" y="857250"/>
            <a:ext cx="2420395"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866216" y="2743200"/>
            <a:ext cx="2894409" cy="1028700"/>
          </a:xfrm>
        </p:spPr>
        <p:txBody>
          <a:bodyPr>
            <a:normAutofit/>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10/1/2019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88177064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9144000" cy="5143500"/>
            <a:chOff x="0" y="0"/>
            <a:chExt cx="12192000" cy="6858000"/>
          </a:xfrm>
        </p:grpSpPr>
        <p:sp>
          <p:nvSpPr>
            <p:cNvPr id="7" name="Rectangle 6"/>
            <p:cNvSpPr/>
            <p:nvPr/>
          </p:nvSpPr>
          <p:spPr>
            <a:xfrm>
              <a:off x="0" y="0"/>
              <a:ext cx="12192000"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866216" y="730251"/>
            <a:ext cx="6571060" cy="53022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216" y="1952625"/>
            <a:ext cx="6571060" cy="25622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89829" y="4793879"/>
            <a:ext cx="742949" cy="228599"/>
          </a:xfrm>
          <a:prstGeom prst="rect">
            <a:avLst/>
          </a:prstGeom>
        </p:spPr>
        <p:txBody>
          <a:bodyPr vert="horz" lIns="91440" tIns="45720" rIns="91440" bIns="45720" rtlCol="0" anchor="ctr"/>
          <a:lstStyle>
            <a:lvl1pPr algn="r">
              <a:defRPr sz="750" b="1" i="0">
                <a:solidFill>
                  <a:schemeClr val="accent1"/>
                </a:solidFill>
              </a:defRPr>
            </a:lvl1pPr>
          </a:lstStyle>
          <a:p>
            <a:fld id="{2BE451C3-0FF4-47C4-B829-773ADF60F88C}" type="datetimeFigureOut">
              <a:rPr lang="en-US" dirty="0"/>
              <a:t>10/1/2019</a:t>
            </a:fld>
            <a:endParaRPr lang="en-US" dirty="0"/>
          </a:p>
        </p:txBody>
      </p:sp>
      <p:sp>
        <p:nvSpPr>
          <p:cNvPr id="5" name="Footer Placeholder 4"/>
          <p:cNvSpPr>
            <a:spLocks noGrp="1"/>
          </p:cNvSpPr>
          <p:nvPr>
            <p:ph type="ftr" sz="quarter" idx="3"/>
          </p:nvPr>
        </p:nvSpPr>
        <p:spPr>
          <a:xfrm>
            <a:off x="420833" y="4793879"/>
            <a:ext cx="2894846" cy="228601"/>
          </a:xfrm>
          <a:prstGeom prst="rect">
            <a:avLst/>
          </a:prstGeom>
        </p:spPr>
        <p:txBody>
          <a:bodyPr vert="horz" lIns="91440" tIns="45720" rIns="91440" bIns="45720" rtlCol="0" anchor="ctr"/>
          <a:lstStyle>
            <a:lvl1pPr algn="l">
              <a:defRPr sz="750" b="1" i="0">
                <a:solidFill>
                  <a:schemeClr val="accent1"/>
                </a:solidFill>
              </a:defRPr>
            </a:lvl1pPr>
          </a:lstStyle>
          <a:p>
            <a:r>
              <a:rPr lang="en-US" dirty="0"/>
              <a:t>
              </a:t>
            </a:r>
          </a:p>
        </p:txBody>
      </p:sp>
      <p:sp>
        <p:nvSpPr>
          <p:cNvPr id="21" name="Rectangle 20"/>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7764406" y="221797"/>
            <a:ext cx="628649" cy="575765"/>
          </a:xfrm>
          <a:prstGeom prst="rect">
            <a:avLst/>
          </a:prstGeom>
        </p:spPr>
        <p:txBody>
          <a:bodyPr vert="horz" lIns="91440" tIns="45720" rIns="91440" bIns="45720" rtlCol="0" anchor="b"/>
          <a:lstStyle>
            <a:lvl1pPr algn="ctr">
              <a:defRPr sz="2100" b="0" i="0">
                <a:solidFill>
                  <a:schemeClr val="bg1"/>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9469380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sldNum="0" hdr="0" ftr="0" dt="0"/>
  <p:txStyles>
    <p:titleStyle>
      <a:lvl1pPr algn="l" defTabSz="342900"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hyperlink" Target="http://www.scala-lang.org/node/211" TargetMode="External"/><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hyperlink" Target="http://www.artima.com/scalazine/articles/scalable-language.html"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spark.apache.org/downloads.html" TargetMode="External"/><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330358" y="585816"/>
            <a:ext cx="1943700" cy="1084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b="1" dirty="0"/>
              <a:t>Spark</a:t>
            </a:r>
            <a:r>
              <a:rPr lang="en" sz="4800" dirty="0"/>
              <a:t> </a:t>
            </a:r>
            <a:endParaRPr sz="4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2"/>
          <p:cNvSpPr txBox="1">
            <a:spLocks noGrp="1"/>
          </p:cNvSpPr>
          <p:nvPr>
            <p:ph type="title"/>
          </p:nvPr>
        </p:nvSpPr>
        <p:spPr>
          <a:xfrm>
            <a:off x="311700" y="445025"/>
            <a:ext cx="8520600" cy="131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Simple Spark Applications Continued</a:t>
            </a:r>
            <a:endParaRPr>
              <a:highlight>
                <a:srgbClr val="FF0000"/>
              </a:highlight>
            </a:endParaRPr>
          </a:p>
        </p:txBody>
      </p:sp>
      <p:pic>
        <p:nvPicPr>
          <p:cNvPr id="109" name="Google Shape;109;p22"/>
          <p:cNvPicPr preferRelativeResize="0"/>
          <p:nvPr/>
        </p:nvPicPr>
        <p:blipFill>
          <a:blip r:embed="rId3">
            <a:alphaModFix/>
          </a:blip>
          <a:stretch>
            <a:fillRect/>
          </a:stretch>
        </p:blipFill>
        <p:spPr>
          <a:xfrm>
            <a:off x="152400" y="1909925"/>
            <a:ext cx="3724250" cy="3081174"/>
          </a:xfrm>
          <a:prstGeom prst="rect">
            <a:avLst/>
          </a:prstGeom>
          <a:noFill/>
          <a:ln>
            <a:noFill/>
          </a:ln>
        </p:spPr>
      </p:pic>
      <p:sp>
        <p:nvSpPr>
          <p:cNvPr id="110" name="Google Shape;110;p22"/>
          <p:cNvSpPr txBox="1"/>
          <p:nvPr/>
        </p:nvSpPr>
        <p:spPr>
          <a:xfrm>
            <a:off x="5019475" y="1896900"/>
            <a:ext cx="3724200" cy="2898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b="1" dirty="0">
                <a:solidFill>
                  <a:schemeClr val="dk1"/>
                </a:solidFill>
                <a:latin typeface="Calibri"/>
                <a:ea typeface="Calibri"/>
                <a:cs typeface="Calibri"/>
                <a:sym typeface="Calibri"/>
              </a:rPr>
              <a:t>Accumulator: </a:t>
            </a:r>
            <a:r>
              <a:rPr lang="en" sz="1200" dirty="0">
                <a:solidFill>
                  <a:schemeClr val="dk1"/>
                </a:solidFill>
                <a:latin typeface="Calibri"/>
                <a:ea typeface="Calibri"/>
                <a:cs typeface="Calibri"/>
                <a:sym typeface="Calibri"/>
              </a:rPr>
              <a:t>Stores variable that can have additive and cumulative functions performed onto it. Safer than using “Global” declaration</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b="1" dirty="0">
                <a:solidFill>
                  <a:schemeClr val="dk1"/>
                </a:solidFill>
                <a:latin typeface="Calibri"/>
                <a:ea typeface="Calibri"/>
                <a:cs typeface="Calibri"/>
                <a:sym typeface="Calibri"/>
              </a:rPr>
              <a:t>Parallelize: </a:t>
            </a:r>
            <a:r>
              <a:rPr lang="en" sz="1200" dirty="0">
                <a:solidFill>
                  <a:schemeClr val="dk1"/>
                </a:solidFill>
                <a:latin typeface="Calibri"/>
                <a:ea typeface="Calibri"/>
                <a:cs typeface="Calibri"/>
                <a:sym typeface="Calibri"/>
              </a:rPr>
              <a:t>Stores iterable data such as a list onto a distributed dataset to be sent to clusters on network</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b="1" dirty="0">
                <a:solidFill>
                  <a:schemeClr val="dk1"/>
                </a:solidFill>
                <a:latin typeface="Calibri"/>
                <a:ea typeface="Calibri"/>
                <a:cs typeface="Calibri"/>
                <a:sym typeface="Calibri"/>
              </a:rPr>
              <a:t>Broadcast: </a:t>
            </a:r>
            <a:r>
              <a:rPr lang="en" sz="1200" dirty="0">
                <a:solidFill>
                  <a:schemeClr val="dk1"/>
                </a:solidFill>
                <a:latin typeface="Calibri"/>
                <a:ea typeface="Calibri"/>
                <a:cs typeface="Calibri"/>
                <a:sym typeface="Calibri"/>
              </a:rPr>
              <a:t>Sends variable to other memory devices in cluster. Efficient algorithm pre-built that helps reduce communication costs. Should only be used if the same data is needed in all nodes</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b="1" dirty="0">
                <a:solidFill>
                  <a:schemeClr val="dk1"/>
                </a:solidFill>
                <a:latin typeface="Calibri"/>
                <a:ea typeface="Calibri"/>
                <a:cs typeface="Calibri"/>
                <a:sym typeface="Calibri"/>
              </a:rPr>
              <a:t>Foreach (Reducer): </a:t>
            </a:r>
            <a:r>
              <a:rPr lang="en" sz="1200" dirty="0">
                <a:solidFill>
                  <a:schemeClr val="dk1"/>
                </a:solidFill>
                <a:latin typeface="Calibri"/>
                <a:ea typeface="Calibri"/>
                <a:cs typeface="Calibri"/>
                <a:sym typeface="Calibri"/>
              </a:rPr>
              <a:t>Runs function on each element in dataset, output is best to be an accumulator object for safe updates</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dirty="0">
                <a:solidFill>
                  <a:schemeClr val="bg1"/>
                </a:solidFill>
                <a:latin typeface="Montserrat"/>
                <a:ea typeface="Montserrat"/>
                <a:cs typeface="Montserrat"/>
                <a:sym typeface="Montserrat"/>
              </a:rPr>
              <a:t>How a Spark Application Runs on a cluster</a:t>
            </a:r>
            <a:r>
              <a:rPr lang="en" sz="3000" dirty="0">
                <a:solidFill>
                  <a:srgbClr val="000000"/>
                </a:solidFill>
                <a:latin typeface="Montserrat"/>
                <a:ea typeface="Montserrat"/>
                <a:cs typeface="Montserrat"/>
                <a:sym typeface="Montserrat"/>
              </a:rPr>
              <a:t>?</a:t>
            </a:r>
            <a:endParaRPr dirty="0">
              <a:solidFill>
                <a:srgbClr val="000000"/>
              </a:solidFill>
            </a:endParaRPr>
          </a:p>
        </p:txBody>
      </p:sp>
      <p:sp>
        <p:nvSpPr>
          <p:cNvPr id="122" name="Google Shape;122;p24"/>
          <p:cNvSpPr txBox="1">
            <a:spLocks noGrp="1"/>
          </p:cNvSpPr>
          <p:nvPr>
            <p:ph type="body" idx="1"/>
          </p:nvPr>
        </p:nvSpPr>
        <p:spPr>
          <a:xfrm>
            <a:off x="311700" y="1819835"/>
            <a:ext cx="4600800" cy="2749040"/>
          </a:xfrm>
          <a:prstGeom prst="rect">
            <a:avLst/>
          </a:prstGeom>
        </p:spPr>
        <p:txBody>
          <a:bodyPr spcFirstLastPara="1" wrap="square" lIns="91425" tIns="91425" rIns="91425" bIns="91425" anchor="t" anchorCtr="0">
            <a:noAutofit/>
          </a:bodyPr>
          <a:lstStyle/>
          <a:p>
            <a:pPr marL="285750" lvl="0" indent="-285750" algn="just" rtl="0">
              <a:lnSpc>
                <a:spcPct val="90000"/>
              </a:lnSpc>
              <a:spcBef>
                <a:spcPts val="0"/>
              </a:spcBef>
              <a:spcAft>
                <a:spcPts val="0"/>
              </a:spcAft>
              <a:buClr>
                <a:schemeClr val="dk1"/>
              </a:buClr>
              <a:buSzPts val="1100"/>
              <a:buFont typeface="Wingdings" panose="05000000000000000000" pitchFamily="2" charset="2"/>
              <a:buChar char="Ø"/>
            </a:pPr>
            <a:r>
              <a:rPr lang="en" sz="1400" dirty="0">
                <a:solidFill>
                  <a:srgbClr val="000000"/>
                </a:solidFill>
                <a:latin typeface="Calibri" panose="020F0502020204030204" pitchFamily="34" charset="0"/>
                <a:ea typeface="Lato"/>
                <a:cs typeface="Calibri" panose="020F0502020204030204" pitchFamily="34" charset="0"/>
                <a:sym typeface="Lato"/>
              </a:rPr>
              <a:t>A Spark application runs as independent processes, coordinated by the SparkSession object in the driver program.</a:t>
            </a:r>
            <a:endParaRPr sz="1400" dirty="0">
              <a:solidFill>
                <a:srgbClr val="000000"/>
              </a:solidFill>
              <a:latin typeface="Calibri" panose="020F0502020204030204" pitchFamily="34" charset="0"/>
              <a:ea typeface="Lato"/>
              <a:cs typeface="Calibri" panose="020F0502020204030204" pitchFamily="34" charset="0"/>
              <a:sym typeface="Lato"/>
            </a:endParaRPr>
          </a:p>
          <a:p>
            <a:pPr marL="285750" lvl="0" indent="-285750" algn="just" rtl="0">
              <a:lnSpc>
                <a:spcPct val="90000"/>
              </a:lnSpc>
              <a:spcBef>
                <a:spcPts val="800"/>
              </a:spcBef>
              <a:spcAft>
                <a:spcPts val="0"/>
              </a:spcAft>
              <a:buClr>
                <a:schemeClr val="dk1"/>
              </a:buClr>
              <a:buSzPts val="1100"/>
              <a:buFont typeface="Wingdings" panose="05000000000000000000" pitchFamily="2" charset="2"/>
              <a:buChar char="Ø"/>
            </a:pPr>
            <a:r>
              <a:rPr lang="en" sz="1400" dirty="0">
                <a:solidFill>
                  <a:srgbClr val="000000"/>
                </a:solidFill>
                <a:latin typeface="Calibri" panose="020F0502020204030204" pitchFamily="34" charset="0"/>
                <a:ea typeface="Lato"/>
                <a:cs typeface="Calibri" panose="020F0502020204030204" pitchFamily="34" charset="0"/>
                <a:sym typeface="Lato"/>
              </a:rPr>
              <a:t>The resource or cluster manager assigns tasks to workers, one task per partition.</a:t>
            </a:r>
            <a:endParaRPr sz="1400" dirty="0">
              <a:solidFill>
                <a:srgbClr val="000000"/>
              </a:solidFill>
              <a:latin typeface="Calibri" panose="020F0502020204030204" pitchFamily="34" charset="0"/>
              <a:ea typeface="Lato"/>
              <a:cs typeface="Calibri" panose="020F0502020204030204" pitchFamily="34" charset="0"/>
              <a:sym typeface="Lato"/>
            </a:endParaRPr>
          </a:p>
          <a:p>
            <a:pPr marL="285750" lvl="0" indent="-285750" algn="just" rtl="0">
              <a:lnSpc>
                <a:spcPct val="90000"/>
              </a:lnSpc>
              <a:spcBef>
                <a:spcPts val="800"/>
              </a:spcBef>
              <a:spcAft>
                <a:spcPts val="0"/>
              </a:spcAft>
              <a:buClr>
                <a:schemeClr val="dk1"/>
              </a:buClr>
              <a:buSzPts val="1100"/>
              <a:buFont typeface="Wingdings" panose="05000000000000000000" pitchFamily="2" charset="2"/>
              <a:buChar char="Ø"/>
            </a:pPr>
            <a:r>
              <a:rPr lang="en" sz="1400" dirty="0">
                <a:solidFill>
                  <a:srgbClr val="000000"/>
                </a:solidFill>
                <a:latin typeface="Calibri" panose="020F0502020204030204" pitchFamily="34" charset="0"/>
                <a:ea typeface="Lato"/>
                <a:cs typeface="Calibri" panose="020F0502020204030204" pitchFamily="34" charset="0"/>
                <a:sym typeface="Lato"/>
              </a:rPr>
              <a:t>A task applies its unit of work to the dataset in its partition and outputs a new partition dataset. Because iterative algorithms apply operations repeatedly to data, they benefit from caching datasets across iterations.</a:t>
            </a:r>
            <a:endParaRPr sz="1400" dirty="0">
              <a:solidFill>
                <a:srgbClr val="000000"/>
              </a:solidFill>
              <a:latin typeface="Calibri" panose="020F0502020204030204" pitchFamily="34" charset="0"/>
              <a:ea typeface="Lato"/>
              <a:cs typeface="Calibri" panose="020F0502020204030204" pitchFamily="34" charset="0"/>
              <a:sym typeface="Lato"/>
            </a:endParaRPr>
          </a:p>
          <a:p>
            <a:pPr marL="285750" lvl="0" indent="-285750" algn="just" rtl="0">
              <a:lnSpc>
                <a:spcPct val="90000"/>
              </a:lnSpc>
              <a:spcBef>
                <a:spcPts val="800"/>
              </a:spcBef>
              <a:spcAft>
                <a:spcPts val="0"/>
              </a:spcAft>
              <a:buClr>
                <a:schemeClr val="dk1"/>
              </a:buClr>
              <a:buSzPts val="1100"/>
              <a:buFont typeface="Wingdings" panose="05000000000000000000" pitchFamily="2" charset="2"/>
              <a:buChar char="Ø"/>
            </a:pPr>
            <a:r>
              <a:rPr lang="en" sz="1400" dirty="0">
                <a:solidFill>
                  <a:srgbClr val="000000"/>
                </a:solidFill>
                <a:latin typeface="Calibri" panose="020F0502020204030204" pitchFamily="34" charset="0"/>
                <a:ea typeface="Lato"/>
                <a:cs typeface="Calibri" panose="020F0502020204030204" pitchFamily="34" charset="0"/>
                <a:sym typeface="Lato"/>
              </a:rPr>
              <a:t>Results are sent back to the driver application or can be saved to disk.</a:t>
            </a:r>
            <a:endParaRPr sz="1400" dirty="0">
              <a:solidFill>
                <a:srgbClr val="000000"/>
              </a:solidFill>
              <a:latin typeface="Calibri" panose="020F0502020204030204" pitchFamily="34" charset="0"/>
              <a:ea typeface="Lato"/>
              <a:cs typeface="Calibri" panose="020F0502020204030204" pitchFamily="34" charset="0"/>
              <a:sym typeface="Lato"/>
            </a:endParaRPr>
          </a:p>
          <a:p>
            <a:pPr marL="0" lvl="0" indent="0" algn="l" rtl="0">
              <a:spcBef>
                <a:spcPts val="0"/>
              </a:spcBef>
              <a:spcAft>
                <a:spcPts val="1600"/>
              </a:spcAft>
              <a:buNone/>
            </a:pPr>
            <a:endParaRPr dirty="0"/>
          </a:p>
        </p:txBody>
      </p:sp>
      <p:pic>
        <p:nvPicPr>
          <p:cNvPr id="123" name="Google Shape;123;p24"/>
          <p:cNvPicPr preferRelativeResize="0"/>
          <p:nvPr/>
        </p:nvPicPr>
        <p:blipFill>
          <a:blip r:embed="rId3">
            <a:alphaModFix/>
          </a:blip>
          <a:stretch>
            <a:fillRect/>
          </a:stretch>
        </p:blipFill>
        <p:spPr>
          <a:xfrm>
            <a:off x="5127075" y="1789417"/>
            <a:ext cx="3705225" cy="28098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bg1"/>
                </a:solidFill>
                <a:latin typeface="Montserrat"/>
                <a:ea typeface="Montserrat"/>
                <a:cs typeface="Montserrat"/>
                <a:sym typeface="Montserrat"/>
              </a:rPr>
              <a:t>Spark Abstraction</a:t>
            </a:r>
            <a:endParaRPr dirty="0">
              <a:solidFill>
                <a:schemeClr val="bg1"/>
              </a:solidFill>
            </a:endParaRPr>
          </a:p>
        </p:txBody>
      </p:sp>
      <p:sp>
        <p:nvSpPr>
          <p:cNvPr id="129" name="Google Shape;129;p25"/>
          <p:cNvSpPr txBox="1">
            <a:spLocks noGrp="1"/>
          </p:cNvSpPr>
          <p:nvPr>
            <p:ph type="body" idx="1"/>
          </p:nvPr>
        </p:nvSpPr>
        <p:spPr>
          <a:xfrm>
            <a:off x="311700" y="1739153"/>
            <a:ext cx="8520600" cy="2829722"/>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None/>
            </a:pPr>
            <a:r>
              <a:rPr lang="en" sz="1600" b="1" dirty="0">
                <a:solidFill>
                  <a:srgbClr val="000000"/>
                </a:solidFill>
                <a:latin typeface="Calibri" panose="020F0502020204030204" pitchFamily="34" charset="0"/>
                <a:ea typeface="Lato"/>
                <a:cs typeface="Calibri" panose="020F0502020204030204" pitchFamily="34" charset="0"/>
                <a:sym typeface="Lato"/>
              </a:rPr>
              <a:t>Resilient Distributed Database (RDD)</a:t>
            </a:r>
            <a:endParaRPr sz="1600" b="1" dirty="0">
              <a:solidFill>
                <a:srgbClr val="000000"/>
              </a:solidFill>
              <a:latin typeface="Calibri" panose="020F0502020204030204" pitchFamily="34" charset="0"/>
              <a:ea typeface="Lato"/>
              <a:cs typeface="Calibri" panose="020F0502020204030204" pitchFamily="34" charset="0"/>
              <a:sym typeface="Lato"/>
            </a:endParaRPr>
          </a:p>
          <a:p>
            <a:pPr marL="285750" lvl="0" indent="-285750" algn="l" rtl="0">
              <a:lnSpc>
                <a:spcPct val="115000"/>
              </a:lnSpc>
              <a:spcBef>
                <a:spcPts val="0"/>
              </a:spcBef>
              <a:spcAft>
                <a:spcPts val="0"/>
              </a:spcAft>
              <a:buClr>
                <a:schemeClr val="dk1"/>
              </a:buClr>
              <a:buSzPts val="1100"/>
              <a:buFont typeface="Wingdings" panose="05000000000000000000" pitchFamily="2" charset="2"/>
              <a:buChar char="Ø"/>
            </a:pPr>
            <a:r>
              <a:rPr lang="en" sz="1600" dirty="0">
                <a:solidFill>
                  <a:srgbClr val="000000"/>
                </a:solidFill>
                <a:latin typeface="Calibri" panose="020F0502020204030204" pitchFamily="34" charset="0"/>
                <a:ea typeface="Lato"/>
                <a:cs typeface="Calibri" panose="020F0502020204030204" pitchFamily="34" charset="0"/>
                <a:sym typeface="Lato"/>
              </a:rPr>
              <a:t>It is the fundamental abstraction in Apache Spark. It is the basic data structure. RDD in Apache Spark is an immutable collection of objects which computes on the different node of the cluster.</a:t>
            </a:r>
            <a:endParaRPr sz="1600" dirty="0">
              <a:solidFill>
                <a:srgbClr val="000000"/>
              </a:solidFill>
              <a:latin typeface="Calibri" panose="020F0502020204030204" pitchFamily="34" charset="0"/>
              <a:ea typeface="Lato"/>
              <a:cs typeface="Calibri" panose="020F0502020204030204" pitchFamily="34" charset="0"/>
              <a:sym typeface="Lato"/>
            </a:endParaRPr>
          </a:p>
          <a:p>
            <a:pPr marL="285750" lvl="0" indent="-285750" algn="l" rtl="0">
              <a:lnSpc>
                <a:spcPct val="115000"/>
              </a:lnSpc>
              <a:spcBef>
                <a:spcPts val="0"/>
              </a:spcBef>
              <a:spcAft>
                <a:spcPts val="0"/>
              </a:spcAft>
              <a:buClr>
                <a:schemeClr val="dk1"/>
              </a:buClr>
              <a:buSzPts val="1100"/>
              <a:buFont typeface="Wingdings" panose="05000000000000000000" pitchFamily="2" charset="2"/>
              <a:buChar char="Ø"/>
            </a:pPr>
            <a:r>
              <a:rPr lang="en" sz="1600" b="1" dirty="0">
                <a:solidFill>
                  <a:srgbClr val="000000"/>
                </a:solidFill>
                <a:latin typeface="Calibri" panose="020F0502020204030204" pitchFamily="34" charset="0"/>
                <a:ea typeface="Lato"/>
                <a:cs typeface="Calibri" panose="020F0502020204030204" pitchFamily="34" charset="0"/>
                <a:sym typeface="Lato"/>
              </a:rPr>
              <a:t>Resilient</a:t>
            </a:r>
            <a:r>
              <a:rPr lang="en" sz="1600" dirty="0">
                <a:solidFill>
                  <a:srgbClr val="000000"/>
                </a:solidFill>
                <a:latin typeface="Calibri" panose="020F0502020204030204" pitchFamily="34" charset="0"/>
                <a:ea typeface="Lato"/>
                <a:cs typeface="Calibri" panose="020F0502020204030204" pitchFamily="34" charset="0"/>
                <a:sym typeface="Lato"/>
              </a:rPr>
              <a:t>- i.e. fault-tolerant ,so able to recompute missing or damaged partitions due to node failures.</a:t>
            </a:r>
            <a:endParaRPr sz="1600" dirty="0">
              <a:solidFill>
                <a:srgbClr val="000000"/>
              </a:solidFill>
              <a:latin typeface="Calibri" panose="020F0502020204030204" pitchFamily="34" charset="0"/>
              <a:ea typeface="Lato"/>
              <a:cs typeface="Calibri" panose="020F0502020204030204" pitchFamily="34" charset="0"/>
              <a:sym typeface="Lato"/>
            </a:endParaRPr>
          </a:p>
          <a:p>
            <a:pPr marL="285750" lvl="0" indent="-285750" algn="l" rtl="0">
              <a:lnSpc>
                <a:spcPct val="115000"/>
              </a:lnSpc>
              <a:spcBef>
                <a:spcPts val="0"/>
              </a:spcBef>
              <a:spcAft>
                <a:spcPts val="0"/>
              </a:spcAft>
              <a:buClr>
                <a:schemeClr val="dk1"/>
              </a:buClr>
              <a:buSzPts val="1100"/>
              <a:buFont typeface="Wingdings" panose="05000000000000000000" pitchFamily="2" charset="2"/>
              <a:buChar char="Ø"/>
            </a:pPr>
            <a:r>
              <a:rPr lang="en" sz="1600" b="1" dirty="0">
                <a:solidFill>
                  <a:srgbClr val="000000"/>
                </a:solidFill>
                <a:latin typeface="Calibri" panose="020F0502020204030204" pitchFamily="34" charset="0"/>
                <a:ea typeface="Lato"/>
                <a:cs typeface="Calibri" panose="020F0502020204030204" pitchFamily="34" charset="0"/>
                <a:sym typeface="Lato"/>
              </a:rPr>
              <a:t>Distributed</a:t>
            </a:r>
            <a:r>
              <a:rPr lang="en" sz="1600" dirty="0">
                <a:solidFill>
                  <a:srgbClr val="000000"/>
                </a:solidFill>
                <a:latin typeface="Calibri" panose="020F0502020204030204" pitchFamily="34" charset="0"/>
                <a:ea typeface="Lato"/>
                <a:cs typeface="Calibri" panose="020F0502020204030204" pitchFamily="34" charset="0"/>
                <a:sym typeface="Lato"/>
              </a:rPr>
              <a:t>- since Data resides on multiple nodes.</a:t>
            </a:r>
            <a:endParaRPr sz="1600" dirty="0">
              <a:solidFill>
                <a:srgbClr val="000000"/>
              </a:solidFill>
              <a:latin typeface="Calibri" panose="020F0502020204030204" pitchFamily="34" charset="0"/>
              <a:ea typeface="Lato"/>
              <a:cs typeface="Calibri" panose="020F0502020204030204" pitchFamily="34" charset="0"/>
              <a:sym typeface="Lato"/>
            </a:endParaRPr>
          </a:p>
          <a:p>
            <a:pPr marL="285750" lvl="0" indent="-285750" algn="l" rtl="0">
              <a:lnSpc>
                <a:spcPct val="115000"/>
              </a:lnSpc>
              <a:spcBef>
                <a:spcPts val="0"/>
              </a:spcBef>
              <a:spcAft>
                <a:spcPts val="0"/>
              </a:spcAft>
              <a:buClr>
                <a:schemeClr val="dk1"/>
              </a:buClr>
              <a:buSzPts val="1100"/>
              <a:buFont typeface="Wingdings" panose="05000000000000000000" pitchFamily="2" charset="2"/>
              <a:buChar char="Ø"/>
            </a:pPr>
            <a:r>
              <a:rPr lang="en" sz="1600" b="1" dirty="0">
                <a:solidFill>
                  <a:srgbClr val="000000"/>
                </a:solidFill>
                <a:latin typeface="Calibri" panose="020F0502020204030204" pitchFamily="34" charset="0"/>
                <a:ea typeface="Lato"/>
                <a:cs typeface="Calibri" panose="020F0502020204030204" pitchFamily="34" charset="0"/>
                <a:sym typeface="Lato"/>
              </a:rPr>
              <a:t>Dataset -</a:t>
            </a:r>
            <a:r>
              <a:rPr lang="en" sz="1600" dirty="0">
                <a:solidFill>
                  <a:srgbClr val="000000"/>
                </a:solidFill>
                <a:latin typeface="Calibri" panose="020F0502020204030204" pitchFamily="34" charset="0"/>
                <a:ea typeface="Lato"/>
                <a:cs typeface="Calibri" panose="020F0502020204030204" pitchFamily="34" charset="0"/>
                <a:sym typeface="Lato"/>
              </a:rPr>
              <a:t>represents records of the data you work with. The user can load the data set externally which can be either JSON file, CSV file, text file or database via JDBC with no specific data structure.</a:t>
            </a:r>
            <a:endParaRPr sz="1600" dirty="0">
              <a:solidFill>
                <a:srgbClr val="000000"/>
              </a:solidFill>
              <a:latin typeface="Calibri" panose="020F0502020204030204" pitchFamily="34" charset="0"/>
              <a:ea typeface="Lato"/>
              <a:cs typeface="Calibri" panose="020F0502020204030204" pitchFamily="34" charset="0"/>
              <a:sym typeface="Lato"/>
            </a:endParaRPr>
          </a:p>
          <a:p>
            <a:pPr marL="0" lvl="0" indent="0" algn="l" rtl="0">
              <a:spcBef>
                <a:spcPts val="0"/>
              </a:spcBef>
              <a:spcAft>
                <a:spcPts val="1600"/>
              </a:spcAft>
              <a:buNone/>
            </a:pPr>
            <a:endParaRPr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contd..</a:t>
            </a:r>
            <a:endParaRPr/>
          </a:p>
        </p:txBody>
      </p:sp>
      <p:sp>
        <p:nvSpPr>
          <p:cNvPr id="135" name="Google Shape;135;p26"/>
          <p:cNvSpPr txBox="1">
            <a:spLocks noGrp="1"/>
          </p:cNvSpPr>
          <p:nvPr>
            <p:ph type="body" idx="1"/>
          </p:nvPr>
        </p:nvSpPr>
        <p:spPr>
          <a:xfrm>
            <a:off x="311700" y="1667435"/>
            <a:ext cx="8520600" cy="3154596"/>
          </a:xfrm>
          <a:prstGeom prst="rect">
            <a:avLst/>
          </a:prstGeom>
        </p:spPr>
        <p:txBody>
          <a:bodyPr spcFirstLastPara="1" wrap="square" lIns="91425" tIns="91425" rIns="91425" bIns="91425" anchor="t" anchorCtr="0">
            <a:noAutofit/>
          </a:bodyPr>
          <a:lstStyle/>
          <a:p>
            <a:pPr marL="285750" indent="-285750">
              <a:buClr>
                <a:schemeClr val="dk1"/>
              </a:buClr>
              <a:buSzPts val="1100"/>
              <a:buFont typeface="Wingdings" panose="05000000000000000000" pitchFamily="2" charset="2"/>
              <a:buChar char="Ø"/>
            </a:pPr>
            <a:r>
              <a:rPr lang="en" sz="1400" b="1" dirty="0">
                <a:solidFill>
                  <a:srgbClr val="000000"/>
                </a:solidFill>
                <a:latin typeface="Calibri" panose="020F0502020204030204" pitchFamily="34" charset="0"/>
                <a:ea typeface="Lato"/>
                <a:cs typeface="Calibri" panose="020F0502020204030204" pitchFamily="34" charset="0"/>
                <a:sym typeface="Lato"/>
              </a:rPr>
              <a:t>Data Frame</a:t>
            </a:r>
            <a:endParaRPr sz="1400" b="1" dirty="0">
              <a:solidFill>
                <a:srgbClr val="000000"/>
              </a:solidFill>
              <a:latin typeface="Calibri" panose="020F0502020204030204" pitchFamily="34" charset="0"/>
              <a:ea typeface="Lato"/>
              <a:cs typeface="Calibri" panose="020F0502020204030204" pitchFamily="34" charset="0"/>
              <a:sym typeface="Lato"/>
            </a:endParaRPr>
          </a:p>
          <a:p>
            <a:pPr marL="0" lvl="0" indent="0" algn="l" rtl="0">
              <a:lnSpc>
                <a:spcPct val="115000"/>
              </a:lnSpc>
              <a:spcBef>
                <a:spcPts val="0"/>
              </a:spcBef>
              <a:spcAft>
                <a:spcPts val="0"/>
              </a:spcAft>
              <a:buClr>
                <a:schemeClr val="dk1"/>
              </a:buClr>
              <a:buSzPts val="1100"/>
              <a:buFont typeface="Arial"/>
              <a:buNone/>
            </a:pPr>
            <a:r>
              <a:rPr lang="en" sz="1400" dirty="0">
                <a:solidFill>
                  <a:srgbClr val="000000"/>
                </a:solidFill>
                <a:latin typeface="Calibri" panose="020F0502020204030204" pitchFamily="34" charset="0"/>
                <a:ea typeface="Lato"/>
                <a:cs typeface="Calibri" panose="020F0502020204030204" pitchFamily="34" charset="0"/>
                <a:sym typeface="Lato"/>
              </a:rPr>
              <a:t>We can term DataFrame as Dataset organized into columns. DataFrames are similar to the table in a relational database or data frame in R /Python.</a:t>
            </a:r>
          </a:p>
          <a:p>
            <a:pPr marL="0" lvl="0" indent="0" algn="l" rtl="0">
              <a:lnSpc>
                <a:spcPct val="115000"/>
              </a:lnSpc>
              <a:spcBef>
                <a:spcPts val="0"/>
              </a:spcBef>
              <a:spcAft>
                <a:spcPts val="0"/>
              </a:spcAft>
              <a:buClr>
                <a:schemeClr val="dk1"/>
              </a:buClr>
              <a:buSzPts val="1100"/>
              <a:buFont typeface="Arial"/>
              <a:buNone/>
            </a:pPr>
            <a:endParaRPr sz="1400" dirty="0">
              <a:solidFill>
                <a:srgbClr val="000000"/>
              </a:solidFill>
              <a:latin typeface="Calibri" panose="020F0502020204030204" pitchFamily="34" charset="0"/>
              <a:ea typeface="Lato"/>
              <a:cs typeface="Calibri" panose="020F0502020204030204" pitchFamily="34" charset="0"/>
              <a:sym typeface="Lato"/>
            </a:endParaRPr>
          </a:p>
          <a:p>
            <a:pPr marL="285750" lvl="0" indent="-285750" algn="l" rtl="0">
              <a:spcBef>
                <a:spcPts val="0"/>
              </a:spcBef>
              <a:spcAft>
                <a:spcPts val="0"/>
              </a:spcAft>
              <a:buClr>
                <a:schemeClr val="dk1"/>
              </a:buClr>
              <a:buSzPts val="1100"/>
              <a:buFont typeface="Wingdings" panose="05000000000000000000" pitchFamily="2" charset="2"/>
              <a:buChar char="Ø"/>
            </a:pPr>
            <a:r>
              <a:rPr lang="en" sz="1400" b="1" dirty="0">
                <a:solidFill>
                  <a:srgbClr val="000000"/>
                </a:solidFill>
                <a:latin typeface="Calibri" panose="020F0502020204030204" pitchFamily="34" charset="0"/>
                <a:ea typeface="Lato"/>
                <a:cs typeface="Calibri" panose="020F0502020204030204" pitchFamily="34" charset="0"/>
                <a:sym typeface="Lato"/>
              </a:rPr>
              <a:t>Spark Streaming</a:t>
            </a:r>
            <a:endParaRPr sz="1400" b="1" dirty="0">
              <a:solidFill>
                <a:srgbClr val="000000"/>
              </a:solidFill>
              <a:latin typeface="Calibri" panose="020F0502020204030204" pitchFamily="34" charset="0"/>
              <a:ea typeface="Lato"/>
              <a:cs typeface="Calibri" panose="020F0502020204030204" pitchFamily="34" charset="0"/>
              <a:sym typeface="Lato"/>
            </a:endParaRPr>
          </a:p>
          <a:p>
            <a:pPr marL="0" lvl="0" indent="0" algn="l" rtl="0">
              <a:lnSpc>
                <a:spcPct val="115000"/>
              </a:lnSpc>
              <a:spcBef>
                <a:spcPts val="0"/>
              </a:spcBef>
              <a:spcAft>
                <a:spcPts val="0"/>
              </a:spcAft>
              <a:buClr>
                <a:schemeClr val="dk1"/>
              </a:buClr>
              <a:buSzPts val="1100"/>
              <a:buFont typeface="Arial"/>
              <a:buNone/>
            </a:pPr>
            <a:r>
              <a:rPr lang="en" sz="1400" dirty="0">
                <a:solidFill>
                  <a:srgbClr val="000000"/>
                </a:solidFill>
                <a:latin typeface="Calibri" panose="020F0502020204030204" pitchFamily="34" charset="0"/>
                <a:ea typeface="Lato"/>
                <a:cs typeface="Calibri" panose="020F0502020204030204" pitchFamily="34" charset="0"/>
                <a:sym typeface="Lato"/>
              </a:rPr>
              <a:t>It is a Spark’s core extension, which allows Real-time stream processing from several sources. To offer a unified, continuous DataFrame abstraction that can be used for interactive and batch queries these two sources work together. It offers scalable, high-throughput and fault-tolerant processing.</a:t>
            </a:r>
          </a:p>
          <a:p>
            <a:pPr marL="0" lvl="0" indent="0" algn="l" rtl="0">
              <a:lnSpc>
                <a:spcPct val="115000"/>
              </a:lnSpc>
              <a:spcBef>
                <a:spcPts val="0"/>
              </a:spcBef>
              <a:spcAft>
                <a:spcPts val="0"/>
              </a:spcAft>
              <a:buClr>
                <a:schemeClr val="dk1"/>
              </a:buClr>
              <a:buSzPts val="1100"/>
              <a:buFont typeface="Arial"/>
              <a:buNone/>
            </a:pPr>
            <a:endParaRPr sz="1400" dirty="0">
              <a:solidFill>
                <a:srgbClr val="000000"/>
              </a:solidFill>
              <a:latin typeface="Calibri" panose="020F0502020204030204" pitchFamily="34" charset="0"/>
              <a:ea typeface="Lato"/>
              <a:cs typeface="Calibri" panose="020F0502020204030204" pitchFamily="34" charset="0"/>
              <a:sym typeface="Lato"/>
            </a:endParaRPr>
          </a:p>
          <a:p>
            <a:pPr marL="285750" indent="-285750">
              <a:buClr>
                <a:schemeClr val="dk1"/>
              </a:buClr>
              <a:buSzPts val="1100"/>
              <a:buFont typeface="Wingdings" panose="05000000000000000000" pitchFamily="2" charset="2"/>
              <a:buChar char="Ø"/>
            </a:pPr>
            <a:r>
              <a:rPr lang="en" sz="1400" b="1" dirty="0">
                <a:solidFill>
                  <a:srgbClr val="000000"/>
                </a:solidFill>
                <a:latin typeface="Calibri" panose="020F0502020204030204" pitchFamily="34" charset="0"/>
                <a:ea typeface="Lato"/>
                <a:cs typeface="Calibri" panose="020F0502020204030204" pitchFamily="34" charset="0"/>
                <a:sym typeface="Lato"/>
              </a:rPr>
              <a:t>GraphX</a:t>
            </a:r>
            <a:endParaRPr sz="1400" b="1" dirty="0">
              <a:solidFill>
                <a:srgbClr val="000000"/>
              </a:solidFill>
              <a:latin typeface="Calibri" panose="020F0502020204030204" pitchFamily="34" charset="0"/>
              <a:ea typeface="Lato"/>
              <a:cs typeface="Calibri" panose="020F0502020204030204" pitchFamily="34" charset="0"/>
              <a:sym typeface="Lato"/>
            </a:endParaRPr>
          </a:p>
          <a:p>
            <a:pPr marL="0" lvl="0" indent="0" algn="l" rtl="0">
              <a:lnSpc>
                <a:spcPct val="115000"/>
              </a:lnSpc>
              <a:spcBef>
                <a:spcPts val="0"/>
              </a:spcBef>
              <a:spcAft>
                <a:spcPts val="0"/>
              </a:spcAft>
              <a:buClr>
                <a:schemeClr val="dk1"/>
              </a:buClr>
              <a:buSzPts val="1100"/>
              <a:buFont typeface="Arial"/>
              <a:buNone/>
            </a:pPr>
            <a:r>
              <a:rPr lang="en" sz="1400" dirty="0">
                <a:solidFill>
                  <a:srgbClr val="000000"/>
                </a:solidFill>
                <a:latin typeface="Calibri" panose="020F0502020204030204" pitchFamily="34" charset="0"/>
                <a:ea typeface="Lato"/>
                <a:cs typeface="Calibri" panose="020F0502020204030204" pitchFamily="34" charset="0"/>
                <a:sym typeface="Lato"/>
              </a:rPr>
              <a:t>It is one more example of specialized data abstraction. It enables developers to analyze social networks. Also, other graphs alongside Excel-like two-dimensional data.</a:t>
            </a:r>
            <a:endParaRPr sz="1400" dirty="0">
              <a:solidFill>
                <a:srgbClr val="000000"/>
              </a:solidFill>
              <a:latin typeface="Calibri" panose="020F0502020204030204" pitchFamily="34" charset="0"/>
              <a:ea typeface="Lato"/>
              <a:cs typeface="Calibri" panose="020F0502020204030204" pitchFamily="34" charset="0"/>
              <a:sym typeface="Lato"/>
            </a:endParaRPr>
          </a:p>
          <a:p>
            <a:pPr marL="0" lvl="0" indent="0" algn="l" rtl="0">
              <a:spcBef>
                <a:spcPts val="0"/>
              </a:spcBef>
              <a:spcAft>
                <a:spcPts val="1600"/>
              </a:spcAft>
              <a:buNone/>
            </a:pPr>
            <a:endParaRPr dirty="0">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7"/>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scala?</a:t>
            </a:r>
            <a:endParaRPr/>
          </a:p>
        </p:txBody>
      </p:sp>
      <p:sp>
        <p:nvSpPr>
          <p:cNvPr id="141" name="Google Shape;141;p27"/>
          <p:cNvSpPr txBox="1">
            <a:spLocks noGrp="1"/>
          </p:cNvSpPr>
          <p:nvPr>
            <p:ph type="body" idx="1"/>
          </p:nvPr>
        </p:nvSpPr>
        <p:spPr>
          <a:xfrm>
            <a:off x="311700" y="1837764"/>
            <a:ext cx="8520600" cy="3027129"/>
          </a:xfrm>
          <a:prstGeom prst="rect">
            <a:avLst/>
          </a:prstGeom>
        </p:spPr>
        <p:txBody>
          <a:bodyPr spcFirstLastPara="1" wrap="square" lIns="91425" tIns="91425" rIns="91425" bIns="91425" anchor="t" anchorCtr="0">
            <a:noAutofit/>
          </a:bodyPr>
          <a:lstStyle/>
          <a:p>
            <a:pPr lvl="0" algn="just">
              <a:lnSpc>
                <a:spcPct val="150000"/>
              </a:lnSpc>
              <a:spcBef>
                <a:spcPts val="800"/>
              </a:spcBef>
              <a:buClr>
                <a:srgbClr val="000000"/>
              </a:buClr>
              <a:buFont typeface="Wingdings" panose="05000000000000000000" pitchFamily="2" charset="2"/>
              <a:buChar char="Ø"/>
            </a:pPr>
            <a:r>
              <a:rPr lang="en-US" sz="1400" b="1" dirty="0">
                <a:solidFill>
                  <a:srgbClr val="000000"/>
                </a:solidFill>
                <a:latin typeface="Calibri"/>
                <a:ea typeface="Calibri"/>
                <a:cs typeface="Calibri"/>
                <a:sym typeface="Calibri"/>
              </a:rPr>
              <a:t>Scala</a:t>
            </a:r>
            <a:r>
              <a:rPr lang="en-US" sz="1400" dirty="0">
                <a:solidFill>
                  <a:srgbClr val="000000"/>
                </a:solidFill>
                <a:latin typeface="Calibri"/>
                <a:ea typeface="Calibri"/>
                <a:cs typeface="Calibri"/>
                <a:sym typeface="Calibri"/>
              </a:rPr>
              <a:t> is a general purpose language that can be </a:t>
            </a:r>
            <a:r>
              <a:rPr lang="en-US" sz="1400" b="1" dirty="0">
                <a:solidFill>
                  <a:srgbClr val="000000"/>
                </a:solidFill>
                <a:latin typeface="Calibri"/>
                <a:ea typeface="Calibri"/>
                <a:cs typeface="Calibri"/>
                <a:sym typeface="Calibri"/>
              </a:rPr>
              <a:t>used</a:t>
            </a:r>
            <a:r>
              <a:rPr lang="en-US" sz="1400" dirty="0">
                <a:solidFill>
                  <a:srgbClr val="000000"/>
                </a:solidFill>
                <a:latin typeface="Calibri"/>
                <a:ea typeface="Calibri"/>
                <a:cs typeface="Calibri"/>
                <a:sym typeface="Calibri"/>
              </a:rPr>
              <a:t> to develop solutions for any software problem.</a:t>
            </a:r>
          </a:p>
          <a:p>
            <a:pPr lvl="0" algn="just">
              <a:lnSpc>
                <a:spcPct val="150000"/>
              </a:lnSpc>
              <a:buClr>
                <a:srgbClr val="000000"/>
              </a:buClr>
              <a:buFont typeface="Wingdings" panose="05000000000000000000" pitchFamily="2" charset="2"/>
              <a:buChar char="Ø"/>
            </a:pPr>
            <a:r>
              <a:rPr lang="en-US" sz="1400" dirty="0">
                <a:solidFill>
                  <a:srgbClr val="000000"/>
                </a:solidFill>
                <a:latin typeface="Calibri"/>
                <a:ea typeface="Calibri"/>
                <a:cs typeface="Calibri"/>
                <a:sym typeface="Calibri"/>
              </a:rPr>
              <a:t>Scala combines object-oriented and functional programming in one concise, high-level language. </a:t>
            </a:r>
          </a:p>
          <a:p>
            <a:pPr lvl="0">
              <a:lnSpc>
                <a:spcPct val="150000"/>
              </a:lnSpc>
              <a:buClr>
                <a:srgbClr val="000000"/>
              </a:buClr>
              <a:buFont typeface="Wingdings" panose="05000000000000000000" pitchFamily="2" charset="2"/>
              <a:buChar char="Ø"/>
            </a:pPr>
            <a:r>
              <a:rPr lang="en-US" sz="1400" dirty="0">
                <a:solidFill>
                  <a:srgbClr val="000000"/>
                </a:solidFill>
                <a:latin typeface="Calibri"/>
                <a:ea typeface="Calibri"/>
                <a:cs typeface="Calibri"/>
                <a:sym typeface="Calibri"/>
              </a:rPr>
              <a:t>Completely compatible with java consequently runs on JVM</a:t>
            </a:r>
          </a:p>
          <a:p>
            <a:pPr lvl="0" algn="just">
              <a:lnSpc>
                <a:spcPct val="150000"/>
              </a:lnSpc>
              <a:buClr>
                <a:srgbClr val="000000"/>
              </a:buClr>
              <a:buFont typeface="Wingdings" panose="05000000000000000000" pitchFamily="2" charset="2"/>
              <a:buChar char="Ø"/>
            </a:pPr>
            <a:r>
              <a:rPr lang="en-US" sz="1400" dirty="0">
                <a:solidFill>
                  <a:srgbClr val="000000"/>
                </a:solidFill>
                <a:latin typeface="Calibri"/>
                <a:ea typeface="Calibri"/>
                <a:cs typeface="Calibri"/>
                <a:sym typeface="Calibri"/>
              </a:rPr>
              <a:t>Scala offers a toolset to write scalable concurrent applications in a simple way with more confidence in their correctness. </a:t>
            </a:r>
          </a:p>
          <a:p>
            <a:pPr lvl="0" algn="just">
              <a:lnSpc>
                <a:spcPct val="150000"/>
              </a:lnSpc>
              <a:buClr>
                <a:srgbClr val="000000"/>
              </a:buClr>
              <a:buFont typeface="Wingdings" panose="05000000000000000000" pitchFamily="2" charset="2"/>
              <a:buChar char="Ø"/>
            </a:pPr>
            <a:r>
              <a:rPr lang="en-US" sz="1400" dirty="0">
                <a:solidFill>
                  <a:srgbClr val="000000"/>
                </a:solidFill>
                <a:latin typeface="Calibri"/>
                <a:ea typeface="Calibri"/>
                <a:cs typeface="Calibri"/>
                <a:sym typeface="Calibri"/>
              </a:rPr>
              <a:t>Scala is an excellent base of parallel, distributed, and concurrent computing, which is widely thought to be a very big challenge in software development but by the unique combination of features has won this challenge.</a:t>
            </a:r>
          </a:p>
          <a:p>
            <a:pPr marL="0" lvl="0" indent="0" algn="l" rtl="0">
              <a:spcBef>
                <a:spcPts val="0"/>
              </a:spcBef>
              <a:spcAft>
                <a:spcPts val="1600"/>
              </a:spcAft>
              <a:buNone/>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8"/>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Scala??</a:t>
            </a:r>
            <a:endParaRPr/>
          </a:p>
          <a:p>
            <a:pPr marL="0" lvl="0" indent="0" algn="l" rtl="0">
              <a:spcBef>
                <a:spcPts val="0"/>
              </a:spcBef>
              <a:spcAft>
                <a:spcPts val="0"/>
              </a:spcAft>
              <a:buNone/>
            </a:pPr>
            <a:endParaRPr/>
          </a:p>
        </p:txBody>
      </p:sp>
      <p:sp>
        <p:nvSpPr>
          <p:cNvPr id="147" name="Google Shape;147;p28"/>
          <p:cNvSpPr txBox="1">
            <a:spLocks noGrp="1"/>
          </p:cNvSpPr>
          <p:nvPr>
            <p:ph type="body" idx="1"/>
          </p:nvPr>
        </p:nvSpPr>
        <p:spPr>
          <a:xfrm>
            <a:off x="311700" y="1878805"/>
            <a:ext cx="8520600" cy="2690069"/>
          </a:xfrm>
          <a:prstGeom prst="rect">
            <a:avLst/>
          </a:prstGeom>
        </p:spPr>
        <p:txBody>
          <a:bodyPr spcFirstLastPara="1" wrap="square" lIns="91425" tIns="91425" rIns="91425" bIns="91425" anchor="t" anchorCtr="0">
            <a:noAutofit/>
          </a:bodyPr>
          <a:lstStyle/>
          <a:p>
            <a:pPr lvl="0" algn="just" rtl="0">
              <a:lnSpc>
                <a:spcPct val="150000"/>
              </a:lnSpc>
              <a:spcBef>
                <a:spcPts val="1600"/>
              </a:spcBef>
              <a:spcAft>
                <a:spcPts val="0"/>
              </a:spcAft>
              <a:buClr>
                <a:srgbClr val="000000"/>
              </a:buClr>
              <a:buSzPts val="1800"/>
              <a:buFont typeface="Wingdings" panose="05000000000000000000" pitchFamily="2" charset="2"/>
              <a:buChar char="Ø"/>
            </a:pPr>
            <a:r>
              <a:rPr lang="en" sz="1400" dirty="0">
                <a:solidFill>
                  <a:srgbClr val="000000"/>
                </a:solidFill>
                <a:latin typeface="Calibri"/>
                <a:ea typeface="Calibri"/>
                <a:cs typeface="Calibri"/>
                <a:sym typeface="Calibri"/>
              </a:rPr>
              <a:t>Using Scala apps are less costlier to maintain and easier to evolve Scala because Scala is a functional and object-oriented programming language that makes light bend reactive and helps developers write code that's more concise than other options.</a:t>
            </a:r>
            <a:endParaRPr sz="1400" dirty="0">
              <a:solidFill>
                <a:srgbClr val="000000"/>
              </a:solidFill>
              <a:latin typeface="Calibri"/>
              <a:ea typeface="Calibri"/>
              <a:cs typeface="Calibri"/>
              <a:sym typeface="Calibri"/>
            </a:endParaRPr>
          </a:p>
          <a:p>
            <a:pPr lvl="0" algn="just" rtl="0">
              <a:lnSpc>
                <a:spcPct val="150000"/>
              </a:lnSpc>
              <a:spcBef>
                <a:spcPts val="0"/>
              </a:spcBef>
              <a:spcAft>
                <a:spcPts val="0"/>
              </a:spcAft>
              <a:buClr>
                <a:srgbClr val="000000"/>
              </a:buClr>
              <a:buSzPts val="1800"/>
              <a:buFont typeface="Wingdings" panose="05000000000000000000" pitchFamily="2" charset="2"/>
              <a:buChar char="Ø"/>
            </a:pPr>
            <a:r>
              <a:rPr lang="en" sz="1400" dirty="0">
                <a:solidFill>
                  <a:srgbClr val="000000"/>
                </a:solidFill>
                <a:latin typeface="Calibri"/>
                <a:ea typeface="Calibri"/>
                <a:cs typeface="Calibri"/>
                <a:sym typeface="Calibri"/>
              </a:rPr>
              <a:t>Scala is used outside of its killer-app domain as well, of course, and certainly for a while there was a hype about the language that meant that even if the problem at hand could easily be solved in Java, Scala would still be the preference, as the language was seen as a future replacement for Java.</a:t>
            </a:r>
            <a:endParaRPr sz="1400" dirty="0">
              <a:solidFill>
                <a:srgbClr val="000000"/>
              </a:solidFill>
              <a:latin typeface="Calibri"/>
              <a:ea typeface="Calibri"/>
              <a:cs typeface="Calibri"/>
              <a:sym typeface="Calibri"/>
            </a:endParaRPr>
          </a:p>
          <a:p>
            <a:pPr lvl="0" algn="just" rtl="0">
              <a:lnSpc>
                <a:spcPct val="150000"/>
              </a:lnSpc>
              <a:spcBef>
                <a:spcPts val="0"/>
              </a:spcBef>
              <a:spcAft>
                <a:spcPts val="0"/>
              </a:spcAft>
              <a:buClr>
                <a:srgbClr val="000000"/>
              </a:buClr>
              <a:buSzPts val="1800"/>
              <a:buFont typeface="Wingdings" panose="05000000000000000000" pitchFamily="2" charset="2"/>
              <a:buChar char="Ø"/>
            </a:pPr>
            <a:r>
              <a:rPr lang="en" sz="1400" dirty="0">
                <a:solidFill>
                  <a:srgbClr val="000000"/>
                </a:solidFill>
                <a:latin typeface="Calibri"/>
                <a:ea typeface="Calibri"/>
                <a:cs typeface="Calibri"/>
                <a:sym typeface="Calibri"/>
              </a:rPr>
              <a:t>It reduces the amount of code developers to write the code.</a:t>
            </a:r>
            <a:endParaRPr sz="1400" dirty="0">
              <a:solidFill>
                <a:srgbClr val="000000"/>
              </a:solidFill>
              <a:latin typeface="Calibri"/>
              <a:ea typeface="Calibri"/>
              <a:cs typeface="Calibri"/>
              <a:sym typeface="Calibri"/>
            </a:endParaRPr>
          </a:p>
          <a:p>
            <a:pPr marL="0" lvl="0" indent="0" algn="l" rtl="0">
              <a:spcBef>
                <a:spcPts val="0"/>
              </a:spcBef>
              <a:spcAft>
                <a:spcPts val="1600"/>
              </a:spcAft>
              <a:buNone/>
            </a:pPr>
            <a:endParaRPr dirty="0">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solidFill>
                  <a:schemeClr val="bg1"/>
                </a:solidFill>
              </a:rPr>
              <a:t>Getting Started in Scala:</a:t>
            </a:r>
            <a:endParaRPr sz="2400" dirty="0">
              <a:solidFill>
                <a:schemeClr val="bg1"/>
              </a:solidFill>
            </a:endParaRPr>
          </a:p>
        </p:txBody>
      </p:sp>
      <p:sp>
        <p:nvSpPr>
          <p:cNvPr id="153" name="Google Shape;153;p29"/>
          <p:cNvSpPr txBox="1">
            <a:spLocks noGrp="1"/>
          </p:cNvSpPr>
          <p:nvPr>
            <p:ph type="body" idx="1"/>
          </p:nvPr>
        </p:nvSpPr>
        <p:spPr>
          <a:xfrm>
            <a:off x="311700" y="1972235"/>
            <a:ext cx="8520600" cy="2596640"/>
          </a:xfrm>
          <a:prstGeom prst="rect">
            <a:avLst/>
          </a:prstGeom>
        </p:spPr>
        <p:txBody>
          <a:bodyPr spcFirstLastPara="1" wrap="square" lIns="91425" tIns="91425" rIns="91425" bIns="91425" anchor="t" anchorCtr="0">
            <a:noAutofit/>
          </a:bodyPr>
          <a:lstStyle/>
          <a:p>
            <a:pPr marL="0" lvl="0" indent="0" algn="l" rtl="0">
              <a:spcBef>
                <a:spcPts val="500"/>
              </a:spcBef>
              <a:spcAft>
                <a:spcPts val="0"/>
              </a:spcAft>
              <a:buClr>
                <a:schemeClr val="dk1"/>
              </a:buClr>
              <a:buSzPts val="1100"/>
              <a:buFont typeface="Arial"/>
              <a:buNone/>
            </a:pPr>
            <a:r>
              <a:rPr lang="en" dirty="0">
                <a:solidFill>
                  <a:srgbClr val="000000"/>
                </a:solidFill>
              </a:rPr>
              <a:t>•scala</a:t>
            </a:r>
            <a:endParaRPr dirty="0">
              <a:solidFill>
                <a:srgbClr val="000000"/>
              </a:solidFill>
            </a:endParaRPr>
          </a:p>
          <a:p>
            <a:pPr marL="0" lvl="0" indent="0" algn="l" rtl="0">
              <a:spcBef>
                <a:spcPts val="0"/>
              </a:spcBef>
              <a:spcAft>
                <a:spcPts val="0"/>
              </a:spcAft>
              <a:buClr>
                <a:schemeClr val="dk1"/>
              </a:buClr>
              <a:buSzPts val="1100"/>
              <a:buFont typeface="Arial"/>
              <a:buNone/>
            </a:pPr>
            <a:r>
              <a:rPr lang="en" dirty="0">
                <a:solidFill>
                  <a:srgbClr val="000000"/>
                </a:solidFill>
              </a:rPr>
              <a:t>–Runs compiled scala code</a:t>
            </a:r>
            <a:endParaRPr dirty="0">
              <a:solidFill>
                <a:srgbClr val="000000"/>
              </a:solidFill>
            </a:endParaRPr>
          </a:p>
          <a:p>
            <a:pPr marL="0" lvl="0" indent="0" algn="l" rtl="0">
              <a:spcBef>
                <a:spcPts val="0"/>
              </a:spcBef>
              <a:spcAft>
                <a:spcPts val="0"/>
              </a:spcAft>
              <a:buClr>
                <a:schemeClr val="dk1"/>
              </a:buClr>
              <a:buSzPts val="1100"/>
              <a:buFont typeface="Arial"/>
              <a:buNone/>
            </a:pPr>
            <a:r>
              <a:rPr lang="en" dirty="0">
                <a:solidFill>
                  <a:srgbClr val="000000"/>
                </a:solidFill>
              </a:rPr>
              <a:t>–Or without arguments, as an interpreter!</a:t>
            </a:r>
            <a:endParaRPr dirty="0">
              <a:solidFill>
                <a:srgbClr val="000000"/>
              </a:solidFill>
            </a:endParaRPr>
          </a:p>
          <a:p>
            <a:pPr marL="0" lvl="0" indent="0" algn="l" rtl="0">
              <a:spcBef>
                <a:spcPts val="500"/>
              </a:spcBef>
              <a:spcAft>
                <a:spcPts val="0"/>
              </a:spcAft>
              <a:buClr>
                <a:schemeClr val="dk1"/>
              </a:buClr>
              <a:buSzPts val="1100"/>
              <a:buFont typeface="Arial"/>
              <a:buNone/>
            </a:pPr>
            <a:r>
              <a:rPr lang="en" dirty="0">
                <a:solidFill>
                  <a:srgbClr val="000000"/>
                </a:solidFill>
              </a:rPr>
              <a:t>•scalac - compiles</a:t>
            </a:r>
            <a:endParaRPr dirty="0">
              <a:solidFill>
                <a:srgbClr val="000000"/>
              </a:solidFill>
            </a:endParaRPr>
          </a:p>
          <a:p>
            <a:pPr marL="0" lvl="0" indent="0" algn="l" rtl="0">
              <a:spcBef>
                <a:spcPts val="500"/>
              </a:spcBef>
              <a:spcAft>
                <a:spcPts val="0"/>
              </a:spcAft>
              <a:buClr>
                <a:schemeClr val="dk1"/>
              </a:buClr>
              <a:buSzPts val="1100"/>
              <a:buFont typeface="Arial"/>
              <a:buNone/>
            </a:pPr>
            <a:r>
              <a:rPr lang="en" dirty="0">
                <a:solidFill>
                  <a:srgbClr val="000000"/>
                </a:solidFill>
              </a:rPr>
              <a:t>• fsc - compiles faster! (uses a background server to minimize startup time)</a:t>
            </a:r>
            <a:endParaRPr dirty="0">
              <a:solidFill>
                <a:srgbClr val="000000"/>
              </a:solidFill>
            </a:endParaRPr>
          </a:p>
          <a:p>
            <a:pPr marL="0" lvl="0" indent="0" algn="l" rtl="0">
              <a:spcBef>
                <a:spcPts val="500"/>
              </a:spcBef>
              <a:spcAft>
                <a:spcPts val="0"/>
              </a:spcAft>
              <a:buClr>
                <a:schemeClr val="dk1"/>
              </a:buClr>
              <a:buSzPts val="1100"/>
              <a:buFont typeface="Arial"/>
              <a:buNone/>
            </a:pPr>
            <a:r>
              <a:rPr lang="en" dirty="0">
                <a:solidFill>
                  <a:srgbClr val="000000"/>
                </a:solidFill>
              </a:rPr>
              <a:t>•</a:t>
            </a:r>
            <a:r>
              <a:rPr lang="en" u="sng" dirty="0">
                <a:solidFill>
                  <a:srgbClr val="3C78D8"/>
                </a:solidFill>
                <a:hlinkClick r:id="rId3"/>
              </a:rPr>
              <a:t>Go to scala-lang.org for downloads/documentation</a:t>
            </a:r>
            <a:endParaRPr u="sng" dirty="0">
              <a:solidFill>
                <a:srgbClr val="3C78D8"/>
              </a:solidFill>
              <a:hlinkClick r:id="rId3"/>
            </a:endParaRPr>
          </a:p>
          <a:p>
            <a:pPr marL="0" lvl="0" indent="0" algn="l" rtl="0">
              <a:spcBef>
                <a:spcPts val="500"/>
              </a:spcBef>
              <a:spcAft>
                <a:spcPts val="0"/>
              </a:spcAft>
              <a:buClr>
                <a:schemeClr val="dk1"/>
              </a:buClr>
              <a:buSzPts val="1100"/>
              <a:buFont typeface="Arial"/>
              <a:buNone/>
            </a:pPr>
            <a:r>
              <a:rPr lang="en" dirty="0">
                <a:solidFill>
                  <a:srgbClr val="000000"/>
                </a:solidFill>
              </a:rPr>
              <a:t>•Read Scala: A Scalable Language</a:t>
            </a:r>
            <a:endParaRPr dirty="0">
              <a:solidFill>
                <a:srgbClr val="000000"/>
              </a:solidFill>
            </a:endParaRPr>
          </a:p>
          <a:p>
            <a:pPr marL="0" lvl="0" indent="0" algn="l" rtl="0">
              <a:spcBef>
                <a:spcPts val="500"/>
              </a:spcBef>
              <a:spcAft>
                <a:spcPts val="0"/>
              </a:spcAft>
              <a:buClr>
                <a:schemeClr val="dk1"/>
              </a:buClr>
              <a:buSzPts val="1100"/>
              <a:buFont typeface="Arial"/>
              <a:buNone/>
            </a:pPr>
            <a:r>
              <a:rPr lang="en" dirty="0">
                <a:solidFill>
                  <a:srgbClr val="000000"/>
                </a:solidFill>
              </a:rPr>
              <a:t> (see</a:t>
            </a:r>
            <a:r>
              <a:rPr lang="en" dirty="0">
                <a:solidFill>
                  <a:srgbClr val="000000"/>
                </a:solidFill>
                <a:uFill>
                  <a:noFill/>
                </a:uFill>
                <a:hlinkClick r:id="rId4"/>
              </a:rPr>
              <a:t> </a:t>
            </a:r>
            <a:r>
              <a:rPr lang="en" u="sng" dirty="0">
                <a:solidFill>
                  <a:srgbClr val="1155CC"/>
                </a:solidFill>
                <a:hlinkClick r:id="rId4"/>
              </a:rPr>
              <a:t>http://www.artima.com/scalazine/articles/scalable-language.html</a:t>
            </a:r>
            <a:r>
              <a:rPr lang="en" dirty="0">
                <a:solidFill>
                  <a:srgbClr val="000000"/>
                </a:solidFill>
              </a:rPr>
              <a:t> )</a:t>
            </a:r>
            <a:endParaRPr dirty="0">
              <a:solidFill>
                <a:srgbClr val="000000"/>
              </a:solidFill>
            </a:endParaRPr>
          </a:p>
          <a:p>
            <a:pPr marL="0" lvl="0" indent="0" algn="l" rtl="0">
              <a:spcBef>
                <a:spcPts val="0"/>
              </a:spcBef>
              <a:spcAft>
                <a:spcPts val="1600"/>
              </a:spcAft>
              <a:buNone/>
            </a:pPr>
            <a:endParaRPr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30"/>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bg1"/>
                </a:solidFill>
                <a:latin typeface="Montserrat"/>
                <a:ea typeface="Montserrat"/>
                <a:cs typeface="Montserrat"/>
                <a:sym typeface="Montserrat"/>
              </a:rPr>
              <a:t>Example programs with Scala and Python</a:t>
            </a:r>
            <a:endParaRPr dirty="0">
              <a:solidFill>
                <a:schemeClr val="bg1"/>
              </a:solidFill>
              <a:latin typeface="Montserrat"/>
              <a:ea typeface="Montserrat"/>
              <a:cs typeface="Montserrat"/>
              <a:sym typeface="Montserrat"/>
            </a:endParaRPr>
          </a:p>
          <a:p>
            <a:pPr marL="0" lvl="0" indent="0" algn="just" rtl="0">
              <a:lnSpc>
                <a:spcPct val="90000"/>
              </a:lnSpc>
              <a:spcBef>
                <a:spcPts val="800"/>
              </a:spcBef>
              <a:spcAft>
                <a:spcPts val="0"/>
              </a:spcAft>
              <a:buNone/>
            </a:pPr>
            <a:r>
              <a:rPr lang="en" sz="1600" dirty="0">
                <a:solidFill>
                  <a:schemeClr val="bg1"/>
                </a:solidFill>
                <a:latin typeface="Lato"/>
                <a:ea typeface="Lato"/>
                <a:cs typeface="Lato"/>
                <a:sym typeface="Lato"/>
              </a:rPr>
              <a:t>WordCount:In this example we use few transformations to build a dataset of (String, int) pairs called counts and save it to a file.</a:t>
            </a:r>
            <a:endParaRPr sz="1600" dirty="0">
              <a:solidFill>
                <a:schemeClr val="bg1"/>
              </a:solidFill>
              <a:latin typeface="Lato"/>
              <a:ea typeface="Lato"/>
              <a:cs typeface="Lato"/>
              <a:sym typeface="Lato"/>
            </a:endParaRPr>
          </a:p>
          <a:p>
            <a:pPr marL="0" lvl="0" indent="0" algn="just" rtl="0">
              <a:lnSpc>
                <a:spcPct val="90000"/>
              </a:lnSpc>
              <a:spcBef>
                <a:spcPts val="800"/>
              </a:spcBef>
              <a:spcAft>
                <a:spcPts val="0"/>
              </a:spcAft>
              <a:buClr>
                <a:schemeClr val="dk1"/>
              </a:buClr>
              <a:buSzPts val="1100"/>
              <a:buFont typeface="Arial"/>
              <a:buNone/>
            </a:pPr>
            <a:endParaRPr sz="1600" dirty="0">
              <a:solidFill>
                <a:srgbClr val="000000"/>
              </a:solidFill>
              <a:latin typeface="Lato"/>
              <a:ea typeface="Lato"/>
              <a:cs typeface="Lato"/>
              <a:sym typeface="Lato"/>
            </a:endParaRPr>
          </a:p>
          <a:p>
            <a:pPr marL="0" lvl="0" indent="0" algn="l" rtl="0">
              <a:spcBef>
                <a:spcPts val="0"/>
              </a:spcBef>
              <a:spcAft>
                <a:spcPts val="0"/>
              </a:spcAft>
              <a:buNone/>
            </a:pPr>
            <a:endParaRPr dirty="0">
              <a:solidFill>
                <a:srgbClr val="000000"/>
              </a:solidFill>
              <a:latin typeface="Montserrat"/>
              <a:ea typeface="Montserrat"/>
              <a:cs typeface="Montserrat"/>
              <a:sym typeface="Montserrat"/>
            </a:endParaRPr>
          </a:p>
        </p:txBody>
      </p:sp>
      <p:sp>
        <p:nvSpPr>
          <p:cNvPr id="159" name="Google Shape;159;p30"/>
          <p:cNvSpPr txBox="1">
            <a:spLocks noGrp="1"/>
          </p:cNvSpPr>
          <p:nvPr>
            <p:ph type="body" idx="1"/>
          </p:nvPr>
        </p:nvSpPr>
        <p:spPr>
          <a:xfrm>
            <a:off x="311700" y="1668025"/>
            <a:ext cx="33264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dirty="0">
                <a:solidFill>
                  <a:srgbClr val="000000"/>
                </a:solidFill>
                <a:latin typeface="Lato"/>
                <a:ea typeface="Lato"/>
                <a:cs typeface="Lato"/>
                <a:sym typeface="Lato"/>
              </a:rPr>
              <a:t>Python:</a:t>
            </a:r>
            <a:endParaRPr sz="1600" dirty="0">
              <a:solidFill>
                <a:srgbClr val="000000"/>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 sz="1600" dirty="0">
                <a:solidFill>
                  <a:srgbClr val="000000"/>
                </a:solidFill>
                <a:latin typeface="Lato"/>
                <a:ea typeface="Lato"/>
                <a:cs typeface="Lato"/>
                <a:sym typeface="Lato"/>
              </a:rPr>
              <a:t>text_file = sc.textFile("hdfs://...") # Read data from file</a:t>
            </a:r>
            <a:endParaRPr sz="1600" dirty="0">
              <a:solidFill>
                <a:srgbClr val="000000"/>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 sz="1600" dirty="0">
                <a:solidFill>
                  <a:srgbClr val="000000"/>
                </a:solidFill>
                <a:latin typeface="Lato"/>
                <a:ea typeface="Lato"/>
                <a:cs typeface="Lato"/>
                <a:sym typeface="Lato"/>
              </a:rPr>
              <a:t>counts = text_file.flatMap(lambda line: line.split(" ")) \</a:t>
            </a:r>
            <a:endParaRPr sz="1600" dirty="0">
              <a:solidFill>
                <a:srgbClr val="000000"/>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 sz="1600" dirty="0">
                <a:solidFill>
                  <a:srgbClr val="000000"/>
                </a:solidFill>
                <a:latin typeface="Lato"/>
                <a:ea typeface="Lato"/>
                <a:cs typeface="Lato"/>
                <a:sym typeface="Lato"/>
              </a:rPr>
              <a:t>         	.map(lambda word: (word, 1))\</a:t>
            </a:r>
            <a:endParaRPr sz="1600" dirty="0">
              <a:solidFill>
                <a:srgbClr val="000000"/>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 sz="1600" dirty="0">
                <a:solidFill>
                  <a:srgbClr val="000000"/>
                </a:solidFill>
                <a:latin typeface="Lato"/>
                <a:ea typeface="Lato"/>
                <a:cs typeface="Lato"/>
                <a:sym typeface="Lato"/>
              </a:rPr>
              <a:t>         	.reduceByKey(lambda a, b: a + b)</a:t>
            </a:r>
            <a:endParaRPr sz="1600" dirty="0">
              <a:solidFill>
                <a:srgbClr val="000000"/>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 sz="1600" dirty="0">
                <a:solidFill>
                  <a:srgbClr val="000000"/>
                </a:solidFill>
                <a:latin typeface="Lato"/>
                <a:ea typeface="Lato"/>
                <a:cs typeface="Lato"/>
                <a:sym typeface="Lato"/>
              </a:rPr>
              <a:t>counts.saveAsTextFile("hdfs://...") #Save output into the file</a:t>
            </a:r>
            <a:endParaRPr sz="1600" dirty="0">
              <a:solidFill>
                <a:srgbClr val="000000"/>
              </a:solidFill>
              <a:latin typeface="Lato"/>
              <a:ea typeface="Lato"/>
              <a:cs typeface="Lato"/>
              <a:sym typeface="Lato"/>
            </a:endParaRPr>
          </a:p>
          <a:p>
            <a:pPr marL="0" lvl="0" indent="0" algn="l" rtl="0">
              <a:spcBef>
                <a:spcPts val="0"/>
              </a:spcBef>
              <a:spcAft>
                <a:spcPts val="1600"/>
              </a:spcAft>
              <a:buNone/>
            </a:pPr>
            <a:endParaRPr dirty="0">
              <a:solidFill>
                <a:srgbClr val="000000"/>
              </a:solidFill>
            </a:endParaRPr>
          </a:p>
        </p:txBody>
      </p:sp>
      <p:sp>
        <p:nvSpPr>
          <p:cNvPr id="160" name="Google Shape;160;p30"/>
          <p:cNvSpPr txBox="1"/>
          <p:nvPr/>
        </p:nvSpPr>
        <p:spPr>
          <a:xfrm>
            <a:off x="4572000" y="1639825"/>
            <a:ext cx="3249000" cy="3472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600" dirty="0">
                <a:latin typeface="Lato"/>
                <a:ea typeface="Lato"/>
                <a:cs typeface="Lato"/>
                <a:sym typeface="Lato"/>
              </a:rPr>
              <a:t>Scala:</a:t>
            </a:r>
            <a:endParaRPr sz="1600" dirty="0">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r>
              <a:rPr lang="en" sz="1600" dirty="0">
                <a:latin typeface="Lato"/>
                <a:ea typeface="Lato"/>
                <a:cs typeface="Lato"/>
                <a:sym typeface="Lato"/>
              </a:rPr>
              <a:t>val textFile = sc.textFile("hdfs://...")</a:t>
            </a:r>
            <a:endParaRPr sz="1600" dirty="0">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r>
              <a:rPr lang="en" sz="1600" dirty="0">
                <a:latin typeface="Lato"/>
                <a:ea typeface="Lato"/>
                <a:cs typeface="Lato"/>
                <a:sym typeface="Lato"/>
              </a:rPr>
              <a:t>val counts = textFile.flatMap(line =&gt; line.split(" "))</a:t>
            </a:r>
            <a:endParaRPr sz="1600" dirty="0">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r>
              <a:rPr lang="en" sz="1600" dirty="0">
                <a:latin typeface="Lato"/>
                <a:ea typeface="Lato"/>
                <a:cs typeface="Lato"/>
                <a:sym typeface="Lato"/>
              </a:rPr>
              <a:t>             	.map(word =&gt; (word, 1))</a:t>
            </a:r>
            <a:endParaRPr sz="1600" dirty="0">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r>
              <a:rPr lang="en" sz="1600" dirty="0">
                <a:latin typeface="Lato"/>
                <a:ea typeface="Lato"/>
                <a:cs typeface="Lato"/>
                <a:sym typeface="Lato"/>
              </a:rPr>
              <a:t>             	.reduceByKey(_ + _)</a:t>
            </a:r>
            <a:endParaRPr sz="1600" dirty="0">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r>
              <a:rPr lang="en" sz="1600" dirty="0">
                <a:latin typeface="Lato"/>
                <a:ea typeface="Lato"/>
                <a:cs typeface="Lato"/>
                <a:sym typeface="Lato"/>
              </a:rPr>
              <a:t>counts.saveAsTextFile("hdfs://...")</a:t>
            </a:r>
            <a:endParaRPr sz="1600" dirty="0">
              <a:latin typeface="Lato"/>
              <a:ea typeface="Lato"/>
              <a:cs typeface="Lato"/>
              <a:sym typeface="Lato"/>
            </a:endParaRPr>
          </a:p>
          <a:p>
            <a:pPr marL="0" lvl="0" indent="0" algn="l" rtl="0">
              <a:spcBef>
                <a:spcPts val="0"/>
              </a:spcBef>
              <a:spcAft>
                <a:spcPts val="0"/>
              </a:spcAft>
              <a:buNone/>
            </a:pP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1"/>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dirty="0">
                <a:solidFill>
                  <a:schemeClr val="bg1"/>
                </a:solidFill>
                <a:latin typeface="Montserrat"/>
                <a:ea typeface="Montserrat"/>
                <a:cs typeface="Montserrat"/>
                <a:sym typeface="Montserrat"/>
              </a:rPr>
              <a:t>Prediction with Regressions utilizing MLlib</a:t>
            </a:r>
            <a:endParaRPr dirty="0">
              <a:solidFill>
                <a:schemeClr val="bg1"/>
              </a:solidFill>
              <a:latin typeface="Montserrat"/>
              <a:ea typeface="Montserrat"/>
              <a:cs typeface="Montserrat"/>
              <a:sym typeface="Montserrat"/>
            </a:endParaRPr>
          </a:p>
          <a:p>
            <a:pPr marL="0" lvl="0" indent="0" algn="l" rtl="0">
              <a:spcBef>
                <a:spcPts val="0"/>
              </a:spcBef>
              <a:spcAft>
                <a:spcPts val="0"/>
              </a:spcAft>
              <a:buNone/>
            </a:pPr>
            <a:endParaRPr dirty="0">
              <a:solidFill>
                <a:srgbClr val="000000"/>
              </a:solidFill>
            </a:endParaRPr>
          </a:p>
        </p:txBody>
      </p:sp>
      <p:sp>
        <p:nvSpPr>
          <p:cNvPr id="166" name="Google Shape;166;p31"/>
          <p:cNvSpPr txBox="1">
            <a:spLocks noGrp="1"/>
          </p:cNvSpPr>
          <p:nvPr>
            <p:ph type="body" idx="1"/>
          </p:nvPr>
        </p:nvSpPr>
        <p:spPr>
          <a:xfrm>
            <a:off x="311700" y="1017725"/>
            <a:ext cx="4260300" cy="3551150"/>
          </a:xfrm>
          <a:prstGeom prst="rect">
            <a:avLst/>
          </a:prstGeom>
        </p:spPr>
        <p:txBody>
          <a:bodyPr spcFirstLastPara="1" wrap="square" lIns="91425" tIns="91425" rIns="91425" bIns="91425" anchor="t" anchorCtr="0">
            <a:noAutofit/>
          </a:bodyPr>
          <a:lstStyle/>
          <a:p>
            <a:pPr marL="0" lvl="0" indent="0" algn="l" rtl="0">
              <a:lnSpc>
                <a:spcPct val="143000"/>
              </a:lnSpc>
              <a:spcBef>
                <a:spcPts val="0"/>
              </a:spcBef>
              <a:spcAft>
                <a:spcPts val="0"/>
              </a:spcAft>
              <a:buClr>
                <a:schemeClr val="dk1"/>
              </a:buClr>
              <a:buSzPts val="1100"/>
              <a:buFont typeface="Arial"/>
              <a:buNone/>
            </a:pPr>
            <a:r>
              <a:rPr lang="en" sz="1600" dirty="0">
                <a:solidFill>
                  <a:schemeClr val="bg1"/>
                </a:solidFill>
                <a:latin typeface="Lato"/>
                <a:ea typeface="Lato"/>
                <a:cs typeface="Lato"/>
                <a:sym typeface="Lato"/>
              </a:rPr>
              <a:t>Python:</a:t>
            </a:r>
            <a:endParaRPr sz="1600" dirty="0">
              <a:solidFill>
                <a:schemeClr val="bg1"/>
              </a:solidFill>
              <a:latin typeface="Lato"/>
              <a:ea typeface="Lato"/>
              <a:cs typeface="Lato"/>
              <a:sym typeface="Lato"/>
            </a:endParaRPr>
          </a:p>
          <a:p>
            <a:pPr marL="0" lvl="0" indent="0" algn="l" rtl="0">
              <a:lnSpc>
                <a:spcPct val="143000"/>
              </a:lnSpc>
              <a:spcBef>
                <a:spcPts val="800"/>
              </a:spcBef>
              <a:spcAft>
                <a:spcPts val="0"/>
              </a:spcAft>
              <a:buClr>
                <a:schemeClr val="dk1"/>
              </a:buClr>
              <a:buSzPts val="1100"/>
              <a:buFont typeface="Arial"/>
              <a:buNone/>
            </a:pPr>
            <a:r>
              <a:rPr lang="en" sz="1600" dirty="0">
                <a:solidFill>
                  <a:srgbClr val="000000"/>
                </a:solidFill>
                <a:latin typeface="Lato"/>
                <a:ea typeface="Lato"/>
                <a:cs typeface="Lato"/>
                <a:sym typeface="Lato"/>
              </a:rPr>
              <a:t>#Read data into dataframe</a:t>
            </a:r>
            <a:endParaRPr sz="1600" dirty="0">
              <a:solidFill>
                <a:srgbClr val="000000"/>
              </a:solidFill>
              <a:latin typeface="Lato"/>
              <a:ea typeface="Lato"/>
              <a:cs typeface="Lato"/>
              <a:sym typeface="Lato"/>
            </a:endParaRPr>
          </a:p>
          <a:p>
            <a:pPr marL="0" lvl="0" indent="0" algn="l" rtl="0">
              <a:lnSpc>
                <a:spcPct val="143000"/>
              </a:lnSpc>
              <a:spcBef>
                <a:spcPts val="800"/>
              </a:spcBef>
              <a:spcAft>
                <a:spcPts val="0"/>
              </a:spcAft>
              <a:buClr>
                <a:schemeClr val="dk1"/>
              </a:buClr>
              <a:buSzPts val="1100"/>
              <a:buFont typeface="Arial"/>
              <a:buNone/>
            </a:pPr>
            <a:r>
              <a:rPr lang="en" sz="1600" dirty="0">
                <a:solidFill>
                  <a:srgbClr val="000000"/>
                </a:solidFill>
                <a:latin typeface="Lato"/>
                <a:ea typeface="Lato"/>
                <a:cs typeface="Lato"/>
                <a:sym typeface="Lato"/>
              </a:rPr>
              <a:t>df = sqlContext.createDataFrame(data, ["label","features"])</a:t>
            </a:r>
            <a:endParaRPr sz="1600" dirty="0">
              <a:solidFill>
                <a:srgbClr val="000000"/>
              </a:solidFill>
              <a:latin typeface="Lato"/>
              <a:ea typeface="Lato"/>
              <a:cs typeface="Lato"/>
              <a:sym typeface="Lato"/>
            </a:endParaRPr>
          </a:p>
          <a:p>
            <a:pPr marL="0" lvl="0" indent="0" algn="l" rtl="0">
              <a:lnSpc>
                <a:spcPct val="143000"/>
              </a:lnSpc>
              <a:spcBef>
                <a:spcPts val="800"/>
              </a:spcBef>
              <a:spcAft>
                <a:spcPts val="0"/>
              </a:spcAft>
              <a:buClr>
                <a:schemeClr val="dk1"/>
              </a:buClr>
              <a:buSzPts val="1100"/>
              <a:buFont typeface="Arial"/>
              <a:buNone/>
            </a:pPr>
            <a:r>
              <a:rPr lang="en" sz="1600" dirty="0">
                <a:solidFill>
                  <a:srgbClr val="000000"/>
                </a:solidFill>
                <a:latin typeface="Lato"/>
                <a:ea typeface="Lato"/>
                <a:cs typeface="Lato"/>
                <a:sym typeface="Lato"/>
              </a:rPr>
              <a:t>lr = LogisticRegression(maxIter=10)</a:t>
            </a:r>
            <a:endParaRPr sz="1600" dirty="0">
              <a:solidFill>
                <a:srgbClr val="000000"/>
              </a:solidFill>
              <a:latin typeface="Lato"/>
              <a:ea typeface="Lato"/>
              <a:cs typeface="Lato"/>
              <a:sym typeface="Lato"/>
            </a:endParaRPr>
          </a:p>
          <a:p>
            <a:pPr marL="0" lvl="0" indent="0" algn="l" rtl="0">
              <a:lnSpc>
                <a:spcPct val="143000"/>
              </a:lnSpc>
              <a:spcBef>
                <a:spcPts val="800"/>
              </a:spcBef>
              <a:spcAft>
                <a:spcPts val="0"/>
              </a:spcAft>
              <a:buClr>
                <a:schemeClr val="dk1"/>
              </a:buClr>
              <a:buSzPts val="1100"/>
              <a:buFont typeface="Arial"/>
              <a:buNone/>
            </a:pPr>
            <a:r>
              <a:rPr lang="en" sz="1600" dirty="0">
                <a:solidFill>
                  <a:srgbClr val="000000"/>
                </a:solidFill>
                <a:latin typeface="Lato"/>
                <a:ea typeface="Lato"/>
                <a:cs typeface="Lato"/>
                <a:sym typeface="Lato"/>
              </a:rPr>
              <a:t>#Fit the model to the data</a:t>
            </a:r>
            <a:endParaRPr sz="1600" dirty="0">
              <a:solidFill>
                <a:srgbClr val="000000"/>
              </a:solidFill>
              <a:latin typeface="Lato"/>
              <a:ea typeface="Lato"/>
              <a:cs typeface="Lato"/>
              <a:sym typeface="Lato"/>
            </a:endParaRPr>
          </a:p>
          <a:p>
            <a:pPr marL="0" lvl="0" indent="0" algn="l" rtl="0">
              <a:lnSpc>
                <a:spcPct val="143000"/>
              </a:lnSpc>
              <a:spcBef>
                <a:spcPts val="800"/>
              </a:spcBef>
              <a:spcAft>
                <a:spcPts val="0"/>
              </a:spcAft>
              <a:buClr>
                <a:schemeClr val="dk1"/>
              </a:buClr>
              <a:buSzPts val="1100"/>
              <a:buFont typeface="Arial"/>
              <a:buNone/>
            </a:pPr>
            <a:r>
              <a:rPr lang="en" sz="1600" dirty="0">
                <a:solidFill>
                  <a:srgbClr val="000000"/>
                </a:solidFill>
                <a:latin typeface="Lato"/>
                <a:ea typeface="Lato"/>
                <a:cs typeface="Lato"/>
                <a:sym typeface="Lato"/>
              </a:rPr>
              <a:t>model = lr.fit(df)</a:t>
            </a:r>
            <a:endParaRPr sz="1600" dirty="0">
              <a:solidFill>
                <a:srgbClr val="000000"/>
              </a:solidFill>
              <a:latin typeface="Lato"/>
              <a:ea typeface="Lato"/>
              <a:cs typeface="Lato"/>
              <a:sym typeface="Lato"/>
            </a:endParaRPr>
          </a:p>
          <a:p>
            <a:pPr marL="0" lvl="0" indent="0" algn="l" rtl="0">
              <a:lnSpc>
                <a:spcPct val="143000"/>
              </a:lnSpc>
              <a:spcBef>
                <a:spcPts val="800"/>
              </a:spcBef>
              <a:spcAft>
                <a:spcPts val="0"/>
              </a:spcAft>
              <a:buClr>
                <a:schemeClr val="dk1"/>
              </a:buClr>
              <a:buSzPts val="1100"/>
              <a:buFont typeface="Arial"/>
              <a:buNone/>
            </a:pPr>
            <a:r>
              <a:rPr lang="en" sz="1600" dirty="0">
                <a:solidFill>
                  <a:srgbClr val="000000"/>
                </a:solidFill>
                <a:latin typeface="Lato"/>
                <a:ea typeface="Lato"/>
                <a:cs typeface="Lato"/>
                <a:sym typeface="Lato"/>
              </a:rPr>
              <a:t># Predicting the results using the model</a:t>
            </a:r>
            <a:endParaRPr sz="1600" dirty="0">
              <a:solidFill>
                <a:srgbClr val="000000"/>
              </a:solidFill>
              <a:latin typeface="Lato"/>
              <a:ea typeface="Lato"/>
              <a:cs typeface="Lato"/>
              <a:sym typeface="Lato"/>
            </a:endParaRPr>
          </a:p>
          <a:p>
            <a:pPr marL="0" lvl="0" indent="0" algn="l" rtl="0">
              <a:lnSpc>
                <a:spcPct val="143000"/>
              </a:lnSpc>
              <a:spcBef>
                <a:spcPts val="800"/>
              </a:spcBef>
              <a:spcAft>
                <a:spcPts val="0"/>
              </a:spcAft>
              <a:buClr>
                <a:schemeClr val="dk1"/>
              </a:buClr>
              <a:buSzPts val="1100"/>
              <a:buFont typeface="Arial"/>
              <a:buNone/>
            </a:pPr>
            <a:r>
              <a:rPr lang="en" sz="1600" dirty="0">
                <a:solidFill>
                  <a:srgbClr val="000000"/>
                </a:solidFill>
                <a:latin typeface="Lato"/>
                <a:ea typeface="Lato"/>
                <a:cs typeface="Lato"/>
                <a:sym typeface="Lato"/>
              </a:rPr>
              <a:t>model.transform(df).show()</a:t>
            </a:r>
            <a:endParaRPr sz="1600" dirty="0">
              <a:solidFill>
                <a:srgbClr val="000000"/>
              </a:solidFill>
              <a:latin typeface="Lato"/>
              <a:ea typeface="Lato"/>
              <a:cs typeface="Lato"/>
              <a:sym typeface="Lato"/>
            </a:endParaRPr>
          </a:p>
          <a:p>
            <a:pPr marL="0" lvl="0" indent="0" algn="l" rtl="0">
              <a:spcBef>
                <a:spcPts val="0"/>
              </a:spcBef>
              <a:spcAft>
                <a:spcPts val="1600"/>
              </a:spcAft>
              <a:buNone/>
            </a:pPr>
            <a:endParaRPr dirty="0">
              <a:solidFill>
                <a:srgbClr val="000000"/>
              </a:solidFill>
            </a:endParaRPr>
          </a:p>
        </p:txBody>
      </p:sp>
      <p:sp>
        <p:nvSpPr>
          <p:cNvPr id="167" name="Google Shape;167;p31"/>
          <p:cNvSpPr txBox="1"/>
          <p:nvPr/>
        </p:nvSpPr>
        <p:spPr>
          <a:xfrm>
            <a:off x="3978625" y="1017725"/>
            <a:ext cx="4466128" cy="355115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600" dirty="0">
                <a:solidFill>
                  <a:schemeClr val="bg1"/>
                </a:solidFill>
                <a:latin typeface="Lato"/>
                <a:ea typeface="Lato"/>
                <a:cs typeface="Lato"/>
                <a:sym typeface="Lato"/>
              </a:rPr>
              <a:t>Scala:</a:t>
            </a:r>
            <a:endParaRPr sz="1600" dirty="0">
              <a:solidFill>
                <a:schemeClr val="bg1"/>
              </a:solidFill>
              <a:latin typeface="Lato"/>
              <a:ea typeface="Lato"/>
              <a:cs typeface="Lato"/>
              <a:sym typeface="Lato"/>
            </a:endParaRPr>
          </a:p>
          <a:p>
            <a:pPr marL="0" lvl="0" indent="0" algn="l" rtl="0">
              <a:lnSpc>
                <a:spcPct val="143000"/>
              </a:lnSpc>
              <a:spcBef>
                <a:spcPts val="0"/>
              </a:spcBef>
              <a:spcAft>
                <a:spcPts val="0"/>
              </a:spcAft>
              <a:buClr>
                <a:schemeClr val="dk1"/>
              </a:buClr>
              <a:buSzPts val="1100"/>
              <a:buFont typeface="Arial"/>
              <a:buNone/>
            </a:pPr>
            <a:r>
              <a:rPr lang="en" sz="1600" dirty="0">
                <a:solidFill>
                  <a:schemeClr val="bg1"/>
                </a:solidFill>
                <a:latin typeface="Lato"/>
                <a:ea typeface="Lato"/>
                <a:cs typeface="Lato"/>
                <a:sym typeface="Lato"/>
              </a:rPr>
              <a:t>// Read data into dataframe</a:t>
            </a:r>
            <a:endParaRPr sz="1600" dirty="0">
              <a:solidFill>
                <a:schemeClr val="bg1"/>
              </a:solidFill>
              <a:latin typeface="Lato"/>
              <a:ea typeface="Lato"/>
              <a:cs typeface="Lato"/>
              <a:sym typeface="Lato"/>
            </a:endParaRPr>
          </a:p>
          <a:p>
            <a:pPr marL="0" lvl="0" indent="0" algn="l" rtl="0">
              <a:lnSpc>
                <a:spcPct val="143000"/>
              </a:lnSpc>
              <a:spcBef>
                <a:spcPts val="800"/>
              </a:spcBef>
              <a:spcAft>
                <a:spcPts val="0"/>
              </a:spcAft>
              <a:buClr>
                <a:schemeClr val="dk1"/>
              </a:buClr>
              <a:buSzPts val="1100"/>
              <a:buFont typeface="Arial"/>
              <a:buNone/>
            </a:pPr>
            <a:r>
              <a:rPr lang="en" sz="1600" dirty="0">
                <a:latin typeface="Lato"/>
                <a:ea typeface="Lato"/>
                <a:cs typeface="Lato"/>
                <a:sym typeface="Lato"/>
              </a:rPr>
              <a:t>val df = sqlContext.createDataFrame(data).toDF("label", "features")</a:t>
            </a:r>
            <a:endParaRPr sz="1600" dirty="0">
              <a:latin typeface="Lato"/>
              <a:ea typeface="Lato"/>
              <a:cs typeface="Lato"/>
              <a:sym typeface="Lato"/>
            </a:endParaRPr>
          </a:p>
          <a:p>
            <a:pPr marL="0" lvl="0" indent="0" algn="l" rtl="0">
              <a:lnSpc>
                <a:spcPct val="143000"/>
              </a:lnSpc>
              <a:spcBef>
                <a:spcPts val="800"/>
              </a:spcBef>
              <a:spcAft>
                <a:spcPts val="0"/>
              </a:spcAft>
              <a:buClr>
                <a:schemeClr val="dk1"/>
              </a:buClr>
              <a:buSzPts val="1100"/>
              <a:buFont typeface="Arial"/>
              <a:buNone/>
            </a:pPr>
            <a:r>
              <a:rPr lang="en" sz="1600" dirty="0">
                <a:latin typeface="Lato"/>
                <a:ea typeface="Lato"/>
                <a:cs typeface="Lato"/>
                <a:sym typeface="Lato"/>
              </a:rPr>
              <a:t>val lr = new LogisticRegression().setMaxIter(10)</a:t>
            </a:r>
            <a:endParaRPr sz="1600" dirty="0">
              <a:latin typeface="Lato"/>
              <a:ea typeface="Lato"/>
              <a:cs typeface="Lato"/>
              <a:sym typeface="Lato"/>
            </a:endParaRPr>
          </a:p>
          <a:p>
            <a:pPr marL="0" lvl="0" indent="0" algn="l" rtl="0">
              <a:lnSpc>
                <a:spcPct val="143000"/>
              </a:lnSpc>
              <a:spcBef>
                <a:spcPts val="800"/>
              </a:spcBef>
              <a:spcAft>
                <a:spcPts val="0"/>
              </a:spcAft>
              <a:buClr>
                <a:schemeClr val="dk1"/>
              </a:buClr>
              <a:buSzPts val="1100"/>
              <a:buFont typeface="Arial"/>
              <a:buNone/>
            </a:pPr>
            <a:r>
              <a:rPr lang="en" sz="1600" dirty="0">
                <a:latin typeface="Lato"/>
                <a:ea typeface="Lato"/>
                <a:cs typeface="Lato"/>
                <a:sym typeface="Lato"/>
              </a:rPr>
              <a:t>val model = lr.fit(df)</a:t>
            </a:r>
            <a:endParaRPr sz="1600" dirty="0">
              <a:latin typeface="Lato"/>
              <a:ea typeface="Lato"/>
              <a:cs typeface="Lato"/>
              <a:sym typeface="Lato"/>
            </a:endParaRPr>
          </a:p>
          <a:p>
            <a:pPr marL="0" lvl="0" indent="0" algn="l" rtl="0">
              <a:lnSpc>
                <a:spcPct val="143000"/>
              </a:lnSpc>
              <a:spcBef>
                <a:spcPts val="800"/>
              </a:spcBef>
              <a:spcAft>
                <a:spcPts val="0"/>
              </a:spcAft>
              <a:buClr>
                <a:schemeClr val="dk1"/>
              </a:buClr>
              <a:buSzPts val="1100"/>
              <a:buFont typeface="Arial"/>
              <a:buNone/>
            </a:pPr>
            <a:r>
              <a:rPr lang="en" sz="1600" dirty="0">
                <a:latin typeface="Lato"/>
                <a:ea typeface="Lato"/>
                <a:cs typeface="Lato"/>
                <a:sym typeface="Lato"/>
              </a:rPr>
              <a:t>val weights = model.weights</a:t>
            </a:r>
            <a:endParaRPr sz="1600" dirty="0">
              <a:latin typeface="Lato"/>
              <a:ea typeface="Lato"/>
              <a:cs typeface="Lato"/>
              <a:sym typeface="Lato"/>
            </a:endParaRPr>
          </a:p>
          <a:p>
            <a:pPr marL="0" lvl="0" indent="0" algn="l" rtl="0">
              <a:lnSpc>
                <a:spcPct val="143000"/>
              </a:lnSpc>
              <a:spcBef>
                <a:spcPts val="800"/>
              </a:spcBef>
              <a:spcAft>
                <a:spcPts val="0"/>
              </a:spcAft>
              <a:buClr>
                <a:schemeClr val="dk1"/>
              </a:buClr>
              <a:buSzPts val="1100"/>
              <a:buFont typeface="Arial"/>
              <a:buNone/>
            </a:pPr>
            <a:r>
              <a:rPr lang="en" sz="1600" dirty="0">
                <a:latin typeface="Lato"/>
                <a:ea typeface="Lato"/>
                <a:cs typeface="Lato"/>
                <a:sym typeface="Lato"/>
              </a:rPr>
              <a:t>// Predicting the results using the model</a:t>
            </a:r>
            <a:endParaRPr sz="1600" dirty="0">
              <a:latin typeface="Lato"/>
              <a:ea typeface="Lato"/>
              <a:cs typeface="Lato"/>
              <a:sym typeface="Lato"/>
            </a:endParaRPr>
          </a:p>
          <a:p>
            <a:pPr marL="0" lvl="0" indent="0" algn="l" rtl="0">
              <a:lnSpc>
                <a:spcPct val="143000"/>
              </a:lnSpc>
              <a:spcBef>
                <a:spcPts val="800"/>
              </a:spcBef>
              <a:spcAft>
                <a:spcPts val="0"/>
              </a:spcAft>
              <a:buClr>
                <a:schemeClr val="dk1"/>
              </a:buClr>
              <a:buSzPts val="1100"/>
              <a:buFont typeface="Arial"/>
              <a:buNone/>
            </a:pPr>
            <a:r>
              <a:rPr lang="en" sz="1600" dirty="0">
                <a:latin typeface="Lato"/>
                <a:ea typeface="Lato"/>
                <a:cs typeface="Lato"/>
                <a:sym typeface="Lato"/>
              </a:rPr>
              <a:t>model.transform(df).show()</a:t>
            </a:r>
            <a:endParaRPr sz="1600" dirty="0">
              <a:latin typeface="Lato"/>
              <a:ea typeface="Lato"/>
              <a:cs typeface="Lato"/>
              <a:sym typeface="Lato"/>
            </a:endParaRPr>
          </a:p>
          <a:p>
            <a:pPr marL="0" lvl="0" indent="0" algn="l" rtl="0">
              <a:spcBef>
                <a:spcPts val="0"/>
              </a:spcBef>
              <a:spcAft>
                <a:spcPts val="0"/>
              </a:spcAft>
              <a:buNone/>
            </a:pP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2" name="Rectangle 1"/>
          <p:cNvSpPr/>
          <p:nvPr/>
        </p:nvSpPr>
        <p:spPr>
          <a:xfrm>
            <a:off x="2645833" y="2110085"/>
            <a:ext cx="3852338"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THANKYOU</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2AC63-E26F-4564-9846-7E269F16EF0C}"/>
              </a:ext>
            </a:extLst>
          </p:cNvPr>
          <p:cNvSpPr>
            <a:spLocks noGrp="1"/>
          </p:cNvSpPr>
          <p:nvPr>
            <p:ph type="title"/>
          </p:nvPr>
        </p:nvSpPr>
        <p:spPr/>
        <p:txBody>
          <a:bodyPr/>
          <a:lstStyle/>
          <a:p>
            <a:r>
              <a:rPr lang="en" dirty="0"/>
              <a:t>Contents</a:t>
            </a:r>
            <a:endParaRPr lang="en-US" dirty="0"/>
          </a:p>
        </p:txBody>
      </p:sp>
      <p:sp>
        <p:nvSpPr>
          <p:cNvPr id="3" name="Content Placeholder 2">
            <a:extLst>
              <a:ext uri="{FF2B5EF4-FFF2-40B4-BE49-F238E27FC236}">
                <a16:creationId xmlns:a16="http://schemas.microsoft.com/office/drawing/2014/main" id="{8260B647-EFDF-43A8-913B-D519BEF4B25D}"/>
              </a:ext>
            </a:extLst>
          </p:cNvPr>
          <p:cNvSpPr>
            <a:spLocks noGrp="1"/>
          </p:cNvSpPr>
          <p:nvPr>
            <p:ph idx="1"/>
          </p:nvPr>
        </p:nvSpPr>
        <p:spPr>
          <a:xfrm>
            <a:off x="350044" y="1657351"/>
            <a:ext cx="8158162" cy="3486150"/>
          </a:xfrm>
        </p:spPr>
        <p:txBody>
          <a:bodyPr>
            <a:noAutofit/>
          </a:bodyPr>
          <a:lstStyle/>
          <a:p>
            <a:pPr marL="800100" indent="-685800">
              <a:buClr>
                <a:schemeClr val="tx1"/>
              </a:buClr>
              <a:buSzPct val="100000"/>
              <a:buFont typeface="Wingdings" panose="05000000000000000000" pitchFamily="2" charset="2"/>
              <a:buChar char="Ø"/>
            </a:pPr>
            <a:r>
              <a:rPr lang="en-US" sz="1200" dirty="0">
                <a:solidFill>
                  <a:schemeClr val="tx1"/>
                </a:solidFill>
                <a:latin typeface="Calibri" panose="020F0502020204030204" pitchFamily="34" charset="0"/>
                <a:cs typeface="Calibri" panose="020F0502020204030204" pitchFamily="34" charset="0"/>
                <a:sym typeface="Calibri"/>
              </a:rPr>
              <a:t>Overview</a:t>
            </a:r>
          </a:p>
          <a:p>
            <a:pPr marL="800100" indent="-685800">
              <a:buClr>
                <a:schemeClr val="tx1"/>
              </a:buClr>
              <a:buSzPct val="100000"/>
              <a:buFont typeface="Wingdings" panose="05000000000000000000" pitchFamily="2" charset="2"/>
              <a:buChar char="Ø"/>
            </a:pPr>
            <a:r>
              <a:rPr lang="en-US" sz="1200" dirty="0">
                <a:solidFill>
                  <a:schemeClr val="tx1"/>
                </a:solidFill>
                <a:latin typeface="Calibri" panose="020F0502020204030204" pitchFamily="34" charset="0"/>
                <a:cs typeface="Calibri" panose="020F0502020204030204" pitchFamily="34" charset="0"/>
                <a:sym typeface="Calibri"/>
              </a:rPr>
              <a:t>Layers and packages in Spark</a:t>
            </a:r>
          </a:p>
          <a:p>
            <a:pPr marL="800100" indent="-685800">
              <a:buClr>
                <a:schemeClr val="tx1"/>
              </a:buClr>
              <a:buSzPct val="100000"/>
              <a:buFont typeface="Wingdings" panose="05000000000000000000" pitchFamily="2" charset="2"/>
              <a:buChar char="Ø"/>
            </a:pPr>
            <a:r>
              <a:rPr lang="en-US" sz="1200" dirty="0">
                <a:solidFill>
                  <a:schemeClr val="tx1"/>
                </a:solidFill>
                <a:latin typeface="Calibri" panose="020F0502020204030204" pitchFamily="34" charset="0"/>
                <a:cs typeface="Calibri" panose="020F0502020204030204" pitchFamily="34" charset="0"/>
                <a:sym typeface="Calibri"/>
              </a:rPr>
              <a:t>Download and Installation</a:t>
            </a:r>
          </a:p>
          <a:p>
            <a:pPr marL="800100" indent="-685800">
              <a:buClr>
                <a:schemeClr val="tx1"/>
              </a:buClr>
              <a:buSzPct val="100000"/>
              <a:buFont typeface="Wingdings" panose="05000000000000000000" pitchFamily="2" charset="2"/>
              <a:buChar char="Ø"/>
            </a:pPr>
            <a:r>
              <a:rPr lang="en-US" sz="1200" dirty="0">
                <a:solidFill>
                  <a:schemeClr val="tx1"/>
                </a:solidFill>
                <a:latin typeface="Calibri" panose="020F0502020204030204" pitchFamily="34" charset="0"/>
                <a:cs typeface="Calibri" panose="020F0502020204030204" pitchFamily="34" charset="0"/>
                <a:sym typeface="Calibri"/>
              </a:rPr>
              <a:t>Spark Application Overview</a:t>
            </a:r>
          </a:p>
          <a:p>
            <a:pPr marL="800100" indent="-685800">
              <a:buClr>
                <a:schemeClr val="tx1"/>
              </a:buClr>
              <a:buSzPct val="100000"/>
              <a:buFont typeface="Wingdings" panose="05000000000000000000" pitchFamily="2" charset="2"/>
              <a:buChar char="Ø"/>
            </a:pPr>
            <a:r>
              <a:rPr lang="en-US" sz="1200" dirty="0">
                <a:solidFill>
                  <a:schemeClr val="tx1"/>
                </a:solidFill>
                <a:latin typeface="Calibri" panose="020F0502020204030204" pitchFamily="34" charset="0"/>
                <a:cs typeface="Calibri" panose="020F0502020204030204" pitchFamily="34" charset="0"/>
                <a:sym typeface="Calibri"/>
              </a:rPr>
              <a:t>Simple Spark Application</a:t>
            </a:r>
          </a:p>
          <a:p>
            <a:pPr marL="800100" indent="-685800">
              <a:buClr>
                <a:schemeClr val="tx1"/>
              </a:buClr>
              <a:buSzPct val="100000"/>
              <a:buFont typeface="Wingdings" panose="05000000000000000000" pitchFamily="2" charset="2"/>
              <a:buChar char="Ø"/>
            </a:pPr>
            <a:r>
              <a:rPr lang="en-US" sz="1200" dirty="0">
                <a:solidFill>
                  <a:schemeClr val="tx1"/>
                </a:solidFill>
                <a:latin typeface="Calibri" panose="020F0502020204030204" pitchFamily="34" charset="0"/>
                <a:cs typeface="Calibri" panose="020F0502020204030204" pitchFamily="34" charset="0"/>
                <a:sym typeface="Calibri"/>
              </a:rPr>
              <a:t>Introduction to Spark</a:t>
            </a:r>
          </a:p>
          <a:p>
            <a:pPr marL="800100" indent="-685800">
              <a:buClr>
                <a:schemeClr val="tx1"/>
              </a:buClr>
              <a:buSzPct val="100000"/>
              <a:buFont typeface="Wingdings" panose="05000000000000000000" pitchFamily="2" charset="2"/>
              <a:buChar char="Ø"/>
            </a:pPr>
            <a:r>
              <a:rPr lang="en-US" sz="1200" dirty="0">
                <a:solidFill>
                  <a:schemeClr val="tx1"/>
                </a:solidFill>
                <a:latin typeface="Calibri" panose="020F0502020204030204" pitchFamily="34" charset="0"/>
                <a:cs typeface="Calibri" panose="020F0502020204030204" pitchFamily="34" charset="0"/>
              </a:rPr>
              <a:t>How a Spark Application Runs on a cluster?</a:t>
            </a:r>
          </a:p>
          <a:p>
            <a:pPr marL="800100" indent="-685800">
              <a:buClr>
                <a:schemeClr val="tx1"/>
              </a:buClr>
              <a:buSzPct val="100000"/>
              <a:buFont typeface="Wingdings" panose="05000000000000000000" pitchFamily="2" charset="2"/>
              <a:buChar char="Ø"/>
            </a:pPr>
            <a:r>
              <a:rPr lang="en-US" sz="1200" dirty="0">
                <a:solidFill>
                  <a:schemeClr val="tx1"/>
                </a:solidFill>
                <a:latin typeface="Calibri" panose="020F0502020204030204" pitchFamily="34" charset="0"/>
                <a:cs typeface="Calibri" panose="020F0502020204030204" pitchFamily="34" charset="0"/>
              </a:rPr>
              <a:t>Spark Abstraction</a:t>
            </a:r>
          </a:p>
          <a:p>
            <a:pPr marL="800100" indent="-685800">
              <a:buClr>
                <a:schemeClr val="tx1"/>
              </a:buClr>
              <a:buSzPct val="100000"/>
              <a:buFont typeface="Wingdings" panose="05000000000000000000" pitchFamily="2" charset="2"/>
              <a:buChar char="Ø"/>
            </a:pPr>
            <a:r>
              <a:rPr lang="en-US" sz="1200" dirty="0">
                <a:solidFill>
                  <a:schemeClr val="tx1"/>
                </a:solidFill>
                <a:latin typeface="Calibri" panose="020F0502020204030204" pitchFamily="34" charset="0"/>
                <a:cs typeface="Calibri" panose="020F0502020204030204" pitchFamily="34" charset="0"/>
              </a:rPr>
              <a:t>Scala introduction</a:t>
            </a:r>
          </a:p>
          <a:p>
            <a:pPr marL="800100" indent="-685800">
              <a:buClr>
                <a:schemeClr val="tx1"/>
              </a:buClr>
              <a:buSzPct val="100000"/>
              <a:buFont typeface="Wingdings" panose="05000000000000000000" pitchFamily="2" charset="2"/>
              <a:buChar char="Ø"/>
            </a:pPr>
            <a:r>
              <a:rPr lang="en-US" sz="1200" dirty="0">
                <a:solidFill>
                  <a:schemeClr val="tx1"/>
                </a:solidFill>
                <a:latin typeface="Calibri" panose="020F0502020204030204" pitchFamily="34" charset="0"/>
                <a:cs typeface="Calibri" panose="020F0502020204030204" pitchFamily="34" charset="0"/>
              </a:rPr>
              <a:t>Getting started in </a:t>
            </a:r>
            <a:r>
              <a:rPr lang="en-US" sz="1200" dirty="0" err="1">
                <a:solidFill>
                  <a:schemeClr val="tx1"/>
                </a:solidFill>
                <a:latin typeface="Calibri" panose="020F0502020204030204" pitchFamily="34" charset="0"/>
                <a:cs typeface="Calibri" panose="020F0502020204030204" pitchFamily="34" charset="0"/>
              </a:rPr>
              <a:t>scala</a:t>
            </a:r>
            <a:endParaRPr lang="en-US" sz="1200" dirty="0">
              <a:solidFill>
                <a:schemeClr val="tx1"/>
              </a:solidFill>
              <a:latin typeface="Calibri" panose="020F0502020204030204" pitchFamily="34" charset="0"/>
              <a:cs typeface="Calibri" panose="020F0502020204030204" pitchFamily="34" charset="0"/>
            </a:endParaRPr>
          </a:p>
          <a:p>
            <a:pPr marL="800100" indent="-685800">
              <a:buClr>
                <a:schemeClr val="tx1"/>
              </a:buClr>
              <a:buSzPct val="100000"/>
              <a:buFont typeface="Wingdings" panose="05000000000000000000" pitchFamily="2" charset="2"/>
              <a:buChar char="Ø"/>
            </a:pPr>
            <a:r>
              <a:rPr lang="en-US" sz="1200" dirty="0">
                <a:solidFill>
                  <a:schemeClr val="tx1"/>
                </a:solidFill>
                <a:latin typeface="Calibri" panose="020F0502020204030204" pitchFamily="34" charset="0"/>
                <a:cs typeface="Calibri" panose="020F0502020204030204" pitchFamily="34" charset="0"/>
              </a:rPr>
              <a:t>Example programs with Scala and Python</a:t>
            </a:r>
          </a:p>
          <a:p>
            <a:pPr marL="800100" indent="-685800">
              <a:buClr>
                <a:schemeClr val="tx1"/>
              </a:buClr>
              <a:buSzPct val="100000"/>
              <a:buFont typeface="Wingdings" panose="05000000000000000000" pitchFamily="2" charset="2"/>
              <a:buChar char="Ø"/>
            </a:pPr>
            <a:r>
              <a:rPr lang="en-US" sz="1200" dirty="0">
                <a:solidFill>
                  <a:schemeClr val="tx1"/>
                </a:solidFill>
                <a:latin typeface="Calibri" panose="020F0502020204030204" pitchFamily="34" charset="0"/>
                <a:cs typeface="Calibri" panose="020F0502020204030204" pitchFamily="34" charset="0"/>
              </a:rPr>
              <a:t>Prediction with Regressions utilizing </a:t>
            </a:r>
            <a:r>
              <a:rPr lang="en-US" sz="1200" dirty="0" err="1">
                <a:solidFill>
                  <a:schemeClr val="tx1"/>
                </a:solidFill>
                <a:latin typeface="Calibri" panose="020F0502020204030204" pitchFamily="34" charset="0"/>
                <a:cs typeface="Calibri" panose="020F0502020204030204" pitchFamily="34" charset="0"/>
              </a:rPr>
              <a:t>MLlib</a:t>
            </a:r>
            <a:endParaRPr lang="en-US" sz="1200" dirty="0">
              <a:solidFill>
                <a:schemeClr val="tx1"/>
              </a:solidFill>
              <a:latin typeface="Calibri" panose="020F0502020204030204" pitchFamily="34" charset="0"/>
              <a:cs typeface="Calibri" panose="020F0502020204030204" pitchFamily="34" charset="0"/>
            </a:endParaRPr>
          </a:p>
          <a:p>
            <a:pPr>
              <a:buClr>
                <a:schemeClr val="tx1"/>
              </a:buClr>
              <a:buSzPct val="100000"/>
              <a:buFont typeface="Arial" panose="020B0604020202020204" pitchFamily="34" charset="0"/>
              <a:buChar char="•"/>
            </a:pPr>
            <a:endParaRPr lang="en-US" sz="12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66425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74BE5-06D8-434C-BF88-04DE1536096E}"/>
              </a:ext>
            </a:extLst>
          </p:cNvPr>
          <p:cNvSpPr>
            <a:spLocks noGrp="1"/>
          </p:cNvSpPr>
          <p:nvPr>
            <p:ph type="title"/>
          </p:nvPr>
        </p:nvSpPr>
        <p:spPr/>
        <p:txBody>
          <a:bodyPr/>
          <a:lstStyle/>
          <a:p>
            <a:r>
              <a:rPr lang="en" sz="2400" dirty="0">
                <a:solidFill>
                  <a:schemeClr val="bg1"/>
                </a:solidFill>
                <a:latin typeface="Montserrat"/>
                <a:ea typeface="Montserrat"/>
                <a:cs typeface="Montserrat"/>
                <a:sym typeface="Montserrat"/>
              </a:rPr>
              <a:t>Introduction to Spark</a:t>
            </a:r>
            <a:endParaRPr lang="en-US" dirty="0"/>
          </a:p>
        </p:txBody>
      </p:sp>
      <p:sp>
        <p:nvSpPr>
          <p:cNvPr id="3" name="Content Placeholder 2">
            <a:extLst>
              <a:ext uri="{FF2B5EF4-FFF2-40B4-BE49-F238E27FC236}">
                <a16:creationId xmlns:a16="http://schemas.microsoft.com/office/drawing/2014/main" id="{5336591F-C211-48DF-AEF5-F7D807EEE146}"/>
              </a:ext>
            </a:extLst>
          </p:cNvPr>
          <p:cNvSpPr>
            <a:spLocks noGrp="1"/>
          </p:cNvSpPr>
          <p:nvPr>
            <p:ph idx="1"/>
          </p:nvPr>
        </p:nvSpPr>
        <p:spPr>
          <a:xfrm>
            <a:off x="385763" y="1700213"/>
            <a:ext cx="8415337" cy="3321843"/>
          </a:xfrm>
        </p:spPr>
        <p:txBody>
          <a:bodyPr>
            <a:normAutofit fontScale="70000" lnSpcReduction="20000"/>
          </a:bodyPr>
          <a:lstStyle/>
          <a:p>
            <a:pPr>
              <a:lnSpc>
                <a:spcPct val="170000"/>
              </a:lnSpc>
              <a:buClr>
                <a:schemeClr val="tx1"/>
              </a:buClr>
              <a:buFont typeface="Wingdings" panose="05000000000000000000" pitchFamily="2" charset="2"/>
              <a:buChar char="Ø"/>
            </a:pPr>
            <a:r>
              <a:rPr lang="en-US" sz="2200" dirty="0">
                <a:latin typeface="Calibri" panose="020F0502020204030204" pitchFamily="34" charset="0"/>
                <a:cs typeface="Calibri" panose="020F0502020204030204" pitchFamily="34" charset="0"/>
              </a:rPr>
              <a:t>Spark is a general-purpose distributed data processing engine that is suitable for use in a wide range of circumstances. on top of the spark core data processing engine, there are libraries for </a:t>
            </a:r>
            <a:r>
              <a:rPr lang="en-US" sz="2200" dirty="0" err="1">
                <a:latin typeface="Calibri" panose="020F0502020204030204" pitchFamily="34" charset="0"/>
                <a:cs typeface="Calibri" panose="020F0502020204030204" pitchFamily="34" charset="0"/>
              </a:rPr>
              <a:t>sql</a:t>
            </a:r>
            <a:r>
              <a:rPr lang="en-US" sz="2200" dirty="0">
                <a:latin typeface="Calibri" panose="020F0502020204030204" pitchFamily="34" charset="0"/>
                <a:cs typeface="Calibri" panose="020F0502020204030204" pitchFamily="34" charset="0"/>
              </a:rPr>
              <a:t>, machine learning, graph computation, and stream processing, which can be used together in an application.</a:t>
            </a:r>
          </a:p>
          <a:p>
            <a:pPr>
              <a:lnSpc>
                <a:spcPct val="170000"/>
              </a:lnSpc>
              <a:buClr>
                <a:schemeClr val="tx1"/>
              </a:buClr>
              <a:buFont typeface="Wingdings" panose="05000000000000000000" pitchFamily="2" charset="2"/>
              <a:buChar char="Ø"/>
            </a:pPr>
            <a:r>
              <a:rPr lang="en-US" sz="2200" dirty="0">
                <a:latin typeface="Calibri" panose="020F0502020204030204" pitchFamily="34" charset="0"/>
                <a:cs typeface="Calibri" panose="020F0502020204030204" pitchFamily="34" charset="0"/>
              </a:rPr>
              <a:t>Programming languages supported by spark include: java, python, </a:t>
            </a:r>
            <a:r>
              <a:rPr lang="en-US" sz="2200" dirty="0" err="1">
                <a:latin typeface="Calibri" panose="020F0502020204030204" pitchFamily="34" charset="0"/>
                <a:cs typeface="Calibri" panose="020F0502020204030204" pitchFamily="34" charset="0"/>
              </a:rPr>
              <a:t>scala</a:t>
            </a:r>
            <a:r>
              <a:rPr lang="en-US" sz="2200" dirty="0">
                <a:latin typeface="Calibri" panose="020F0502020204030204" pitchFamily="34" charset="0"/>
                <a:cs typeface="Calibri" panose="020F0502020204030204" pitchFamily="34" charset="0"/>
              </a:rPr>
              <a:t>, and r. application developers and data scientists incorporate spark into their applications to rapidly query, analyze, and transform data at scale.</a:t>
            </a:r>
          </a:p>
          <a:p>
            <a:pPr>
              <a:lnSpc>
                <a:spcPct val="170000"/>
              </a:lnSpc>
              <a:buClr>
                <a:schemeClr val="tx1"/>
              </a:buClr>
              <a:buFont typeface="Wingdings" panose="05000000000000000000" pitchFamily="2" charset="2"/>
              <a:buChar char="Ø"/>
            </a:pPr>
            <a:r>
              <a:rPr lang="en-US" sz="2200" dirty="0">
                <a:latin typeface="Calibri" panose="020F0502020204030204" pitchFamily="34" charset="0"/>
                <a:cs typeface="Calibri" panose="020F0502020204030204" pitchFamily="34" charset="0"/>
              </a:rPr>
              <a:t>Tasks most frequently associated with spark include </a:t>
            </a:r>
            <a:r>
              <a:rPr lang="en-US" sz="2200" dirty="0" err="1">
                <a:latin typeface="Calibri" panose="020F0502020204030204" pitchFamily="34" charset="0"/>
                <a:cs typeface="Calibri" panose="020F0502020204030204" pitchFamily="34" charset="0"/>
              </a:rPr>
              <a:t>etl</a:t>
            </a:r>
            <a:r>
              <a:rPr lang="en-US" sz="2200" dirty="0">
                <a:latin typeface="Calibri" panose="020F0502020204030204" pitchFamily="34" charset="0"/>
                <a:cs typeface="Calibri" panose="020F0502020204030204" pitchFamily="34" charset="0"/>
              </a:rPr>
              <a:t> and </a:t>
            </a:r>
            <a:r>
              <a:rPr lang="en-US" sz="2200" dirty="0" err="1">
                <a:latin typeface="Calibri" panose="020F0502020204030204" pitchFamily="34" charset="0"/>
                <a:cs typeface="Calibri" panose="020F0502020204030204" pitchFamily="34" charset="0"/>
              </a:rPr>
              <a:t>sql</a:t>
            </a:r>
            <a:r>
              <a:rPr lang="en-US" sz="2200" dirty="0">
                <a:latin typeface="Calibri" panose="020F0502020204030204" pitchFamily="34" charset="0"/>
                <a:cs typeface="Calibri" panose="020F0502020204030204" pitchFamily="34" charset="0"/>
              </a:rPr>
              <a:t> batch jobs across large data sets, processing of streaming data from sensors, </a:t>
            </a:r>
            <a:r>
              <a:rPr lang="en-US" sz="2200" dirty="0" err="1">
                <a:latin typeface="Calibri" panose="020F0502020204030204" pitchFamily="34" charset="0"/>
                <a:cs typeface="Calibri" panose="020F0502020204030204" pitchFamily="34" charset="0"/>
              </a:rPr>
              <a:t>iot</a:t>
            </a:r>
            <a:r>
              <a:rPr lang="en-US" sz="2200" dirty="0">
                <a:latin typeface="Calibri" panose="020F0502020204030204" pitchFamily="34" charset="0"/>
                <a:cs typeface="Calibri" panose="020F0502020204030204" pitchFamily="34" charset="0"/>
              </a:rPr>
              <a:t>, or financial systems, and machine learning tasks.</a:t>
            </a:r>
          </a:p>
          <a:p>
            <a:endParaRPr lang="en-US" dirty="0"/>
          </a:p>
        </p:txBody>
      </p:sp>
    </p:spTree>
    <p:extLst>
      <p:ext uri="{BB962C8B-B14F-4D97-AF65-F5344CB8AC3E}">
        <p14:creationId xmlns:p14="http://schemas.microsoft.com/office/powerpoint/2010/main" val="4239983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Overview</a:t>
            </a:r>
            <a:endParaRPr dirty="0"/>
          </a:p>
        </p:txBody>
      </p:sp>
      <p:sp>
        <p:nvSpPr>
          <p:cNvPr id="73" name="Google Shape;73;p16"/>
          <p:cNvSpPr txBox="1">
            <a:spLocks noGrp="1"/>
          </p:cNvSpPr>
          <p:nvPr>
            <p:ph type="body" idx="1"/>
          </p:nvPr>
        </p:nvSpPr>
        <p:spPr>
          <a:xfrm>
            <a:off x="311700" y="2034987"/>
            <a:ext cx="8520600" cy="2533887"/>
          </a:xfrm>
          <a:prstGeom prst="rect">
            <a:avLst/>
          </a:prstGeom>
        </p:spPr>
        <p:txBody>
          <a:bodyPr spcFirstLastPara="1" wrap="square" lIns="91425" tIns="91425" rIns="91425" bIns="91425" anchor="t" anchorCtr="0">
            <a:noAutofit/>
          </a:bodyPr>
          <a:lstStyle/>
          <a:p>
            <a:pPr lvl="0" algn="l" rtl="0">
              <a:lnSpc>
                <a:spcPct val="150000"/>
              </a:lnSpc>
              <a:spcBef>
                <a:spcPts val="0"/>
              </a:spcBef>
              <a:spcAft>
                <a:spcPts val="0"/>
              </a:spcAft>
              <a:buClr>
                <a:srgbClr val="000000"/>
              </a:buClr>
              <a:buSzPts val="1800"/>
              <a:buFont typeface="Wingdings" panose="05000000000000000000" pitchFamily="2" charset="2"/>
              <a:buChar char="Ø"/>
            </a:pPr>
            <a:r>
              <a:rPr lang="en" sz="1600" dirty="0">
                <a:solidFill>
                  <a:srgbClr val="000000"/>
                </a:solidFill>
                <a:latin typeface="Calibri" panose="020F0502020204030204" pitchFamily="34" charset="0"/>
                <a:ea typeface="Calibri"/>
                <a:cs typeface="Calibri" panose="020F0502020204030204" pitchFamily="34" charset="0"/>
                <a:sym typeface="Calibri"/>
              </a:rPr>
              <a:t>Spark is general purpose engine for large-scale data processing.</a:t>
            </a:r>
            <a:endParaRPr sz="1600" dirty="0">
              <a:solidFill>
                <a:srgbClr val="000000"/>
              </a:solidFill>
              <a:latin typeface="Calibri" panose="020F0502020204030204" pitchFamily="34" charset="0"/>
              <a:ea typeface="Calibri"/>
              <a:cs typeface="Calibri" panose="020F0502020204030204" pitchFamily="34" charset="0"/>
              <a:sym typeface="Calibri"/>
            </a:endParaRPr>
          </a:p>
          <a:p>
            <a:pPr lvl="0" algn="l" rtl="0">
              <a:lnSpc>
                <a:spcPct val="150000"/>
              </a:lnSpc>
              <a:spcBef>
                <a:spcPts val="0"/>
              </a:spcBef>
              <a:spcAft>
                <a:spcPts val="0"/>
              </a:spcAft>
              <a:buClr>
                <a:srgbClr val="000000"/>
              </a:buClr>
              <a:buSzPts val="1800"/>
              <a:buFont typeface="Wingdings" panose="05000000000000000000" pitchFamily="2" charset="2"/>
              <a:buChar char="Ø"/>
            </a:pPr>
            <a:r>
              <a:rPr lang="en" sz="1600" dirty="0">
                <a:solidFill>
                  <a:schemeClr val="dk1"/>
                </a:solidFill>
                <a:latin typeface="Calibri" panose="020F0502020204030204" pitchFamily="34" charset="0"/>
                <a:ea typeface="Calibri"/>
                <a:cs typeface="Calibri" panose="020F0502020204030204" pitchFamily="34" charset="0"/>
                <a:sym typeface="Calibri"/>
              </a:rPr>
              <a:t>Spark SQL for querying structured data via SQL and Hive Query Language (HQL)</a:t>
            </a:r>
            <a:endParaRPr sz="1600" dirty="0">
              <a:solidFill>
                <a:srgbClr val="000000"/>
              </a:solidFill>
              <a:latin typeface="Calibri" panose="020F0502020204030204" pitchFamily="34" charset="0"/>
              <a:ea typeface="Calibri"/>
              <a:cs typeface="Calibri" panose="020F0502020204030204" pitchFamily="34" charset="0"/>
              <a:sym typeface="Calibri"/>
            </a:endParaRPr>
          </a:p>
          <a:p>
            <a:pPr lvl="0" algn="l" rtl="0">
              <a:lnSpc>
                <a:spcPct val="150000"/>
              </a:lnSpc>
              <a:spcBef>
                <a:spcPts val="0"/>
              </a:spcBef>
              <a:spcAft>
                <a:spcPts val="0"/>
              </a:spcAft>
              <a:buClr>
                <a:srgbClr val="000000"/>
              </a:buClr>
              <a:buSzPts val="1800"/>
              <a:buFont typeface="Wingdings" panose="05000000000000000000" pitchFamily="2" charset="2"/>
              <a:buChar char="Ø"/>
            </a:pPr>
            <a:r>
              <a:rPr lang="en" sz="1600" dirty="0">
                <a:solidFill>
                  <a:srgbClr val="000000"/>
                </a:solidFill>
                <a:latin typeface="Calibri" panose="020F0502020204030204" pitchFamily="34" charset="0"/>
                <a:ea typeface="Calibri"/>
                <a:cs typeface="Calibri" panose="020F0502020204030204" pitchFamily="34" charset="0"/>
                <a:sym typeface="Calibri"/>
              </a:rPr>
              <a:t>Runs on Hadoop</a:t>
            </a:r>
            <a:endParaRPr sz="1600" dirty="0">
              <a:solidFill>
                <a:srgbClr val="000000"/>
              </a:solidFill>
              <a:latin typeface="Calibri" panose="020F0502020204030204" pitchFamily="34" charset="0"/>
              <a:ea typeface="Calibri"/>
              <a:cs typeface="Calibri" panose="020F0502020204030204" pitchFamily="34" charset="0"/>
              <a:sym typeface="Calibri"/>
            </a:endParaRPr>
          </a:p>
          <a:p>
            <a:pPr lvl="0" algn="l" rtl="0">
              <a:lnSpc>
                <a:spcPct val="150000"/>
              </a:lnSpc>
              <a:spcBef>
                <a:spcPts val="0"/>
              </a:spcBef>
              <a:spcAft>
                <a:spcPts val="0"/>
              </a:spcAft>
              <a:buClr>
                <a:srgbClr val="000000"/>
              </a:buClr>
              <a:buSzPts val="1800"/>
              <a:buFont typeface="Wingdings" panose="05000000000000000000" pitchFamily="2" charset="2"/>
              <a:buChar char="Ø"/>
            </a:pPr>
            <a:r>
              <a:rPr lang="en" sz="1600" dirty="0">
                <a:solidFill>
                  <a:srgbClr val="000000"/>
                </a:solidFill>
                <a:latin typeface="Calibri" panose="020F0502020204030204" pitchFamily="34" charset="0"/>
                <a:ea typeface="Calibri"/>
                <a:cs typeface="Calibri" panose="020F0502020204030204" pitchFamily="34" charset="0"/>
                <a:sym typeface="Calibri"/>
              </a:rPr>
              <a:t>Uses APIs to help execute workloads</a:t>
            </a:r>
            <a:endParaRPr sz="1600" dirty="0">
              <a:solidFill>
                <a:srgbClr val="000000"/>
              </a:solidFill>
              <a:latin typeface="Calibri" panose="020F0502020204030204" pitchFamily="34" charset="0"/>
              <a:ea typeface="Calibri"/>
              <a:cs typeface="Calibri" panose="020F0502020204030204" pitchFamily="34" charset="0"/>
              <a:sym typeface="Calibri"/>
            </a:endParaRPr>
          </a:p>
          <a:p>
            <a:pPr lvl="0" algn="l" rtl="0">
              <a:lnSpc>
                <a:spcPct val="150000"/>
              </a:lnSpc>
              <a:spcBef>
                <a:spcPts val="0"/>
              </a:spcBef>
              <a:spcAft>
                <a:spcPts val="0"/>
              </a:spcAft>
              <a:buClr>
                <a:srgbClr val="000000"/>
              </a:buClr>
              <a:buSzPts val="1800"/>
              <a:buFont typeface="Wingdings" panose="05000000000000000000" pitchFamily="2" charset="2"/>
              <a:buChar char="Ø"/>
            </a:pPr>
            <a:r>
              <a:rPr lang="en" sz="1600" dirty="0">
                <a:solidFill>
                  <a:srgbClr val="000000"/>
                </a:solidFill>
                <a:latin typeface="Calibri" panose="020F0502020204030204" pitchFamily="34" charset="0"/>
                <a:ea typeface="Nunito"/>
                <a:cs typeface="Calibri" panose="020F0502020204030204" pitchFamily="34" charset="0"/>
                <a:sym typeface="Nunito"/>
              </a:rPr>
              <a:t>It has been claimed to be 100 times faster than Hadoop’s MapReduce</a:t>
            </a:r>
            <a:endParaRPr sz="1600" dirty="0">
              <a:solidFill>
                <a:srgbClr val="000000"/>
              </a:solidFill>
              <a:latin typeface="Calibri" panose="020F0502020204030204" pitchFamily="34" charset="0"/>
              <a:ea typeface="Calibri"/>
              <a:cs typeface="Calibri" panose="020F0502020204030204" pitchFamily="34" charset="0"/>
              <a:sym typeface="Calibri"/>
            </a:endParaRPr>
          </a:p>
          <a:p>
            <a:pPr lvl="0" algn="l" rtl="0">
              <a:lnSpc>
                <a:spcPct val="150000"/>
              </a:lnSpc>
              <a:spcBef>
                <a:spcPts val="0"/>
              </a:spcBef>
              <a:spcAft>
                <a:spcPts val="0"/>
              </a:spcAft>
              <a:buClr>
                <a:srgbClr val="000000"/>
              </a:buClr>
              <a:buSzPts val="1800"/>
              <a:buFont typeface="Wingdings" panose="05000000000000000000" pitchFamily="2" charset="2"/>
              <a:buChar char="Ø"/>
            </a:pPr>
            <a:r>
              <a:rPr lang="en" sz="1600" dirty="0">
                <a:solidFill>
                  <a:srgbClr val="000000"/>
                </a:solidFill>
                <a:latin typeface="Calibri" panose="020F0502020204030204" pitchFamily="34" charset="0"/>
                <a:ea typeface="Calibri"/>
                <a:cs typeface="Calibri" panose="020F0502020204030204" pitchFamily="34" charset="0"/>
                <a:sym typeface="Calibri"/>
              </a:rPr>
              <a:t>It Supports Java, Python, R, and Scala programming languages</a:t>
            </a:r>
            <a:endParaRPr sz="1600" dirty="0">
              <a:solidFill>
                <a:srgbClr val="000000"/>
              </a:solidFill>
              <a:latin typeface="Calibri" panose="020F0502020204030204" pitchFamily="34" charset="0"/>
              <a:ea typeface="Calibri"/>
              <a:cs typeface="Calibri" panose="020F0502020204030204" pitchFamily="34" charset="0"/>
              <a:sym typeface="Calibri"/>
            </a:endParaRPr>
          </a:p>
          <a:p>
            <a:pPr marL="0" lvl="0" indent="0" algn="just" rtl="0">
              <a:lnSpc>
                <a:spcPct val="90000"/>
              </a:lnSpc>
              <a:spcBef>
                <a:spcPts val="800"/>
              </a:spcBef>
              <a:spcAft>
                <a:spcPts val="0"/>
              </a:spcAft>
              <a:buNone/>
            </a:pPr>
            <a:r>
              <a:rPr lang="en" sz="1800" dirty="0">
                <a:solidFill>
                  <a:srgbClr val="FFFFFF"/>
                </a:solidFill>
                <a:latin typeface="Lato"/>
                <a:ea typeface="Lato"/>
                <a:cs typeface="Lato"/>
                <a:sym typeface="Lato"/>
              </a:rPr>
              <a:t>asks most frequently associated with Spark include ETL and </a:t>
            </a:r>
            <a:r>
              <a:rPr lang="en" sz="1400" dirty="0">
                <a:solidFill>
                  <a:srgbClr val="FFFFFF"/>
                </a:solidFill>
                <a:latin typeface="Lato"/>
                <a:ea typeface="Lato"/>
                <a:cs typeface="Lato"/>
                <a:sym typeface="Lato"/>
              </a:rPr>
              <a:t>SQL batch jobs across large data sets, processing of streaming data from sensors, IoT, or financial systems, and machine learning tasks</a:t>
            </a:r>
            <a:endParaRPr dirty="0">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Layers and packages in Spark</a:t>
            </a:r>
            <a:endParaRPr/>
          </a:p>
        </p:txBody>
      </p:sp>
      <p:sp>
        <p:nvSpPr>
          <p:cNvPr id="79" name="Google Shape;79;p17"/>
          <p:cNvSpPr txBox="1">
            <a:spLocks noGrp="1"/>
          </p:cNvSpPr>
          <p:nvPr>
            <p:ph type="body" idx="1"/>
          </p:nvPr>
        </p:nvSpPr>
        <p:spPr>
          <a:xfrm>
            <a:off x="311700" y="1828800"/>
            <a:ext cx="8520600" cy="3100387"/>
          </a:xfrm>
          <a:prstGeom prst="rect">
            <a:avLst/>
          </a:prstGeom>
        </p:spPr>
        <p:txBody>
          <a:bodyPr spcFirstLastPara="1" wrap="square" lIns="91425" tIns="91425" rIns="91425" bIns="91425" anchor="t" anchorCtr="0">
            <a:noAutofit/>
          </a:bodyPr>
          <a:lstStyle/>
          <a:p>
            <a:pPr lvl="0" algn="l" rtl="0">
              <a:lnSpc>
                <a:spcPct val="150000"/>
              </a:lnSpc>
              <a:spcBef>
                <a:spcPts val="0"/>
              </a:spcBef>
              <a:spcAft>
                <a:spcPts val="0"/>
              </a:spcAft>
              <a:buClr>
                <a:schemeClr val="dk1"/>
              </a:buClr>
              <a:buSzPts val="1800"/>
              <a:buFont typeface="Wingdings" panose="05000000000000000000" pitchFamily="2" charset="2"/>
              <a:buChar char="Ø"/>
            </a:pPr>
            <a:r>
              <a:rPr lang="en" sz="1400" dirty="0">
                <a:solidFill>
                  <a:schemeClr val="dk1"/>
                </a:solidFill>
                <a:latin typeface="Calibri"/>
                <a:ea typeface="Calibri"/>
                <a:cs typeface="Calibri"/>
                <a:sym typeface="Calibri"/>
              </a:rPr>
              <a:t>Spark SQL allows for querying structured data via SQL and Hive Query Language (HQL).</a:t>
            </a:r>
            <a:endParaRPr sz="1400" dirty="0">
              <a:solidFill>
                <a:schemeClr val="dk1"/>
              </a:solidFill>
              <a:latin typeface="Calibri"/>
              <a:ea typeface="Calibri"/>
              <a:cs typeface="Calibri"/>
              <a:sym typeface="Calibri"/>
            </a:endParaRPr>
          </a:p>
          <a:p>
            <a:pPr lvl="0" algn="l" rtl="0">
              <a:lnSpc>
                <a:spcPct val="150000"/>
              </a:lnSpc>
              <a:spcBef>
                <a:spcPts val="0"/>
              </a:spcBef>
              <a:spcAft>
                <a:spcPts val="0"/>
              </a:spcAft>
              <a:buClr>
                <a:schemeClr val="dk1"/>
              </a:buClr>
              <a:buSzPts val="1800"/>
              <a:buFont typeface="Wingdings" panose="05000000000000000000" pitchFamily="2" charset="2"/>
              <a:buChar char="Ø"/>
            </a:pPr>
            <a:r>
              <a:rPr lang="en" sz="1400" dirty="0">
                <a:solidFill>
                  <a:schemeClr val="dk1"/>
                </a:solidFill>
                <a:latin typeface="Calibri"/>
                <a:ea typeface="Calibri"/>
                <a:cs typeface="Calibri"/>
                <a:sym typeface="Calibri"/>
              </a:rPr>
              <a:t>It has its own Graph Computation Engine, called GraphX that allows users to make computations using graphs. </a:t>
            </a:r>
            <a:endParaRPr sz="1400" dirty="0">
              <a:solidFill>
                <a:schemeClr val="dk1"/>
              </a:solidFill>
              <a:latin typeface="Calibri"/>
              <a:ea typeface="Calibri"/>
              <a:cs typeface="Calibri"/>
              <a:sym typeface="Calibri"/>
            </a:endParaRPr>
          </a:p>
          <a:p>
            <a:pPr lvl="0" algn="l" rtl="0">
              <a:lnSpc>
                <a:spcPct val="150000"/>
              </a:lnSpc>
              <a:spcBef>
                <a:spcPts val="0"/>
              </a:spcBef>
              <a:spcAft>
                <a:spcPts val="0"/>
              </a:spcAft>
              <a:buClr>
                <a:schemeClr val="dk1"/>
              </a:buClr>
              <a:buSzPts val="1800"/>
              <a:buFont typeface="Wingdings" panose="05000000000000000000" pitchFamily="2" charset="2"/>
              <a:buChar char="Ø"/>
            </a:pPr>
            <a:r>
              <a:rPr lang="en" sz="1400" dirty="0">
                <a:solidFill>
                  <a:schemeClr val="dk1"/>
                </a:solidFill>
                <a:latin typeface="Calibri"/>
                <a:ea typeface="Calibri"/>
                <a:cs typeface="Calibri"/>
                <a:sym typeface="Calibri"/>
              </a:rPr>
              <a:t>Spark Streaming mainly enables you to create analytical and interactive applications for live streaming data. You can do the streaming of the data and then, Spark can run its operations from the streamed data itself.</a:t>
            </a:r>
            <a:endParaRPr sz="1400" dirty="0">
              <a:solidFill>
                <a:schemeClr val="dk1"/>
              </a:solidFill>
              <a:latin typeface="Calibri"/>
              <a:ea typeface="Calibri"/>
              <a:cs typeface="Calibri"/>
              <a:sym typeface="Calibri"/>
            </a:endParaRPr>
          </a:p>
          <a:p>
            <a:pPr lvl="0" algn="l" rtl="0">
              <a:lnSpc>
                <a:spcPct val="150000"/>
              </a:lnSpc>
              <a:spcBef>
                <a:spcPts val="0"/>
              </a:spcBef>
              <a:spcAft>
                <a:spcPts val="0"/>
              </a:spcAft>
              <a:buClr>
                <a:schemeClr val="dk1"/>
              </a:buClr>
              <a:buSzPts val="1800"/>
              <a:buFont typeface="Wingdings" panose="05000000000000000000" pitchFamily="2" charset="2"/>
              <a:buChar char="Ø"/>
            </a:pPr>
            <a:r>
              <a:rPr lang="en" sz="1400" dirty="0">
                <a:solidFill>
                  <a:schemeClr val="dk1"/>
                </a:solidFill>
                <a:latin typeface="Calibri"/>
                <a:ea typeface="Calibri"/>
                <a:cs typeface="Calibri"/>
                <a:sym typeface="Calibri"/>
              </a:rPr>
              <a:t>MLLib is a machine learning library that is built on top of Spark, and has the provision to support many machine learning algorithms. </a:t>
            </a:r>
            <a:endParaRPr sz="1400" dirty="0">
              <a:solidFill>
                <a:schemeClr val="dk1"/>
              </a:solidFill>
              <a:latin typeface="Calibri"/>
              <a:ea typeface="Calibri"/>
              <a:cs typeface="Calibri"/>
              <a:sym typeface="Calibri"/>
            </a:endParaRPr>
          </a:p>
          <a:p>
            <a:pPr lvl="1" algn="l" rtl="0">
              <a:lnSpc>
                <a:spcPct val="150000"/>
              </a:lnSpc>
              <a:spcBef>
                <a:spcPts val="0"/>
              </a:spcBef>
              <a:spcAft>
                <a:spcPts val="0"/>
              </a:spcAft>
              <a:buClr>
                <a:schemeClr val="dk1"/>
              </a:buClr>
              <a:buSzPts val="1400"/>
              <a:buFont typeface="Wingdings" panose="05000000000000000000" pitchFamily="2" charset="2"/>
              <a:buChar char="Ø"/>
            </a:pPr>
            <a:r>
              <a:rPr lang="en" sz="1400" dirty="0">
                <a:solidFill>
                  <a:schemeClr val="dk1"/>
                </a:solidFill>
                <a:latin typeface="Calibri"/>
                <a:ea typeface="Calibri"/>
                <a:cs typeface="Calibri"/>
                <a:sym typeface="Calibri"/>
              </a:rPr>
              <a:t>But the point difference is that it runs almost 100 times faster than MapReduce.</a:t>
            </a:r>
            <a:endParaRPr sz="1400" dirty="0">
              <a:solidFill>
                <a:schemeClr val="dk1"/>
              </a:solidFill>
              <a:latin typeface="Calibri"/>
              <a:ea typeface="Calibri"/>
              <a:cs typeface="Calibri"/>
              <a:sym typeface="Calibri"/>
            </a:endParaRPr>
          </a:p>
          <a:p>
            <a:pPr marL="0" lvl="0" indent="0" algn="l" rtl="0">
              <a:lnSpc>
                <a:spcPct val="90000"/>
              </a:lnSpc>
              <a:spcBef>
                <a:spcPts val="0"/>
              </a:spcBef>
              <a:spcAft>
                <a:spcPts val="0"/>
              </a:spcAft>
              <a:buClr>
                <a:schemeClr val="dk1"/>
              </a:buClr>
              <a:buSzPts val="1100"/>
              <a:buFont typeface="Arial"/>
              <a:buNone/>
            </a:pPr>
            <a:endParaRPr sz="1400" dirty="0">
              <a:solidFill>
                <a:schemeClr val="dk1"/>
              </a:solidFill>
              <a:latin typeface="Calibri"/>
              <a:ea typeface="Calibri"/>
              <a:cs typeface="Calibri"/>
              <a:sym typeface="Calibri"/>
            </a:endParaRPr>
          </a:p>
          <a:p>
            <a:pPr marL="0" lvl="0" indent="0" algn="l" rtl="0">
              <a:lnSpc>
                <a:spcPct val="90000"/>
              </a:lnSpc>
              <a:spcBef>
                <a:spcPts val="0"/>
              </a:spcBef>
              <a:spcAft>
                <a:spcPts val="0"/>
              </a:spcAft>
              <a:buClr>
                <a:schemeClr val="dk1"/>
              </a:buClr>
              <a:buSzPts val="1100"/>
              <a:buFont typeface="Arial"/>
              <a:buNone/>
            </a:pPr>
            <a:endParaRPr sz="1400" dirty="0">
              <a:solidFill>
                <a:schemeClr val="dk1"/>
              </a:solidFill>
              <a:latin typeface="Calibri"/>
              <a:ea typeface="Calibri"/>
              <a:cs typeface="Calibri"/>
              <a:sym typeface="Calibri"/>
            </a:endParaRPr>
          </a:p>
          <a:p>
            <a:pPr marL="0" lvl="0" indent="0" algn="l" rtl="0">
              <a:spcBef>
                <a:spcPts val="0"/>
              </a:spcBef>
              <a:spcAft>
                <a:spcPts val="1600"/>
              </a:spcAft>
              <a:buNone/>
            </a:pPr>
            <a:endParaRPr sz="1400" dirty="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435781" y="575025"/>
            <a:ext cx="8120100" cy="59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Download and Installation</a:t>
            </a:r>
            <a:endParaRPr dirty="0"/>
          </a:p>
        </p:txBody>
      </p:sp>
      <p:sp>
        <p:nvSpPr>
          <p:cNvPr id="85" name="Google Shape;85;p18"/>
          <p:cNvSpPr txBox="1">
            <a:spLocks noGrp="1"/>
          </p:cNvSpPr>
          <p:nvPr>
            <p:ph type="body" idx="1"/>
          </p:nvPr>
        </p:nvSpPr>
        <p:spPr>
          <a:xfrm>
            <a:off x="301800" y="1673878"/>
            <a:ext cx="8540400" cy="3312460"/>
          </a:xfrm>
          <a:prstGeom prst="rect">
            <a:avLst/>
          </a:prstGeom>
        </p:spPr>
        <p:txBody>
          <a:bodyPr spcFirstLastPara="1" wrap="square" lIns="91425" tIns="91425" rIns="91425" bIns="91425" anchor="t" anchorCtr="0">
            <a:noAutofit/>
          </a:bodyPr>
          <a:lstStyle/>
          <a:p>
            <a:pPr lvl="0" algn="l" rtl="0">
              <a:lnSpc>
                <a:spcPct val="150000"/>
              </a:lnSpc>
              <a:spcBef>
                <a:spcPts val="1000"/>
              </a:spcBef>
              <a:spcAft>
                <a:spcPts val="0"/>
              </a:spcAft>
              <a:buClr>
                <a:srgbClr val="000000"/>
              </a:buClr>
              <a:buSzPts val="1800"/>
              <a:buFont typeface="Wingdings" panose="05000000000000000000" pitchFamily="2" charset="2"/>
              <a:buChar char="Ø"/>
            </a:pPr>
            <a:r>
              <a:rPr lang="en" sz="1400" dirty="0">
                <a:solidFill>
                  <a:srgbClr val="000000"/>
                </a:solidFill>
                <a:latin typeface="Calibri"/>
                <a:ea typeface="Calibri"/>
                <a:cs typeface="Calibri"/>
                <a:sym typeface="Calibri"/>
              </a:rPr>
              <a:t>Download at</a:t>
            </a:r>
            <a:r>
              <a:rPr lang="en" sz="1400" dirty="0">
                <a:solidFill>
                  <a:srgbClr val="000000"/>
                </a:solidFill>
                <a:uFill>
                  <a:noFill/>
                </a:uFill>
                <a:latin typeface="Calibri"/>
                <a:ea typeface="Calibri"/>
                <a:cs typeface="Calibri"/>
                <a:sym typeface="Calibri"/>
                <a:hlinkClick r:id="rId3"/>
              </a:rPr>
              <a:t> </a:t>
            </a:r>
            <a:r>
              <a:rPr lang="en" sz="1400" u="sng" dirty="0">
                <a:solidFill>
                  <a:srgbClr val="002EC0"/>
                </a:solidFill>
                <a:latin typeface="Calibri"/>
                <a:ea typeface="Calibri"/>
                <a:cs typeface="Calibri"/>
                <a:sym typeface="Calibri"/>
                <a:hlinkClick r:id="rId3"/>
              </a:rPr>
              <a:t>http://spark.apache.org/downloads.html</a:t>
            </a:r>
            <a:endParaRPr sz="1400" dirty="0">
              <a:solidFill>
                <a:srgbClr val="002EC0"/>
              </a:solidFill>
              <a:latin typeface="Calibri"/>
              <a:ea typeface="Calibri"/>
              <a:cs typeface="Calibri"/>
              <a:sym typeface="Calibri"/>
            </a:endParaRPr>
          </a:p>
          <a:p>
            <a:pPr lvl="0" algn="l" rtl="0">
              <a:lnSpc>
                <a:spcPct val="150000"/>
              </a:lnSpc>
              <a:spcBef>
                <a:spcPts val="0"/>
              </a:spcBef>
              <a:spcAft>
                <a:spcPts val="0"/>
              </a:spcAft>
              <a:buClr>
                <a:srgbClr val="000000"/>
              </a:buClr>
              <a:buSzPts val="1800"/>
              <a:buFont typeface="Wingdings" panose="05000000000000000000" pitchFamily="2" charset="2"/>
              <a:buChar char="Ø"/>
            </a:pPr>
            <a:r>
              <a:rPr lang="en" sz="1400" dirty="0">
                <a:solidFill>
                  <a:srgbClr val="000000"/>
                </a:solidFill>
                <a:latin typeface="Calibri"/>
                <a:ea typeface="Calibri"/>
                <a:cs typeface="Calibri"/>
                <a:sym typeface="Calibri"/>
              </a:rPr>
              <a:t>Prior to downloading, ensure that Java JDK and Scala is installed on your machine. </a:t>
            </a:r>
            <a:endParaRPr sz="1400" dirty="0">
              <a:solidFill>
                <a:srgbClr val="000000"/>
              </a:solidFill>
              <a:latin typeface="Calibri"/>
              <a:ea typeface="Calibri"/>
              <a:cs typeface="Calibri"/>
              <a:sym typeface="Calibri"/>
            </a:endParaRPr>
          </a:p>
          <a:p>
            <a:pPr lvl="0" algn="l" rtl="0">
              <a:lnSpc>
                <a:spcPct val="150000"/>
              </a:lnSpc>
              <a:spcBef>
                <a:spcPts val="0"/>
              </a:spcBef>
              <a:spcAft>
                <a:spcPts val="0"/>
              </a:spcAft>
              <a:buClr>
                <a:srgbClr val="000000"/>
              </a:buClr>
              <a:buSzPts val="1800"/>
              <a:buFont typeface="Wingdings" panose="05000000000000000000" pitchFamily="2" charset="2"/>
              <a:buChar char="Ø"/>
            </a:pPr>
            <a:r>
              <a:rPr lang="en" sz="1400" dirty="0">
                <a:solidFill>
                  <a:srgbClr val="000000"/>
                </a:solidFill>
                <a:latin typeface="Calibri"/>
                <a:ea typeface="Calibri"/>
                <a:cs typeface="Calibri"/>
                <a:sym typeface="Calibri"/>
              </a:rPr>
              <a:t>Spark requires Java to run and Scala is used to implement Spark.</a:t>
            </a:r>
            <a:endParaRPr sz="1400" dirty="0">
              <a:solidFill>
                <a:srgbClr val="000000"/>
              </a:solidFill>
              <a:uFill>
                <a:noFill/>
              </a:uFill>
              <a:latin typeface="Calibri"/>
              <a:ea typeface="Calibri"/>
              <a:cs typeface="Calibri"/>
              <a:sym typeface="Calibri"/>
              <a:hlinkClick r:id="rId3"/>
            </a:endParaRPr>
          </a:p>
          <a:p>
            <a:pPr lvl="0" algn="l" rtl="0">
              <a:lnSpc>
                <a:spcPct val="150000"/>
              </a:lnSpc>
              <a:spcBef>
                <a:spcPts val="0"/>
              </a:spcBef>
              <a:spcAft>
                <a:spcPts val="0"/>
              </a:spcAft>
              <a:buClr>
                <a:srgbClr val="000000"/>
              </a:buClr>
              <a:buSzPts val="1800"/>
              <a:buFont typeface="Wingdings" panose="05000000000000000000" pitchFamily="2" charset="2"/>
              <a:buChar char="Ø"/>
            </a:pPr>
            <a:r>
              <a:rPr lang="en" sz="1400" dirty="0">
                <a:solidFill>
                  <a:srgbClr val="000000"/>
                </a:solidFill>
                <a:latin typeface="Calibri"/>
                <a:ea typeface="Calibri"/>
                <a:cs typeface="Calibri"/>
                <a:sym typeface="Calibri"/>
              </a:rPr>
              <a:t>Select package type as “Pre-built for Hadoop 2.7 and later” and download the compressed TAR file. Unpack the tar file after downloading.</a:t>
            </a:r>
            <a:endParaRPr sz="1400" dirty="0">
              <a:solidFill>
                <a:srgbClr val="000000"/>
              </a:solidFill>
              <a:latin typeface="Calibri"/>
              <a:ea typeface="Calibri"/>
              <a:cs typeface="Calibri"/>
              <a:sym typeface="Calibri"/>
            </a:endParaRPr>
          </a:p>
          <a:p>
            <a:pPr lvl="0" algn="l" rtl="0">
              <a:lnSpc>
                <a:spcPct val="150000"/>
              </a:lnSpc>
              <a:spcBef>
                <a:spcPts val="0"/>
              </a:spcBef>
              <a:spcAft>
                <a:spcPts val="0"/>
              </a:spcAft>
              <a:buClr>
                <a:srgbClr val="000000"/>
              </a:buClr>
              <a:buSzPts val="1800"/>
              <a:buFont typeface="Wingdings" panose="05000000000000000000" pitchFamily="2" charset="2"/>
              <a:buChar char="Ø"/>
            </a:pPr>
            <a:r>
              <a:rPr lang="en" sz="1400" dirty="0">
                <a:solidFill>
                  <a:srgbClr val="000000"/>
                </a:solidFill>
                <a:latin typeface="Calibri"/>
                <a:ea typeface="Calibri"/>
                <a:cs typeface="Calibri"/>
                <a:sym typeface="Calibri"/>
              </a:rPr>
              <a:t>Spark’s shell provides a simple way to learn the API, as well as a powerful tool to analyze data interactively.</a:t>
            </a:r>
            <a:endParaRPr sz="1400" dirty="0">
              <a:solidFill>
                <a:srgbClr val="000000"/>
              </a:solidFill>
              <a:latin typeface="Calibri"/>
              <a:ea typeface="Calibri"/>
              <a:cs typeface="Calibri"/>
              <a:sym typeface="Calibri"/>
            </a:endParaRPr>
          </a:p>
          <a:p>
            <a:pPr lvl="0" algn="l" rtl="0">
              <a:lnSpc>
                <a:spcPct val="150000"/>
              </a:lnSpc>
              <a:spcBef>
                <a:spcPts val="0"/>
              </a:spcBef>
              <a:spcAft>
                <a:spcPts val="0"/>
              </a:spcAft>
              <a:buClr>
                <a:srgbClr val="000000"/>
              </a:buClr>
              <a:buSzPts val="1800"/>
              <a:buFont typeface="Wingdings" panose="05000000000000000000" pitchFamily="2" charset="2"/>
              <a:buChar char="Ø"/>
            </a:pPr>
            <a:r>
              <a:rPr lang="en" sz="1400" dirty="0">
                <a:solidFill>
                  <a:srgbClr val="000000"/>
                </a:solidFill>
                <a:latin typeface="Calibri"/>
                <a:ea typeface="Calibri"/>
                <a:cs typeface="Calibri"/>
                <a:sym typeface="Calibri"/>
              </a:rPr>
              <a:t>It is available in either Scala (which runs on the Java VM and is thus a good way to use existing Java libraries) or Python.</a:t>
            </a:r>
            <a:endParaRPr sz="1400" dirty="0">
              <a:solidFill>
                <a:srgbClr val="000000"/>
              </a:solidFill>
              <a:latin typeface="Calibri"/>
              <a:ea typeface="Calibri"/>
              <a:cs typeface="Calibri"/>
              <a:sym typeface="Calibri"/>
            </a:endParaRPr>
          </a:p>
          <a:p>
            <a:pPr lvl="0" algn="l" rtl="0">
              <a:lnSpc>
                <a:spcPct val="150000"/>
              </a:lnSpc>
              <a:spcBef>
                <a:spcPts val="0"/>
              </a:spcBef>
              <a:spcAft>
                <a:spcPts val="0"/>
              </a:spcAft>
              <a:buClr>
                <a:srgbClr val="000000"/>
              </a:buClr>
              <a:buSzPts val="1800"/>
              <a:buFont typeface="Wingdings" panose="05000000000000000000" pitchFamily="2" charset="2"/>
              <a:buChar char="Ø"/>
            </a:pPr>
            <a:r>
              <a:rPr lang="en" sz="1400" dirty="0">
                <a:solidFill>
                  <a:srgbClr val="000000"/>
                </a:solidFill>
                <a:latin typeface="Calibri"/>
                <a:ea typeface="Calibri"/>
                <a:cs typeface="Calibri"/>
                <a:sym typeface="Calibri"/>
              </a:rPr>
              <a:t>Open the spark shell by typing “./bin/spark-shell”  for Scala version and “./bin/pyspark ” for Python Version</a:t>
            </a:r>
            <a:endParaRPr sz="1400" dirty="0">
              <a:solidFill>
                <a:srgbClr val="000000"/>
              </a:solidFill>
              <a:latin typeface="Calibri"/>
              <a:ea typeface="Calibri"/>
              <a:cs typeface="Calibri"/>
              <a:sym typeface="Calibri"/>
            </a:endParaRPr>
          </a:p>
          <a:p>
            <a:pPr marL="914400" lvl="1" indent="-317500" algn="l" rtl="0">
              <a:lnSpc>
                <a:spcPct val="90000"/>
              </a:lnSpc>
              <a:spcBef>
                <a:spcPts val="0"/>
              </a:spcBef>
              <a:spcAft>
                <a:spcPts val="0"/>
              </a:spcAft>
              <a:buClr>
                <a:srgbClr val="000000"/>
              </a:buClr>
              <a:buSzPts val="1400"/>
              <a:buFont typeface="Calibri"/>
              <a:buChar char="○"/>
            </a:pPr>
            <a:endParaRPr sz="1400" dirty="0">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xfrm>
            <a:off x="471500" y="445025"/>
            <a:ext cx="8361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Download and Installation</a:t>
            </a:r>
            <a:endParaRPr/>
          </a:p>
        </p:txBody>
      </p:sp>
      <p:sp>
        <p:nvSpPr>
          <p:cNvPr id="91" name="Google Shape;91;p19"/>
          <p:cNvSpPr txBox="1">
            <a:spLocks noGrp="1"/>
          </p:cNvSpPr>
          <p:nvPr>
            <p:ph type="body" idx="1"/>
          </p:nvPr>
        </p:nvSpPr>
        <p:spPr>
          <a:xfrm>
            <a:off x="311700" y="2115671"/>
            <a:ext cx="8520600" cy="2453204"/>
          </a:xfrm>
          <a:prstGeom prst="rect">
            <a:avLst/>
          </a:prstGeom>
        </p:spPr>
        <p:txBody>
          <a:bodyPr spcFirstLastPara="1" wrap="square" lIns="91425" tIns="91425" rIns="91425" bIns="91425" anchor="t" anchorCtr="0">
            <a:noAutofit/>
          </a:bodyPr>
          <a:lstStyle/>
          <a:p>
            <a:pPr lvl="0" algn="l" rtl="0">
              <a:lnSpc>
                <a:spcPct val="150000"/>
              </a:lnSpc>
              <a:spcBef>
                <a:spcPts val="0"/>
              </a:spcBef>
              <a:spcAft>
                <a:spcPts val="0"/>
              </a:spcAft>
              <a:buClr>
                <a:srgbClr val="000000"/>
              </a:buClr>
              <a:buSzPts val="1800"/>
              <a:buFont typeface="Wingdings" panose="05000000000000000000" pitchFamily="2" charset="2"/>
              <a:buChar char="Ø"/>
            </a:pPr>
            <a:r>
              <a:rPr lang="en" sz="1400" dirty="0">
                <a:solidFill>
                  <a:srgbClr val="000000"/>
                </a:solidFill>
                <a:latin typeface="Calibri"/>
                <a:ea typeface="Calibri"/>
                <a:cs typeface="Calibri"/>
                <a:sym typeface="Calibri"/>
              </a:rPr>
              <a:t>Configure the environment according to your needs/preferences using options such as the SparkConf or the Spark Shell tools. You should also be able to configure the settings using the Installation Wizard for the Spark application.  </a:t>
            </a:r>
            <a:endParaRPr sz="1400" dirty="0">
              <a:solidFill>
                <a:srgbClr val="000000"/>
              </a:solidFill>
              <a:latin typeface="Calibri"/>
              <a:ea typeface="Calibri"/>
              <a:cs typeface="Calibri"/>
              <a:sym typeface="Calibri"/>
            </a:endParaRPr>
          </a:p>
          <a:p>
            <a:pPr lvl="0" algn="l" rtl="0">
              <a:lnSpc>
                <a:spcPct val="150000"/>
              </a:lnSpc>
              <a:spcBef>
                <a:spcPts val="0"/>
              </a:spcBef>
              <a:spcAft>
                <a:spcPts val="0"/>
              </a:spcAft>
              <a:buClr>
                <a:srgbClr val="000000"/>
              </a:buClr>
              <a:buSzPts val="1800"/>
              <a:buFont typeface="Wingdings" panose="05000000000000000000" pitchFamily="2" charset="2"/>
              <a:buChar char="Ø"/>
            </a:pPr>
            <a:r>
              <a:rPr lang="en" sz="1400" dirty="0">
                <a:solidFill>
                  <a:srgbClr val="000000"/>
                </a:solidFill>
                <a:latin typeface="Calibri"/>
                <a:ea typeface="Calibri"/>
                <a:cs typeface="Calibri"/>
                <a:sym typeface="Calibri"/>
              </a:rPr>
              <a:t>Initialize a new SparkContext using your preferred language (i.e. Python, Java, Scala, R). SparkContext sets up services and connects to an execution environment for Spark applications.</a:t>
            </a:r>
            <a:endParaRPr sz="1400" dirty="0">
              <a:solidFill>
                <a:srgbClr val="000000"/>
              </a:solidFill>
              <a:latin typeface="Calibri"/>
              <a:ea typeface="Calibri"/>
              <a:cs typeface="Calibri"/>
              <a:sym typeface="Calibri"/>
            </a:endParaRPr>
          </a:p>
          <a:p>
            <a:pPr marL="0" lvl="0" indent="0" algn="l" rtl="0">
              <a:spcBef>
                <a:spcPts val="0"/>
              </a:spcBef>
              <a:spcAft>
                <a:spcPts val="1600"/>
              </a:spcAft>
              <a:buNone/>
            </a:pPr>
            <a:endParaRPr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a:off x="311700" y="448234"/>
            <a:ext cx="8520600" cy="26946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Spark Application Overview</a:t>
            </a:r>
            <a:endParaRPr/>
          </a:p>
        </p:txBody>
      </p:sp>
      <p:sp>
        <p:nvSpPr>
          <p:cNvPr id="97" name="Google Shape;97;p20"/>
          <p:cNvSpPr txBox="1">
            <a:spLocks noGrp="1"/>
          </p:cNvSpPr>
          <p:nvPr>
            <p:ph type="body" idx="1"/>
          </p:nvPr>
        </p:nvSpPr>
        <p:spPr>
          <a:xfrm>
            <a:off x="311700" y="1707358"/>
            <a:ext cx="8689500" cy="3043236"/>
          </a:xfrm>
          <a:prstGeom prst="rect">
            <a:avLst/>
          </a:prstGeom>
        </p:spPr>
        <p:txBody>
          <a:bodyPr spcFirstLastPara="1" wrap="square" lIns="91425" tIns="91425" rIns="91425" bIns="91425" anchor="t" anchorCtr="0">
            <a:noAutofit/>
          </a:bodyPr>
          <a:lstStyle/>
          <a:p>
            <a:pPr lvl="0" algn="l" rtl="0">
              <a:lnSpc>
                <a:spcPct val="150000"/>
              </a:lnSpc>
              <a:spcBef>
                <a:spcPts val="0"/>
              </a:spcBef>
              <a:spcAft>
                <a:spcPts val="0"/>
              </a:spcAft>
              <a:buClr>
                <a:schemeClr val="dk1"/>
              </a:buClr>
              <a:buSzPts val="1800"/>
              <a:buFont typeface="Wingdings" panose="05000000000000000000" pitchFamily="2" charset="2"/>
              <a:buChar char="Ø"/>
            </a:pPr>
            <a:r>
              <a:rPr lang="en" sz="1400" dirty="0">
                <a:solidFill>
                  <a:schemeClr val="dk1"/>
                </a:solidFill>
                <a:latin typeface="Calibri"/>
                <a:ea typeface="Calibri"/>
                <a:cs typeface="Calibri"/>
                <a:sym typeface="Calibri"/>
              </a:rPr>
              <a:t>Each Spark application is a self-contained computation that runs user-supplied code to compute a result like MapReduce applications But, Spark has many advantages over MapReduce. </a:t>
            </a:r>
            <a:endParaRPr sz="1400" dirty="0">
              <a:solidFill>
                <a:schemeClr val="dk1"/>
              </a:solidFill>
              <a:latin typeface="Calibri"/>
              <a:ea typeface="Calibri"/>
              <a:cs typeface="Calibri"/>
              <a:sym typeface="Calibri"/>
            </a:endParaRPr>
          </a:p>
          <a:p>
            <a:pPr lvl="0" algn="l" rtl="0">
              <a:lnSpc>
                <a:spcPct val="150000"/>
              </a:lnSpc>
              <a:spcBef>
                <a:spcPts val="0"/>
              </a:spcBef>
              <a:spcAft>
                <a:spcPts val="0"/>
              </a:spcAft>
              <a:buClr>
                <a:schemeClr val="dk1"/>
              </a:buClr>
              <a:buSzPts val="1800"/>
              <a:buFont typeface="Wingdings" panose="05000000000000000000" pitchFamily="2" charset="2"/>
              <a:buChar char="Ø"/>
            </a:pPr>
            <a:r>
              <a:rPr lang="en" sz="1400" dirty="0">
                <a:solidFill>
                  <a:schemeClr val="dk1"/>
                </a:solidFill>
                <a:latin typeface="Calibri"/>
                <a:ea typeface="Calibri"/>
                <a:cs typeface="Calibri"/>
                <a:sym typeface="Calibri"/>
              </a:rPr>
              <a:t>In MapReduce, the highest-level unit of computation is a job while In Spark, the highest-level unit of computation is an application. </a:t>
            </a:r>
            <a:endParaRPr sz="1400" dirty="0">
              <a:solidFill>
                <a:schemeClr val="dk1"/>
              </a:solidFill>
              <a:latin typeface="Calibri"/>
              <a:ea typeface="Calibri"/>
              <a:cs typeface="Calibri"/>
              <a:sym typeface="Calibri"/>
            </a:endParaRPr>
          </a:p>
          <a:p>
            <a:pPr lvl="0" algn="l" rtl="0">
              <a:lnSpc>
                <a:spcPct val="150000"/>
              </a:lnSpc>
              <a:spcBef>
                <a:spcPts val="0"/>
              </a:spcBef>
              <a:spcAft>
                <a:spcPts val="0"/>
              </a:spcAft>
              <a:buClr>
                <a:schemeClr val="dk1"/>
              </a:buClr>
              <a:buSzPts val="1800"/>
              <a:buFont typeface="Wingdings" panose="05000000000000000000" pitchFamily="2" charset="2"/>
              <a:buChar char="Ø"/>
            </a:pPr>
            <a:r>
              <a:rPr lang="en" sz="1400" dirty="0">
                <a:solidFill>
                  <a:schemeClr val="dk1"/>
                </a:solidFill>
                <a:latin typeface="Calibri"/>
                <a:ea typeface="Calibri"/>
                <a:cs typeface="Calibri"/>
                <a:sym typeface="Calibri"/>
              </a:rPr>
              <a:t>A Spark application can be used for a single batch job, an interactive session with multiple jobs, or a long-lived server continually satisfying requests. </a:t>
            </a:r>
            <a:endParaRPr sz="1400" dirty="0">
              <a:solidFill>
                <a:schemeClr val="dk1"/>
              </a:solidFill>
              <a:latin typeface="Calibri"/>
              <a:ea typeface="Calibri"/>
              <a:cs typeface="Calibri"/>
              <a:sym typeface="Calibri"/>
            </a:endParaRPr>
          </a:p>
          <a:p>
            <a:pPr lvl="0" algn="l" rtl="0">
              <a:lnSpc>
                <a:spcPct val="150000"/>
              </a:lnSpc>
              <a:spcBef>
                <a:spcPts val="0"/>
              </a:spcBef>
              <a:spcAft>
                <a:spcPts val="0"/>
              </a:spcAft>
              <a:buClr>
                <a:schemeClr val="dk1"/>
              </a:buClr>
              <a:buSzPts val="1800"/>
              <a:buFont typeface="Wingdings" panose="05000000000000000000" pitchFamily="2" charset="2"/>
              <a:buChar char="Ø"/>
            </a:pPr>
            <a:r>
              <a:rPr lang="en" sz="1400" dirty="0">
                <a:solidFill>
                  <a:schemeClr val="dk1"/>
                </a:solidFill>
                <a:latin typeface="Calibri"/>
                <a:ea typeface="Calibri"/>
                <a:cs typeface="Calibri"/>
                <a:sym typeface="Calibri"/>
              </a:rPr>
              <a:t>Multiple tasks can run within the same executor. Both combine to enable extremely fast task startup time as well as in-memory data storage, resulting in orders of magnitude faster performance over MapReduce.</a:t>
            </a:r>
            <a:endParaRPr sz="1400" dirty="0">
              <a:solidFill>
                <a:schemeClr val="dk1"/>
              </a:solidFill>
              <a:latin typeface="Calibri"/>
              <a:ea typeface="Calibri"/>
              <a:cs typeface="Calibri"/>
              <a:sym typeface="Calibri"/>
            </a:endParaRPr>
          </a:p>
          <a:p>
            <a:pPr lvl="0" algn="l" rtl="0">
              <a:lnSpc>
                <a:spcPct val="150000"/>
              </a:lnSpc>
              <a:spcBef>
                <a:spcPts val="0"/>
              </a:spcBef>
              <a:spcAft>
                <a:spcPts val="0"/>
              </a:spcAft>
              <a:buClr>
                <a:schemeClr val="dk1"/>
              </a:buClr>
              <a:buSzPts val="1800"/>
              <a:buFont typeface="Wingdings" panose="05000000000000000000" pitchFamily="2" charset="2"/>
              <a:buChar char="Ø"/>
            </a:pPr>
            <a:r>
              <a:rPr lang="en" sz="1400" dirty="0">
                <a:solidFill>
                  <a:schemeClr val="dk1"/>
                </a:solidFill>
                <a:latin typeface="Calibri"/>
                <a:ea typeface="Calibri"/>
                <a:cs typeface="Calibri"/>
                <a:sym typeface="Calibri"/>
              </a:rPr>
              <a:t>Spark application execution involves runtime concepts such as driver, executor, task , job and stage</a:t>
            </a:r>
            <a:endParaRPr sz="1400" dirty="0">
              <a:solidFill>
                <a:schemeClr val="dk1"/>
              </a:solidFill>
              <a:latin typeface="Calibri"/>
              <a:ea typeface="Calibri"/>
              <a:cs typeface="Calibri"/>
              <a:sym typeface="Calibri"/>
            </a:endParaRPr>
          </a:p>
          <a:p>
            <a:pPr marL="0" lvl="0" indent="0" algn="l" rtl="0">
              <a:spcBef>
                <a:spcPts val="0"/>
              </a:spcBef>
              <a:spcAft>
                <a:spcPts val="0"/>
              </a:spcAft>
              <a:buNone/>
            </a:pPr>
            <a:endParaRPr sz="1400" dirty="0">
              <a:solidFill>
                <a:schemeClr val="dk1"/>
              </a:solidFill>
              <a:latin typeface="Calibri"/>
              <a:ea typeface="Calibri"/>
              <a:cs typeface="Calibri"/>
              <a:sym typeface="Calibri"/>
            </a:endParaRPr>
          </a:p>
          <a:p>
            <a:pPr marL="0" lvl="0" indent="0" algn="l" rtl="0">
              <a:spcBef>
                <a:spcPts val="1600"/>
              </a:spcBef>
              <a:spcAft>
                <a:spcPts val="1600"/>
              </a:spcAft>
              <a:buNone/>
            </a:pPr>
            <a:endParaRPr sz="1400" dirty="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1"/>
          <p:cNvSpPr txBox="1">
            <a:spLocks noGrp="1"/>
          </p:cNvSpPr>
          <p:nvPr>
            <p:ph type="title"/>
          </p:nvPr>
        </p:nvSpPr>
        <p:spPr>
          <a:xfrm>
            <a:off x="311700" y="650530"/>
            <a:ext cx="8520600" cy="4571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Simple Spark Application</a:t>
            </a:r>
            <a:endParaRPr dirty="0"/>
          </a:p>
        </p:txBody>
      </p:sp>
      <p:sp>
        <p:nvSpPr>
          <p:cNvPr id="103" name="Google Shape;103;p21"/>
          <p:cNvSpPr txBox="1">
            <a:spLocks noGrp="1"/>
          </p:cNvSpPr>
          <p:nvPr>
            <p:ph type="body" idx="1"/>
          </p:nvPr>
        </p:nvSpPr>
        <p:spPr>
          <a:xfrm>
            <a:off x="311700" y="1793081"/>
            <a:ext cx="8753700" cy="3200369"/>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400" dirty="0">
                <a:solidFill>
                  <a:srgbClr val="000000"/>
                </a:solidFill>
                <a:latin typeface="Calibri" panose="020F0502020204030204" pitchFamily="34" charset="0"/>
                <a:ea typeface="Calibri"/>
                <a:cs typeface="Calibri" panose="020F0502020204030204" pitchFamily="34" charset="0"/>
                <a:sym typeface="Calibri"/>
              </a:rPr>
              <a:t>Spark application can be developed in 3 of the supported following languages.</a:t>
            </a:r>
          </a:p>
          <a:p>
            <a:pPr marL="0" lvl="0" indent="0" algn="l" rtl="0">
              <a:lnSpc>
                <a:spcPct val="150000"/>
              </a:lnSpc>
              <a:spcBef>
                <a:spcPts val="0"/>
              </a:spcBef>
              <a:spcAft>
                <a:spcPts val="0"/>
              </a:spcAft>
              <a:buNone/>
            </a:pPr>
            <a:r>
              <a:rPr lang="en" sz="1400" dirty="0">
                <a:solidFill>
                  <a:srgbClr val="000000"/>
                </a:solidFill>
                <a:latin typeface="Calibri" panose="020F0502020204030204" pitchFamily="34" charset="0"/>
                <a:ea typeface="Calibri"/>
                <a:cs typeface="Calibri" panose="020F0502020204030204" pitchFamily="34" charset="0"/>
                <a:sym typeface="Calibri"/>
              </a:rPr>
              <a:t>1)Java 2) Python 3) Scala</a:t>
            </a:r>
            <a:endParaRPr sz="1400" dirty="0">
              <a:solidFill>
                <a:srgbClr val="000000"/>
              </a:solidFill>
              <a:latin typeface="Calibri" panose="020F0502020204030204" pitchFamily="34" charset="0"/>
              <a:ea typeface="Calibri"/>
              <a:cs typeface="Calibri" panose="020F0502020204030204" pitchFamily="34" charset="0"/>
              <a:sym typeface="Calibri"/>
            </a:endParaRPr>
          </a:p>
          <a:p>
            <a:pPr marL="457200" lvl="0" indent="-355600" algn="l" rtl="0">
              <a:lnSpc>
                <a:spcPct val="150000"/>
              </a:lnSpc>
              <a:spcBef>
                <a:spcPts val="1600"/>
              </a:spcBef>
              <a:spcAft>
                <a:spcPts val="0"/>
              </a:spcAft>
              <a:buClr>
                <a:schemeClr val="dk1"/>
              </a:buClr>
              <a:buSzPts val="2000"/>
              <a:buFont typeface="Wingdings" panose="05000000000000000000" pitchFamily="2" charset="2"/>
              <a:buChar char="Ø"/>
            </a:pPr>
            <a:r>
              <a:rPr lang="en" sz="1400" dirty="0">
                <a:solidFill>
                  <a:schemeClr val="dk1"/>
                </a:solidFill>
                <a:latin typeface="Calibri" panose="020F0502020204030204" pitchFamily="34" charset="0"/>
                <a:ea typeface="Calibri"/>
                <a:cs typeface="Calibri" panose="020F0502020204030204" pitchFamily="34" charset="0"/>
                <a:sym typeface="Calibri"/>
              </a:rPr>
              <a:t>Spark provides primarily two abstractions in its applications:</a:t>
            </a:r>
            <a:endParaRPr sz="1400" dirty="0">
              <a:solidFill>
                <a:schemeClr val="dk1"/>
              </a:solidFill>
              <a:latin typeface="Calibri" panose="020F0502020204030204" pitchFamily="34" charset="0"/>
              <a:ea typeface="Calibri"/>
              <a:cs typeface="Calibri" panose="020F0502020204030204" pitchFamily="34" charset="0"/>
              <a:sym typeface="Calibri"/>
            </a:endParaRPr>
          </a:p>
          <a:p>
            <a:pPr marL="914400" lvl="1" indent="-355600" algn="l" rtl="0">
              <a:lnSpc>
                <a:spcPct val="150000"/>
              </a:lnSpc>
              <a:spcBef>
                <a:spcPts val="0"/>
              </a:spcBef>
              <a:spcAft>
                <a:spcPts val="0"/>
              </a:spcAft>
              <a:buClr>
                <a:schemeClr val="dk1"/>
              </a:buClr>
              <a:buSzPts val="2000"/>
              <a:buFont typeface="Wingdings" panose="05000000000000000000" pitchFamily="2" charset="2"/>
              <a:buChar char="Ø"/>
            </a:pPr>
            <a:r>
              <a:rPr lang="en" sz="1400" dirty="0">
                <a:solidFill>
                  <a:schemeClr val="dk1"/>
                </a:solidFill>
                <a:latin typeface="Calibri" panose="020F0502020204030204" pitchFamily="34" charset="0"/>
                <a:ea typeface="Calibri"/>
                <a:cs typeface="Calibri" panose="020F0502020204030204" pitchFamily="34" charset="0"/>
                <a:sym typeface="Calibri"/>
              </a:rPr>
              <a:t>RDD (Resilient Distributed Dataset) --- (Dataset in newest version)</a:t>
            </a:r>
            <a:endParaRPr sz="1400" dirty="0">
              <a:solidFill>
                <a:schemeClr val="dk1"/>
              </a:solidFill>
              <a:latin typeface="Calibri" panose="020F0502020204030204" pitchFamily="34" charset="0"/>
              <a:ea typeface="Calibri"/>
              <a:cs typeface="Calibri" panose="020F0502020204030204" pitchFamily="34" charset="0"/>
              <a:sym typeface="Calibri"/>
            </a:endParaRPr>
          </a:p>
          <a:p>
            <a:pPr marL="914400" lvl="1" indent="-355600" algn="l" rtl="0">
              <a:lnSpc>
                <a:spcPct val="150000"/>
              </a:lnSpc>
              <a:spcBef>
                <a:spcPts val="0"/>
              </a:spcBef>
              <a:spcAft>
                <a:spcPts val="0"/>
              </a:spcAft>
              <a:buClr>
                <a:schemeClr val="dk1"/>
              </a:buClr>
              <a:buSzPts val="2000"/>
              <a:buFont typeface="Wingdings" panose="05000000000000000000" pitchFamily="2" charset="2"/>
              <a:buChar char="Ø"/>
            </a:pPr>
            <a:r>
              <a:rPr lang="en" sz="1400" dirty="0">
                <a:solidFill>
                  <a:schemeClr val="dk1"/>
                </a:solidFill>
                <a:latin typeface="Calibri" panose="020F0502020204030204" pitchFamily="34" charset="0"/>
                <a:ea typeface="Calibri"/>
                <a:cs typeface="Calibri" panose="020F0502020204030204" pitchFamily="34" charset="0"/>
                <a:sym typeface="Calibri"/>
              </a:rPr>
              <a:t>Two types of Shared Variables in parallel Operations</a:t>
            </a:r>
            <a:endParaRPr sz="1400" dirty="0">
              <a:solidFill>
                <a:schemeClr val="dk1"/>
              </a:solidFill>
              <a:latin typeface="Calibri" panose="020F0502020204030204" pitchFamily="34" charset="0"/>
              <a:ea typeface="Calibri"/>
              <a:cs typeface="Calibri" panose="020F0502020204030204" pitchFamily="34" charset="0"/>
              <a:sym typeface="Calibri"/>
            </a:endParaRPr>
          </a:p>
          <a:p>
            <a:pPr marL="1257300" lvl="0" algn="l" rtl="0">
              <a:lnSpc>
                <a:spcPct val="150000"/>
              </a:lnSpc>
              <a:spcBef>
                <a:spcPts val="0"/>
              </a:spcBef>
              <a:spcAft>
                <a:spcPts val="0"/>
              </a:spcAft>
              <a:buFont typeface="Wingdings" panose="05000000000000000000" pitchFamily="2" charset="2"/>
              <a:buChar char="Ø"/>
            </a:pPr>
            <a:r>
              <a:rPr lang="en" sz="1400" b="1" dirty="0">
                <a:solidFill>
                  <a:schemeClr val="dk1"/>
                </a:solidFill>
                <a:latin typeface="Calibri" panose="020F0502020204030204" pitchFamily="34" charset="0"/>
                <a:ea typeface="Calibri"/>
                <a:cs typeface="Calibri" panose="020F0502020204030204" pitchFamily="34" charset="0"/>
                <a:sym typeface="Calibri"/>
              </a:rPr>
              <a:t>Broadcast variables: </a:t>
            </a:r>
            <a:r>
              <a:rPr lang="en" sz="1400" dirty="0">
                <a:solidFill>
                  <a:schemeClr val="dk1"/>
                </a:solidFill>
                <a:latin typeface="Calibri" panose="020F0502020204030204" pitchFamily="34" charset="0"/>
                <a:ea typeface="Calibri"/>
                <a:cs typeface="Calibri" panose="020F0502020204030204" pitchFamily="34" charset="0"/>
                <a:sym typeface="Calibri"/>
              </a:rPr>
              <a:t>Can be stored in the cache of each system</a:t>
            </a:r>
            <a:endParaRPr sz="1400" dirty="0">
              <a:solidFill>
                <a:schemeClr val="dk1"/>
              </a:solidFill>
              <a:latin typeface="Calibri" panose="020F0502020204030204" pitchFamily="34" charset="0"/>
              <a:ea typeface="Calibri"/>
              <a:cs typeface="Calibri" panose="020F0502020204030204" pitchFamily="34" charset="0"/>
              <a:sym typeface="Calibri"/>
            </a:endParaRPr>
          </a:p>
          <a:p>
            <a:pPr marL="1257300" lvl="0" algn="l" rtl="0">
              <a:lnSpc>
                <a:spcPct val="150000"/>
              </a:lnSpc>
              <a:spcBef>
                <a:spcPts val="0"/>
              </a:spcBef>
              <a:spcAft>
                <a:spcPts val="0"/>
              </a:spcAft>
              <a:buFont typeface="Wingdings" panose="05000000000000000000" pitchFamily="2" charset="2"/>
              <a:buChar char="Ø"/>
            </a:pPr>
            <a:r>
              <a:rPr lang="en" sz="1400" b="1" dirty="0">
                <a:solidFill>
                  <a:schemeClr val="dk1"/>
                </a:solidFill>
                <a:latin typeface="Calibri" panose="020F0502020204030204" pitchFamily="34" charset="0"/>
                <a:ea typeface="Calibri"/>
                <a:cs typeface="Calibri" panose="020F0502020204030204" pitchFamily="34" charset="0"/>
                <a:sym typeface="Calibri"/>
              </a:rPr>
              <a:t>Accumulators</a:t>
            </a:r>
            <a:r>
              <a:rPr lang="en" sz="1400" dirty="0">
                <a:solidFill>
                  <a:schemeClr val="dk1"/>
                </a:solidFill>
                <a:latin typeface="Calibri" panose="020F0502020204030204" pitchFamily="34" charset="0"/>
                <a:ea typeface="Calibri"/>
                <a:cs typeface="Calibri" panose="020F0502020204030204" pitchFamily="34" charset="0"/>
                <a:sym typeface="Calibri"/>
              </a:rPr>
              <a:t> : Can help with aggregation functions such as addition</a:t>
            </a:r>
            <a:endParaRPr sz="1400" dirty="0">
              <a:solidFill>
                <a:schemeClr val="dk1"/>
              </a:solidFill>
              <a:latin typeface="Calibri" panose="020F0502020204030204" pitchFamily="34" charset="0"/>
              <a:ea typeface="Calibri"/>
              <a:cs typeface="Calibri" panose="020F0502020204030204" pitchFamily="34" charset="0"/>
              <a:sym typeface="Calibri"/>
            </a:endParaRPr>
          </a:p>
          <a:p>
            <a:pPr marL="0" lvl="0" indent="0" algn="l" rtl="0">
              <a:lnSpc>
                <a:spcPct val="150000"/>
              </a:lnSpc>
              <a:spcBef>
                <a:spcPts val="0"/>
              </a:spcBef>
              <a:spcAft>
                <a:spcPts val="0"/>
              </a:spcAft>
              <a:buNone/>
            </a:pPr>
            <a:r>
              <a:rPr lang="en" sz="1400" dirty="0">
                <a:solidFill>
                  <a:srgbClr val="FFFFFF"/>
                </a:solidFill>
                <a:latin typeface="Calibri" panose="020F0502020204030204" pitchFamily="34" charset="0"/>
                <a:ea typeface="Lato"/>
                <a:cs typeface="Calibri" panose="020F0502020204030204" pitchFamily="34" charset="0"/>
                <a:sym typeface="Lato"/>
              </a:rPr>
              <a:t>○Accumulators</a:t>
            </a:r>
            <a:endParaRPr sz="1400" dirty="0">
              <a:solidFill>
                <a:srgbClr val="FFFFFF"/>
              </a:solidFill>
              <a:latin typeface="Calibri" panose="020F0502020204030204" pitchFamily="34" charset="0"/>
              <a:ea typeface="Lato"/>
              <a:cs typeface="Calibri" panose="020F0502020204030204" pitchFamily="34" charset="0"/>
              <a:sym typeface="Lato"/>
            </a:endParaRPr>
          </a:p>
          <a:p>
            <a:pPr marL="0" lvl="0" indent="0" algn="l" rtl="0">
              <a:lnSpc>
                <a:spcPct val="150000"/>
              </a:lnSpc>
              <a:spcBef>
                <a:spcPts val="1600"/>
              </a:spcBef>
              <a:spcAft>
                <a:spcPts val="1600"/>
              </a:spcAft>
              <a:buNone/>
            </a:pPr>
            <a:endParaRPr sz="1400" dirty="0">
              <a:solidFill>
                <a:srgbClr val="000000"/>
              </a:solidFill>
              <a:latin typeface="Calibri" panose="020F0502020204030204" pitchFamily="34" charset="0"/>
              <a:ea typeface="Calibri"/>
              <a:cs typeface="Calibri" panose="020F0502020204030204" pitchFamily="34" charset="0"/>
              <a:sym typeface="Calibri"/>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48</TotalTime>
  <Words>1759</Words>
  <Application>Microsoft Office PowerPoint</Application>
  <PresentationFormat>On-screen Show (16:9)</PresentationFormat>
  <Paragraphs>135</Paragraphs>
  <Slides>19</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Century Gothic</vt:lpstr>
      <vt:lpstr>Lato</vt:lpstr>
      <vt:lpstr>Arial</vt:lpstr>
      <vt:lpstr>Montserrat</vt:lpstr>
      <vt:lpstr>Wingdings</vt:lpstr>
      <vt:lpstr>Calibri</vt:lpstr>
      <vt:lpstr>Wingdings 3</vt:lpstr>
      <vt:lpstr>Ion Boardroom</vt:lpstr>
      <vt:lpstr>Spark </vt:lpstr>
      <vt:lpstr>Contents</vt:lpstr>
      <vt:lpstr>Introduction to Spark</vt:lpstr>
      <vt:lpstr>Overview</vt:lpstr>
      <vt:lpstr>Layers and packages in Spark</vt:lpstr>
      <vt:lpstr>Download and Installation</vt:lpstr>
      <vt:lpstr>Download and Installation</vt:lpstr>
      <vt:lpstr>Spark Application Overview</vt:lpstr>
      <vt:lpstr>Simple Spark Application</vt:lpstr>
      <vt:lpstr>Simple Spark Applications Continued</vt:lpstr>
      <vt:lpstr>How a Spark Application Runs on a cluster?</vt:lpstr>
      <vt:lpstr>Spark Abstraction</vt:lpstr>
      <vt:lpstr>contd..</vt:lpstr>
      <vt:lpstr>What is scala?</vt:lpstr>
      <vt:lpstr>Why Scala?? </vt:lpstr>
      <vt:lpstr>Getting Started in Scala:</vt:lpstr>
      <vt:lpstr>Example programs with Scala and Python WordCount:In this example we use few transformations to build a dataset of (String, int) pairs called counts and save it to a file.  </vt:lpstr>
      <vt:lpstr>Prediction with Regressions utilizing MLlib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Spark</dc:title>
  <dc:creator>Devabhaktuni, Vinayini</dc:creator>
  <cp:lastModifiedBy>Tanmay Mhaske</cp:lastModifiedBy>
  <cp:revision>11</cp:revision>
  <dcterms:modified xsi:type="dcterms:W3CDTF">2019-10-01T20:02:46Z</dcterms:modified>
</cp:coreProperties>
</file>