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1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600" y="883919"/>
            <a:ext cx="11023600" cy="1262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20519" y="3746400"/>
            <a:ext cx="4984280" cy="600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600" y="476808"/>
            <a:ext cx="11023600" cy="207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643" y="3857891"/>
            <a:ext cx="12805512" cy="3893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43548" y="9165069"/>
            <a:ext cx="3648709" cy="42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ookeeper.apache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73.png"/><Relationship Id="rId4" Type="http://schemas.openxmlformats.org/officeDocument/2006/relationships/image" Target="../media/image62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5.png"/><Relationship Id="rId7" Type="http://schemas.openxmlformats.org/officeDocument/2006/relationships/image" Target="../media/image6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13VFohW" TargetMode="Externa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99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98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1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0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9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9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0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0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hyperlink" Target="http://bit.ly/13VFohW" TargetMode="External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13VFohW" TargetMode="Externa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3VFohW" TargetMode="External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hyperlink" Target="http://bit.ly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7200" y="5105400"/>
            <a:ext cx="608139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186305" algn="l"/>
              </a:tabLst>
            </a:pPr>
            <a:r>
              <a:rPr lang="en-US" sz="4400" b="1" spc="-5" dirty="0">
                <a:latin typeface="Arial"/>
                <a:cs typeface="Arial"/>
              </a:rPr>
              <a:t>      </a:t>
            </a:r>
            <a:r>
              <a:rPr sz="4400" b="1" spc="-5" dirty="0" err="1">
                <a:latin typeface="Arial"/>
                <a:cs typeface="Arial"/>
              </a:rPr>
              <a:t>ZooKeeper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496642" y="6258826"/>
            <a:ext cx="801179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0" marR="5080" indent="-1842135" algn="ctr">
              <a:lnSpc>
                <a:spcPts val="3800"/>
              </a:lnSpc>
            </a:pPr>
            <a:r>
              <a:rPr sz="3200" b="1" spc="-5" dirty="0">
                <a:solidFill>
                  <a:srgbClr val="005493"/>
                </a:solidFill>
                <a:latin typeface="Arial"/>
                <a:cs typeface="Arial"/>
              </a:rPr>
              <a:t>Claudia </a:t>
            </a:r>
            <a:r>
              <a:rPr sz="3200" b="1" spc="-5" dirty="0" err="1">
                <a:solidFill>
                  <a:srgbClr val="005493"/>
                </a:solidFill>
                <a:latin typeface="Arial"/>
                <a:cs typeface="Arial"/>
              </a:rPr>
              <a:t>Hauff</a:t>
            </a:r>
            <a:r>
              <a:rPr sz="3200" b="1" spc="-5" dirty="0">
                <a:solidFill>
                  <a:srgbClr val="005493"/>
                </a:solidFill>
                <a:latin typeface="Arial"/>
                <a:cs typeface="Arial"/>
              </a:rPr>
              <a:t> </a:t>
            </a:r>
            <a:endParaRPr lang="en-US" sz="3200" b="1" spc="-5" dirty="0">
              <a:solidFill>
                <a:srgbClr val="00549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8" y="3569366"/>
            <a:ext cx="6453479" cy="542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9734"/>
            <a:ext cx="13004800" cy="1739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6300"/>
            <a:ext cx="130048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76300"/>
            <a:ext cx="13004800" cy="1638300"/>
          </a:xfrm>
          <a:custGeom>
            <a:avLst/>
            <a:gdLst/>
            <a:ahLst/>
            <a:cxnLst/>
            <a:rect l="l" t="t" r="r" b="b"/>
            <a:pathLst>
              <a:path w="13004800" h="1638300">
                <a:moveTo>
                  <a:pt x="0" y="1638300"/>
                </a:moveTo>
                <a:lnTo>
                  <a:pt x="13004800" y="1638300"/>
                </a:lnTo>
                <a:lnTo>
                  <a:pt x="13004800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992" rIns="0" bIns="0" rtlCol="0">
            <a:spAutoFit/>
          </a:bodyPr>
          <a:lstStyle/>
          <a:p>
            <a:pPr marL="3970020" marR="5080" indent="-3589020">
              <a:lnSpc>
                <a:spcPts val="5500"/>
              </a:lnSpc>
            </a:pPr>
            <a:r>
              <a:rPr sz="4600" spc="-5" dirty="0">
                <a:solidFill>
                  <a:srgbClr val="FFFFFF"/>
                </a:solidFill>
              </a:rPr>
              <a:t>Question: how </a:t>
            </a:r>
            <a:r>
              <a:rPr sz="4600" spc="85" dirty="0">
                <a:solidFill>
                  <a:srgbClr val="FFFFFF"/>
                </a:solidFill>
              </a:rPr>
              <a:t>can </a:t>
            </a:r>
            <a:r>
              <a:rPr sz="4600" dirty="0">
                <a:solidFill>
                  <a:srgbClr val="FFFFFF"/>
                </a:solidFill>
              </a:rPr>
              <a:t>the </a:t>
            </a:r>
            <a:r>
              <a:rPr sz="4600" spc="35" dirty="0">
                <a:solidFill>
                  <a:srgbClr val="FFFFFF"/>
                </a:solidFill>
              </a:rPr>
              <a:t>configuration</a:t>
            </a:r>
            <a:r>
              <a:rPr sz="4600" spc="-70" dirty="0">
                <a:solidFill>
                  <a:srgbClr val="FFFFFF"/>
                </a:solidFill>
              </a:rPr>
              <a:t> </a:t>
            </a:r>
            <a:r>
              <a:rPr sz="4600" spc="125" dirty="0">
                <a:solidFill>
                  <a:srgbClr val="FFFFFF"/>
                </a:solidFill>
              </a:rPr>
              <a:t>be  </a:t>
            </a:r>
            <a:r>
              <a:rPr sz="4600" spc="40" dirty="0">
                <a:solidFill>
                  <a:srgbClr val="FFFFFF"/>
                </a:solidFill>
              </a:rPr>
              <a:t>distributed?</a:t>
            </a:r>
            <a:endParaRPr sz="4600"/>
          </a:p>
        </p:txBody>
      </p:sp>
      <p:sp>
        <p:nvSpPr>
          <p:cNvPr id="7" name="object 7"/>
          <p:cNvSpPr/>
          <p:nvPr/>
        </p:nvSpPr>
        <p:spPr>
          <a:xfrm>
            <a:off x="1558074" y="4846858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0752" y="5381820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3406" y="4196224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0254" y="4755456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9123" y="6308831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2074" y="6567416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6479" y="589035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0783" y="6308831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6172" y="702526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468" y="589035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2293" y="4718862"/>
            <a:ext cx="2579979" cy="134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20393" y="4737100"/>
            <a:ext cx="2504706" cy="127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20393" y="4737100"/>
            <a:ext cx="2505075" cy="1270000"/>
          </a:xfrm>
          <a:custGeom>
            <a:avLst/>
            <a:gdLst/>
            <a:ahLst/>
            <a:cxnLst/>
            <a:rect l="l" t="t" r="r" b="b"/>
            <a:pathLst>
              <a:path w="2505075" h="1270000">
                <a:moveTo>
                  <a:pt x="2313279" y="0"/>
                </a:moveTo>
                <a:lnTo>
                  <a:pt x="190500" y="0"/>
                </a:lnTo>
                <a:lnTo>
                  <a:pt x="140062" y="6394"/>
                </a:lnTo>
                <a:lnTo>
                  <a:pt x="95074" y="24574"/>
                </a:lnTo>
                <a:lnTo>
                  <a:pt x="57196" y="53028"/>
                </a:lnTo>
                <a:lnTo>
                  <a:pt x="28085" y="90250"/>
                </a:lnTo>
                <a:lnTo>
                  <a:pt x="9402" y="134731"/>
                </a:lnTo>
                <a:lnTo>
                  <a:pt x="2806" y="184962"/>
                </a:lnTo>
                <a:lnTo>
                  <a:pt x="0" y="1073962"/>
                </a:lnTo>
                <a:lnTo>
                  <a:pt x="5030" y="1117948"/>
                </a:lnTo>
                <a:lnTo>
                  <a:pt x="19361" y="1158836"/>
                </a:lnTo>
                <a:lnTo>
                  <a:pt x="41847" y="1195288"/>
                </a:lnTo>
                <a:lnTo>
                  <a:pt x="71348" y="1225968"/>
                </a:lnTo>
                <a:lnTo>
                  <a:pt x="106718" y="1249539"/>
                </a:lnTo>
                <a:lnTo>
                  <a:pt x="146817" y="1264661"/>
                </a:lnTo>
                <a:lnTo>
                  <a:pt x="190500" y="1270000"/>
                </a:lnTo>
                <a:lnTo>
                  <a:pt x="2313279" y="1270000"/>
                </a:lnTo>
                <a:lnTo>
                  <a:pt x="2357009" y="1264661"/>
                </a:lnTo>
                <a:lnTo>
                  <a:pt x="2397238" y="1249539"/>
                </a:lnTo>
                <a:lnTo>
                  <a:pt x="2432791" y="1225968"/>
                </a:lnTo>
                <a:lnTo>
                  <a:pt x="2462490" y="1195288"/>
                </a:lnTo>
                <a:lnTo>
                  <a:pt x="2485159" y="1158836"/>
                </a:lnTo>
                <a:lnTo>
                  <a:pt x="2499623" y="1117948"/>
                </a:lnTo>
                <a:lnTo>
                  <a:pt x="2504706" y="1073962"/>
                </a:lnTo>
                <a:lnTo>
                  <a:pt x="2504706" y="184962"/>
                </a:lnTo>
                <a:lnTo>
                  <a:pt x="2497832" y="134731"/>
                </a:lnTo>
                <a:lnTo>
                  <a:pt x="2478456" y="90250"/>
                </a:lnTo>
                <a:lnTo>
                  <a:pt x="2448445" y="53028"/>
                </a:lnTo>
                <a:lnTo>
                  <a:pt x="2409667" y="24574"/>
                </a:lnTo>
                <a:lnTo>
                  <a:pt x="2363989" y="6394"/>
                </a:lnTo>
                <a:lnTo>
                  <a:pt x="2313279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7289" y="8036934"/>
            <a:ext cx="3100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25" dirty="0">
                <a:latin typeface="Arial"/>
                <a:cs typeface="Arial"/>
              </a:rPr>
              <a:t>cluster </a:t>
            </a:r>
            <a:r>
              <a:rPr sz="3600" spc="-5" dirty="0">
                <a:latin typeface="Arial"/>
                <a:cs typeface="Arial"/>
              </a:rPr>
              <a:t>with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7289" y="8583034"/>
            <a:ext cx="4692650" cy="101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few </a:t>
            </a:r>
            <a:r>
              <a:rPr sz="3600" spc="45" dirty="0">
                <a:latin typeface="Arial"/>
                <a:cs typeface="Arial"/>
              </a:rPr>
              <a:t>hundred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machines</a:t>
            </a:r>
            <a:endParaRPr sz="3600">
              <a:latin typeface="Arial"/>
              <a:cs typeface="Arial"/>
            </a:endParaRPr>
          </a:p>
          <a:p>
            <a:pPr marL="1331595">
              <a:lnSpc>
                <a:spcPct val="100000"/>
              </a:lnSpc>
              <a:spcBef>
                <a:spcPts val="1330"/>
              </a:spcBef>
            </a:pPr>
            <a:r>
              <a:rPr sz="1800" spc="-5" dirty="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27800" y="5435599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>
                <a:moveTo>
                  <a:pt x="1346203" y="0"/>
                </a:moveTo>
                <a:lnTo>
                  <a:pt x="47218" y="0"/>
                </a:lnTo>
                <a:lnTo>
                  <a:pt x="0" y="0"/>
                </a:lnTo>
              </a:path>
            </a:pathLst>
          </a:custGeom>
          <a:ln w="1016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82359" y="523747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6239" y="0"/>
                </a:moveTo>
                <a:lnTo>
                  <a:pt x="0" y="198120"/>
                </a:lnTo>
                <a:lnTo>
                  <a:pt x="396239" y="396240"/>
                </a:lnTo>
                <a:lnTo>
                  <a:pt x="396239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24174" y="3704951"/>
            <a:ext cx="2682074" cy="959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64700" y="3721100"/>
            <a:ext cx="2603500" cy="879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4700" y="3721100"/>
            <a:ext cx="2603500" cy="880110"/>
          </a:xfrm>
          <a:custGeom>
            <a:avLst/>
            <a:gdLst/>
            <a:ahLst/>
            <a:cxnLst/>
            <a:rect l="l" t="t" r="r" b="b"/>
            <a:pathLst>
              <a:path w="2603500" h="880110">
                <a:moveTo>
                  <a:pt x="478586" y="660400"/>
                </a:moveTo>
                <a:lnTo>
                  <a:pt x="224586" y="660400"/>
                </a:lnTo>
                <a:lnTo>
                  <a:pt x="351586" y="879995"/>
                </a:lnTo>
                <a:lnTo>
                  <a:pt x="478586" y="660400"/>
                </a:lnTo>
                <a:close/>
              </a:path>
              <a:path w="2603500" h="880110">
                <a:moveTo>
                  <a:pt x="2539961" y="0"/>
                </a:moveTo>
                <a:lnTo>
                  <a:pt x="61074" y="0"/>
                </a:lnTo>
                <a:lnTo>
                  <a:pt x="36738" y="2999"/>
                </a:lnTo>
                <a:lnTo>
                  <a:pt x="17387" y="15584"/>
                </a:lnTo>
                <a:lnTo>
                  <a:pt x="4611" y="35391"/>
                </a:lnTo>
                <a:lnTo>
                  <a:pt x="0" y="60058"/>
                </a:lnTo>
                <a:lnTo>
                  <a:pt x="0" y="592264"/>
                </a:lnTo>
                <a:lnTo>
                  <a:pt x="4611" y="617703"/>
                </a:lnTo>
                <a:lnTo>
                  <a:pt x="17387" y="639481"/>
                </a:lnTo>
                <a:lnTo>
                  <a:pt x="36738" y="654684"/>
                </a:lnTo>
                <a:lnTo>
                  <a:pt x="61074" y="660400"/>
                </a:lnTo>
                <a:lnTo>
                  <a:pt x="2539961" y="660400"/>
                </a:lnTo>
                <a:lnTo>
                  <a:pt x="2564682" y="654684"/>
                </a:lnTo>
                <a:lnTo>
                  <a:pt x="2584880" y="639481"/>
                </a:lnTo>
                <a:lnTo>
                  <a:pt x="2598503" y="617703"/>
                </a:lnTo>
                <a:lnTo>
                  <a:pt x="2603500" y="592264"/>
                </a:lnTo>
                <a:lnTo>
                  <a:pt x="2603500" y="60058"/>
                </a:lnTo>
                <a:lnTo>
                  <a:pt x="2598503" y="35875"/>
                </a:lnTo>
                <a:lnTo>
                  <a:pt x="2584880" y="16875"/>
                </a:lnTo>
                <a:lnTo>
                  <a:pt x="2564682" y="4451"/>
                </a:lnTo>
                <a:lnTo>
                  <a:pt x="2539961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012138" y="3857891"/>
            <a:ext cx="4092575" cy="18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6260">
              <a:lnSpc>
                <a:spcPct val="100000"/>
              </a:lnSpc>
            </a:pP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1976755" indent="25400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crawls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03790" y="7807294"/>
            <a:ext cx="2682074" cy="967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44100" y="7819999"/>
            <a:ext cx="2603500" cy="8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44100" y="7819999"/>
            <a:ext cx="2603500" cy="892810"/>
          </a:xfrm>
          <a:custGeom>
            <a:avLst/>
            <a:gdLst/>
            <a:ahLst/>
            <a:cxnLst/>
            <a:rect l="l" t="t" r="r" b="b"/>
            <a:pathLst>
              <a:path w="2603500" h="892809">
                <a:moveTo>
                  <a:pt x="2540177" y="231800"/>
                </a:moveTo>
                <a:lnTo>
                  <a:pt x="61290" y="231800"/>
                </a:lnTo>
                <a:lnTo>
                  <a:pt x="36920" y="236910"/>
                </a:lnTo>
                <a:lnTo>
                  <a:pt x="17495" y="250782"/>
                </a:lnTo>
                <a:lnTo>
                  <a:pt x="4645" y="271228"/>
                </a:lnTo>
                <a:lnTo>
                  <a:pt x="0" y="296062"/>
                </a:lnTo>
                <a:lnTo>
                  <a:pt x="0" y="828272"/>
                </a:lnTo>
                <a:lnTo>
                  <a:pt x="4645" y="853056"/>
                </a:lnTo>
                <a:lnTo>
                  <a:pt x="17495" y="873387"/>
                </a:lnTo>
                <a:lnTo>
                  <a:pt x="36920" y="887143"/>
                </a:lnTo>
                <a:lnTo>
                  <a:pt x="61290" y="892200"/>
                </a:lnTo>
                <a:lnTo>
                  <a:pt x="2540177" y="892200"/>
                </a:lnTo>
                <a:lnTo>
                  <a:pt x="2564864" y="887143"/>
                </a:lnTo>
                <a:lnTo>
                  <a:pt x="2584988" y="873387"/>
                </a:lnTo>
                <a:lnTo>
                  <a:pt x="2598536" y="853056"/>
                </a:lnTo>
                <a:lnTo>
                  <a:pt x="2603500" y="828272"/>
                </a:lnTo>
                <a:lnTo>
                  <a:pt x="2603500" y="296062"/>
                </a:lnTo>
                <a:lnTo>
                  <a:pt x="2598536" y="271228"/>
                </a:lnTo>
                <a:lnTo>
                  <a:pt x="2584988" y="250782"/>
                </a:lnTo>
                <a:lnTo>
                  <a:pt x="2564864" y="236910"/>
                </a:lnTo>
                <a:lnTo>
                  <a:pt x="2540177" y="231800"/>
                </a:lnTo>
                <a:close/>
              </a:path>
              <a:path w="2603500" h="892809">
                <a:moveTo>
                  <a:pt x="905840" y="0"/>
                </a:moveTo>
                <a:lnTo>
                  <a:pt x="778840" y="231800"/>
                </a:lnTo>
                <a:lnTo>
                  <a:pt x="1032840" y="231800"/>
                </a:lnTo>
                <a:lnTo>
                  <a:pt x="905840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82190" y="6186894"/>
            <a:ext cx="4174490" cy="239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30" dirty="0">
                <a:latin typeface="Arial"/>
                <a:cs typeface="Arial"/>
              </a:rPr>
              <a:t>Every </a:t>
            </a:r>
            <a:r>
              <a:rPr sz="3600" spc="-5" dirty="0">
                <a:latin typeface="Arial"/>
                <a:cs typeface="Arial"/>
              </a:rPr>
              <a:t>worker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should  </a:t>
            </a:r>
            <a:r>
              <a:rPr sz="3600" spc="10" dirty="0">
                <a:latin typeface="Arial"/>
                <a:cs typeface="Arial"/>
              </a:rPr>
              <a:t>start </a:t>
            </a:r>
            <a:r>
              <a:rPr sz="3600" spc="-5" dirty="0">
                <a:latin typeface="Arial"/>
                <a:cs typeface="Arial"/>
              </a:rPr>
              <a:t>with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same  </a:t>
            </a:r>
            <a:r>
              <a:rPr sz="3600" spc="30" dirty="0">
                <a:latin typeface="Arial"/>
                <a:cs typeface="Arial"/>
              </a:rPr>
              <a:t>configuration</a:t>
            </a:r>
            <a:endParaRPr sz="3600">
              <a:latin typeface="Arial"/>
              <a:cs typeface="Arial"/>
            </a:endParaRPr>
          </a:p>
          <a:p>
            <a:pPr marL="1445260">
              <a:lnSpc>
                <a:spcPct val="100000"/>
              </a:lnSpc>
              <a:spcBef>
                <a:spcPts val="2895"/>
              </a:spcBef>
            </a:pP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11377" y="4036726"/>
            <a:ext cx="706754" cy="8834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55893" y="3330663"/>
            <a:ext cx="3405504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configuration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file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/>
              <a:t>Solution</a:t>
            </a:r>
            <a:r>
              <a:rPr spc="-50" dirty="0"/>
              <a:t> </a:t>
            </a:r>
            <a:r>
              <a:rPr spc="114" dirty="0"/>
              <a:t>approaches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0878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658376"/>
            <a:ext cx="1017270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Be </a:t>
            </a:r>
            <a:r>
              <a:rPr sz="3600" b="1" spc="-5" dirty="0">
                <a:latin typeface="Arial"/>
                <a:cs typeface="Arial"/>
              </a:rPr>
              <a:t>specific</a:t>
            </a:r>
            <a:r>
              <a:rPr sz="3600" spc="-5" dirty="0">
                <a:latin typeface="Arial"/>
                <a:cs typeface="Arial"/>
              </a:rPr>
              <a:t>: </a:t>
            </a:r>
            <a:r>
              <a:rPr sz="3600" spc="55" dirty="0">
                <a:latin typeface="Arial"/>
                <a:cs typeface="Arial"/>
              </a:rPr>
              <a:t>develop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45" dirty="0">
                <a:latin typeface="Arial"/>
                <a:cs typeface="Arial"/>
              </a:rPr>
              <a:t>particular </a:t>
            </a:r>
            <a:r>
              <a:rPr sz="3600" spc="25" dirty="0">
                <a:latin typeface="Arial"/>
                <a:cs typeface="Arial"/>
              </a:rPr>
              <a:t>service </a:t>
            </a:r>
            <a:r>
              <a:rPr sz="3600" dirty="0">
                <a:latin typeface="Arial"/>
                <a:cs typeface="Arial"/>
              </a:rPr>
              <a:t>for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50" dirty="0">
                <a:latin typeface="Arial"/>
                <a:cs typeface="Arial"/>
              </a:rPr>
              <a:t>each  </a:t>
            </a:r>
            <a:r>
              <a:rPr sz="3600" spc="25" dirty="0">
                <a:latin typeface="Arial"/>
                <a:cs typeface="Arial"/>
              </a:rPr>
              <a:t>coordination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task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940695"/>
            <a:ext cx="196850" cy="180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9600" y="3732796"/>
            <a:ext cx="3252470" cy="208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</a:pPr>
            <a:r>
              <a:rPr sz="3600" spc="55" dirty="0">
                <a:latin typeface="Arial"/>
                <a:cs typeface="Arial"/>
              </a:rPr>
              <a:t>Locking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service  </a:t>
            </a:r>
            <a:r>
              <a:rPr sz="3600" spc="30" dirty="0">
                <a:latin typeface="Arial"/>
                <a:cs typeface="Arial"/>
              </a:rPr>
              <a:t>Leader </a:t>
            </a:r>
            <a:r>
              <a:rPr sz="3600" spc="20" dirty="0">
                <a:latin typeface="Arial"/>
                <a:cs typeface="Arial"/>
              </a:rPr>
              <a:t>election  </a:t>
            </a:r>
            <a:r>
              <a:rPr sz="3600" spc="50" dirty="0">
                <a:latin typeface="Arial"/>
                <a:cs typeface="Arial"/>
              </a:rPr>
              <a:t>etc.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639179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8300" y="8139544"/>
            <a:ext cx="5323840" cy="161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346011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08300" y="7442200"/>
            <a:ext cx="5323840" cy="697865"/>
          </a:xfrm>
          <a:custGeom>
            <a:avLst/>
            <a:gdLst/>
            <a:ahLst/>
            <a:cxnLst/>
            <a:rect l="l" t="t" r="r" b="b"/>
            <a:pathLst>
              <a:path w="5323840" h="697865">
                <a:moveTo>
                  <a:pt x="0" y="0"/>
                </a:moveTo>
                <a:lnTo>
                  <a:pt x="5323560" y="0"/>
                </a:lnTo>
                <a:lnTo>
                  <a:pt x="5323560" y="697344"/>
                </a:lnTo>
                <a:lnTo>
                  <a:pt x="0" y="697344"/>
                </a:lnTo>
                <a:lnTo>
                  <a:pt x="0" y="0"/>
                </a:lnTo>
                <a:close/>
              </a:path>
            </a:pathLst>
          </a:custGeom>
          <a:solidFill>
            <a:srgbClr val="767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1860" y="7442200"/>
            <a:ext cx="4773295" cy="697865"/>
          </a:xfrm>
          <a:custGeom>
            <a:avLst/>
            <a:gdLst/>
            <a:ahLst/>
            <a:cxnLst/>
            <a:rect l="l" t="t" r="r" b="b"/>
            <a:pathLst>
              <a:path w="4773294" h="697865">
                <a:moveTo>
                  <a:pt x="0" y="0"/>
                </a:moveTo>
                <a:lnTo>
                  <a:pt x="4772939" y="0"/>
                </a:lnTo>
                <a:lnTo>
                  <a:pt x="4772939" y="697344"/>
                </a:lnTo>
                <a:lnTo>
                  <a:pt x="0" y="697344"/>
                </a:lnTo>
                <a:lnTo>
                  <a:pt x="0" y="0"/>
                </a:lnTo>
                <a:close/>
              </a:path>
            </a:pathLst>
          </a:custGeom>
          <a:solidFill>
            <a:srgbClr val="767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8300" y="8139544"/>
            <a:ext cx="5323840" cy="1614170"/>
          </a:xfrm>
          <a:custGeom>
            <a:avLst/>
            <a:gdLst/>
            <a:ahLst/>
            <a:cxnLst/>
            <a:rect l="l" t="t" r="r" b="b"/>
            <a:pathLst>
              <a:path w="5323840" h="1614170">
                <a:moveTo>
                  <a:pt x="0" y="0"/>
                </a:moveTo>
                <a:lnTo>
                  <a:pt x="5323560" y="0"/>
                </a:lnTo>
                <a:lnTo>
                  <a:pt x="5323560" y="1614055"/>
                </a:lnTo>
                <a:lnTo>
                  <a:pt x="0" y="1614055"/>
                </a:lnTo>
                <a:lnTo>
                  <a:pt x="0" y="0"/>
                </a:lnTo>
                <a:close/>
              </a:path>
            </a:pathLst>
          </a:custGeom>
          <a:solidFill>
            <a:srgbClr val="D0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860" y="8139544"/>
            <a:ext cx="4773295" cy="1614170"/>
          </a:xfrm>
          <a:custGeom>
            <a:avLst/>
            <a:gdLst/>
            <a:ahLst/>
            <a:cxnLst/>
            <a:rect l="l" t="t" r="r" b="b"/>
            <a:pathLst>
              <a:path w="4773294" h="1614170">
                <a:moveTo>
                  <a:pt x="0" y="0"/>
                </a:moveTo>
                <a:lnTo>
                  <a:pt x="4772939" y="0"/>
                </a:lnTo>
                <a:lnTo>
                  <a:pt x="4772939" y="1614055"/>
                </a:lnTo>
                <a:lnTo>
                  <a:pt x="0" y="1614055"/>
                </a:lnTo>
                <a:lnTo>
                  <a:pt x="0" y="0"/>
                </a:lnTo>
                <a:close/>
              </a:path>
            </a:pathLst>
          </a:custGeom>
          <a:solidFill>
            <a:srgbClr val="D0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35100" y="6341376"/>
            <a:ext cx="10435590" cy="170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Be </a:t>
            </a:r>
            <a:r>
              <a:rPr sz="3600" b="1" spc="-5" dirty="0">
                <a:latin typeface="Arial"/>
                <a:cs typeface="Arial"/>
              </a:rPr>
              <a:t>general</a:t>
            </a:r>
            <a:r>
              <a:rPr sz="3600" spc="-5" dirty="0">
                <a:latin typeface="Arial"/>
                <a:cs typeface="Arial"/>
              </a:rPr>
              <a:t>: </a:t>
            </a:r>
            <a:r>
              <a:rPr sz="3600" spc="45" dirty="0">
                <a:latin typeface="Arial"/>
                <a:cs typeface="Arial"/>
              </a:rPr>
              <a:t>provide </a:t>
            </a:r>
            <a:r>
              <a:rPr sz="3600" spc="-5" dirty="0">
                <a:latin typeface="Arial"/>
                <a:cs typeface="Arial"/>
              </a:rPr>
              <a:t>an </a:t>
            </a:r>
            <a:r>
              <a:rPr sz="3600" spc="-70" dirty="0">
                <a:latin typeface="Arial"/>
                <a:cs typeface="Arial"/>
              </a:rPr>
              <a:t>API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make many </a:t>
            </a:r>
            <a:r>
              <a:rPr sz="3600" spc="25" dirty="0">
                <a:latin typeface="Arial"/>
                <a:cs typeface="Arial"/>
              </a:rPr>
              <a:t>services  </a:t>
            </a:r>
            <a:r>
              <a:rPr sz="3600" spc="45" dirty="0">
                <a:latin typeface="Arial"/>
                <a:cs typeface="Arial"/>
              </a:rPr>
              <a:t>possible</a:t>
            </a:r>
            <a:endParaRPr sz="3600">
              <a:latin typeface="Arial"/>
              <a:cs typeface="Arial"/>
            </a:endParaRPr>
          </a:p>
          <a:p>
            <a:pPr marL="3100070">
              <a:lnSpc>
                <a:spcPct val="100000"/>
              </a:lnSpc>
              <a:spcBef>
                <a:spcPts val="900"/>
              </a:spcBef>
              <a:tabLst>
                <a:tab pos="8353425" algn="l"/>
              </a:tabLst>
            </a:pPr>
            <a:r>
              <a:rPr sz="3100" b="1" spc="5" dirty="0">
                <a:solidFill>
                  <a:srgbClr val="FFFFFF"/>
                </a:solidFill>
                <a:latin typeface="Arial"/>
                <a:cs typeface="Arial"/>
              </a:rPr>
              <a:t>ZooKeeper	</a:t>
            </a:r>
            <a:r>
              <a:rPr sz="3100" b="1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3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8802" y="8250339"/>
            <a:ext cx="5003165" cy="141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700"/>
              </a:lnSpc>
            </a:pPr>
            <a:r>
              <a:rPr sz="3100" spc="-50" dirty="0">
                <a:latin typeface="Arial"/>
                <a:cs typeface="Arial"/>
              </a:rPr>
              <a:t>API </a:t>
            </a:r>
            <a:r>
              <a:rPr sz="3100" spc="5" dirty="0">
                <a:latin typeface="Arial"/>
                <a:cs typeface="Arial"/>
              </a:rPr>
              <a:t>that</a:t>
            </a:r>
            <a:r>
              <a:rPr sz="3100" spc="25" dirty="0">
                <a:latin typeface="Arial"/>
                <a:cs typeface="Arial"/>
              </a:rPr>
              <a:t> </a:t>
            </a:r>
            <a:r>
              <a:rPr sz="3100" spc="30" dirty="0">
                <a:latin typeface="Arial"/>
                <a:cs typeface="Arial"/>
              </a:rPr>
              <a:t>enables</a:t>
            </a:r>
            <a:r>
              <a:rPr sz="3100" spc="-10" dirty="0">
                <a:latin typeface="Arial"/>
                <a:cs typeface="Arial"/>
              </a:rPr>
              <a:t> </a:t>
            </a:r>
            <a:r>
              <a:rPr sz="3100" spc="55" dirty="0">
                <a:latin typeface="Arial"/>
                <a:cs typeface="Arial"/>
              </a:rPr>
              <a:t>application </a:t>
            </a:r>
            <a:r>
              <a:rPr sz="3100" spc="3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developers </a:t>
            </a:r>
            <a:r>
              <a:rPr sz="3100" spc="5" dirty="0">
                <a:latin typeface="Arial"/>
                <a:cs typeface="Arial"/>
              </a:rPr>
              <a:t>to </a:t>
            </a:r>
            <a:r>
              <a:rPr sz="3100" b="1" spc="10" dirty="0">
                <a:solidFill>
                  <a:srgbClr val="DE6A10"/>
                </a:solidFill>
                <a:latin typeface="Arial"/>
                <a:cs typeface="Arial"/>
              </a:rPr>
              <a:t>implement  </a:t>
            </a:r>
            <a:r>
              <a:rPr sz="3100" b="1" spc="5" dirty="0">
                <a:solidFill>
                  <a:srgbClr val="DE6A10"/>
                </a:solidFill>
                <a:latin typeface="Arial"/>
                <a:cs typeface="Arial"/>
              </a:rPr>
              <a:t>their </a:t>
            </a:r>
            <a:r>
              <a:rPr sz="3100" b="1" spc="10" dirty="0">
                <a:solidFill>
                  <a:srgbClr val="DE6A10"/>
                </a:solidFill>
                <a:latin typeface="Arial"/>
                <a:cs typeface="Arial"/>
              </a:rPr>
              <a:t>own </a:t>
            </a:r>
            <a:r>
              <a:rPr sz="3100" b="1" spc="5" dirty="0">
                <a:solidFill>
                  <a:srgbClr val="DE6A10"/>
                </a:solidFill>
                <a:latin typeface="Arial"/>
                <a:cs typeface="Arial"/>
              </a:rPr>
              <a:t>primitives</a:t>
            </a:r>
            <a:r>
              <a:rPr sz="3100" b="1" spc="-30" dirty="0">
                <a:solidFill>
                  <a:srgbClr val="DE6A10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DE6A10"/>
                </a:solidFill>
                <a:latin typeface="Arial"/>
                <a:cs typeface="Arial"/>
              </a:rPr>
              <a:t>easily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79002" y="8250339"/>
            <a:ext cx="3893185" cy="141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700"/>
              </a:lnSpc>
            </a:pPr>
            <a:r>
              <a:rPr sz="3100" spc="70" dirty="0">
                <a:latin typeface="Arial"/>
                <a:cs typeface="Arial"/>
              </a:rPr>
              <a:t>specific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5" dirty="0">
                <a:latin typeface="Arial"/>
                <a:cs typeface="Arial"/>
              </a:rPr>
              <a:t>primitives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are </a:t>
            </a:r>
            <a:r>
              <a:rPr sz="3100" spc="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implemented </a:t>
            </a:r>
            <a:r>
              <a:rPr sz="3100" spc="10" dirty="0">
                <a:latin typeface="Arial"/>
                <a:cs typeface="Arial"/>
              </a:rPr>
              <a:t>on </a:t>
            </a:r>
            <a:r>
              <a:rPr sz="3100" spc="5" dirty="0">
                <a:latin typeface="Arial"/>
                <a:cs typeface="Arial"/>
              </a:rPr>
              <a:t>the  server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50" dirty="0">
                <a:latin typeface="Arial"/>
                <a:cs typeface="Arial"/>
              </a:rPr>
              <a:t>side</a:t>
            </a:r>
            <a:endParaRPr sz="3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31860" y="7435850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5">
                <a:moveTo>
                  <a:pt x="0" y="0"/>
                </a:moveTo>
                <a:lnTo>
                  <a:pt x="0" y="7036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1860" y="8139542"/>
            <a:ext cx="0" cy="1614170"/>
          </a:xfrm>
          <a:custGeom>
            <a:avLst/>
            <a:gdLst/>
            <a:ahLst/>
            <a:cxnLst/>
            <a:rect l="l" t="t" r="r" b="b"/>
            <a:pathLst>
              <a:path h="1614170">
                <a:moveTo>
                  <a:pt x="0" y="0"/>
                </a:moveTo>
                <a:lnTo>
                  <a:pt x="0" y="16140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1950" y="8139542"/>
            <a:ext cx="10102850" cy="0"/>
          </a:xfrm>
          <a:custGeom>
            <a:avLst/>
            <a:gdLst/>
            <a:ahLst/>
            <a:cxnLst/>
            <a:rect l="l" t="t" r="r" b="b"/>
            <a:pathLst>
              <a:path w="10102850">
                <a:moveTo>
                  <a:pt x="0" y="0"/>
                </a:moveTo>
                <a:lnTo>
                  <a:pt x="101028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8300" y="7435850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5">
                <a:moveTo>
                  <a:pt x="0" y="0"/>
                </a:moveTo>
                <a:lnTo>
                  <a:pt x="0" y="7036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8300" y="8139542"/>
            <a:ext cx="0" cy="1614170"/>
          </a:xfrm>
          <a:custGeom>
            <a:avLst/>
            <a:gdLst/>
            <a:ahLst/>
            <a:cxnLst/>
            <a:rect l="l" t="t" r="r" b="b"/>
            <a:pathLst>
              <a:path h="1614170">
                <a:moveTo>
                  <a:pt x="0" y="0"/>
                </a:moveTo>
                <a:lnTo>
                  <a:pt x="0" y="16140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1950" y="7442200"/>
            <a:ext cx="10102850" cy="0"/>
          </a:xfrm>
          <a:custGeom>
            <a:avLst/>
            <a:gdLst/>
            <a:ahLst/>
            <a:cxnLst/>
            <a:rect l="l" t="t" r="r" b="b"/>
            <a:pathLst>
              <a:path w="10102850">
                <a:moveTo>
                  <a:pt x="0" y="0"/>
                </a:moveTo>
                <a:lnTo>
                  <a:pt x="101028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10" dirty="0"/>
              <a:t>How </a:t>
            </a:r>
            <a:r>
              <a:rPr sz="6700" spc="135" dirty="0"/>
              <a:t>can </a:t>
            </a:r>
            <a:r>
              <a:rPr sz="6700" spc="10" dirty="0"/>
              <a:t>a</a:t>
            </a:r>
            <a:r>
              <a:rPr sz="6700" spc="-185" dirty="0"/>
              <a:t> </a:t>
            </a:r>
            <a:r>
              <a:rPr sz="6700" spc="105" dirty="0"/>
              <a:t>distributed  </a:t>
            </a:r>
            <a:r>
              <a:rPr sz="6700" spc="10" dirty="0"/>
              <a:t>system </a:t>
            </a:r>
            <a:r>
              <a:rPr sz="6700" spc="5" dirty="0"/>
              <a:t>look</a:t>
            </a:r>
            <a:r>
              <a:rPr sz="6700" spc="-75" dirty="0"/>
              <a:t> </a:t>
            </a:r>
            <a:r>
              <a:rPr sz="6700" spc="-70" dirty="0"/>
              <a:t>like?</a:t>
            </a:r>
            <a:endParaRPr sz="6700"/>
          </a:p>
        </p:txBody>
      </p:sp>
      <p:sp>
        <p:nvSpPr>
          <p:cNvPr id="3" name="object 3"/>
          <p:cNvSpPr/>
          <p:nvPr/>
        </p:nvSpPr>
        <p:spPr>
          <a:xfrm>
            <a:off x="2340584" y="5594667"/>
            <a:ext cx="1539875" cy="801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00" y="5651500"/>
            <a:ext cx="1447800" cy="69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4900" y="5651500"/>
            <a:ext cx="1447800" cy="698500"/>
          </a:xfrm>
          <a:custGeom>
            <a:avLst/>
            <a:gdLst/>
            <a:ahLst/>
            <a:cxnLst/>
            <a:rect l="l" t="t" r="r" b="b"/>
            <a:pathLst>
              <a:path w="1447800" h="698500">
                <a:moveTo>
                  <a:pt x="1303045" y="0"/>
                </a:moveTo>
                <a:lnTo>
                  <a:pt x="142798" y="0"/>
                </a:lnTo>
                <a:lnTo>
                  <a:pt x="98467" y="6460"/>
                </a:lnTo>
                <a:lnTo>
                  <a:pt x="59368" y="24699"/>
                </a:lnTo>
                <a:lnTo>
                  <a:pt x="28154" y="53006"/>
                </a:lnTo>
                <a:lnTo>
                  <a:pt x="7481" y="89671"/>
                </a:lnTo>
                <a:lnTo>
                  <a:pt x="0" y="132981"/>
                </a:lnTo>
                <a:lnTo>
                  <a:pt x="3784" y="555040"/>
                </a:lnTo>
                <a:lnTo>
                  <a:pt x="10872" y="599440"/>
                </a:lnTo>
                <a:lnTo>
                  <a:pt x="30607" y="638703"/>
                </a:lnTo>
                <a:lnTo>
                  <a:pt x="60700" y="670112"/>
                </a:lnTo>
                <a:lnTo>
                  <a:pt x="98861" y="690950"/>
                </a:lnTo>
                <a:lnTo>
                  <a:pt x="142798" y="698500"/>
                </a:lnTo>
                <a:lnTo>
                  <a:pt x="1303045" y="698500"/>
                </a:lnTo>
                <a:lnTo>
                  <a:pt x="1347580" y="690950"/>
                </a:lnTo>
                <a:lnTo>
                  <a:pt x="1387164" y="670112"/>
                </a:lnTo>
                <a:lnTo>
                  <a:pt x="1418956" y="638703"/>
                </a:lnTo>
                <a:lnTo>
                  <a:pt x="1440115" y="599440"/>
                </a:lnTo>
                <a:lnTo>
                  <a:pt x="1447800" y="555040"/>
                </a:lnTo>
                <a:lnTo>
                  <a:pt x="1447800" y="132981"/>
                </a:lnTo>
                <a:lnTo>
                  <a:pt x="1440115" y="89671"/>
                </a:lnTo>
                <a:lnTo>
                  <a:pt x="1418956" y="53006"/>
                </a:lnTo>
                <a:lnTo>
                  <a:pt x="1387164" y="24699"/>
                </a:lnTo>
                <a:lnTo>
                  <a:pt x="1347580" y="6460"/>
                </a:lnTo>
                <a:lnTo>
                  <a:pt x="1303045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2504" y="5798413"/>
            <a:ext cx="7708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Slave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9610" y="5598414"/>
            <a:ext cx="1539875" cy="801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7710" y="5651500"/>
            <a:ext cx="1440789" cy="69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7710" y="5651500"/>
            <a:ext cx="1440815" cy="698500"/>
          </a:xfrm>
          <a:custGeom>
            <a:avLst/>
            <a:gdLst/>
            <a:ahLst/>
            <a:cxnLst/>
            <a:rect l="l" t="t" r="r" b="b"/>
            <a:pathLst>
              <a:path w="1440814" h="698500">
                <a:moveTo>
                  <a:pt x="1299260" y="0"/>
                </a:moveTo>
                <a:lnTo>
                  <a:pt x="139014" y="0"/>
                </a:lnTo>
                <a:lnTo>
                  <a:pt x="95668" y="6849"/>
                </a:lnTo>
                <a:lnTo>
                  <a:pt x="58918" y="26018"/>
                </a:lnTo>
                <a:lnTo>
                  <a:pt x="30509" y="55434"/>
                </a:lnTo>
                <a:lnTo>
                  <a:pt x="12185" y="93028"/>
                </a:lnTo>
                <a:lnTo>
                  <a:pt x="5689" y="136728"/>
                </a:lnTo>
                <a:lnTo>
                  <a:pt x="0" y="558787"/>
                </a:lnTo>
                <a:lnTo>
                  <a:pt x="7087" y="602802"/>
                </a:lnTo>
                <a:lnTo>
                  <a:pt x="26822" y="641136"/>
                </a:lnTo>
                <a:lnTo>
                  <a:pt x="56915" y="671434"/>
                </a:lnTo>
                <a:lnTo>
                  <a:pt x="95076" y="691341"/>
                </a:lnTo>
                <a:lnTo>
                  <a:pt x="139014" y="698500"/>
                </a:lnTo>
                <a:lnTo>
                  <a:pt x="1299260" y="698500"/>
                </a:lnTo>
                <a:lnTo>
                  <a:pt x="1343460" y="691341"/>
                </a:lnTo>
                <a:lnTo>
                  <a:pt x="1382244" y="671434"/>
                </a:lnTo>
                <a:lnTo>
                  <a:pt x="1413081" y="641136"/>
                </a:lnTo>
                <a:lnTo>
                  <a:pt x="1433440" y="602802"/>
                </a:lnTo>
                <a:lnTo>
                  <a:pt x="1440789" y="558787"/>
                </a:lnTo>
                <a:lnTo>
                  <a:pt x="1440789" y="136728"/>
                </a:lnTo>
                <a:lnTo>
                  <a:pt x="1433440" y="93028"/>
                </a:lnTo>
                <a:lnTo>
                  <a:pt x="1413081" y="55434"/>
                </a:lnTo>
                <a:lnTo>
                  <a:pt x="1382244" y="26018"/>
                </a:lnTo>
                <a:lnTo>
                  <a:pt x="1343460" y="6849"/>
                </a:lnTo>
                <a:lnTo>
                  <a:pt x="129926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71529" y="5802160"/>
            <a:ext cx="7708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Slave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58636" y="5598414"/>
            <a:ext cx="1539875" cy="801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736" y="5651500"/>
            <a:ext cx="1437563" cy="698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736" y="5651500"/>
            <a:ext cx="1437640" cy="698500"/>
          </a:xfrm>
          <a:custGeom>
            <a:avLst/>
            <a:gdLst/>
            <a:ahLst/>
            <a:cxnLst/>
            <a:rect l="l" t="t" r="r" b="b"/>
            <a:pathLst>
              <a:path w="1437640" h="698500">
                <a:moveTo>
                  <a:pt x="1299260" y="0"/>
                </a:moveTo>
                <a:lnTo>
                  <a:pt x="139014" y="0"/>
                </a:lnTo>
                <a:lnTo>
                  <a:pt x="95332" y="6849"/>
                </a:lnTo>
                <a:lnTo>
                  <a:pt x="57783" y="26018"/>
                </a:lnTo>
                <a:lnTo>
                  <a:pt x="28419" y="55434"/>
                </a:lnTo>
                <a:lnTo>
                  <a:pt x="9294" y="93028"/>
                </a:lnTo>
                <a:lnTo>
                  <a:pt x="2463" y="136728"/>
                </a:lnTo>
                <a:lnTo>
                  <a:pt x="0" y="558787"/>
                </a:lnTo>
                <a:lnTo>
                  <a:pt x="7087" y="602802"/>
                </a:lnTo>
                <a:lnTo>
                  <a:pt x="26822" y="641136"/>
                </a:lnTo>
                <a:lnTo>
                  <a:pt x="56915" y="671434"/>
                </a:lnTo>
                <a:lnTo>
                  <a:pt x="95076" y="691341"/>
                </a:lnTo>
                <a:lnTo>
                  <a:pt x="139014" y="698500"/>
                </a:lnTo>
                <a:lnTo>
                  <a:pt x="1299260" y="698500"/>
                </a:lnTo>
                <a:lnTo>
                  <a:pt x="1343129" y="691341"/>
                </a:lnTo>
                <a:lnTo>
                  <a:pt x="1381114" y="671434"/>
                </a:lnTo>
                <a:lnTo>
                  <a:pt x="1410994" y="641136"/>
                </a:lnTo>
                <a:lnTo>
                  <a:pt x="1430551" y="602802"/>
                </a:lnTo>
                <a:lnTo>
                  <a:pt x="1437563" y="558787"/>
                </a:lnTo>
                <a:lnTo>
                  <a:pt x="1437563" y="136728"/>
                </a:lnTo>
                <a:lnTo>
                  <a:pt x="1430551" y="93028"/>
                </a:lnTo>
                <a:lnTo>
                  <a:pt x="1410994" y="55434"/>
                </a:lnTo>
                <a:lnTo>
                  <a:pt x="1381114" y="26018"/>
                </a:lnTo>
                <a:lnTo>
                  <a:pt x="1343129" y="6849"/>
                </a:lnTo>
                <a:lnTo>
                  <a:pt x="129926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30555" y="5802160"/>
            <a:ext cx="7708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Slave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16442" y="5598414"/>
            <a:ext cx="1539875" cy="801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54542" y="5651500"/>
            <a:ext cx="1435557" cy="698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54542" y="5651500"/>
            <a:ext cx="1435735" cy="698500"/>
          </a:xfrm>
          <a:custGeom>
            <a:avLst/>
            <a:gdLst/>
            <a:ahLst/>
            <a:cxnLst/>
            <a:rect l="l" t="t" r="r" b="b"/>
            <a:pathLst>
              <a:path w="1435734" h="698500">
                <a:moveTo>
                  <a:pt x="1299260" y="0"/>
                </a:moveTo>
                <a:lnTo>
                  <a:pt x="139026" y="0"/>
                </a:lnTo>
                <a:lnTo>
                  <a:pt x="95130" y="6849"/>
                </a:lnTo>
                <a:lnTo>
                  <a:pt x="57079" y="26018"/>
                </a:lnTo>
                <a:lnTo>
                  <a:pt x="27119" y="55434"/>
                </a:lnTo>
                <a:lnTo>
                  <a:pt x="7497" y="93028"/>
                </a:lnTo>
                <a:lnTo>
                  <a:pt x="457" y="136728"/>
                </a:lnTo>
                <a:lnTo>
                  <a:pt x="0" y="558787"/>
                </a:lnTo>
                <a:lnTo>
                  <a:pt x="7087" y="602802"/>
                </a:lnTo>
                <a:lnTo>
                  <a:pt x="26823" y="641136"/>
                </a:lnTo>
                <a:lnTo>
                  <a:pt x="56918" y="671434"/>
                </a:lnTo>
                <a:lnTo>
                  <a:pt x="95082" y="691341"/>
                </a:lnTo>
                <a:lnTo>
                  <a:pt x="139026" y="698500"/>
                </a:lnTo>
                <a:lnTo>
                  <a:pt x="1299260" y="698500"/>
                </a:lnTo>
                <a:lnTo>
                  <a:pt x="1342920" y="691341"/>
                </a:lnTo>
                <a:lnTo>
                  <a:pt x="1380407" y="671434"/>
                </a:lnTo>
                <a:lnTo>
                  <a:pt x="1409694" y="641136"/>
                </a:lnTo>
                <a:lnTo>
                  <a:pt x="1428753" y="602802"/>
                </a:lnTo>
                <a:lnTo>
                  <a:pt x="1435557" y="558787"/>
                </a:lnTo>
                <a:lnTo>
                  <a:pt x="1435557" y="136728"/>
                </a:lnTo>
                <a:lnTo>
                  <a:pt x="1428753" y="93028"/>
                </a:lnTo>
                <a:lnTo>
                  <a:pt x="1409694" y="55434"/>
                </a:lnTo>
                <a:lnTo>
                  <a:pt x="1380407" y="26018"/>
                </a:lnTo>
                <a:lnTo>
                  <a:pt x="1342920" y="6849"/>
                </a:lnTo>
                <a:lnTo>
                  <a:pt x="129926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88362" y="5802160"/>
            <a:ext cx="7708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Slave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83194" y="4178300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107476"/>
                </a:moveTo>
                <a:lnTo>
                  <a:pt x="0" y="0"/>
                </a:lnTo>
              </a:path>
            </a:pathLst>
          </a:custGeom>
          <a:ln w="76200">
            <a:solidFill>
              <a:srgbClr val="1A9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3194" y="5676684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220"/>
                </a:moveTo>
                <a:lnTo>
                  <a:pt x="0" y="0"/>
                </a:lnTo>
              </a:path>
            </a:pathLst>
          </a:custGeom>
          <a:ln w="76200">
            <a:solidFill>
              <a:srgbClr val="1A9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90123" y="3391591"/>
            <a:ext cx="2047138" cy="1104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28223" y="3403600"/>
            <a:ext cx="1972576" cy="1028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8223" y="3403600"/>
            <a:ext cx="1972945" cy="1028700"/>
          </a:xfrm>
          <a:custGeom>
            <a:avLst/>
            <a:gdLst/>
            <a:ahLst/>
            <a:cxnLst/>
            <a:rect l="l" t="t" r="r" b="b"/>
            <a:pathLst>
              <a:path w="1972945" h="1028700">
                <a:moveTo>
                  <a:pt x="1780438" y="0"/>
                </a:moveTo>
                <a:lnTo>
                  <a:pt x="190500" y="0"/>
                </a:lnTo>
                <a:lnTo>
                  <a:pt x="140160" y="6855"/>
                </a:lnTo>
                <a:lnTo>
                  <a:pt x="95409" y="26187"/>
                </a:lnTo>
                <a:lnTo>
                  <a:pt x="57835" y="56141"/>
                </a:lnTo>
                <a:lnTo>
                  <a:pt x="29029" y="94864"/>
                </a:lnTo>
                <a:lnTo>
                  <a:pt x="10579" y="140501"/>
                </a:lnTo>
                <a:lnTo>
                  <a:pt x="4076" y="191198"/>
                </a:lnTo>
                <a:lnTo>
                  <a:pt x="0" y="838847"/>
                </a:lnTo>
                <a:lnTo>
                  <a:pt x="5031" y="882494"/>
                </a:lnTo>
                <a:lnTo>
                  <a:pt x="19363" y="922500"/>
                </a:lnTo>
                <a:lnTo>
                  <a:pt x="41851" y="957744"/>
                </a:lnTo>
                <a:lnTo>
                  <a:pt x="71353" y="987107"/>
                </a:lnTo>
                <a:lnTo>
                  <a:pt x="106724" y="1009467"/>
                </a:lnTo>
                <a:lnTo>
                  <a:pt x="146821" y="1023705"/>
                </a:lnTo>
                <a:lnTo>
                  <a:pt x="190500" y="1028700"/>
                </a:lnTo>
                <a:lnTo>
                  <a:pt x="1780438" y="1028700"/>
                </a:lnTo>
                <a:lnTo>
                  <a:pt x="1824207" y="1023705"/>
                </a:lnTo>
                <a:lnTo>
                  <a:pt x="1864538" y="1009467"/>
                </a:lnTo>
                <a:lnTo>
                  <a:pt x="1900229" y="987107"/>
                </a:lnTo>
                <a:lnTo>
                  <a:pt x="1930080" y="957744"/>
                </a:lnTo>
                <a:lnTo>
                  <a:pt x="1952888" y="922500"/>
                </a:lnTo>
                <a:lnTo>
                  <a:pt x="1967454" y="882494"/>
                </a:lnTo>
                <a:lnTo>
                  <a:pt x="1972576" y="838847"/>
                </a:lnTo>
                <a:lnTo>
                  <a:pt x="1972576" y="191198"/>
                </a:lnTo>
                <a:lnTo>
                  <a:pt x="1967454" y="147476"/>
                </a:lnTo>
                <a:lnTo>
                  <a:pt x="1952888" y="107278"/>
                </a:lnTo>
                <a:lnTo>
                  <a:pt x="1930080" y="71771"/>
                </a:lnTo>
                <a:lnTo>
                  <a:pt x="1900229" y="42122"/>
                </a:lnTo>
                <a:lnTo>
                  <a:pt x="1864538" y="19499"/>
                </a:lnTo>
                <a:lnTo>
                  <a:pt x="1824207" y="5069"/>
                </a:lnTo>
                <a:lnTo>
                  <a:pt x="1780438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99774" y="3721658"/>
            <a:ext cx="12280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MASTER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75966" y="8888108"/>
            <a:ext cx="22364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861001"/>
                </a:solidFill>
                <a:latin typeface="Arial"/>
                <a:cs typeface="Arial"/>
              </a:rPr>
              <a:t>scalability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31466" y="8932558"/>
            <a:ext cx="13970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700" b="1" dirty="0">
                <a:solidFill>
                  <a:srgbClr val="861001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31466" y="7228102"/>
            <a:ext cx="226060" cy="15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00882B"/>
                </a:solidFill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00" b="1" dirty="0">
                <a:solidFill>
                  <a:srgbClr val="861001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00" b="1" dirty="0">
                <a:solidFill>
                  <a:srgbClr val="861001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75966" y="7157364"/>
            <a:ext cx="8282305" cy="16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b="1" dirty="0">
                <a:solidFill>
                  <a:srgbClr val="00882B"/>
                </a:solidFill>
                <a:latin typeface="Arial"/>
                <a:cs typeface="Arial"/>
              </a:rPr>
              <a:t>simple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  <a:spcBef>
                <a:spcPts val="150"/>
              </a:spcBef>
            </a:pPr>
            <a:r>
              <a:rPr sz="3600" b="1" spc="-5" dirty="0">
                <a:solidFill>
                  <a:srgbClr val="861001"/>
                </a:solidFill>
                <a:latin typeface="Arial"/>
                <a:cs typeface="Arial"/>
              </a:rPr>
              <a:t>coordination performed by the </a:t>
            </a:r>
            <a:r>
              <a:rPr sz="3600" b="1" dirty="0">
                <a:solidFill>
                  <a:srgbClr val="861001"/>
                </a:solidFill>
                <a:latin typeface="Arial"/>
                <a:cs typeface="Arial"/>
              </a:rPr>
              <a:t>master  </a:t>
            </a:r>
            <a:r>
              <a:rPr sz="3600" b="1" spc="-5" dirty="0">
                <a:solidFill>
                  <a:srgbClr val="861001"/>
                </a:solidFill>
                <a:latin typeface="Arial"/>
                <a:cs typeface="Arial"/>
              </a:rPr>
              <a:t>single point of</a:t>
            </a:r>
            <a:r>
              <a:rPr sz="3600" b="1" spc="-60" dirty="0">
                <a:solidFill>
                  <a:srgbClr val="86100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861001"/>
                </a:solidFill>
                <a:latin typeface="Arial"/>
                <a:cs typeface="Arial"/>
              </a:rPr>
              <a:t>failure</a:t>
            </a:r>
            <a:endParaRPr sz="360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>
            <a:stCxn id="3" idx="0"/>
            <a:endCxn id="25" idx="2"/>
          </p:cNvCxnSpPr>
          <p:nvPr/>
        </p:nvCxnSpPr>
        <p:spPr>
          <a:xfrm flipV="1">
            <a:off x="3110522" y="4496447"/>
            <a:ext cx="2164980" cy="109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" idx="0"/>
          </p:cNvCxnSpPr>
          <p:nvPr/>
        </p:nvCxnSpPr>
        <p:spPr>
          <a:xfrm flipH="1">
            <a:off x="5069548" y="4496447"/>
            <a:ext cx="372871" cy="1101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2"/>
            <a:endCxn id="11" idx="0"/>
          </p:cNvCxnSpPr>
          <p:nvPr/>
        </p:nvCxnSpPr>
        <p:spPr>
          <a:xfrm>
            <a:off x="5413692" y="4496447"/>
            <a:ext cx="1614882" cy="1101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5" idx="2"/>
            <a:endCxn id="15" idx="0"/>
          </p:cNvCxnSpPr>
          <p:nvPr/>
        </p:nvCxnSpPr>
        <p:spPr>
          <a:xfrm>
            <a:off x="5413692" y="4496447"/>
            <a:ext cx="3572688" cy="1101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10" dirty="0"/>
              <a:t>How </a:t>
            </a:r>
            <a:r>
              <a:rPr sz="6700" spc="135" dirty="0"/>
              <a:t>can </a:t>
            </a:r>
            <a:r>
              <a:rPr sz="6700" spc="10" dirty="0"/>
              <a:t>a</a:t>
            </a:r>
            <a:r>
              <a:rPr sz="6700" spc="-185" dirty="0"/>
              <a:t> </a:t>
            </a:r>
            <a:r>
              <a:rPr sz="6700" spc="105" dirty="0"/>
              <a:t>distributed  </a:t>
            </a:r>
            <a:r>
              <a:rPr sz="6700" spc="10" dirty="0"/>
              <a:t>system </a:t>
            </a:r>
            <a:r>
              <a:rPr sz="6700" spc="5" dirty="0"/>
              <a:t>look</a:t>
            </a:r>
            <a:r>
              <a:rPr sz="6700" spc="-75" dirty="0"/>
              <a:t> </a:t>
            </a:r>
            <a:r>
              <a:rPr sz="6700" spc="-70" dirty="0"/>
              <a:t>like?</a:t>
            </a:r>
            <a:endParaRPr sz="6700"/>
          </a:p>
        </p:txBody>
      </p:sp>
      <p:sp>
        <p:nvSpPr>
          <p:cNvPr id="41" name="object 41"/>
          <p:cNvSpPr txBox="1"/>
          <p:nvPr/>
        </p:nvSpPr>
        <p:spPr>
          <a:xfrm>
            <a:off x="2704655" y="8913834"/>
            <a:ext cx="56165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861001"/>
                </a:solidFill>
                <a:latin typeface="Arial"/>
                <a:cs typeface="Arial"/>
              </a:rPr>
              <a:t>scalability is still </a:t>
            </a:r>
            <a:r>
              <a:rPr sz="3600" b="1" dirty="0">
                <a:solidFill>
                  <a:srgbClr val="861001"/>
                </a:solidFill>
                <a:latin typeface="Arial"/>
                <a:cs typeface="Arial"/>
              </a:rPr>
              <a:t>an</a:t>
            </a:r>
            <a:r>
              <a:rPr sz="3600" b="1" spc="-30" dirty="0">
                <a:solidFill>
                  <a:srgbClr val="86100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861001"/>
                </a:solidFill>
                <a:latin typeface="Arial"/>
                <a:cs typeface="Arial"/>
              </a:rPr>
              <a:t>issue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60155" y="8958286"/>
            <a:ext cx="13970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700" b="1" dirty="0">
                <a:solidFill>
                  <a:srgbClr val="861001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60155" y="8346026"/>
            <a:ext cx="22606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00882B"/>
                </a:solidFill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4655" y="8275288"/>
            <a:ext cx="7900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not </a:t>
            </a:r>
            <a:r>
              <a:rPr sz="3600" b="1" dirty="0">
                <a:solidFill>
                  <a:srgbClr val="00882B"/>
                </a:solidFill>
                <a:latin typeface="Arial"/>
                <a:cs typeface="Arial"/>
              </a:rPr>
              <a:t>a </a:t>
            </a: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single point of failure</a:t>
            </a:r>
            <a:r>
              <a:rPr sz="3600" b="1" spc="-25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anymore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3429000"/>
            <a:ext cx="9372599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10" dirty="0"/>
              <a:t>How </a:t>
            </a:r>
            <a:r>
              <a:rPr sz="6700" spc="135" dirty="0"/>
              <a:t>can </a:t>
            </a:r>
            <a:r>
              <a:rPr sz="6700" spc="10" dirty="0"/>
              <a:t>a</a:t>
            </a:r>
            <a:r>
              <a:rPr sz="6700" spc="-185" dirty="0"/>
              <a:t> </a:t>
            </a:r>
            <a:r>
              <a:rPr sz="6700" spc="105" dirty="0"/>
              <a:t>distributed  </a:t>
            </a:r>
            <a:r>
              <a:rPr sz="6700" spc="10" dirty="0"/>
              <a:t>system </a:t>
            </a:r>
            <a:r>
              <a:rPr sz="6700" spc="5" dirty="0"/>
              <a:t>look</a:t>
            </a:r>
            <a:r>
              <a:rPr sz="6700" spc="-75" dirty="0"/>
              <a:t> </a:t>
            </a:r>
            <a:r>
              <a:rPr sz="6700" spc="-70" dirty="0"/>
              <a:t>like?</a:t>
            </a:r>
            <a:endParaRPr sz="6700"/>
          </a:p>
        </p:txBody>
      </p:sp>
      <p:sp>
        <p:nvSpPr>
          <p:cNvPr id="46" name="object 46"/>
          <p:cNvSpPr txBox="1"/>
          <p:nvPr/>
        </p:nvSpPr>
        <p:spPr>
          <a:xfrm>
            <a:off x="2155863" y="8422313"/>
            <a:ext cx="26308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882B"/>
                </a:solidFill>
                <a:latin typeface="Arial"/>
                <a:cs typeface="Arial"/>
              </a:rPr>
              <a:t>+</a:t>
            </a:r>
            <a:r>
              <a:rPr sz="3600" b="1" spc="-70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scalability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57574"/>
            <a:ext cx="11023600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597" rIns="0" bIns="0" rtlCol="0">
            <a:spAutoFit/>
          </a:bodyPr>
          <a:lstStyle/>
          <a:p>
            <a:pPr marL="12700" marR="5080">
              <a:lnSpc>
                <a:spcPts val="7900"/>
              </a:lnSpc>
            </a:pPr>
            <a:r>
              <a:rPr sz="6600" spc="-100" dirty="0"/>
              <a:t>What </a:t>
            </a:r>
            <a:r>
              <a:rPr sz="6600" spc="-10" dirty="0"/>
              <a:t>makes </a:t>
            </a:r>
            <a:r>
              <a:rPr sz="6600" spc="90" dirty="0"/>
              <a:t>distributed  </a:t>
            </a:r>
            <a:r>
              <a:rPr sz="6600" spc="-10" dirty="0"/>
              <a:t>system </a:t>
            </a:r>
            <a:r>
              <a:rPr sz="6600" spc="45" dirty="0"/>
              <a:t>coordination</a:t>
            </a:r>
            <a:r>
              <a:rPr sz="6600" spc="-30" dirty="0"/>
              <a:t> </a:t>
            </a:r>
            <a:r>
              <a:rPr sz="6600" spc="20" dirty="0"/>
              <a:t>difficult?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998956" y="3187665"/>
            <a:ext cx="10459059" cy="1130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1400" y="3200400"/>
            <a:ext cx="10375900" cy="105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1400" y="3200400"/>
            <a:ext cx="10375900" cy="1054100"/>
          </a:xfrm>
          <a:prstGeom prst="rect">
            <a:avLst/>
          </a:prstGeom>
          <a:solidFill>
            <a:srgbClr val="009CFD"/>
          </a:solidFill>
        </p:spPr>
        <p:txBody>
          <a:bodyPr vert="horz" wrap="square" lIns="0" tIns="255904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2014"/>
              </a:spcBef>
            </a:pP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Partial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failures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3400" spc="50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3400" spc="25" dirty="0">
                <a:solidFill>
                  <a:srgbClr val="FFFFFF"/>
                </a:solidFill>
                <a:latin typeface="Arial"/>
                <a:cs typeface="Arial"/>
              </a:rPr>
              <a:t>writing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30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5664" y="4430407"/>
            <a:ext cx="2137410" cy="215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3911" y="4727981"/>
            <a:ext cx="1007893" cy="1556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0" y="5092705"/>
            <a:ext cx="2882900" cy="0"/>
          </a:xfrm>
          <a:custGeom>
            <a:avLst/>
            <a:gdLst/>
            <a:ahLst/>
            <a:cxnLst/>
            <a:rect l="l" t="t" r="r" b="b"/>
            <a:pathLst>
              <a:path w="2882900">
                <a:moveTo>
                  <a:pt x="0" y="0"/>
                </a:moveTo>
                <a:lnTo>
                  <a:pt x="2863075" y="0"/>
                </a:lnTo>
                <a:lnTo>
                  <a:pt x="2882899" y="0"/>
                </a:lnTo>
              </a:path>
            </a:pathLst>
          </a:custGeom>
          <a:ln w="508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5000" y="498602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59"/>
                </a:lnTo>
                <a:lnTo>
                  <a:pt x="213359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2728" y="4586998"/>
            <a:ext cx="160210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5493"/>
                </a:solidFill>
                <a:latin typeface="Arial"/>
                <a:cs typeface="Arial"/>
              </a:rPr>
              <a:t>message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2496" y="5844260"/>
            <a:ext cx="338264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20" dirty="0">
                <a:solidFill>
                  <a:srgbClr val="861001"/>
                </a:solidFill>
                <a:latin typeface="Arial"/>
                <a:cs typeface="Arial"/>
              </a:rPr>
              <a:t>nothing </a:t>
            </a:r>
            <a:r>
              <a:rPr sz="2900" spc="30" dirty="0">
                <a:solidFill>
                  <a:srgbClr val="861001"/>
                </a:solidFill>
                <a:latin typeface="Arial"/>
                <a:cs typeface="Arial"/>
              </a:rPr>
              <a:t>comes</a:t>
            </a:r>
            <a:r>
              <a:rPr sz="2900" spc="-95" dirty="0">
                <a:solidFill>
                  <a:srgbClr val="861001"/>
                </a:solidFill>
                <a:latin typeface="Arial"/>
                <a:cs typeface="Arial"/>
              </a:rPr>
              <a:t> </a:t>
            </a:r>
            <a:r>
              <a:rPr sz="2900" spc="80" dirty="0">
                <a:solidFill>
                  <a:srgbClr val="861001"/>
                </a:solidFill>
                <a:latin typeface="Arial"/>
                <a:cs typeface="Arial"/>
              </a:rPr>
              <a:t>back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56100" y="5784850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2628894" y="0"/>
                </a:moveTo>
                <a:lnTo>
                  <a:pt x="26504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9411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8770" y="5655309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79" y="0"/>
                </a:moveTo>
                <a:lnTo>
                  <a:pt x="0" y="129539"/>
                </a:lnTo>
                <a:lnTo>
                  <a:pt x="259079" y="259079"/>
                </a:lnTo>
                <a:lnTo>
                  <a:pt x="259079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2521" y="6799364"/>
            <a:ext cx="47269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Sender </a:t>
            </a:r>
            <a:r>
              <a:rPr sz="3600" spc="45" dirty="0">
                <a:latin typeface="Arial"/>
                <a:cs typeface="Arial"/>
              </a:rPr>
              <a:t>does </a:t>
            </a:r>
            <a:r>
              <a:rPr sz="3600" dirty="0">
                <a:latin typeface="Arial"/>
                <a:cs typeface="Arial"/>
              </a:rPr>
              <a:t>not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know: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2521" y="7416203"/>
            <a:ext cx="196850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7019" y="7345464"/>
            <a:ext cx="9775190" cy="224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spc="-5" dirty="0">
                <a:latin typeface="Arial"/>
                <a:cs typeface="Arial"/>
              </a:rPr>
              <a:t>whether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25" dirty="0">
                <a:latin typeface="Arial"/>
                <a:cs typeface="Arial"/>
              </a:rPr>
              <a:t>message </a:t>
            </a:r>
            <a:r>
              <a:rPr sz="3600" spc="-5" dirty="0">
                <a:latin typeface="Arial"/>
                <a:cs typeface="Arial"/>
              </a:rPr>
              <a:t>was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received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  <a:spcBef>
                <a:spcPts val="150"/>
              </a:spcBef>
            </a:pPr>
            <a:r>
              <a:rPr sz="3600" spc="-5" dirty="0">
                <a:latin typeface="Arial"/>
                <a:cs typeface="Arial"/>
              </a:rPr>
              <a:t>whether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15" dirty="0">
                <a:latin typeface="Arial"/>
                <a:cs typeface="Arial"/>
              </a:rPr>
              <a:t>receiver’s </a:t>
            </a:r>
            <a:r>
              <a:rPr sz="3600" spc="45" dirty="0">
                <a:latin typeface="Arial"/>
                <a:cs typeface="Arial"/>
              </a:rPr>
              <a:t>process </a:t>
            </a:r>
            <a:r>
              <a:rPr sz="3600" spc="95" dirty="0">
                <a:latin typeface="Arial"/>
                <a:cs typeface="Arial"/>
              </a:rPr>
              <a:t>died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before/after  </a:t>
            </a:r>
            <a:r>
              <a:rPr sz="3600" spc="50" dirty="0">
                <a:latin typeface="Arial"/>
                <a:cs typeface="Arial"/>
              </a:rPr>
              <a:t>processing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message</a:t>
            </a:r>
            <a:endParaRPr sz="3600">
              <a:latin typeface="Arial"/>
              <a:cs typeface="Arial"/>
            </a:endParaRPr>
          </a:p>
          <a:p>
            <a:pPr marL="102870" algn="ctr">
              <a:lnSpc>
                <a:spcPct val="100000"/>
              </a:lnSpc>
              <a:spcBef>
                <a:spcPts val="2335"/>
              </a:spcBef>
            </a:pPr>
            <a:r>
              <a:rPr sz="1800" spc="-5" dirty="0"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21354" y="5884900"/>
            <a:ext cx="241363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5" dirty="0">
                <a:solidFill>
                  <a:srgbClr val="861001"/>
                </a:solidFill>
                <a:latin typeface="Arial"/>
                <a:cs typeface="Arial"/>
              </a:rPr>
              <a:t>network</a:t>
            </a:r>
            <a:r>
              <a:rPr sz="2900" spc="-55" dirty="0">
                <a:solidFill>
                  <a:srgbClr val="861001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861001"/>
                </a:solidFill>
                <a:latin typeface="Arial"/>
                <a:cs typeface="Arial"/>
              </a:rPr>
              <a:t>failure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21" rIns="0" bIns="0" rtlCol="0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sz="6400" spc="-30" dirty="0"/>
              <a:t>Typical </a:t>
            </a:r>
            <a:r>
              <a:rPr sz="6400" spc="45" dirty="0"/>
              <a:t>coordination</a:t>
            </a:r>
            <a:r>
              <a:rPr sz="6400" spc="15" dirty="0"/>
              <a:t> </a:t>
            </a:r>
            <a:r>
              <a:rPr sz="6400" spc="70" dirty="0"/>
              <a:t>problems  </a:t>
            </a:r>
            <a:r>
              <a:rPr sz="6400" spc="-5" dirty="0"/>
              <a:t>in </a:t>
            </a:r>
            <a:r>
              <a:rPr sz="6400" spc="95" dirty="0"/>
              <a:t>distributed</a:t>
            </a:r>
            <a:r>
              <a:rPr sz="6400" spc="-85" dirty="0"/>
              <a:t> </a:t>
            </a:r>
            <a:r>
              <a:rPr sz="6400" dirty="0"/>
              <a:t>systems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990600" y="2696006"/>
            <a:ext cx="1695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4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3980" y="2642171"/>
            <a:ext cx="1035494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10" dirty="0">
                <a:latin typeface="Arial"/>
                <a:cs typeface="Arial"/>
              </a:rPr>
              <a:t>Static </a:t>
            </a:r>
            <a:r>
              <a:rPr sz="3000" b="1" spc="5" dirty="0">
                <a:latin typeface="Arial"/>
                <a:cs typeface="Arial"/>
              </a:rPr>
              <a:t>configuration</a:t>
            </a:r>
            <a:r>
              <a:rPr sz="3000" spc="5" dirty="0">
                <a:latin typeface="Arial"/>
                <a:cs typeface="Arial"/>
              </a:rPr>
              <a:t>: </a:t>
            </a:r>
            <a:r>
              <a:rPr sz="3000" spc="10" dirty="0">
                <a:latin typeface="Arial"/>
                <a:cs typeface="Arial"/>
              </a:rPr>
              <a:t>a </a:t>
            </a:r>
            <a:r>
              <a:rPr sz="3000" spc="5" dirty="0">
                <a:latin typeface="Arial"/>
                <a:cs typeface="Arial"/>
              </a:rPr>
              <a:t>list </a:t>
            </a:r>
            <a:r>
              <a:rPr sz="3000" spc="10" dirty="0">
                <a:latin typeface="Arial"/>
                <a:cs typeface="Arial"/>
              </a:rPr>
              <a:t>of </a:t>
            </a:r>
            <a:r>
              <a:rPr sz="3000" spc="25" dirty="0">
                <a:latin typeface="Arial"/>
                <a:cs typeface="Arial"/>
              </a:rPr>
              <a:t>operational parameters </a:t>
            </a:r>
            <a:r>
              <a:rPr sz="3000" spc="5" dirty="0">
                <a:latin typeface="Arial"/>
                <a:cs typeface="Arial"/>
              </a:rPr>
              <a:t>for </a:t>
            </a:r>
            <a:r>
              <a:rPr sz="3000" spc="10" dirty="0">
                <a:latin typeface="Arial"/>
                <a:cs typeface="Arial"/>
              </a:rPr>
              <a:t>the  system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processes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058462"/>
            <a:ext cx="1695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4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3980" y="4004640"/>
            <a:ext cx="94380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0" dirty="0">
                <a:latin typeface="Arial"/>
                <a:cs typeface="Arial"/>
              </a:rPr>
              <a:t>Dynamic </a:t>
            </a:r>
            <a:r>
              <a:rPr sz="3000" b="1" spc="5" dirty="0">
                <a:latin typeface="Arial"/>
                <a:cs typeface="Arial"/>
              </a:rPr>
              <a:t>configuration</a:t>
            </a:r>
            <a:r>
              <a:rPr sz="3000" spc="5" dirty="0">
                <a:latin typeface="Arial"/>
                <a:cs typeface="Arial"/>
              </a:rPr>
              <a:t>: </a:t>
            </a:r>
            <a:r>
              <a:rPr sz="3000" spc="30" dirty="0">
                <a:latin typeface="Arial"/>
                <a:cs typeface="Arial"/>
              </a:rPr>
              <a:t>parameter </a:t>
            </a:r>
            <a:r>
              <a:rPr sz="3000" spc="60" dirty="0">
                <a:latin typeface="Arial"/>
                <a:cs typeface="Arial"/>
              </a:rPr>
              <a:t>changes </a:t>
            </a:r>
            <a:r>
              <a:rPr sz="3000" spc="10" dirty="0">
                <a:latin typeface="Arial"/>
                <a:cs typeface="Arial"/>
              </a:rPr>
              <a:t>on the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fly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4963731"/>
            <a:ext cx="1695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4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3980" y="4909896"/>
            <a:ext cx="59582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0" dirty="0">
                <a:latin typeface="Arial"/>
                <a:cs typeface="Arial"/>
              </a:rPr>
              <a:t>Group membership</a:t>
            </a:r>
            <a:r>
              <a:rPr sz="3000" spc="10" dirty="0">
                <a:latin typeface="Arial"/>
                <a:cs typeface="Arial"/>
              </a:rPr>
              <a:t>: who </a:t>
            </a:r>
            <a:r>
              <a:rPr sz="3000" spc="5" dirty="0">
                <a:latin typeface="Arial"/>
                <a:cs typeface="Arial"/>
              </a:rPr>
              <a:t>is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alive?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5868987"/>
            <a:ext cx="1695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4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3980" y="5815164"/>
            <a:ext cx="89903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0" dirty="0">
                <a:latin typeface="Arial"/>
                <a:cs typeface="Arial"/>
              </a:rPr>
              <a:t>Leader </a:t>
            </a:r>
            <a:r>
              <a:rPr sz="3000" b="1" spc="5" dirty="0">
                <a:latin typeface="Arial"/>
                <a:cs typeface="Arial"/>
              </a:rPr>
              <a:t>election</a:t>
            </a:r>
            <a:r>
              <a:rPr sz="3000" spc="5" dirty="0">
                <a:latin typeface="Arial"/>
                <a:cs typeface="Arial"/>
              </a:rPr>
              <a:t>: </a:t>
            </a:r>
            <a:r>
              <a:rPr sz="3000" spc="10" dirty="0">
                <a:latin typeface="Arial"/>
                <a:cs typeface="Arial"/>
              </a:rPr>
              <a:t>who </a:t>
            </a:r>
            <a:r>
              <a:rPr sz="3000" spc="5" dirty="0">
                <a:latin typeface="Arial"/>
                <a:cs typeface="Arial"/>
              </a:rPr>
              <a:t>is in </a:t>
            </a:r>
            <a:r>
              <a:rPr sz="3000" spc="65" dirty="0">
                <a:latin typeface="Arial"/>
                <a:cs typeface="Arial"/>
              </a:rPr>
              <a:t>charge </a:t>
            </a:r>
            <a:r>
              <a:rPr sz="3000" spc="10" dirty="0">
                <a:latin typeface="Arial"/>
                <a:cs typeface="Arial"/>
              </a:rPr>
              <a:t>who </a:t>
            </a:r>
            <a:r>
              <a:rPr sz="3000" spc="5" dirty="0">
                <a:latin typeface="Arial"/>
                <a:cs typeface="Arial"/>
              </a:rPr>
              <a:t>is </a:t>
            </a:r>
            <a:r>
              <a:rPr sz="3000" spc="10" dirty="0">
                <a:latin typeface="Arial"/>
                <a:cs typeface="Arial"/>
              </a:rPr>
              <a:t>a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backup?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0600" y="6774256"/>
            <a:ext cx="1695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4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3980" y="6720420"/>
            <a:ext cx="95319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0" dirty="0">
                <a:latin typeface="Arial"/>
                <a:cs typeface="Arial"/>
              </a:rPr>
              <a:t>Mutually exclusive access </a:t>
            </a:r>
            <a:r>
              <a:rPr sz="3000" spc="10" dirty="0">
                <a:latin typeface="Arial"/>
                <a:cs typeface="Arial"/>
              </a:rPr>
              <a:t>to </a:t>
            </a:r>
            <a:r>
              <a:rPr sz="3000" spc="50" dirty="0">
                <a:latin typeface="Arial"/>
                <a:cs typeface="Arial"/>
              </a:rPr>
              <a:t>critical </a:t>
            </a:r>
            <a:r>
              <a:rPr sz="3000" spc="15" dirty="0">
                <a:latin typeface="Arial"/>
                <a:cs typeface="Arial"/>
              </a:rPr>
              <a:t>resources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30" dirty="0">
                <a:latin typeface="Arial"/>
                <a:cs typeface="Arial"/>
              </a:rPr>
              <a:t>(locks)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7679512"/>
            <a:ext cx="1695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4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3980" y="7625689"/>
            <a:ext cx="75812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0" dirty="0">
                <a:latin typeface="Arial"/>
                <a:cs typeface="Arial"/>
              </a:rPr>
              <a:t>Barriers </a:t>
            </a:r>
            <a:r>
              <a:rPr sz="3000" spc="40" dirty="0">
                <a:latin typeface="Arial"/>
                <a:cs typeface="Arial"/>
              </a:rPr>
              <a:t>(supersteps </a:t>
            </a:r>
            <a:r>
              <a:rPr sz="3000" spc="5" dirty="0">
                <a:latin typeface="Arial"/>
                <a:cs typeface="Arial"/>
              </a:rPr>
              <a:t>in </a:t>
            </a:r>
            <a:r>
              <a:rPr sz="3000" spc="35" dirty="0">
                <a:latin typeface="Arial"/>
                <a:cs typeface="Arial"/>
              </a:rPr>
              <a:t>Giraph </a:t>
            </a:r>
            <a:r>
              <a:rPr sz="3000" spc="5" dirty="0">
                <a:latin typeface="Arial"/>
                <a:cs typeface="Arial"/>
              </a:rPr>
              <a:t>for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25" dirty="0">
                <a:latin typeface="Arial"/>
                <a:cs typeface="Arial"/>
              </a:rPr>
              <a:t>instance)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8305800"/>
            <a:ext cx="13004800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8298571"/>
            <a:ext cx="13004800" cy="1455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305800"/>
            <a:ext cx="130048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8305800"/>
            <a:ext cx="13004800" cy="1447800"/>
          </a:xfrm>
          <a:custGeom>
            <a:avLst/>
            <a:gdLst/>
            <a:ahLst/>
            <a:cxnLst/>
            <a:rect l="l" t="t" r="r" b="b"/>
            <a:pathLst>
              <a:path w="13004800" h="1447800">
                <a:moveTo>
                  <a:pt x="0" y="1447800"/>
                </a:moveTo>
                <a:lnTo>
                  <a:pt x="13004800" y="1447800"/>
                </a:lnTo>
                <a:lnTo>
                  <a:pt x="130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5170" y="8501464"/>
            <a:ext cx="12569190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8260" marR="5080" indent="-5116195">
              <a:lnSpc>
                <a:spcPct val="100499"/>
              </a:lnSpc>
            </a:pPr>
            <a:r>
              <a:rPr sz="3400" spc="-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400" spc="20" dirty="0">
                <a:solidFill>
                  <a:srgbClr val="FFFFFF"/>
                </a:solidFill>
                <a:latin typeface="Arial"/>
                <a:cs typeface="Arial"/>
              </a:rPr>
              <a:t>ZooKeeper </a:t>
            </a:r>
            <a:r>
              <a:rPr sz="3400" spc="-65" dirty="0">
                <a:solidFill>
                  <a:srgbClr val="FFFFFF"/>
                </a:solidFill>
                <a:latin typeface="Arial"/>
                <a:cs typeface="Arial"/>
              </a:rPr>
              <a:t>API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allows us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400" spc="20" dirty="0">
                <a:solidFill>
                  <a:srgbClr val="FFFFFF"/>
                </a:solidFill>
                <a:latin typeface="Arial"/>
                <a:cs typeface="Arial"/>
              </a:rPr>
              <a:t>implement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all these </a:t>
            </a:r>
            <a:r>
              <a:rPr sz="3400" spc="25" dirty="0">
                <a:solidFill>
                  <a:srgbClr val="FFFFFF"/>
                </a:solidFill>
                <a:latin typeface="Arial"/>
                <a:cs typeface="Arial"/>
              </a:rPr>
              <a:t>coordination 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tasks</a:t>
            </a:r>
            <a:r>
              <a:rPr sz="3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0" dirty="0">
                <a:solidFill>
                  <a:srgbClr val="FFFFFF"/>
                </a:solidFill>
                <a:latin typeface="Arial"/>
                <a:cs typeface="Arial"/>
              </a:rPr>
              <a:t>easily.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847" y="4236720"/>
            <a:ext cx="9849485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ZooKeeper</a:t>
            </a:r>
            <a:r>
              <a:rPr spc="-55" dirty="0"/>
              <a:t> </a:t>
            </a:r>
            <a:r>
              <a:rPr spc="130" dirty="0"/>
              <a:t>principles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-5" dirty="0"/>
              <a:t>ZooKeeper’s</a:t>
            </a:r>
            <a:r>
              <a:rPr sz="6700" spc="-55" dirty="0"/>
              <a:t> </a:t>
            </a:r>
            <a:r>
              <a:rPr sz="6700" spc="130" dirty="0"/>
              <a:t>design  </a:t>
            </a:r>
            <a:r>
              <a:rPr sz="6700" spc="114" dirty="0"/>
              <a:t>principles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990600" y="2896857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5094" y="2834830"/>
            <a:ext cx="279273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spc="-50" dirty="0">
                <a:latin typeface="Arial"/>
                <a:cs typeface="Arial"/>
              </a:rPr>
              <a:t>API </a:t>
            </a:r>
            <a:r>
              <a:rPr sz="3250" spc="5" dirty="0">
                <a:latin typeface="Arial"/>
                <a:cs typeface="Arial"/>
              </a:rPr>
              <a:t>is</a:t>
            </a:r>
            <a:r>
              <a:rPr sz="3250" spc="15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wait-free</a:t>
            </a:r>
            <a:endParaRPr sz="3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531984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4167111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4802238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9595" y="3330283"/>
            <a:ext cx="7632700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200"/>
              </a:lnSpc>
            </a:pPr>
            <a:r>
              <a:rPr sz="3250" spc="15" dirty="0">
                <a:latin typeface="Arial"/>
                <a:cs typeface="Arial"/>
              </a:rPr>
              <a:t>No </a:t>
            </a:r>
            <a:r>
              <a:rPr sz="3250" spc="75" dirty="0">
                <a:latin typeface="Arial"/>
                <a:cs typeface="Arial"/>
              </a:rPr>
              <a:t>blocking </a:t>
            </a:r>
            <a:r>
              <a:rPr sz="3250" spc="25" dirty="0">
                <a:latin typeface="Arial"/>
                <a:cs typeface="Arial"/>
              </a:rPr>
              <a:t>primitives </a:t>
            </a:r>
            <a:r>
              <a:rPr sz="3250" spc="5" dirty="0">
                <a:latin typeface="Arial"/>
                <a:cs typeface="Arial"/>
              </a:rPr>
              <a:t>in </a:t>
            </a:r>
            <a:r>
              <a:rPr sz="3250" spc="30" dirty="0">
                <a:latin typeface="Arial"/>
                <a:cs typeface="Arial"/>
              </a:rPr>
              <a:t>ZooKeeper  </a:t>
            </a:r>
            <a:r>
              <a:rPr sz="3250" spc="55" dirty="0">
                <a:latin typeface="Arial"/>
                <a:cs typeface="Arial"/>
              </a:rPr>
              <a:t>Blocking </a:t>
            </a:r>
            <a:r>
              <a:rPr sz="3250" spc="70" dirty="0">
                <a:latin typeface="Arial"/>
                <a:cs typeface="Arial"/>
              </a:rPr>
              <a:t>can </a:t>
            </a:r>
            <a:r>
              <a:rPr sz="3250" spc="100" dirty="0">
                <a:latin typeface="Arial"/>
                <a:cs typeface="Arial"/>
              </a:rPr>
              <a:t>be </a:t>
            </a:r>
            <a:r>
              <a:rPr sz="3250" spc="45" dirty="0">
                <a:latin typeface="Arial"/>
                <a:cs typeface="Arial"/>
              </a:rPr>
              <a:t>implemented </a:t>
            </a:r>
            <a:r>
              <a:rPr sz="3250" spc="100" dirty="0">
                <a:latin typeface="Arial"/>
                <a:cs typeface="Arial"/>
              </a:rPr>
              <a:t>by </a:t>
            </a:r>
            <a:r>
              <a:rPr sz="3250" spc="10" dirty="0">
                <a:latin typeface="Arial"/>
                <a:cs typeface="Arial"/>
              </a:rPr>
              <a:t>a</a:t>
            </a:r>
            <a:r>
              <a:rPr sz="3250" spc="-375" dirty="0">
                <a:latin typeface="Arial"/>
                <a:cs typeface="Arial"/>
              </a:rPr>
              <a:t> </a:t>
            </a:r>
            <a:r>
              <a:rPr sz="3250" spc="40" dirty="0">
                <a:latin typeface="Arial"/>
                <a:cs typeface="Arial"/>
              </a:rPr>
              <a:t>client  </a:t>
            </a:r>
            <a:r>
              <a:rPr sz="3250" spc="15" dirty="0">
                <a:latin typeface="Arial"/>
                <a:cs typeface="Arial"/>
              </a:rPr>
              <a:t>No</a:t>
            </a:r>
            <a:r>
              <a:rPr sz="3250" spc="-65" dirty="0">
                <a:latin typeface="Arial"/>
                <a:cs typeface="Arial"/>
              </a:rPr>
              <a:t> </a:t>
            </a:r>
            <a:r>
              <a:rPr sz="3250" spc="70" dirty="0">
                <a:latin typeface="Arial"/>
                <a:cs typeface="Arial"/>
              </a:rPr>
              <a:t>deadlocks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5795632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5094" y="5733605"/>
            <a:ext cx="219964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spc="10" dirty="0">
                <a:latin typeface="Arial"/>
                <a:cs typeface="Arial"/>
              </a:rPr>
              <a:t>Guarantees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100" y="6430759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5100" y="7065886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9595" y="6229058"/>
            <a:ext cx="8180705" cy="129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200"/>
              </a:lnSpc>
            </a:pPr>
            <a:r>
              <a:rPr sz="3250" spc="10" dirty="0">
                <a:latin typeface="Arial"/>
                <a:cs typeface="Arial"/>
              </a:rPr>
              <a:t>Client </a:t>
            </a:r>
            <a:r>
              <a:rPr sz="3250" spc="25" dirty="0">
                <a:latin typeface="Arial"/>
                <a:cs typeface="Arial"/>
              </a:rPr>
              <a:t>requests </a:t>
            </a:r>
            <a:r>
              <a:rPr sz="3250" spc="-10" dirty="0">
                <a:latin typeface="Arial"/>
                <a:cs typeface="Arial"/>
              </a:rPr>
              <a:t>are </a:t>
            </a:r>
            <a:r>
              <a:rPr sz="3250" spc="65" dirty="0">
                <a:latin typeface="Arial"/>
                <a:cs typeface="Arial"/>
              </a:rPr>
              <a:t>processed </a:t>
            </a:r>
            <a:r>
              <a:rPr sz="3250" spc="5" dirty="0">
                <a:latin typeface="Arial"/>
                <a:cs typeface="Arial"/>
              </a:rPr>
              <a:t>in </a:t>
            </a:r>
            <a:r>
              <a:rPr sz="3250" spc="-75" dirty="0">
                <a:latin typeface="Arial"/>
                <a:cs typeface="Arial"/>
              </a:rPr>
              <a:t>FIFO</a:t>
            </a:r>
            <a:r>
              <a:rPr sz="3250" spc="-105" dirty="0">
                <a:latin typeface="Arial"/>
                <a:cs typeface="Arial"/>
              </a:rPr>
              <a:t> </a:t>
            </a:r>
            <a:r>
              <a:rPr sz="3250" spc="35" dirty="0">
                <a:latin typeface="Arial"/>
                <a:cs typeface="Arial"/>
              </a:rPr>
              <a:t>order  </a:t>
            </a:r>
            <a:r>
              <a:rPr sz="3250" spc="-30" dirty="0">
                <a:latin typeface="Arial"/>
                <a:cs typeface="Arial"/>
              </a:rPr>
              <a:t>Writes </a:t>
            </a:r>
            <a:r>
              <a:rPr sz="3250" spc="10" dirty="0">
                <a:latin typeface="Arial"/>
                <a:cs typeface="Arial"/>
              </a:rPr>
              <a:t>to </a:t>
            </a:r>
            <a:r>
              <a:rPr sz="3250" spc="30" dirty="0">
                <a:latin typeface="Arial"/>
                <a:cs typeface="Arial"/>
              </a:rPr>
              <a:t>ZooKeeper </a:t>
            </a:r>
            <a:r>
              <a:rPr sz="3250" spc="-10" dirty="0">
                <a:latin typeface="Arial"/>
                <a:cs typeface="Arial"/>
              </a:rPr>
              <a:t>are</a:t>
            </a:r>
            <a:r>
              <a:rPr sz="3250" spc="-30" dirty="0">
                <a:latin typeface="Arial"/>
                <a:cs typeface="Arial"/>
              </a:rPr>
              <a:t> </a:t>
            </a:r>
            <a:r>
              <a:rPr sz="3250" spc="25" dirty="0">
                <a:latin typeface="Arial"/>
                <a:cs typeface="Arial"/>
              </a:rPr>
              <a:t>linearisable</a:t>
            </a:r>
            <a:endParaRPr sz="3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0600" y="8059280"/>
            <a:ext cx="181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7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5094" y="7984375"/>
            <a:ext cx="9307195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3250" spc="10" dirty="0">
                <a:latin typeface="Arial"/>
                <a:cs typeface="Arial"/>
              </a:rPr>
              <a:t>Clients </a:t>
            </a:r>
            <a:r>
              <a:rPr sz="3250" spc="25" dirty="0">
                <a:latin typeface="Arial"/>
                <a:cs typeface="Arial"/>
              </a:rPr>
              <a:t>receive </a:t>
            </a:r>
            <a:r>
              <a:rPr sz="3250" spc="20" dirty="0">
                <a:latin typeface="Arial"/>
                <a:cs typeface="Arial"/>
              </a:rPr>
              <a:t>notifications </a:t>
            </a:r>
            <a:r>
              <a:rPr sz="3250" spc="10" dirty="0">
                <a:latin typeface="Arial"/>
                <a:cs typeface="Arial"/>
              </a:rPr>
              <a:t>of </a:t>
            </a:r>
            <a:r>
              <a:rPr sz="3250" spc="65" dirty="0">
                <a:latin typeface="Arial"/>
                <a:cs typeface="Arial"/>
              </a:rPr>
              <a:t>changes </a:t>
            </a:r>
            <a:r>
              <a:rPr sz="3250" spc="30" dirty="0">
                <a:latin typeface="Arial"/>
                <a:cs typeface="Arial"/>
              </a:rPr>
              <a:t>before</a:t>
            </a:r>
            <a:r>
              <a:rPr sz="3250" spc="-85" dirty="0">
                <a:latin typeface="Arial"/>
                <a:cs typeface="Arial"/>
              </a:rPr>
              <a:t> </a:t>
            </a:r>
            <a:r>
              <a:rPr sz="3250" spc="10" dirty="0">
                <a:latin typeface="Arial"/>
                <a:cs typeface="Arial"/>
              </a:rPr>
              <a:t>the  </a:t>
            </a:r>
            <a:r>
              <a:rPr sz="3250" spc="90" dirty="0">
                <a:latin typeface="Arial"/>
                <a:cs typeface="Arial"/>
              </a:rPr>
              <a:t>changed </a:t>
            </a:r>
            <a:r>
              <a:rPr sz="3250" spc="55" dirty="0">
                <a:latin typeface="Arial"/>
                <a:cs typeface="Arial"/>
              </a:rPr>
              <a:t>data </a:t>
            </a:r>
            <a:r>
              <a:rPr sz="3250" spc="65" dirty="0">
                <a:latin typeface="Arial"/>
                <a:cs typeface="Arial"/>
              </a:rPr>
              <a:t>becomes</a:t>
            </a:r>
            <a:r>
              <a:rPr sz="3250" spc="-195" dirty="0">
                <a:latin typeface="Arial"/>
                <a:cs typeface="Arial"/>
              </a:rPr>
              <a:t> </a:t>
            </a:r>
            <a:r>
              <a:rPr sz="3250" spc="35" dirty="0">
                <a:latin typeface="Arial"/>
                <a:cs typeface="Arial"/>
              </a:rPr>
              <a:t>visible</a:t>
            </a:r>
            <a:endParaRPr sz="32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79202" y="0"/>
            <a:ext cx="3020237" cy="3061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66871" y="2771775"/>
            <a:ext cx="2998520" cy="168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2800" y="2781300"/>
            <a:ext cx="2921000" cy="161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02800" y="2781300"/>
            <a:ext cx="2921000" cy="1612900"/>
          </a:xfrm>
          <a:prstGeom prst="rect">
            <a:avLst/>
          </a:prstGeom>
          <a:solidFill>
            <a:srgbClr val="009CFD"/>
          </a:solidFill>
        </p:spPr>
        <p:txBody>
          <a:bodyPr vert="horz" wrap="square" lIns="0" tIns="242570" rIns="0" bIns="0" rtlCol="0">
            <a:spAutoFit/>
          </a:bodyPr>
          <a:lstStyle/>
          <a:p>
            <a:pPr marL="74295" marR="60960" algn="ctr">
              <a:lnSpc>
                <a:spcPct val="100699"/>
              </a:lnSpc>
              <a:spcBef>
                <a:spcPts val="191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Remember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dining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philosophers,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forks &amp;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deadlocks.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-5" dirty="0"/>
              <a:t>ZooKeeper’s </a:t>
            </a:r>
            <a:r>
              <a:rPr sz="6700" spc="55" dirty="0"/>
              <a:t>strategy </a:t>
            </a:r>
            <a:r>
              <a:rPr sz="6700" spc="5" dirty="0"/>
              <a:t>to</a:t>
            </a:r>
            <a:r>
              <a:rPr sz="6700" spc="-90" dirty="0"/>
              <a:t> </a:t>
            </a:r>
            <a:r>
              <a:rPr sz="6700" spc="190" dirty="0"/>
              <a:t>be  </a:t>
            </a:r>
            <a:r>
              <a:rPr sz="6700" spc="5" dirty="0"/>
              <a:t>fast </a:t>
            </a:r>
            <a:r>
              <a:rPr sz="6700" spc="130" dirty="0"/>
              <a:t>and</a:t>
            </a:r>
            <a:r>
              <a:rPr sz="6700" spc="-55" dirty="0"/>
              <a:t> </a:t>
            </a:r>
            <a:r>
              <a:rPr sz="6700" spc="35" dirty="0"/>
              <a:t>reliable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990600" y="2709570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0655" y="2656877"/>
            <a:ext cx="1006284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</a:pPr>
            <a:r>
              <a:rPr sz="3550" spc="25" dirty="0">
                <a:latin typeface="Arial"/>
                <a:cs typeface="Arial"/>
              </a:rPr>
              <a:t>ZooKeeper </a:t>
            </a:r>
            <a:r>
              <a:rPr sz="3550" spc="30" dirty="0">
                <a:latin typeface="Arial"/>
                <a:cs typeface="Arial"/>
              </a:rPr>
              <a:t>service </a:t>
            </a:r>
            <a:r>
              <a:rPr sz="3550" dirty="0">
                <a:latin typeface="Arial"/>
                <a:cs typeface="Arial"/>
              </a:rPr>
              <a:t>is </a:t>
            </a:r>
            <a:r>
              <a:rPr sz="3550" spc="5" dirty="0">
                <a:latin typeface="Arial"/>
                <a:cs typeface="Arial"/>
              </a:rPr>
              <a:t>an </a:t>
            </a:r>
            <a:r>
              <a:rPr sz="3550" spc="30" dirty="0">
                <a:latin typeface="Arial"/>
                <a:cs typeface="Arial"/>
              </a:rPr>
              <a:t>ensemble </a:t>
            </a:r>
            <a:r>
              <a:rPr sz="3550" spc="5" dirty="0">
                <a:latin typeface="Arial"/>
                <a:cs typeface="Arial"/>
              </a:rPr>
              <a:t>of servers</a:t>
            </a:r>
            <a:r>
              <a:rPr sz="3550" spc="-85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that  use </a:t>
            </a:r>
            <a:r>
              <a:rPr sz="3550" spc="35" dirty="0">
                <a:latin typeface="Arial"/>
                <a:cs typeface="Arial"/>
              </a:rPr>
              <a:t>replication </a:t>
            </a:r>
            <a:r>
              <a:rPr sz="3550" spc="45" dirty="0">
                <a:latin typeface="Arial"/>
                <a:cs typeface="Arial"/>
              </a:rPr>
              <a:t>(high</a:t>
            </a:r>
            <a:r>
              <a:rPr sz="3550" spc="-130" dirty="0">
                <a:latin typeface="Arial"/>
                <a:cs typeface="Arial"/>
              </a:rPr>
              <a:t> </a:t>
            </a:r>
            <a:r>
              <a:rPr sz="3550" spc="20" dirty="0">
                <a:latin typeface="Arial"/>
                <a:cs typeface="Arial"/>
              </a:rPr>
              <a:t>availability)</a:t>
            </a:r>
            <a:endParaRPr sz="3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304436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0655" y="4227614"/>
            <a:ext cx="679323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5" dirty="0">
                <a:latin typeface="Arial"/>
                <a:cs typeface="Arial"/>
              </a:rPr>
              <a:t>Data </a:t>
            </a:r>
            <a:r>
              <a:rPr sz="3550" dirty="0">
                <a:latin typeface="Arial"/>
                <a:cs typeface="Arial"/>
              </a:rPr>
              <a:t>is </a:t>
            </a:r>
            <a:r>
              <a:rPr sz="3550" spc="105" dirty="0">
                <a:latin typeface="Arial"/>
                <a:cs typeface="Arial"/>
              </a:rPr>
              <a:t>cached </a:t>
            </a:r>
            <a:r>
              <a:rPr sz="3550" spc="5" dirty="0">
                <a:latin typeface="Arial"/>
                <a:cs typeface="Arial"/>
              </a:rPr>
              <a:t>on the </a:t>
            </a:r>
            <a:r>
              <a:rPr sz="3550" spc="35" dirty="0">
                <a:latin typeface="Arial"/>
                <a:cs typeface="Arial"/>
              </a:rPr>
              <a:t>client</a:t>
            </a:r>
            <a:r>
              <a:rPr sz="3550" spc="-145" dirty="0">
                <a:latin typeface="Arial"/>
                <a:cs typeface="Arial"/>
              </a:rPr>
              <a:t> </a:t>
            </a:r>
            <a:r>
              <a:rPr sz="3550" spc="40" dirty="0">
                <a:latin typeface="Arial"/>
                <a:cs typeface="Arial"/>
              </a:rPr>
              <a:t>side:</a:t>
            </a:r>
            <a:endParaRPr sz="3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6427381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0655" y="6350546"/>
            <a:ext cx="651637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-45" dirty="0">
                <a:latin typeface="Arial"/>
                <a:cs typeface="Arial"/>
              </a:rPr>
              <a:t>What </a:t>
            </a:r>
            <a:r>
              <a:rPr sz="3550" dirty="0">
                <a:latin typeface="Arial"/>
                <a:cs typeface="Arial"/>
              </a:rPr>
              <a:t>if </a:t>
            </a:r>
            <a:r>
              <a:rPr sz="3550" spc="5" dirty="0">
                <a:latin typeface="Arial"/>
                <a:cs typeface="Arial"/>
              </a:rPr>
              <a:t>a new </a:t>
            </a:r>
            <a:r>
              <a:rPr sz="3550" b="1" dirty="0">
                <a:solidFill>
                  <a:srgbClr val="FF9300"/>
                </a:solidFill>
                <a:latin typeface="Arial"/>
                <a:cs typeface="Arial"/>
              </a:rPr>
              <a:t>leader </a:t>
            </a:r>
            <a:r>
              <a:rPr sz="3550" dirty="0">
                <a:latin typeface="Arial"/>
                <a:cs typeface="Arial"/>
              </a:rPr>
              <a:t>is</a:t>
            </a:r>
            <a:r>
              <a:rPr sz="3550" spc="5" dirty="0">
                <a:latin typeface="Arial"/>
                <a:cs typeface="Arial"/>
              </a:rPr>
              <a:t> </a:t>
            </a:r>
            <a:r>
              <a:rPr sz="3550" spc="30" dirty="0">
                <a:latin typeface="Arial"/>
                <a:cs typeface="Arial"/>
              </a:rPr>
              <a:t>elected?</a:t>
            </a:r>
            <a:endParaRPr sz="3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100" y="7099084"/>
            <a:ext cx="195580" cy="109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5154" y="7022262"/>
            <a:ext cx="9040495" cy="123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-20" dirty="0">
                <a:latin typeface="Arial"/>
                <a:cs typeface="Arial"/>
              </a:rPr>
              <a:t>Potential </a:t>
            </a:r>
            <a:r>
              <a:rPr sz="3550" spc="5" dirty="0">
                <a:latin typeface="Arial"/>
                <a:cs typeface="Arial"/>
              </a:rPr>
              <a:t>solution: </a:t>
            </a:r>
            <a:r>
              <a:rPr sz="3550" spc="60" dirty="0">
                <a:latin typeface="Arial"/>
                <a:cs typeface="Arial"/>
              </a:rPr>
              <a:t>polling </a:t>
            </a:r>
            <a:r>
              <a:rPr sz="3550" spc="5" dirty="0">
                <a:latin typeface="Arial"/>
                <a:cs typeface="Arial"/>
              </a:rPr>
              <a:t>(not</a:t>
            </a:r>
            <a:r>
              <a:rPr sz="3550" spc="-95" dirty="0">
                <a:latin typeface="Arial"/>
                <a:cs typeface="Arial"/>
              </a:rPr>
              <a:t> </a:t>
            </a:r>
            <a:r>
              <a:rPr sz="3550" spc="30" dirty="0">
                <a:latin typeface="Arial"/>
                <a:cs typeface="Arial"/>
              </a:rPr>
              <a:t>optimal)</a:t>
            </a: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3550" b="1" spc="-20" dirty="0">
                <a:latin typeface="Arial"/>
                <a:cs typeface="Arial"/>
              </a:rPr>
              <a:t>Watch </a:t>
            </a:r>
            <a:r>
              <a:rPr sz="3550" b="1" spc="5" dirty="0">
                <a:latin typeface="Arial"/>
                <a:cs typeface="Arial"/>
              </a:rPr>
              <a:t>mechanism</a:t>
            </a:r>
            <a:r>
              <a:rPr sz="3550" spc="5" dirty="0">
                <a:latin typeface="Arial"/>
                <a:cs typeface="Arial"/>
              </a:rPr>
              <a:t>: </a:t>
            </a:r>
            <a:r>
              <a:rPr sz="3550" spc="30" dirty="0">
                <a:latin typeface="Arial"/>
                <a:cs typeface="Arial"/>
              </a:rPr>
              <a:t>clients </a:t>
            </a:r>
            <a:r>
              <a:rPr sz="3550" spc="70" dirty="0">
                <a:latin typeface="Arial"/>
                <a:cs typeface="Arial"/>
              </a:rPr>
              <a:t>can </a:t>
            </a:r>
            <a:r>
              <a:rPr sz="3550" spc="45" dirty="0">
                <a:latin typeface="Arial"/>
                <a:cs typeface="Arial"/>
              </a:rPr>
              <a:t>watch </a:t>
            </a:r>
            <a:r>
              <a:rPr sz="3550" spc="5" dirty="0">
                <a:latin typeface="Arial"/>
                <a:cs typeface="Arial"/>
              </a:rPr>
              <a:t>for</a:t>
            </a:r>
            <a:r>
              <a:rPr sz="3550" spc="-160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an</a:t>
            </a:r>
            <a:endParaRPr sz="3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5154" y="8227364"/>
            <a:ext cx="598805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70" dirty="0">
                <a:latin typeface="Arial"/>
                <a:cs typeface="Arial"/>
              </a:rPr>
              <a:t>update </a:t>
            </a:r>
            <a:r>
              <a:rPr sz="3550" spc="5" dirty="0">
                <a:latin typeface="Arial"/>
                <a:cs typeface="Arial"/>
              </a:rPr>
              <a:t>of a </a:t>
            </a:r>
            <a:r>
              <a:rPr sz="3550" spc="45" dirty="0">
                <a:latin typeface="Arial"/>
                <a:cs typeface="Arial"/>
              </a:rPr>
              <a:t>given </a:t>
            </a:r>
            <a:r>
              <a:rPr sz="3550" spc="55" dirty="0">
                <a:latin typeface="Arial"/>
                <a:cs typeface="Arial"/>
              </a:rPr>
              <a:t>data</a:t>
            </a:r>
            <a:r>
              <a:rPr sz="3550" spc="-195" dirty="0">
                <a:latin typeface="Arial"/>
                <a:cs typeface="Arial"/>
              </a:rPr>
              <a:t> </a:t>
            </a:r>
            <a:r>
              <a:rPr sz="3550" spc="70" dirty="0">
                <a:latin typeface="Arial"/>
                <a:cs typeface="Arial"/>
              </a:rPr>
              <a:t>object</a:t>
            </a:r>
            <a:endParaRPr sz="35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2841" y="4933577"/>
            <a:ext cx="9761181" cy="1247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5100" y="4940300"/>
            <a:ext cx="96901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5100" y="4940300"/>
            <a:ext cx="9690100" cy="1181100"/>
          </a:xfrm>
          <a:prstGeom prst="rect">
            <a:avLst/>
          </a:prstGeom>
          <a:solidFill>
            <a:srgbClr val="009CFD"/>
          </a:solidFill>
        </p:spPr>
        <p:txBody>
          <a:bodyPr vert="horz" wrap="square" lIns="0" tIns="1162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15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: a 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client </a:t>
            </a: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caches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ID of the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9300"/>
                </a:solidFill>
                <a:latin typeface="Arial"/>
                <a:cs typeface="Arial"/>
              </a:rPr>
              <a:t>leader</a:t>
            </a:r>
            <a:endParaRPr sz="300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instead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probing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ZooKeeper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49475" y="8409171"/>
            <a:ext cx="4411472" cy="109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0" y="8458200"/>
            <a:ext cx="43180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0" y="8458200"/>
            <a:ext cx="4318000" cy="990600"/>
          </a:xfrm>
          <a:prstGeom prst="rect">
            <a:avLst/>
          </a:prstGeom>
          <a:solidFill>
            <a:srgbClr val="00D026"/>
          </a:solidFill>
        </p:spPr>
        <p:txBody>
          <a:bodyPr vert="horz" wrap="square" lIns="0" tIns="114300" rIns="0" bIns="0" rtlCol="0">
            <a:spAutoFit/>
          </a:bodyPr>
          <a:lstStyle/>
          <a:p>
            <a:pPr marL="350520" marR="303530" indent="-36830">
              <a:lnSpc>
                <a:spcPct val="100699"/>
              </a:lnSpc>
              <a:spcBef>
                <a:spcPts val="900"/>
              </a:spcBef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ZooKeeper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optimised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read-dominant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operations!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ZooKeeper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5447119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5376379"/>
            <a:ext cx="637921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0" dirty="0">
                <a:latin typeface="Arial"/>
                <a:cs typeface="Arial"/>
              </a:rPr>
              <a:t>Developed </a:t>
            </a:r>
            <a:r>
              <a:rPr sz="3600" dirty="0">
                <a:latin typeface="Arial"/>
                <a:cs typeface="Arial"/>
              </a:rPr>
              <a:t>at </a:t>
            </a:r>
            <a:r>
              <a:rPr sz="3600" spc="-60" dirty="0">
                <a:latin typeface="Arial"/>
                <a:cs typeface="Arial"/>
              </a:rPr>
              <a:t>Yahoo!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Research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6526618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6476200"/>
            <a:ext cx="1021461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5" dirty="0">
                <a:latin typeface="Arial"/>
                <a:cs typeface="Arial"/>
              </a:rPr>
              <a:t>Started </a:t>
            </a:r>
            <a:r>
              <a:rPr sz="3600" spc="-5" dirty="0">
                <a:latin typeface="Arial"/>
                <a:cs typeface="Arial"/>
              </a:rPr>
              <a:t>as </a:t>
            </a:r>
            <a:r>
              <a:rPr sz="3600" spc="45" dirty="0">
                <a:latin typeface="Arial"/>
                <a:cs typeface="Arial"/>
              </a:rPr>
              <a:t>sub-project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55" dirty="0">
                <a:latin typeface="Arial"/>
                <a:cs typeface="Arial"/>
              </a:rPr>
              <a:t>Hadoop, </a:t>
            </a:r>
            <a:r>
              <a:rPr sz="3600" spc="-5" dirty="0">
                <a:latin typeface="Arial"/>
                <a:cs typeface="Arial"/>
              </a:rPr>
              <a:t>now a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top-level  </a:t>
            </a:r>
            <a:r>
              <a:rPr sz="3600" spc="65" dirty="0">
                <a:latin typeface="Arial"/>
                <a:cs typeface="Arial"/>
              </a:rPr>
              <a:t>Apache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project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8152224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8081485"/>
            <a:ext cx="9019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5" dirty="0">
                <a:latin typeface="Arial"/>
                <a:cs typeface="Arial"/>
              </a:rPr>
              <a:t>Development </a:t>
            </a:r>
            <a:r>
              <a:rPr sz="3600" spc="-5" dirty="0">
                <a:latin typeface="Arial"/>
                <a:cs typeface="Arial"/>
              </a:rPr>
              <a:t>is </a:t>
            </a:r>
            <a:r>
              <a:rPr sz="3600" spc="30" dirty="0">
                <a:latin typeface="Arial"/>
                <a:cs typeface="Arial"/>
              </a:rPr>
              <a:t>driven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spc="50" dirty="0">
                <a:latin typeface="Arial"/>
                <a:cs typeface="Arial"/>
              </a:rPr>
              <a:t>application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needs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8866" y="2697505"/>
            <a:ext cx="11658079" cy="184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" y="2705100"/>
            <a:ext cx="11582400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0" y="2705100"/>
            <a:ext cx="11582400" cy="1778000"/>
          </a:xfrm>
          <a:prstGeom prst="rect">
            <a:avLst/>
          </a:prstGeom>
          <a:solidFill>
            <a:srgbClr val="009CFD"/>
          </a:solidFill>
        </p:spPr>
        <p:txBody>
          <a:bodyPr vert="horz" wrap="square" lIns="0" tIns="269240" rIns="0" bIns="0" rtlCol="0">
            <a:spAutoFit/>
          </a:bodyPr>
          <a:lstStyle/>
          <a:p>
            <a:pPr marL="401320" marR="1640205">
              <a:lnSpc>
                <a:spcPct val="100000"/>
              </a:lnSpc>
              <a:spcBef>
                <a:spcPts val="2120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4000" spc="25" dirty="0">
                <a:solidFill>
                  <a:srgbClr val="FFFFFF"/>
                </a:solidFill>
                <a:latin typeface="Arial"/>
                <a:cs typeface="Arial"/>
              </a:rPr>
              <a:t>highly-available </a:t>
            </a:r>
            <a:r>
              <a:rPr sz="4000" spc="30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45" dirty="0">
                <a:solidFill>
                  <a:srgbClr val="FFFFFF"/>
                </a:solidFill>
                <a:latin typeface="Arial"/>
                <a:cs typeface="Arial"/>
              </a:rPr>
              <a:t>coordinating  </a:t>
            </a:r>
            <a:r>
              <a:rPr sz="4000" spc="40" dirty="0">
                <a:solidFill>
                  <a:srgbClr val="FFFFFF"/>
                </a:solidFill>
                <a:latin typeface="Arial"/>
                <a:cs typeface="Arial"/>
              </a:rPr>
              <a:t>processes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000" spc="55" dirty="0">
                <a:solidFill>
                  <a:srgbClr val="FFFFFF"/>
                </a:solidFill>
                <a:latin typeface="Arial"/>
                <a:cs typeface="Arial"/>
              </a:rPr>
              <a:t>distributed</a:t>
            </a:r>
            <a:r>
              <a:rPr sz="4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50" dirty="0">
                <a:solidFill>
                  <a:srgbClr val="FFFFFF"/>
                </a:solidFill>
                <a:latin typeface="Arial"/>
                <a:cs typeface="Arial"/>
              </a:rPr>
              <a:t>applications.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4671" y="9284702"/>
            <a:ext cx="42684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75"/>
              </a:lnSpc>
            </a:pPr>
            <a:r>
              <a:rPr sz="2600" u="heavy" spc="-20" dirty="0">
                <a:solidFill>
                  <a:srgbClr val="A10058"/>
                </a:solidFill>
                <a:latin typeface="Tahoma"/>
                <a:cs typeface="Tahoma"/>
                <a:hlinkClick r:id="rId4"/>
              </a:rPr>
              <a:t>http://zookeeper.apache.org/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ZooKeeper</a:t>
            </a:r>
            <a:r>
              <a:rPr spc="-50" dirty="0"/>
              <a:t> </a:t>
            </a:r>
            <a:r>
              <a:rPr spc="50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19870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8430" y="2650705"/>
            <a:ext cx="726313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b="1" spc="10" dirty="0">
                <a:latin typeface="Arial"/>
                <a:cs typeface="Arial"/>
              </a:rPr>
              <a:t>Client</a:t>
            </a:r>
            <a:r>
              <a:rPr sz="3350" spc="10" dirty="0">
                <a:latin typeface="Arial"/>
                <a:cs typeface="Arial"/>
              </a:rPr>
              <a:t>: </a:t>
            </a:r>
            <a:r>
              <a:rPr sz="3350" spc="15" dirty="0">
                <a:latin typeface="Arial"/>
                <a:cs typeface="Arial"/>
              </a:rPr>
              <a:t>user </a:t>
            </a:r>
            <a:r>
              <a:rPr sz="3350" spc="10" dirty="0">
                <a:latin typeface="Arial"/>
                <a:cs typeface="Arial"/>
              </a:rPr>
              <a:t>of </a:t>
            </a:r>
            <a:r>
              <a:rPr sz="3350" spc="15" dirty="0">
                <a:latin typeface="Arial"/>
                <a:cs typeface="Arial"/>
              </a:rPr>
              <a:t>the </a:t>
            </a:r>
            <a:r>
              <a:rPr sz="3350" spc="35" dirty="0">
                <a:latin typeface="Arial"/>
                <a:cs typeface="Arial"/>
              </a:rPr>
              <a:t>ZooKeeper</a:t>
            </a:r>
            <a:r>
              <a:rPr sz="3350" spc="-5" dirty="0">
                <a:latin typeface="Arial"/>
                <a:cs typeface="Arial"/>
              </a:rPr>
              <a:t> </a:t>
            </a:r>
            <a:r>
              <a:rPr sz="3350" spc="40" dirty="0">
                <a:latin typeface="Arial"/>
                <a:cs typeface="Arial"/>
              </a:rPr>
              <a:t>service</a:t>
            </a:r>
            <a:endParaRPr sz="3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3741978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8430" y="3672814"/>
            <a:ext cx="956437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b="1" spc="15" dirty="0">
                <a:latin typeface="Arial"/>
                <a:cs typeface="Arial"/>
              </a:rPr>
              <a:t>Server</a:t>
            </a:r>
            <a:r>
              <a:rPr sz="3350" spc="15" dirty="0">
                <a:latin typeface="Arial"/>
                <a:cs typeface="Arial"/>
              </a:rPr>
              <a:t>: </a:t>
            </a:r>
            <a:r>
              <a:rPr sz="3350" spc="60" dirty="0">
                <a:latin typeface="Arial"/>
                <a:cs typeface="Arial"/>
              </a:rPr>
              <a:t>process </a:t>
            </a:r>
            <a:r>
              <a:rPr sz="3350" spc="65" dirty="0">
                <a:latin typeface="Arial"/>
                <a:cs typeface="Arial"/>
              </a:rPr>
              <a:t>providing </a:t>
            </a:r>
            <a:r>
              <a:rPr sz="3350" spc="15" dirty="0">
                <a:latin typeface="Arial"/>
                <a:cs typeface="Arial"/>
              </a:rPr>
              <a:t>the </a:t>
            </a:r>
            <a:r>
              <a:rPr sz="3350" spc="35" dirty="0">
                <a:latin typeface="Arial"/>
                <a:cs typeface="Arial"/>
              </a:rPr>
              <a:t>ZooKeeper</a:t>
            </a:r>
            <a:r>
              <a:rPr sz="3350" spc="-95" dirty="0">
                <a:latin typeface="Arial"/>
                <a:cs typeface="Arial"/>
              </a:rPr>
              <a:t> </a:t>
            </a:r>
            <a:r>
              <a:rPr sz="3350" spc="40" dirty="0">
                <a:latin typeface="Arial"/>
                <a:cs typeface="Arial"/>
              </a:rPr>
              <a:t>service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4764074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8430" y="4684712"/>
            <a:ext cx="103524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b="1" spc="15" dirty="0">
                <a:latin typeface="Arial"/>
                <a:cs typeface="Arial"/>
              </a:rPr>
              <a:t>znode</a:t>
            </a:r>
            <a:r>
              <a:rPr sz="3350" spc="15" dirty="0">
                <a:latin typeface="Arial"/>
                <a:cs typeface="Arial"/>
              </a:rPr>
              <a:t>: </a:t>
            </a:r>
            <a:r>
              <a:rPr sz="3350" b="1" spc="15" dirty="0">
                <a:latin typeface="Arial"/>
                <a:cs typeface="Arial"/>
              </a:rPr>
              <a:t>in-memory </a:t>
            </a:r>
            <a:r>
              <a:rPr sz="3350" spc="60" dirty="0">
                <a:latin typeface="Arial"/>
                <a:cs typeface="Arial"/>
              </a:rPr>
              <a:t>data </a:t>
            </a:r>
            <a:r>
              <a:rPr sz="3350" spc="65" dirty="0">
                <a:latin typeface="Arial"/>
                <a:cs typeface="Arial"/>
              </a:rPr>
              <a:t>node </a:t>
            </a:r>
            <a:r>
              <a:rPr sz="3350" spc="10" dirty="0">
                <a:latin typeface="Arial"/>
                <a:cs typeface="Arial"/>
              </a:rPr>
              <a:t>in </a:t>
            </a:r>
            <a:r>
              <a:rPr sz="3350" dirty="0">
                <a:latin typeface="Arial"/>
                <a:cs typeface="Arial"/>
              </a:rPr>
              <a:t>ZooKeeper,  </a:t>
            </a:r>
            <a:r>
              <a:rPr sz="3350" spc="55" dirty="0">
                <a:latin typeface="Arial"/>
                <a:cs typeface="Arial"/>
              </a:rPr>
              <a:t>organised </a:t>
            </a:r>
            <a:r>
              <a:rPr sz="3350" spc="10" dirty="0">
                <a:latin typeface="Arial"/>
                <a:cs typeface="Arial"/>
              </a:rPr>
              <a:t>in </a:t>
            </a:r>
            <a:r>
              <a:rPr sz="3350" spc="15" dirty="0">
                <a:latin typeface="Arial"/>
                <a:cs typeface="Arial"/>
              </a:rPr>
              <a:t>a </a:t>
            </a:r>
            <a:r>
              <a:rPr sz="3350" spc="40" dirty="0">
                <a:latin typeface="Arial"/>
                <a:cs typeface="Arial"/>
              </a:rPr>
              <a:t>hierarchical </a:t>
            </a:r>
            <a:r>
              <a:rPr sz="3350" spc="60" dirty="0">
                <a:latin typeface="Arial"/>
                <a:cs typeface="Arial"/>
              </a:rPr>
              <a:t>namespace </a:t>
            </a:r>
            <a:r>
              <a:rPr sz="3350" spc="10" dirty="0">
                <a:latin typeface="Arial"/>
                <a:cs typeface="Arial"/>
              </a:rPr>
              <a:t>(the </a:t>
            </a:r>
            <a:r>
              <a:rPr sz="3350" spc="60" dirty="0">
                <a:latin typeface="Arial"/>
                <a:cs typeface="Arial"/>
              </a:rPr>
              <a:t>data</a:t>
            </a:r>
            <a:r>
              <a:rPr sz="3350" spc="-145" dirty="0">
                <a:latin typeface="Arial"/>
                <a:cs typeface="Arial"/>
              </a:rPr>
              <a:t> </a:t>
            </a:r>
            <a:r>
              <a:rPr sz="3350" dirty="0">
                <a:latin typeface="Arial"/>
                <a:cs typeface="Arial"/>
              </a:rPr>
              <a:t>tree)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6306883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8430" y="6227508"/>
            <a:ext cx="1022477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b="1" spc="10" dirty="0">
                <a:latin typeface="Arial"/>
                <a:cs typeface="Arial"/>
              </a:rPr>
              <a:t>Update/write</a:t>
            </a:r>
            <a:r>
              <a:rPr sz="3350" spc="10" dirty="0">
                <a:latin typeface="Arial"/>
                <a:cs typeface="Arial"/>
              </a:rPr>
              <a:t>: </a:t>
            </a:r>
            <a:r>
              <a:rPr sz="3350" spc="15" dirty="0">
                <a:latin typeface="Arial"/>
                <a:cs typeface="Arial"/>
              </a:rPr>
              <a:t>any </a:t>
            </a:r>
            <a:r>
              <a:rPr sz="3350" spc="35" dirty="0">
                <a:latin typeface="Arial"/>
                <a:cs typeface="Arial"/>
              </a:rPr>
              <a:t>operation </a:t>
            </a:r>
            <a:r>
              <a:rPr sz="3350" spc="50" dirty="0">
                <a:latin typeface="Arial"/>
                <a:cs typeface="Arial"/>
              </a:rPr>
              <a:t>which </a:t>
            </a:r>
            <a:r>
              <a:rPr sz="3350" spc="35" dirty="0">
                <a:latin typeface="Arial"/>
                <a:cs typeface="Arial"/>
              </a:rPr>
              <a:t>modifies </a:t>
            </a:r>
            <a:r>
              <a:rPr sz="3350" spc="15" dirty="0">
                <a:latin typeface="Arial"/>
                <a:cs typeface="Arial"/>
              </a:rPr>
              <a:t>the</a:t>
            </a:r>
            <a:r>
              <a:rPr sz="3350" spc="-30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state  of </a:t>
            </a:r>
            <a:r>
              <a:rPr sz="3350" spc="15" dirty="0">
                <a:latin typeface="Arial"/>
                <a:cs typeface="Arial"/>
              </a:rPr>
              <a:t>the </a:t>
            </a:r>
            <a:r>
              <a:rPr sz="3350" spc="60" dirty="0">
                <a:latin typeface="Arial"/>
                <a:cs typeface="Arial"/>
              </a:rPr>
              <a:t>data</a:t>
            </a:r>
            <a:r>
              <a:rPr sz="3350" spc="-65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tree</a:t>
            </a:r>
            <a:endParaRPr sz="3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0600" y="7849679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8430" y="7770317"/>
            <a:ext cx="915035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10" dirty="0">
                <a:latin typeface="Arial"/>
                <a:cs typeface="Arial"/>
              </a:rPr>
              <a:t>Clients </a:t>
            </a:r>
            <a:r>
              <a:rPr sz="3350" spc="35" dirty="0">
                <a:latin typeface="Arial"/>
                <a:cs typeface="Arial"/>
              </a:rPr>
              <a:t>establish </a:t>
            </a:r>
            <a:r>
              <a:rPr sz="3350" spc="15" dirty="0">
                <a:latin typeface="Arial"/>
                <a:cs typeface="Arial"/>
              </a:rPr>
              <a:t>a </a:t>
            </a:r>
            <a:r>
              <a:rPr sz="3350" b="1" spc="15" dirty="0">
                <a:latin typeface="Arial"/>
                <a:cs typeface="Arial"/>
              </a:rPr>
              <a:t>session </a:t>
            </a:r>
            <a:r>
              <a:rPr sz="3350" spc="15" dirty="0">
                <a:latin typeface="Arial"/>
                <a:cs typeface="Arial"/>
              </a:rPr>
              <a:t>when </a:t>
            </a:r>
            <a:r>
              <a:rPr sz="3350" spc="70" dirty="0">
                <a:latin typeface="Arial"/>
                <a:cs typeface="Arial"/>
              </a:rPr>
              <a:t>connecting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to  </a:t>
            </a:r>
            <a:r>
              <a:rPr sz="3350" spc="35" dirty="0">
                <a:latin typeface="Arial"/>
                <a:cs typeface="Arial"/>
              </a:rPr>
              <a:t>ZooKeeper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-5" dirty="0"/>
              <a:t>ZooKeeper’s </a:t>
            </a:r>
            <a:r>
              <a:rPr sz="6700" spc="100" dirty="0"/>
              <a:t>data</a:t>
            </a:r>
            <a:r>
              <a:rPr sz="6700" spc="-45" dirty="0"/>
              <a:t> </a:t>
            </a:r>
            <a:r>
              <a:rPr sz="6700" spc="70" dirty="0"/>
              <a:t>model:  </a:t>
            </a:r>
            <a:r>
              <a:rPr sz="6700" spc="5" dirty="0"/>
              <a:t>filesystem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990600" y="300484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934106"/>
            <a:ext cx="104019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znodes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spc="40" dirty="0">
                <a:latin typeface="Arial"/>
                <a:cs typeface="Arial"/>
              </a:rPr>
              <a:t>organised </a:t>
            </a:r>
            <a:r>
              <a:rPr sz="3600" spc="-5" dirty="0">
                <a:latin typeface="Arial"/>
                <a:cs typeface="Arial"/>
              </a:rPr>
              <a:t>in a </a:t>
            </a:r>
            <a:r>
              <a:rPr sz="3600" spc="25" dirty="0">
                <a:latin typeface="Arial"/>
                <a:cs typeface="Arial"/>
              </a:rPr>
              <a:t>hierarchical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namespace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08434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4033926"/>
            <a:ext cx="1028319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30" dirty="0">
                <a:latin typeface="Arial"/>
                <a:cs typeface="Arial"/>
              </a:rPr>
              <a:t>znodes </a:t>
            </a:r>
            <a:r>
              <a:rPr sz="3600" spc="65" dirty="0">
                <a:latin typeface="Arial"/>
                <a:cs typeface="Arial"/>
              </a:rPr>
              <a:t>can </a:t>
            </a:r>
            <a:r>
              <a:rPr sz="3600" spc="95" dirty="0">
                <a:latin typeface="Arial"/>
                <a:cs typeface="Arial"/>
              </a:rPr>
              <a:t>be </a:t>
            </a:r>
            <a:r>
              <a:rPr sz="3600" spc="35" dirty="0">
                <a:latin typeface="Arial"/>
                <a:cs typeface="Arial"/>
              </a:rPr>
              <a:t>manipulated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spc="25" dirty="0">
                <a:latin typeface="Arial"/>
                <a:cs typeface="Arial"/>
              </a:rPr>
              <a:t>clients </a:t>
            </a:r>
            <a:r>
              <a:rPr sz="3600" spc="15" dirty="0">
                <a:latin typeface="Arial"/>
                <a:cs typeface="Arial"/>
              </a:rPr>
              <a:t>through</a:t>
            </a:r>
            <a:r>
              <a:rPr sz="3600" spc="-3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  </a:t>
            </a:r>
            <a:r>
              <a:rPr sz="3600" spc="20" dirty="0">
                <a:latin typeface="Arial"/>
                <a:cs typeface="Arial"/>
              </a:rPr>
              <a:t>ZooKeeper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API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70994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5639206"/>
            <a:ext cx="97313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znodes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spc="5" dirty="0">
                <a:latin typeface="Arial"/>
                <a:cs typeface="Arial"/>
              </a:rPr>
              <a:t>referred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spc="-55" dirty="0">
                <a:latin typeface="Arial"/>
                <a:cs typeface="Arial"/>
              </a:rPr>
              <a:t>UNIX </a:t>
            </a:r>
            <a:r>
              <a:rPr sz="3600" dirty="0">
                <a:latin typeface="Arial"/>
                <a:cs typeface="Arial"/>
              </a:rPr>
              <a:t>style </a:t>
            </a:r>
            <a:r>
              <a:rPr sz="3600" spc="-5" dirty="0">
                <a:latin typeface="Arial"/>
                <a:cs typeface="Arial"/>
              </a:rPr>
              <a:t>file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100" y="6185306"/>
            <a:ext cx="1169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5" dirty="0">
                <a:latin typeface="Arial"/>
                <a:cs typeface="Arial"/>
              </a:rPr>
              <a:t>paths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8558" y="6916974"/>
            <a:ext cx="1004203" cy="69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2723" y="6970346"/>
            <a:ext cx="796290" cy="491490"/>
          </a:xfrm>
          <a:custGeom>
            <a:avLst/>
            <a:gdLst/>
            <a:ahLst/>
            <a:cxnLst/>
            <a:rect l="l" t="t" r="r" b="b"/>
            <a:pathLst>
              <a:path w="796289" h="491490">
                <a:moveTo>
                  <a:pt x="0" y="447567"/>
                </a:moveTo>
                <a:lnTo>
                  <a:pt x="770349" y="0"/>
                </a:lnTo>
                <a:lnTo>
                  <a:pt x="795869" y="43924"/>
                </a:lnTo>
                <a:lnTo>
                  <a:pt x="25519" y="491491"/>
                </a:lnTo>
                <a:lnTo>
                  <a:pt x="0" y="447567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0198" y="6913798"/>
            <a:ext cx="1098964" cy="706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65" y="6965853"/>
            <a:ext cx="893444" cy="501015"/>
          </a:xfrm>
          <a:custGeom>
            <a:avLst/>
            <a:gdLst/>
            <a:ahLst/>
            <a:cxnLst/>
            <a:rect l="l" t="t" r="r" b="b"/>
            <a:pathLst>
              <a:path w="893445" h="501015">
                <a:moveTo>
                  <a:pt x="869682" y="500485"/>
                </a:moveTo>
                <a:lnTo>
                  <a:pt x="0" y="45001"/>
                </a:lnTo>
                <a:lnTo>
                  <a:pt x="23568" y="0"/>
                </a:lnTo>
                <a:lnTo>
                  <a:pt x="893251" y="455484"/>
                </a:lnTo>
                <a:lnTo>
                  <a:pt x="869682" y="500485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9266" y="7574390"/>
            <a:ext cx="1004203" cy="69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3432" y="7627761"/>
            <a:ext cx="796290" cy="491490"/>
          </a:xfrm>
          <a:custGeom>
            <a:avLst/>
            <a:gdLst/>
            <a:ahLst/>
            <a:cxnLst/>
            <a:rect l="l" t="t" r="r" b="b"/>
            <a:pathLst>
              <a:path w="796289" h="491490">
                <a:moveTo>
                  <a:pt x="0" y="447567"/>
                </a:moveTo>
                <a:lnTo>
                  <a:pt x="770349" y="0"/>
                </a:lnTo>
                <a:lnTo>
                  <a:pt x="795869" y="43924"/>
                </a:lnTo>
                <a:lnTo>
                  <a:pt x="25519" y="491491"/>
                </a:lnTo>
                <a:lnTo>
                  <a:pt x="0" y="447567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0799" y="7640002"/>
            <a:ext cx="376875" cy="611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7354" y="7685761"/>
            <a:ext cx="184150" cy="418465"/>
          </a:xfrm>
          <a:custGeom>
            <a:avLst/>
            <a:gdLst/>
            <a:ahLst/>
            <a:cxnLst/>
            <a:rect l="l" t="t" r="r" b="b"/>
            <a:pathLst>
              <a:path w="184150" h="418465">
                <a:moveTo>
                  <a:pt x="0" y="402103"/>
                </a:moveTo>
                <a:lnTo>
                  <a:pt x="135624" y="0"/>
                </a:lnTo>
                <a:lnTo>
                  <a:pt x="183759" y="16235"/>
                </a:lnTo>
                <a:lnTo>
                  <a:pt x="48135" y="418339"/>
                </a:lnTo>
                <a:lnTo>
                  <a:pt x="0" y="402103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1485" y="7477130"/>
            <a:ext cx="790451" cy="790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9254" y="7534090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539005" y="574926"/>
                </a:moveTo>
                <a:lnTo>
                  <a:pt x="0" y="35921"/>
                </a:lnTo>
                <a:lnTo>
                  <a:pt x="35921" y="0"/>
                </a:lnTo>
                <a:lnTo>
                  <a:pt x="574926" y="539005"/>
                </a:lnTo>
                <a:lnTo>
                  <a:pt x="539005" y="574926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5340" y="6636549"/>
            <a:ext cx="520700" cy="52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440" y="6649247"/>
            <a:ext cx="444493" cy="444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440" y="664924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10" y="0"/>
                </a:moveTo>
                <a:lnTo>
                  <a:pt x="179794" y="4065"/>
                </a:lnTo>
                <a:lnTo>
                  <a:pt x="138608" y="16272"/>
                </a:lnTo>
                <a:lnTo>
                  <a:pt x="99952" y="36617"/>
                </a:lnTo>
                <a:lnTo>
                  <a:pt x="65087" y="65100"/>
                </a:lnTo>
                <a:lnTo>
                  <a:pt x="36608" y="99964"/>
                </a:lnTo>
                <a:lnTo>
                  <a:pt x="16267" y="138619"/>
                </a:lnTo>
                <a:lnTo>
                  <a:pt x="4062" y="179802"/>
                </a:lnTo>
                <a:lnTo>
                  <a:pt x="0" y="222183"/>
                </a:lnTo>
                <a:lnTo>
                  <a:pt x="4062" y="264697"/>
                </a:lnTo>
                <a:lnTo>
                  <a:pt x="16267" y="305880"/>
                </a:lnTo>
                <a:lnTo>
                  <a:pt x="36608" y="344535"/>
                </a:lnTo>
                <a:lnTo>
                  <a:pt x="65087" y="379399"/>
                </a:lnTo>
                <a:lnTo>
                  <a:pt x="99952" y="407878"/>
                </a:lnTo>
                <a:lnTo>
                  <a:pt x="138608" y="428220"/>
                </a:lnTo>
                <a:lnTo>
                  <a:pt x="179794" y="440425"/>
                </a:lnTo>
                <a:lnTo>
                  <a:pt x="222243" y="444493"/>
                </a:lnTo>
                <a:lnTo>
                  <a:pt x="264693" y="440425"/>
                </a:lnTo>
                <a:lnTo>
                  <a:pt x="305878" y="428220"/>
                </a:lnTo>
                <a:lnTo>
                  <a:pt x="344535" y="407878"/>
                </a:lnTo>
                <a:lnTo>
                  <a:pt x="379399" y="379399"/>
                </a:lnTo>
                <a:lnTo>
                  <a:pt x="407878" y="344535"/>
                </a:lnTo>
                <a:lnTo>
                  <a:pt x="428220" y="305880"/>
                </a:lnTo>
                <a:lnTo>
                  <a:pt x="440425" y="264697"/>
                </a:lnTo>
                <a:lnTo>
                  <a:pt x="444487" y="222316"/>
                </a:lnTo>
                <a:lnTo>
                  <a:pt x="440425" y="179802"/>
                </a:lnTo>
                <a:lnTo>
                  <a:pt x="428220" y="138619"/>
                </a:lnTo>
                <a:lnTo>
                  <a:pt x="407878" y="99964"/>
                </a:lnTo>
                <a:lnTo>
                  <a:pt x="379399" y="65100"/>
                </a:lnTo>
                <a:lnTo>
                  <a:pt x="344535" y="36617"/>
                </a:lnTo>
                <a:lnTo>
                  <a:pt x="305878" y="16272"/>
                </a:lnTo>
                <a:lnTo>
                  <a:pt x="264693" y="4065"/>
                </a:lnTo>
                <a:lnTo>
                  <a:pt x="222210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2990" y="7263193"/>
            <a:ext cx="520700" cy="52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41090" y="7275900"/>
            <a:ext cx="444493" cy="444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1090" y="72759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8" y="0"/>
                </a:moveTo>
                <a:lnTo>
                  <a:pt x="179799" y="4068"/>
                </a:lnTo>
                <a:lnTo>
                  <a:pt x="138614" y="16273"/>
                </a:lnTo>
                <a:lnTo>
                  <a:pt x="99955" y="36615"/>
                </a:lnTo>
                <a:lnTo>
                  <a:pt x="65087" y="65093"/>
                </a:lnTo>
                <a:lnTo>
                  <a:pt x="36608" y="99958"/>
                </a:lnTo>
                <a:lnTo>
                  <a:pt x="16267" y="138615"/>
                </a:lnTo>
                <a:lnTo>
                  <a:pt x="4062" y="179800"/>
                </a:lnTo>
                <a:lnTo>
                  <a:pt x="0" y="222183"/>
                </a:lnTo>
                <a:lnTo>
                  <a:pt x="4062" y="264699"/>
                </a:lnTo>
                <a:lnTo>
                  <a:pt x="16267" y="305884"/>
                </a:lnTo>
                <a:lnTo>
                  <a:pt x="36608" y="344541"/>
                </a:lnTo>
                <a:lnTo>
                  <a:pt x="65087" y="379406"/>
                </a:lnTo>
                <a:lnTo>
                  <a:pt x="99955" y="407884"/>
                </a:lnTo>
                <a:lnTo>
                  <a:pt x="138614" y="428226"/>
                </a:lnTo>
                <a:lnTo>
                  <a:pt x="179799" y="440431"/>
                </a:lnTo>
                <a:lnTo>
                  <a:pt x="222314" y="444493"/>
                </a:lnTo>
                <a:lnTo>
                  <a:pt x="264696" y="440431"/>
                </a:lnTo>
                <a:lnTo>
                  <a:pt x="305880" y="428226"/>
                </a:lnTo>
                <a:lnTo>
                  <a:pt x="344535" y="407884"/>
                </a:lnTo>
                <a:lnTo>
                  <a:pt x="379399" y="379406"/>
                </a:lnTo>
                <a:lnTo>
                  <a:pt x="407878" y="344541"/>
                </a:lnTo>
                <a:lnTo>
                  <a:pt x="428220" y="305884"/>
                </a:lnTo>
                <a:lnTo>
                  <a:pt x="440425" y="264699"/>
                </a:lnTo>
                <a:lnTo>
                  <a:pt x="444487" y="222316"/>
                </a:lnTo>
                <a:lnTo>
                  <a:pt x="440425" y="179800"/>
                </a:lnTo>
                <a:lnTo>
                  <a:pt x="428220" y="138615"/>
                </a:lnTo>
                <a:lnTo>
                  <a:pt x="407878" y="99958"/>
                </a:lnTo>
                <a:lnTo>
                  <a:pt x="379399" y="65093"/>
                </a:lnTo>
                <a:lnTo>
                  <a:pt x="344535" y="36615"/>
                </a:lnTo>
                <a:lnTo>
                  <a:pt x="305880" y="16273"/>
                </a:lnTo>
                <a:lnTo>
                  <a:pt x="264696" y="4068"/>
                </a:lnTo>
                <a:lnTo>
                  <a:pt x="222248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9122" y="7263193"/>
            <a:ext cx="520700" cy="52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7229" y="7275900"/>
            <a:ext cx="444499" cy="444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7229" y="72759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5" y="0"/>
                </a:moveTo>
                <a:lnTo>
                  <a:pt x="179797" y="4068"/>
                </a:lnTo>
                <a:lnTo>
                  <a:pt x="138613" y="16273"/>
                </a:lnTo>
                <a:lnTo>
                  <a:pt x="99957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49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7" y="407884"/>
                </a:lnTo>
                <a:lnTo>
                  <a:pt x="138613" y="428226"/>
                </a:lnTo>
                <a:lnTo>
                  <a:pt x="179797" y="440431"/>
                </a:lnTo>
                <a:lnTo>
                  <a:pt x="222178" y="444493"/>
                </a:lnTo>
                <a:lnTo>
                  <a:pt x="264693" y="440431"/>
                </a:lnTo>
                <a:lnTo>
                  <a:pt x="305879" y="428226"/>
                </a:lnTo>
                <a:lnTo>
                  <a:pt x="344537" y="407884"/>
                </a:lnTo>
                <a:lnTo>
                  <a:pt x="379406" y="379406"/>
                </a:lnTo>
                <a:lnTo>
                  <a:pt x="407884" y="344541"/>
                </a:lnTo>
                <a:lnTo>
                  <a:pt x="428226" y="305884"/>
                </a:lnTo>
                <a:lnTo>
                  <a:pt x="440431" y="264699"/>
                </a:lnTo>
                <a:lnTo>
                  <a:pt x="444493" y="222183"/>
                </a:lnTo>
                <a:lnTo>
                  <a:pt x="440431" y="179800"/>
                </a:lnTo>
                <a:lnTo>
                  <a:pt x="428226" y="138615"/>
                </a:lnTo>
                <a:lnTo>
                  <a:pt x="407884" y="99958"/>
                </a:lnTo>
                <a:lnTo>
                  <a:pt x="379406" y="65093"/>
                </a:lnTo>
                <a:lnTo>
                  <a:pt x="344537" y="36615"/>
                </a:lnTo>
                <a:lnTo>
                  <a:pt x="305879" y="16273"/>
                </a:lnTo>
                <a:lnTo>
                  <a:pt x="264693" y="4068"/>
                </a:lnTo>
                <a:lnTo>
                  <a:pt x="222245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1917" y="8053322"/>
            <a:ext cx="520700" cy="52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0024" y="8066023"/>
            <a:ext cx="444496" cy="444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0027" y="8066023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07" y="0"/>
                </a:moveTo>
                <a:lnTo>
                  <a:pt x="179793" y="4065"/>
                </a:lnTo>
                <a:lnTo>
                  <a:pt x="138610" y="16272"/>
                </a:lnTo>
                <a:lnTo>
                  <a:pt x="99954" y="36617"/>
                </a:lnTo>
                <a:lnTo>
                  <a:pt x="65090" y="65100"/>
                </a:lnTo>
                <a:lnTo>
                  <a:pt x="36612" y="99964"/>
                </a:lnTo>
                <a:lnTo>
                  <a:pt x="16270" y="138619"/>
                </a:lnTo>
                <a:lnTo>
                  <a:pt x="4065" y="179802"/>
                </a:lnTo>
                <a:lnTo>
                  <a:pt x="0" y="222216"/>
                </a:lnTo>
                <a:lnTo>
                  <a:pt x="4065" y="264697"/>
                </a:lnTo>
                <a:lnTo>
                  <a:pt x="16270" y="305880"/>
                </a:lnTo>
                <a:lnTo>
                  <a:pt x="36612" y="344535"/>
                </a:lnTo>
                <a:lnTo>
                  <a:pt x="65090" y="379399"/>
                </a:lnTo>
                <a:lnTo>
                  <a:pt x="99954" y="407880"/>
                </a:lnTo>
                <a:lnTo>
                  <a:pt x="138610" y="428223"/>
                </a:lnTo>
                <a:lnTo>
                  <a:pt x="179793" y="440429"/>
                </a:lnTo>
                <a:lnTo>
                  <a:pt x="222240" y="444498"/>
                </a:lnTo>
                <a:lnTo>
                  <a:pt x="264687" y="440429"/>
                </a:lnTo>
                <a:lnTo>
                  <a:pt x="305870" y="428223"/>
                </a:lnTo>
                <a:lnTo>
                  <a:pt x="344526" y="407880"/>
                </a:lnTo>
                <a:lnTo>
                  <a:pt x="379390" y="379399"/>
                </a:lnTo>
                <a:lnTo>
                  <a:pt x="407873" y="344535"/>
                </a:lnTo>
                <a:lnTo>
                  <a:pt x="428217" y="305880"/>
                </a:lnTo>
                <a:lnTo>
                  <a:pt x="440424" y="264697"/>
                </a:lnTo>
                <a:lnTo>
                  <a:pt x="444490" y="222283"/>
                </a:lnTo>
                <a:lnTo>
                  <a:pt x="440424" y="179802"/>
                </a:lnTo>
                <a:lnTo>
                  <a:pt x="428217" y="138619"/>
                </a:lnTo>
                <a:lnTo>
                  <a:pt x="407873" y="99964"/>
                </a:lnTo>
                <a:lnTo>
                  <a:pt x="379390" y="65100"/>
                </a:lnTo>
                <a:lnTo>
                  <a:pt x="344526" y="36617"/>
                </a:lnTo>
                <a:lnTo>
                  <a:pt x="305870" y="16272"/>
                </a:lnTo>
                <a:lnTo>
                  <a:pt x="264687" y="4065"/>
                </a:lnTo>
                <a:lnTo>
                  <a:pt x="222207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6114" y="8059946"/>
            <a:ext cx="520700" cy="520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4221" y="8072646"/>
            <a:ext cx="444496" cy="444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4224" y="807264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0" y="0"/>
                </a:moveTo>
                <a:lnTo>
                  <a:pt x="179793" y="4068"/>
                </a:lnTo>
                <a:lnTo>
                  <a:pt x="138610" y="16273"/>
                </a:lnTo>
                <a:lnTo>
                  <a:pt x="99954" y="36615"/>
                </a:lnTo>
                <a:lnTo>
                  <a:pt x="65090" y="65093"/>
                </a:lnTo>
                <a:lnTo>
                  <a:pt x="36612" y="99958"/>
                </a:lnTo>
                <a:lnTo>
                  <a:pt x="16270" y="138615"/>
                </a:lnTo>
                <a:lnTo>
                  <a:pt x="4065" y="179800"/>
                </a:lnTo>
                <a:lnTo>
                  <a:pt x="0" y="222216"/>
                </a:lnTo>
                <a:lnTo>
                  <a:pt x="4065" y="264699"/>
                </a:lnTo>
                <a:lnTo>
                  <a:pt x="16270" y="305884"/>
                </a:lnTo>
                <a:lnTo>
                  <a:pt x="36612" y="344541"/>
                </a:lnTo>
                <a:lnTo>
                  <a:pt x="65090" y="379406"/>
                </a:lnTo>
                <a:lnTo>
                  <a:pt x="99954" y="407885"/>
                </a:lnTo>
                <a:lnTo>
                  <a:pt x="138610" y="428227"/>
                </a:lnTo>
                <a:lnTo>
                  <a:pt x="179793" y="440432"/>
                </a:lnTo>
                <a:lnTo>
                  <a:pt x="222230" y="444500"/>
                </a:lnTo>
                <a:lnTo>
                  <a:pt x="444490" y="222216"/>
                </a:lnTo>
                <a:lnTo>
                  <a:pt x="440424" y="179800"/>
                </a:lnTo>
                <a:lnTo>
                  <a:pt x="428217" y="138615"/>
                </a:lnTo>
                <a:lnTo>
                  <a:pt x="407873" y="99958"/>
                </a:lnTo>
                <a:lnTo>
                  <a:pt x="379390" y="65093"/>
                </a:lnTo>
                <a:lnTo>
                  <a:pt x="344526" y="36615"/>
                </a:lnTo>
                <a:lnTo>
                  <a:pt x="305870" y="16273"/>
                </a:lnTo>
                <a:lnTo>
                  <a:pt x="264687" y="4068"/>
                </a:lnTo>
                <a:lnTo>
                  <a:pt x="222240" y="0"/>
                </a:lnTo>
                <a:close/>
              </a:path>
              <a:path w="444500" h="444500">
                <a:moveTo>
                  <a:pt x="444490" y="222283"/>
                </a:moveTo>
                <a:lnTo>
                  <a:pt x="440424" y="264699"/>
                </a:lnTo>
                <a:lnTo>
                  <a:pt x="428217" y="305884"/>
                </a:lnTo>
                <a:lnTo>
                  <a:pt x="407873" y="344541"/>
                </a:lnTo>
                <a:lnTo>
                  <a:pt x="379390" y="379406"/>
                </a:lnTo>
                <a:lnTo>
                  <a:pt x="344526" y="407885"/>
                </a:lnTo>
                <a:lnTo>
                  <a:pt x="305870" y="428227"/>
                </a:lnTo>
                <a:lnTo>
                  <a:pt x="264687" y="440432"/>
                </a:lnTo>
                <a:lnTo>
                  <a:pt x="222250" y="444500"/>
                </a:lnTo>
                <a:lnTo>
                  <a:pt x="444490" y="444500"/>
                </a:lnTo>
                <a:lnTo>
                  <a:pt x="444490" y="222283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0311" y="8059946"/>
            <a:ext cx="520700" cy="520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8418" y="8072646"/>
            <a:ext cx="444499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08424" y="807264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38" y="0"/>
                </a:moveTo>
                <a:lnTo>
                  <a:pt x="179790" y="4068"/>
                </a:lnTo>
                <a:lnTo>
                  <a:pt x="138607" y="16273"/>
                </a:lnTo>
                <a:lnTo>
                  <a:pt x="99951" y="36615"/>
                </a:lnTo>
                <a:lnTo>
                  <a:pt x="65087" y="65093"/>
                </a:lnTo>
                <a:lnTo>
                  <a:pt x="36608" y="99958"/>
                </a:lnTo>
                <a:lnTo>
                  <a:pt x="16267" y="138615"/>
                </a:lnTo>
                <a:lnTo>
                  <a:pt x="4062" y="179800"/>
                </a:lnTo>
                <a:lnTo>
                  <a:pt x="0" y="222183"/>
                </a:lnTo>
                <a:lnTo>
                  <a:pt x="4062" y="264699"/>
                </a:lnTo>
                <a:lnTo>
                  <a:pt x="16267" y="305884"/>
                </a:lnTo>
                <a:lnTo>
                  <a:pt x="36608" y="344541"/>
                </a:lnTo>
                <a:lnTo>
                  <a:pt x="65087" y="379406"/>
                </a:lnTo>
                <a:lnTo>
                  <a:pt x="99951" y="407885"/>
                </a:lnTo>
                <a:lnTo>
                  <a:pt x="138607" y="428227"/>
                </a:lnTo>
                <a:lnTo>
                  <a:pt x="179790" y="440432"/>
                </a:lnTo>
                <a:lnTo>
                  <a:pt x="222228" y="444500"/>
                </a:lnTo>
                <a:lnTo>
                  <a:pt x="444487" y="222183"/>
                </a:lnTo>
                <a:lnTo>
                  <a:pt x="440425" y="179800"/>
                </a:lnTo>
                <a:lnTo>
                  <a:pt x="428220" y="138615"/>
                </a:lnTo>
                <a:lnTo>
                  <a:pt x="407878" y="99958"/>
                </a:lnTo>
                <a:lnTo>
                  <a:pt x="379399" y="65093"/>
                </a:lnTo>
                <a:lnTo>
                  <a:pt x="344531" y="36615"/>
                </a:lnTo>
                <a:lnTo>
                  <a:pt x="305872" y="16273"/>
                </a:lnTo>
                <a:lnTo>
                  <a:pt x="264687" y="4068"/>
                </a:lnTo>
                <a:lnTo>
                  <a:pt x="222238" y="0"/>
                </a:lnTo>
                <a:close/>
              </a:path>
              <a:path w="444500" h="444500">
                <a:moveTo>
                  <a:pt x="444487" y="222316"/>
                </a:moveTo>
                <a:lnTo>
                  <a:pt x="440425" y="264699"/>
                </a:lnTo>
                <a:lnTo>
                  <a:pt x="428220" y="305884"/>
                </a:lnTo>
                <a:lnTo>
                  <a:pt x="407878" y="344541"/>
                </a:lnTo>
                <a:lnTo>
                  <a:pt x="379399" y="379406"/>
                </a:lnTo>
                <a:lnTo>
                  <a:pt x="344531" y="407885"/>
                </a:lnTo>
                <a:lnTo>
                  <a:pt x="305872" y="428227"/>
                </a:lnTo>
                <a:lnTo>
                  <a:pt x="264687" y="440432"/>
                </a:lnTo>
                <a:lnTo>
                  <a:pt x="222248" y="444500"/>
                </a:lnTo>
                <a:lnTo>
                  <a:pt x="444487" y="444500"/>
                </a:lnTo>
                <a:lnTo>
                  <a:pt x="444487" y="222316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60022" y="6515430"/>
            <a:ext cx="1936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/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6546" y="7307554"/>
            <a:ext cx="8642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/app2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89082" y="7307554"/>
            <a:ext cx="8642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/app1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26546" y="8493000"/>
            <a:ext cx="126047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/app1/p_3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71790" y="8493000"/>
            <a:ext cx="126047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/app1/p_1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49168" y="8493000"/>
            <a:ext cx="126047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/app1/p_2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40551" y="8097487"/>
            <a:ext cx="6398564" cy="10813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77000" y="8153400"/>
            <a:ext cx="6299200" cy="977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477000" y="8153400"/>
            <a:ext cx="6299200" cy="977900"/>
          </a:xfrm>
          <a:prstGeom prst="rect">
            <a:avLst/>
          </a:prstGeom>
          <a:solidFill>
            <a:srgbClr val="00D026"/>
          </a:solidFill>
        </p:spPr>
        <p:txBody>
          <a:bodyPr vert="horz" wrap="square" lIns="0" tIns="1098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znodes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store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FF9300"/>
                </a:solidFill>
                <a:latin typeface="Arial"/>
                <a:cs typeface="Arial"/>
              </a:rPr>
              <a:t>(file like)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2400" b="1" dirty="0">
                <a:solidFill>
                  <a:srgbClr val="FF9300"/>
                </a:solidFill>
                <a:latin typeface="Arial"/>
                <a:cs typeface="Arial"/>
              </a:rPr>
              <a:t>(directory</a:t>
            </a:r>
            <a:r>
              <a:rPr sz="2400" b="1" spc="-8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9300"/>
                </a:solidFill>
                <a:latin typeface="Arial"/>
                <a:cs typeface="Arial"/>
              </a:rPr>
              <a:t>like)</a:t>
            </a:r>
            <a:r>
              <a:rPr sz="2400" spc="-5" dirty="0">
                <a:solidFill>
                  <a:srgbClr val="5E5E5E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znodes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0878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658363"/>
            <a:ext cx="1018159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30" dirty="0">
                <a:latin typeface="Arial"/>
                <a:cs typeface="Arial"/>
              </a:rPr>
              <a:t>znodes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dirty="0">
                <a:latin typeface="Arial"/>
                <a:cs typeface="Arial"/>
              </a:rPr>
              <a:t>not </a:t>
            </a:r>
            <a:r>
              <a:rPr sz="3600" spc="70" dirty="0">
                <a:latin typeface="Arial"/>
                <a:cs typeface="Arial"/>
              </a:rPr>
              <a:t>designed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25" dirty="0">
                <a:latin typeface="Arial"/>
                <a:cs typeface="Arial"/>
              </a:rPr>
              <a:t>general </a:t>
            </a:r>
            <a:r>
              <a:rPr sz="3600" spc="45" dirty="0">
                <a:latin typeface="Arial"/>
                <a:cs typeface="Arial"/>
              </a:rPr>
              <a:t>data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storage  </a:t>
            </a:r>
            <a:r>
              <a:rPr sz="3600" spc="-5" dirty="0">
                <a:latin typeface="Arial"/>
                <a:cs typeface="Arial"/>
              </a:rPr>
              <a:t>(usually </a:t>
            </a:r>
            <a:r>
              <a:rPr sz="3600" spc="5" dirty="0">
                <a:latin typeface="Arial"/>
                <a:cs typeface="Arial"/>
              </a:rPr>
              <a:t>require </a:t>
            </a:r>
            <a:r>
              <a:rPr sz="3600" spc="25" dirty="0">
                <a:latin typeface="Arial"/>
                <a:cs typeface="Arial"/>
              </a:rPr>
              <a:t>storage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25" dirty="0">
                <a:latin typeface="Arial"/>
                <a:cs typeface="Arial"/>
              </a:rPr>
              <a:t>order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15" dirty="0">
                <a:latin typeface="Arial"/>
                <a:cs typeface="Arial"/>
              </a:rPr>
              <a:t>kilobytes)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3343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4283964"/>
            <a:ext cx="8208009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30" dirty="0">
                <a:latin typeface="Arial"/>
                <a:cs typeface="Arial"/>
              </a:rPr>
              <a:t>znodes </a:t>
            </a:r>
            <a:r>
              <a:rPr sz="3600" spc="65" dirty="0">
                <a:latin typeface="Arial"/>
                <a:cs typeface="Arial"/>
              </a:rPr>
              <a:t>map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30" dirty="0">
                <a:latin typeface="Arial"/>
                <a:cs typeface="Arial"/>
              </a:rPr>
              <a:t>abstractions </a:t>
            </a:r>
            <a:r>
              <a:rPr sz="3600" dirty="0">
                <a:latin typeface="Arial"/>
                <a:cs typeface="Arial"/>
              </a:rPr>
              <a:t>of the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client  </a:t>
            </a:r>
            <a:r>
              <a:rPr sz="3600" spc="50" dirty="0">
                <a:latin typeface="Arial"/>
                <a:cs typeface="Arial"/>
              </a:rPr>
              <a:t>application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3800" y="5765800"/>
            <a:ext cx="64262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3800" y="5765800"/>
            <a:ext cx="6426200" cy="2400300"/>
          </a:xfrm>
          <a:prstGeom prst="rect">
            <a:avLst/>
          </a:prstGeom>
          <a:solidFill>
            <a:srgbClr val="00D026"/>
          </a:solidFill>
        </p:spPr>
        <p:txBody>
          <a:bodyPr vert="horz" wrap="square" lIns="0" tIns="89535" rIns="0" bIns="0" rtlCol="0">
            <a:spAutoFit/>
          </a:bodyPr>
          <a:lstStyle/>
          <a:p>
            <a:pPr marL="177165" marR="387985">
              <a:lnSpc>
                <a:spcPct val="102800"/>
              </a:lnSpc>
              <a:spcBef>
                <a:spcPts val="705"/>
              </a:spcBef>
            </a:pPr>
            <a:r>
              <a:rPr sz="2800" b="1" spc="-5" dirty="0">
                <a:solidFill>
                  <a:srgbClr val="DCDEE0"/>
                </a:solidFill>
                <a:latin typeface="Tahoma"/>
                <a:cs typeface="Tahoma"/>
              </a:rPr>
              <a:t>Group membership protocol:  </a:t>
            </a:r>
            <a:r>
              <a:rPr sz="2800" dirty="0">
                <a:latin typeface="Tahoma"/>
                <a:cs typeface="Tahoma"/>
              </a:rPr>
              <a:t>Client </a:t>
            </a:r>
            <a:r>
              <a:rPr sz="2800" spc="-5" dirty="0">
                <a:latin typeface="Tahoma"/>
                <a:cs typeface="Tahoma"/>
              </a:rPr>
              <a:t>process </a:t>
            </a:r>
            <a:r>
              <a:rPr sz="2800" spc="-5" dirty="0">
                <a:latin typeface="Courier New"/>
                <a:cs typeface="Courier New"/>
              </a:rPr>
              <a:t>pi </a:t>
            </a:r>
            <a:r>
              <a:rPr sz="2800" spc="-5" dirty="0">
                <a:latin typeface="Tahoma"/>
                <a:cs typeface="Tahoma"/>
              </a:rPr>
              <a:t>creates znode </a:t>
            </a:r>
            <a:r>
              <a:rPr sz="2800" dirty="0">
                <a:latin typeface="Courier New"/>
                <a:cs typeface="Courier New"/>
              </a:rPr>
              <a:t>p_i  </a:t>
            </a:r>
            <a:r>
              <a:rPr sz="2800" dirty="0">
                <a:latin typeface="Tahoma"/>
                <a:cs typeface="Tahoma"/>
              </a:rPr>
              <a:t>under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Courier New"/>
                <a:cs typeface="Courier New"/>
              </a:rPr>
              <a:t>/app1</a:t>
            </a:r>
            <a:r>
              <a:rPr sz="2800" dirty="0"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177165" marR="269875">
              <a:lnSpc>
                <a:spcPct val="104500"/>
              </a:lnSpc>
            </a:pPr>
            <a:r>
              <a:rPr sz="2800" dirty="0">
                <a:latin typeface="Courier New"/>
                <a:cs typeface="Courier New"/>
              </a:rPr>
              <a:t>/app1</a:t>
            </a:r>
            <a:r>
              <a:rPr sz="2800" spc="-890" dirty="0">
                <a:latin typeface="Courier New"/>
                <a:cs typeface="Courier New"/>
              </a:rPr>
              <a:t> </a:t>
            </a:r>
            <a:r>
              <a:rPr sz="2800" dirty="0">
                <a:latin typeface="Tahoma"/>
                <a:cs typeface="Tahoma"/>
              </a:rPr>
              <a:t>persists as long as the </a:t>
            </a:r>
            <a:r>
              <a:rPr sz="2800" spc="-5" dirty="0">
                <a:latin typeface="Tahoma"/>
                <a:cs typeface="Tahoma"/>
              </a:rPr>
              <a:t>process  </a:t>
            </a:r>
            <a:r>
              <a:rPr sz="2800" dirty="0">
                <a:latin typeface="Tahoma"/>
                <a:cs typeface="Tahoma"/>
              </a:rPr>
              <a:t>is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running.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82712" y="7156103"/>
            <a:ext cx="1004203" cy="699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86878" y="7209474"/>
            <a:ext cx="796290" cy="491490"/>
          </a:xfrm>
          <a:custGeom>
            <a:avLst/>
            <a:gdLst/>
            <a:ahLst/>
            <a:cxnLst/>
            <a:rect l="l" t="t" r="r" b="b"/>
            <a:pathLst>
              <a:path w="796290" h="491490">
                <a:moveTo>
                  <a:pt x="0" y="447567"/>
                </a:moveTo>
                <a:lnTo>
                  <a:pt x="770349" y="0"/>
                </a:lnTo>
                <a:lnTo>
                  <a:pt x="795869" y="43924"/>
                </a:lnTo>
                <a:lnTo>
                  <a:pt x="25519" y="491491"/>
                </a:lnTo>
                <a:lnTo>
                  <a:pt x="0" y="447567"/>
                </a:lnTo>
                <a:close/>
              </a:path>
            </a:pathLst>
          </a:custGeom>
          <a:solidFill>
            <a:srgbClr val="164F8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4353" y="7152926"/>
            <a:ext cx="1098964" cy="706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07207" y="7204981"/>
            <a:ext cx="893444" cy="501015"/>
          </a:xfrm>
          <a:custGeom>
            <a:avLst/>
            <a:gdLst/>
            <a:ahLst/>
            <a:cxnLst/>
            <a:rect l="l" t="t" r="r" b="b"/>
            <a:pathLst>
              <a:path w="893445" h="501015">
                <a:moveTo>
                  <a:pt x="869682" y="500485"/>
                </a:moveTo>
                <a:lnTo>
                  <a:pt x="0" y="45001"/>
                </a:lnTo>
                <a:lnTo>
                  <a:pt x="23568" y="0"/>
                </a:lnTo>
                <a:lnTo>
                  <a:pt x="893251" y="455484"/>
                </a:lnTo>
                <a:lnTo>
                  <a:pt x="869682" y="500485"/>
                </a:lnTo>
                <a:close/>
              </a:path>
            </a:pathLst>
          </a:custGeom>
          <a:solidFill>
            <a:srgbClr val="164F8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3420" y="7813519"/>
            <a:ext cx="1004203" cy="699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7586" y="7866890"/>
            <a:ext cx="796290" cy="491490"/>
          </a:xfrm>
          <a:custGeom>
            <a:avLst/>
            <a:gdLst/>
            <a:ahLst/>
            <a:cxnLst/>
            <a:rect l="l" t="t" r="r" b="b"/>
            <a:pathLst>
              <a:path w="796290" h="491490">
                <a:moveTo>
                  <a:pt x="0" y="447567"/>
                </a:moveTo>
                <a:lnTo>
                  <a:pt x="770349" y="0"/>
                </a:lnTo>
                <a:lnTo>
                  <a:pt x="795869" y="43924"/>
                </a:lnTo>
                <a:lnTo>
                  <a:pt x="25519" y="491491"/>
                </a:lnTo>
                <a:lnTo>
                  <a:pt x="0" y="447567"/>
                </a:lnTo>
                <a:close/>
              </a:path>
            </a:pathLst>
          </a:custGeom>
          <a:solidFill>
            <a:srgbClr val="0B5D1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4954" y="7879129"/>
            <a:ext cx="376875" cy="611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1510" y="7924889"/>
            <a:ext cx="184150" cy="418465"/>
          </a:xfrm>
          <a:custGeom>
            <a:avLst/>
            <a:gdLst/>
            <a:ahLst/>
            <a:cxnLst/>
            <a:rect l="l" t="t" r="r" b="b"/>
            <a:pathLst>
              <a:path w="184150" h="418465">
                <a:moveTo>
                  <a:pt x="0" y="402103"/>
                </a:moveTo>
                <a:lnTo>
                  <a:pt x="135624" y="0"/>
                </a:lnTo>
                <a:lnTo>
                  <a:pt x="183759" y="16235"/>
                </a:lnTo>
                <a:lnTo>
                  <a:pt x="48135" y="418339"/>
                </a:lnTo>
                <a:lnTo>
                  <a:pt x="0" y="402103"/>
                </a:lnTo>
                <a:close/>
              </a:path>
            </a:pathLst>
          </a:custGeom>
          <a:solidFill>
            <a:srgbClr val="0B5D1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85639" y="7716258"/>
            <a:ext cx="790451" cy="790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3396" y="7773218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09" h="575309">
                <a:moveTo>
                  <a:pt x="539005" y="574926"/>
                </a:moveTo>
                <a:lnTo>
                  <a:pt x="0" y="35921"/>
                </a:lnTo>
                <a:lnTo>
                  <a:pt x="35921" y="0"/>
                </a:lnTo>
                <a:lnTo>
                  <a:pt x="574926" y="539005"/>
                </a:lnTo>
                <a:lnTo>
                  <a:pt x="539005" y="574926"/>
                </a:lnTo>
                <a:close/>
              </a:path>
            </a:pathLst>
          </a:custGeom>
          <a:solidFill>
            <a:srgbClr val="0B5D1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9482" y="6875678"/>
            <a:ext cx="5207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17588" y="6888375"/>
            <a:ext cx="444500" cy="444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17582" y="688837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18" y="0"/>
                </a:moveTo>
                <a:lnTo>
                  <a:pt x="0" y="0"/>
                </a:lnTo>
                <a:lnTo>
                  <a:pt x="0" y="444499"/>
                </a:lnTo>
                <a:lnTo>
                  <a:pt x="444500" y="444499"/>
                </a:lnTo>
                <a:lnTo>
                  <a:pt x="222251" y="444493"/>
                </a:lnTo>
                <a:lnTo>
                  <a:pt x="179803" y="440425"/>
                </a:lnTo>
                <a:lnTo>
                  <a:pt x="138619" y="428220"/>
                </a:lnTo>
                <a:lnTo>
                  <a:pt x="99964" y="407878"/>
                </a:lnTo>
                <a:lnTo>
                  <a:pt x="65100" y="379399"/>
                </a:lnTo>
                <a:lnTo>
                  <a:pt x="36621" y="344535"/>
                </a:lnTo>
                <a:lnTo>
                  <a:pt x="16279" y="305880"/>
                </a:lnTo>
                <a:lnTo>
                  <a:pt x="4074" y="264697"/>
                </a:lnTo>
                <a:lnTo>
                  <a:pt x="12" y="222316"/>
                </a:lnTo>
                <a:lnTo>
                  <a:pt x="4074" y="179802"/>
                </a:lnTo>
                <a:lnTo>
                  <a:pt x="16279" y="138619"/>
                </a:lnTo>
                <a:lnTo>
                  <a:pt x="36621" y="99964"/>
                </a:lnTo>
                <a:lnTo>
                  <a:pt x="65100" y="65100"/>
                </a:lnTo>
                <a:lnTo>
                  <a:pt x="99964" y="36617"/>
                </a:lnTo>
                <a:lnTo>
                  <a:pt x="138619" y="16272"/>
                </a:lnTo>
                <a:lnTo>
                  <a:pt x="179803" y="4065"/>
                </a:lnTo>
                <a:lnTo>
                  <a:pt x="222218" y="0"/>
                </a:lnTo>
                <a:close/>
              </a:path>
              <a:path w="444500" h="444500">
                <a:moveTo>
                  <a:pt x="444500" y="222316"/>
                </a:moveTo>
                <a:lnTo>
                  <a:pt x="440437" y="264697"/>
                </a:lnTo>
                <a:lnTo>
                  <a:pt x="428232" y="305880"/>
                </a:lnTo>
                <a:lnTo>
                  <a:pt x="407891" y="344535"/>
                </a:lnTo>
                <a:lnTo>
                  <a:pt x="379412" y="379399"/>
                </a:lnTo>
                <a:lnTo>
                  <a:pt x="344544" y="407878"/>
                </a:lnTo>
                <a:lnTo>
                  <a:pt x="305885" y="428220"/>
                </a:lnTo>
                <a:lnTo>
                  <a:pt x="264700" y="440425"/>
                </a:lnTo>
                <a:lnTo>
                  <a:pt x="222251" y="444493"/>
                </a:lnTo>
                <a:lnTo>
                  <a:pt x="444500" y="444493"/>
                </a:lnTo>
                <a:lnTo>
                  <a:pt x="444500" y="222316"/>
                </a:lnTo>
                <a:close/>
              </a:path>
              <a:path w="444500" h="444500">
                <a:moveTo>
                  <a:pt x="222218" y="0"/>
                </a:moveTo>
                <a:lnTo>
                  <a:pt x="444500" y="222183"/>
                </a:lnTo>
                <a:lnTo>
                  <a:pt x="440437" y="179802"/>
                </a:lnTo>
                <a:lnTo>
                  <a:pt x="428232" y="138619"/>
                </a:lnTo>
                <a:lnTo>
                  <a:pt x="407891" y="99964"/>
                </a:lnTo>
                <a:lnTo>
                  <a:pt x="379412" y="65100"/>
                </a:lnTo>
                <a:lnTo>
                  <a:pt x="344544" y="36617"/>
                </a:lnTo>
                <a:lnTo>
                  <a:pt x="305885" y="16272"/>
                </a:lnTo>
                <a:lnTo>
                  <a:pt x="264700" y="4065"/>
                </a:lnTo>
                <a:lnTo>
                  <a:pt x="222218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57132" y="7464221"/>
            <a:ext cx="5461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5238" y="7515028"/>
            <a:ext cx="444500" cy="444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5238" y="751502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49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183" y="444493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41"/>
                </a:lnTo>
                <a:lnTo>
                  <a:pt x="428226" y="305884"/>
                </a:lnTo>
                <a:lnTo>
                  <a:pt x="440431" y="264699"/>
                </a:lnTo>
                <a:lnTo>
                  <a:pt x="444493" y="222183"/>
                </a:lnTo>
                <a:lnTo>
                  <a:pt x="440431" y="179800"/>
                </a:lnTo>
                <a:lnTo>
                  <a:pt x="428226" y="138615"/>
                </a:lnTo>
                <a:lnTo>
                  <a:pt x="407884" y="99958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33277" y="7502321"/>
            <a:ext cx="5207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71383" y="7515028"/>
            <a:ext cx="444496" cy="444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71383" y="751502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3" y="0"/>
                </a:moveTo>
                <a:lnTo>
                  <a:pt x="179796" y="4068"/>
                </a:lnTo>
                <a:lnTo>
                  <a:pt x="138613" y="16273"/>
                </a:lnTo>
                <a:lnTo>
                  <a:pt x="99957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49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7" y="407884"/>
                </a:lnTo>
                <a:lnTo>
                  <a:pt x="138613" y="428226"/>
                </a:lnTo>
                <a:lnTo>
                  <a:pt x="179796" y="440431"/>
                </a:lnTo>
                <a:lnTo>
                  <a:pt x="222177" y="444493"/>
                </a:lnTo>
                <a:lnTo>
                  <a:pt x="264690" y="440431"/>
                </a:lnTo>
                <a:lnTo>
                  <a:pt x="305873" y="428226"/>
                </a:lnTo>
                <a:lnTo>
                  <a:pt x="344529" y="407884"/>
                </a:lnTo>
                <a:lnTo>
                  <a:pt x="379393" y="379406"/>
                </a:lnTo>
                <a:lnTo>
                  <a:pt x="407876" y="344541"/>
                </a:lnTo>
                <a:lnTo>
                  <a:pt x="428220" y="305884"/>
                </a:lnTo>
                <a:lnTo>
                  <a:pt x="440427" y="264699"/>
                </a:lnTo>
                <a:lnTo>
                  <a:pt x="444493" y="222216"/>
                </a:lnTo>
                <a:lnTo>
                  <a:pt x="440427" y="179800"/>
                </a:lnTo>
                <a:lnTo>
                  <a:pt x="428220" y="138615"/>
                </a:lnTo>
                <a:lnTo>
                  <a:pt x="407876" y="99958"/>
                </a:lnTo>
                <a:lnTo>
                  <a:pt x="379393" y="65093"/>
                </a:lnTo>
                <a:lnTo>
                  <a:pt x="344529" y="36615"/>
                </a:lnTo>
                <a:lnTo>
                  <a:pt x="305873" y="16273"/>
                </a:lnTo>
                <a:lnTo>
                  <a:pt x="264690" y="4068"/>
                </a:lnTo>
                <a:lnTo>
                  <a:pt x="222243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96072" y="8254351"/>
            <a:ext cx="5461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4172" y="8305151"/>
            <a:ext cx="444493" cy="444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4172" y="830515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15" y="0"/>
                </a:moveTo>
                <a:lnTo>
                  <a:pt x="179799" y="4065"/>
                </a:lnTo>
                <a:lnTo>
                  <a:pt x="138614" y="16272"/>
                </a:lnTo>
                <a:lnTo>
                  <a:pt x="99955" y="36617"/>
                </a:lnTo>
                <a:lnTo>
                  <a:pt x="65087" y="65100"/>
                </a:lnTo>
                <a:lnTo>
                  <a:pt x="36608" y="99964"/>
                </a:lnTo>
                <a:lnTo>
                  <a:pt x="16267" y="138620"/>
                </a:lnTo>
                <a:lnTo>
                  <a:pt x="4062" y="179803"/>
                </a:lnTo>
                <a:lnTo>
                  <a:pt x="0" y="222185"/>
                </a:lnTo>
                <a:lnTo>
                  <a:pt x="4062" y="264699"/>
                </a:lnTo>
                <a:lnTo>
                  <a:pt x="16267" y="305882"/>
                </a:lnTo>
                <a:lnTo>
                  <a:pt x="36608" y="344539"/>
                </a:lnTo>
                <a:lnTo>
                  <a:pt x="65087" y="379403"/>
                </a:lnTo>
                <a:lnTo>
                  <a:pt x="99955" y="407883"/>
                </a:lnTo>
                <a:lnTo>
                  <a:pt x="138614" y="428225"/>
                </a:lnTo>
                <a:lnTo>
                  <a:pt x="179799" y="440430"/>
                </a:lnTo>
                <a:lnTo>
                  <a:pt x="222248" y="444499"/>
                </a:lnTo>
                <a:lnTo>
                  <a:pt x="264696" y="440430"/>
                </a:lnTo>
                <a:lnTo>
                  <a:pt x="305880" y="428225"/>
                </a:lnTo>
                <a:lnTo>
                  <a:pt x="344535" y="407883"/>
                </a:lnTo>
                <a:lnTo>
                  <a:pt x="379399" y="379403"/>
                </a:lnTo>
                <a:lnTo>
                  <a:pt x="407878" y="344539"/>
                </a:lnTo>
                <a:lnTo>
                  <a:pt x="428220" y="305882"/>
                </a:lnTo>
                <a:lnTo>
                  <a:pt x="440425" y="264699"/>
                </a:lnTo>
                <a:lnTo>
                  <a:pt x="444487" y="222317"/>
                </a:lnTo>
                <a:lnTo>
                  <a:pt x="440425" y="179803"/>
                </a:lnTo>
                <a:lnTo>
                  <a:pt x="428220" y="138620"/>
                </a:lnTo>
                <a:lnTo>
                  <a:pt x="407878" y="99964"/>
                </a:lnTo>
                <a:lnTo>
                  <a:pt x="379399" y="65100"/>
                </a:lnTo>
                <a:lnTo>
                  <a:pt x="344535" y="36617"/>
                </a:lnTo>
                <a:lnTo>
                  <a:pt x="305880" y="16272"/>
                </a:lnTo>
                <a:lnTo>
                  <a:pt x="264696" y="4065"/>
                </a:lnTo>
                <a:lnTo>
                  <a:pt x="222215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60269" y="8260976"/>
            <a:ext cx="5461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98369" y="8311781"/>
            <a:ext cx="444493" cy="444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98369" y="831178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182" y="0"/>
                </a:moveTo>
                <a:lnTo>
                  <a:pt x="179799" y="4062"/>
                </a:lnTo>
                <a:lnTo>
                  <a:pt x="138614" y="16267"/>
                </a:lnTo>
                <a:lnTo>
                  <a:pt x="99955" y="36608"/>
                </a:lnTo>
                <a:lnTo>
                  <a:pt x="65087" y="65087"/>
                </a:lnTo>
                <a:lnTo>
                  <a:pt x="36608" y="99951"/>
                </a:lnTo>
                <a:lnTo>
                  <a:pt x="16267" y="138608"/>
                </a:lnTo>
                <a:lnTo>
                  <a:pt x="4062" y="179793"/>
                </a:lnTo>
                <a:lnTo>
                  <a:pt x="0" y="222176"/>
                </a:lnTo>
                <a:lnTo>
                  <a:pt x="4062" y="264691"/>
                </a:lnTo>
                <a:lnTo>
                  <a:pt x="16267" y="305877"/>
                </a:lnTo>
                <a:lnTo>
                  <a:pt x="36608" y="344534"/>
                </a:lnTo>
                <a:lnTo>
                  <a:pt x="65087" y="379399"/>
                </a:lnTo>
                <a:lnTo>
                  <a:pt x="99955" y="407878"/>
                </a:lnTo>
                <a:lnTo>
                  <a:pt x="138614" y="428220"/>
                </a:lnTo>
                <a:lnTo>
                  <a:pt x="179799" y="440426"/>
                </a:lnTo>
                <a:lnTo>
                  <a:pt x="222248" y="444494"/>
                </a:lnTo>
                <a:lnTo>
                  <a:pt x="264696" y="440426"/>
                </a:lnTo>
                <a:lnTo>
                  <a:pt x="305880" y="428220"/>
                </a:lnTo>
                <a:lnTo>
                  <a:pt x="344535" y="407878"/>
                </a:lnTo>
                <a:lnTo>
                  <a:pt x="379399" y="379399"/>
                </a:lnTo>
                <a:lnTo>
                  <a:pt x="407878" y="344534"/>
                </a:lnTo>
                <a:lnTo>
                  <a:pt x="428220" y="305877"/>
                </a:lnTo>
                <a:lnTo>
                  <a:pt x="440425" y="264691"/>
                </a:lnTo>
                <a:lnTo>
                  <a:pt x="444487" y="222308"/>
                </a:lnTo>
                <a:lnTo>
                  <a:pt x="440425" y="179793"/>
                </a:lnTo>
                <a:lnTo>
                  <a:pt x="428220" y="138608"/>
                </a:lnTo>
                <a:lnTo>
                  <a:pt x="407878" y="99951"/>
                </a:lnTo>
                <a:lnTo>
                  <a:pt x="379399" y="65087"/>
                </a:lnTo>
                <a:lnTo>
                  <a:pt x="344535" y="36608"/>
                </a:lnTo>
                <a:lnTo>
                  <a:pt x="305880" y="16267"/>
                </a:lnTo>
                <a:lnTo>
                  <a:pt x="264696" y="4062"/>
                </a:lnTo>
                <a:lnTo>
                  <a:pt x="222182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24466" y="8260976"/>
            <a:ext cx="5461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62566" y="8311781"/>
            <a:ext cx="444493" cy="444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62566" y="831178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182" y="0"/>
                </a:moveTo>
                <a:lnTo>
                  <a:pt x="179799" y="4062"/>
                </a:lnTo>
                <a:lnTo>
                  <a:pt x="138614" y="16267"/>
                </a:lnTo>
                <a:lnTo>
                  <a:pt x="99955" y="36608"/>
                </a:lnTo>
                <a:lnTo>
                  <a:pt x="65087" y="65087"/>
                </a:lnTo>
                <a:lnTo>
                  <a:pt x="36608" y="99951"/>
                </a:lnTo>
                <a:lnTo>
                  <a:pt x="16267" y="138608"/>
                </a:lnTo>
                <a:lnTo>
                  <a:pt x="4062" y="179793"/>
                </a:lnTo>
                <a:lnTo>
                  <a:pt x="0" y="222176"/>
                </a:lnTo>
                <a:lnTo>
                  <a:pt x="4062" y="264691"/>
                </a:lnTo>
                <a:lnTo>
                  <a:pt x="16267" y="305877"/>
                </a:lnTo>
                <a:lnTo>
                  <a:pt x="36608" y="344534"/>
                </a:lnTo>
                <a:lnTo>
                  <a:pt x="65087" y="379399"/>
                </a:lnTo>
                <a:lnTo>
                  <a:pt x="99955" y="407878"/>
                </a:lnTo>
                <a:lnTo>
                  <a:pt x="138614" y="428220"/>
                </a:lnTo>
                <a:lnTo>
                  <a:pt x="179799" y="440426"/>
                </a:lnTo>
                <a:lnTo>
                  <a:pt x="222248" y="444494"/>
                </a:lnTo>
                <a:lnTo>
                  <a:pt x="264696" y="440426"/>
                </a:lnTo>
                <a:lnTo>
                  <a:pt x="305880" y="428220"/>
                </a:lnTo>
                <a:lnTo>
                  <a:pt x="344535" y="407878"/>
                </a:lnTo>
                <a:lnTo>
                  <a:pt x="379399" y="379399"/>
                </a:lnTo>
                <a:lnTo>
                  <a:pt x="407878" y="344534"/>
                </a:lnTo>
                <a:lnTo>
                  <a:pt x="428220" y="305877"/>
                </a:lnTo>
                <a:lnTo>
                  <a:pt x="440425" y="264691"/>
                </a:lnTo>
                <a:lnTo>
                  <a:pt x="444487" y="222308"/>
                </a:lnTo>
                <a:lnTo>
                  <a:pt x="440425" y="179793"/>
                </a:lnTo>
                <a:lnTo>
                  <a:pt x="428220" y="138608"/>
                </a:lnTo>
                <a:lnTo>
                  <a:pt x="407878" y="99951"/>
                </a:lnTo>
                <a:lnTo>
                  <a:pt x="379399" y="65087"/>
                </a:lnTo>
                <a:lnTo>
                  <a:pt x="344535" y="36608"/>
                </a:lnTo>
                <a:lnTo>
                  <a:pt x="305880" y="16267"/>
                </a:lnTo>
                <a:lnTo>
                  <a:pt x="264696" y="4062"/>
                </a:lnTo>
                <a:lnTo>
                  <a:pt x="222182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514177" y="6754558"/>
            <a:ext cx="1936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38" name="object 38"/>
          <p:cNvSpPr txBox="1"/>
          <p:nvPr/>
        </p:nvSpPr>
        <p:spPr>
          <a:xfrm>
            <a:off x="11500701" y="7546682"/>
            <a:ext cx="8642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43237" y="7546682"/>
            <a:ext cx="8642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43503" y="8720997"/>
            <a:ext cx="15347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/app1/p_3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66179" y="8720997"/>
            <a:ext cx="15347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/app1/p_1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53412" y="8720997"/>
            <a:ext cx="15347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/app1/p_2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znode</a:t>
            </a:r>
            <a:r>
              <a:rPr spc="-80" dirty="0"/>
              <a:t> </a:t>
            </a:r>
            <a:r>
              <a:rPr spc="85" dirty="0"/>
              <a:t>flags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0878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638043"/>
            <a:ext cx="878332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Clients </a:t>
            </a:r>
            <a:r>
              <a:rPr sz="3600" spc="15" dirty="0">
                <a:latin typeface="Arial"/>
                <a:cs typeface="Arial"/>
              </a:rPr>
              <a:t>manipulate </a:t>
            </a:r>
            <a:r>
              <a:rPr sz="3600" spc="30" dirty="0">
                <a:latin typeface="Arial"/>
                <a:cs typeface="Arial"/>
              </a:rPr>
              <a:t>znodes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spc="40" dirty="0">
                <a:latin typeface="Arial"/>
                <a:cs typeface="Arial"/>
              </a:rPr>
              <a:t>creating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184144"/>
            <a:ext cx="2820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5" dirty="0">
                <a:latin typeface="Arial"/>
                <a:cs typeface="Arial"/>
              </a:rPr>
              <a:t>deleting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them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43343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4283976"/>
            <a:ext cx="972375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dirty="0">
                <a:solidFill>
                  <a:srgbClr val="005493"/>
                </a:solidFill>
                <a:latin typeface="Arial"/>
                <a:cs typeface="Arial"/>
              </a:rPr>
              <a:t>EPHEMERAL </a:t>
            </a:r>
            <a:r>
              <a:rPr sz="3600" spc="35" dirty="0">
                <a:latin typeface="Arial"/>
                <a:cs typeface="Arial"/>
              </a:rPr>
              <a:t>flag: </a:t>
            </a:r>
            <a:r>
              <a:rPr sz="3600" spc="25" dirty="0">
                <a:latin typeface="Arial"/>
                <a:cs typeface="Arial"/>
              </a:rPr>
              <a:t>clients </a:t>
            </a:r>
            <a:r>
              <a:rPr sz="3600" spc="20" dirty="0">
                <a:latin typeface="Arial"/>
                <a:cs typeface="Arial"/>
              </a:rPr>
              <a:t>create </a:t>
            </a:r>
            <a:r>
              <a:rPr sz="3600" spc="30" dirty="0">
                <a:latin typeface="Arial"/>
                <a:cs typeface="Arial"/>
              </a:rPr>
              <a:t>znodes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which 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spc="55" dirty="0">
                <a:latin typeface="Arial"/>
                <a:cs typeface="Arial"/>
              </a:rPr>
              <a:t>deleted </a:t>
            </a:r>
            <a:r>
              <a:rPr sz="3600" dirty="0">
                <a:latin typeface="Arial"/>
                <a:cs typeface="Arial"/>
              </a:rPr>
              <a:t>at the </a:t>
            </a:r>
            <a:r>
              <a:rPr sz="3600" spc="65" dirty="0">
                <a:latin typeface="Arial"/>
                <a:cs typeface="Arial"/>
              </a:rPr>
              <a:t>end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-10" dirty="0">
                <a:latin typeface="Arial"/>
                <a:cs typeface="Arial"/>
              </a:rPr>
              <a:t>client’s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session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00" y="595999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100" y="5909576"/>
            <a:ext cx="9648825" cy="219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4184">
              <a:lnSpc>
                <a:spcPts val="4300"/>
              </a:lnSpc>
            </a:pPr>
            <a:r>
              <a:rPr sz="3600" b="1" spc="-5" dirty="0">
                <a:solidFill>
                  <a:srgbClr val="005493"/>
                </a:solidFill>
                <a:latin typeface="Arial"/>
                <a:cs typeface="Arial"/>
              </a:rPr>
              <a:t>SEQUENTIAL </a:t>
            </a:r>
            <a:r>
              <a:rPr sz="3600" spc="35" dirty="0">
                <a:latin typeface="Arial"/>
                <a:cs typeface="Arial"/>
              </a:rPr>
              <a:t>flag: </a:t>
            </a:r>
            <a:r>
              <a:rPr sz="3600" spc="15" dirty="0">
                <a:latin typeface="Arial"/>
                <a:cs typeface="Arial"/>
              </a:rPr>
              <a:t>monotonically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increasing  </a:t>
            </a:r>
            <a:r>
              <a:rPr sz="3600" spc="25" dirty="0">
                <a:latin typeface="Arial"/>
                <a:cs typeface="Arial"/>
              </a:rPr>
              <a:t>counter </a:t>
            </a:r>
            <a:r>
              <a:rPr sz="3600" spc="95" dirty="0">
                <a:latin typeface="Arial"/>
                <a:cs typeface="Arial"/>
              </a:rPr>
              <a:t>appended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-15" dirty="0">
                <a:latin typeface="Arial"/>
                <a:cs typeface="Arial"/>
              </a:rPr>
              <a:t>znode’s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path;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</a:pPr>
            <a:r>
              <a:rPr sz="3600" spc="25" dirty="0">
                <a:latin typeface="Arial"/>
                <a:cs typeface="Arial"/>
              </a:rPr>
              <a:t>counter </a:t>
            </a:r>
            <a:r>
              <a:rPr sz="3600" spc="-5" dirty="0">
                <a:latin typeface="Arial"/>
                <a:cs typeface="Arial"/>
              </a:rPr>
              <a:t>value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a new </a:t>
            </a:r>
            <a:r>
              <a:rPr sz="3600" spc="35" dirty="0">
                <a:latin typeface="Arial"/>
                <a:cs typeface="Arial"/>
              </a:rPr>
              <a:t>znode under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20" dirty="0">
                <a:latin typeface="Arial"/>
                <a:cs typeface="Arial"/>
              </a:rPr>
              <a:t>parent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is  always </a:t>
            </a:r>
            <a:r>
              <a:rPr sz="3600" spc="30" dirty="0">
                <a:latin typeface="Arial"/>
                <a:cs typeface="Arial"/>
              </a:rPr>
              <a:t>larger </a:t>
            </a:r>
            <a:r>
              <a:rPr sz="3600" spc="-5" dirty="0">
                <a:latin typeface="Arial"/>
                <a:cs typeface="Arial"/>
              </a:rPr>
              <a:t>than value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20" dirty="0">
                <a:latin typeface="Arial"/>
                <a:cs typeface="Arial"/>
              </a:rPr>
              <a:t>existing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children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33133" y="3532797"/>
            <a:ext cx="5952871" cy="776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9100" y="3543300"/>
            <a:ext cx="5880100" cy="69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69100" y="3543300"/>
            <a:ext cx="5880100" cy="698500"/>
          </a:xfrm>
          <a:prstGeom prst="rect">
            <a:avLst/>
          </a:prstGeom>
          <a:solidFill>
            <a:srgbClr val="009CFD"/>
          </a:solidFill>
        </p:spPr>
        <p:txBody>
          <a:bodyPr vert="horz" wrap="square" lIns="0" tIns="15557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225"/>
              </a:spcBef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ephemeral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(Greek):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passing,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short-lived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22470" y="8482720"/>
            <a:ext cx="1004203" cy="69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6636" y="8536085"/>
            <a:ext cx="796290" cy="491490"/>
          </a:xfrm>
          <a:custGeom>
            <a:avLst/>
            <a:gdLst/>
            <a:ahLst/>
            <a:cxnLst/>
            <a:rect l="l" t="t" r="r" b="b"/>
            <a:pathLst>
              <a:path w="796290" h="491490">
                <a:moveTo>
                  <a:pt x="0" y="447567"/>
                </a:moveTo>
                <a:lnTo>
                  <a:pt x="770349" y="0"/>
                </a:lnTo>
                <a:lnTo>
                  <a:pt x="795869" y="43924"/>
                </a:lnTo>
                <a:lnTo>
                  <a:pt x="25519" y="491491"/>
                </a:lnTo>
                <a:lnTo>
                  <a:pt x="0" y="447567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4004" y="8548328"/>
            <a:ext cx="376875" cy="611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0560" y="8594086"/>
            <a:ext cx="184150" cy="418465"/>
          </a:xfrm>
          <a:custGeom>
            <a:avLst/>
            <a:gdLst/>
            <a:ahLst/>
            <a:cxnLst/>
            <a:rect l="l" t="t" r="r" b="b"/>
            <a:pathLst>
              <a:path w="184150" h="418465">
                <a:moveTo>
                  <a:pt x="0" y="402103"/>
                </a:moveTo>
                <a:lnTo>
                  <a:pt x="135624" y="0"/>
                </a:lnTo>
                <a:lnTo>
                  <a:pt x="183759" y="16235"/>
                </a:lnTo>
                <a:lnTo>
                  <a:pt x="48135" y="418339"/>
                </a:lnTo>
                <a:lnTo>
                  <a:pt x="0" y="402103"/>
                </a:lnTo>
                <a:close/>
              </a:path>
            </a:pathLst>
          </a:custGeom>
          <a:solidFill>
            <a:srgbClr val="00549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4689" y="8385459"/>
            <a:ext cx="790451" cy="790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2458" y="8442421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09" h="575309">
                <a:moveTo>
                  <a:pt x="539005" y="574926"/>
                </a:moveTo>
                <a:lnTo>
                  <a:pt x="0" y="35921"/>
                </a:lnTo>
                <a:lnTo>
                  <a:pt x="35921" y="0"/>
                </a:lnTo>
                <a:lnTo>
                  <a:pt x="574926" y="539005"/>
                </a:lnTo>
                <a:lnTo>
                  <a:pt x="539005" y="574926"/>
                </a:lnTo>
                <a:close/>
              </a:path>
            </a:pathLst>
          </a:custGeom>
          <a:solidFill>
            <a:srgbClr val="9411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6195" y="8171528"/>
            <a:ext cx="5207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4295" y="8184229"/>
            <a:ext cx="444493" cy="4444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4295" y="818422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3" y="0"/>
                </a:moveTo>
                <a:lnTo>
                  <a:pt x="179794" y="4068"/>
                </a:lnTo>
                <a:lnTo>
                  <a:pt x="138608" y="16273"/>
                </a:lnTo>
                <a:lnTo>
                  <a:pt x="99952" y="36615"/>
                </a:lnTo>
                <a:lnTo>
                  <a:pt x="65087" y="65093"/>
                </a:lnTo>
                <a:lnTo>
                  <a:pt x="36608" y="99958"/>
                </a:lnTo>
                <a:lnTo>
                  <a:pt x="16267" y="138615"/>
                </a:lnTo>
                <a:lnTo>
                  <a:pt x="4062" y="179800"/>
                </a:lnTo>
                <a:lnTo>
                  <a:pt x="0" y="222315"/>
                </a:lnTo>
                <a:lnTo>
                  <a:pt x="4062" y="264698"/>
                </a:lnTo>
                <a:lnTo>
                  <a:pt x="16267" y="305883"/>
                </a:lnTo>
                <a:lnTo>
                  <a:pt x="36608" y="344539"/>
                </a:lnTo>
                <a:lnTo>
                  <a:pt x="65087" y="379402"/>
                </a:lnTo>
                <a:lnTo>
                  <a:pt x="99952" y="407881"/>
                </a:lnTo>
                <a:lnTo>
                  <a:pt x="138608" y="428224"/>
                </a:lnTo>
                <a:lnTo>
                  <a:pt x="179794" y="440429"/>
                </a:lnTo>
                <a:lnTo>
                  <a:pt x="222243" y="444498"/>
                </a:lnTo>
                <a:lnTo>
                  <a:pt x="264693" y="440429"/>
                </a:lnTo>
                <a:lnTo>
                  <a:pt x="305878" y="428224"/>
                </a:lnTo>
                <a:lnTo>
                  <a:pt x="344535" y="407881"/>
                </a:lnTo>
                <a:lnTo>
                  <a:pt x="379399" y="379402"/>
                </a:lnTo>
                <a:lnTo>
                  <a:pt x="407878" y="344539"/>
                </a:lnTo>
                <a:lnTo>
                  <a:pt x="428220" y="305883"/>
                </a:lnTo>
                <a:lnTo>
                  <a:pt x="440425" y="264698"/>
                </a:lnTo>
                <a:lnTo>
                  <a:pt x="444493" y="222249"/>
                </a:lnTo>
                <a:lnTo>
                  <a:pt x="440425" y="179800"/>
                </a:lnTo>
                <a:lnTo>
                  <a:pt x="428220" y="138615"/>
                </a:lnTo>
                <a:lnTo>
                  <a:pt x="407878" y="99958"/>
                </a:lnTo>
                <a:lnTo>
                  <a:pt x="379399" y="65093"/>
                </a:lnTo>
                <a:lnTo>
                  <a:pt x="344535" y="36615"/>
                </a:lnTo>
                <a:lnTo>
                  <a:pt x="305878" y="16273"/>
                </a:lnTo>
                <a:lnTo>
                  <a:pt x="264693" y="4068"/>
                </a:lnTo>
                <a:lnTo>
                  <a:pt x="222243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5122" y="8961652"/>
            <a:ext cx="5207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3222" y="8974353"/>
            <a:ext cx="444493" cy="4444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3222" y="8974352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8" y="0"/>
                </a:moveTo>
                <a:lnTo>
                  <a:pt x="179799" y="4068"/>
                </a:lnTo>
                <a:lnTo>
                  <a:pt x="138614" y="16273"/>
                </a:lnTo>
                <a:lnTo>
                  <a:pt x="99955" y="36615"/>
                </a:lnTo>
                <a:lnTo>
                  <a:pt x="65087" y="65094"/>
                </a:lnTo>
                <a:lnTo>
                  <a:pt x="36608" y="99959"/>
                </a:lnTo>
                <a:lnTo>
                  <a:pt x="16267" y="138616"/>
                </a:lnTo>
                <a:lnTo>
                  <a:pt x="4062" y="179801"/>
                </a:lnTo>
                <a:lnTo>
                  <a:pt x="0" y="222315"/>
                </a:lnTo>
                <a:lnTo>
                  <a:pt x="4062" y="264698"/>
                </a:lnTo>
                <a:lnTo>
                  <a:pt x="16267" y="305882"/>
                </a:lnTo>
                <a:lnTo>
                  <a:pt x="36608" y="344539"/>
                </a:lnTo>
                <a:lnTo>
                  <a:pt x="65087" y="379404"/>
                </a:lnTo>
                <a:lnTo>
                  <a:pt x="99955" y="407883"/>
                </a:lnTo>
                <a:lnTo>
                  <a:pt x="138614" y="428225"/>
                </a:lnTo>
                <a:lnTo>
                  <a:pt x="179799" y="440430"/>
                </a:lnTo>
                <a:lnTo>
                  <a:pt x="222248" y="444499"/>
                </a:lnTo>
                <a:lnTo>
                  <a:pt x="264696" y="440430"/>
                </a:lnTo>
                <a:lnTo>
                  <a:pt x="305880" y="428225"/>
                </a:lnTo>
                <a:lnTo>
                  <a:pt x="344535" y="407883"/>
                </a:lnTo>
                <a:lnTo>
                  <a:pt x="379399" y="379404"/>
                </a:lnTo>
                <a:lnTo>
                  <a:pt x="407878" y="344539"/>
                </a:lnTo>
                <a:lnTo>
                  <a:pt x="428220" y="305882"/>
                </a:lnTo>
                <a:lnTo>
                  <a:pt x="440425" y="264698"/>
                </a:lnTo>
                <a:lnTo>
                  <a:pt x="444493" y="222249"/>
                </a:lnTo>
                <a:lnTo>
                  <a:pt x="440425" y="179801"/>
                </a:lnTo>
                <a:lnTo>
                  <a:pt x="428220" y="138616"/>
                </a:lnTo>
                <a:lnTo>
                  <a:pt x="407878" y="99959"/>
                </a:lnTo>
                <a:lnTo>
                  <a:pt x="379399" y="65094"/>
                </a:lnTo>
                <a:lnTo>
                  <a:pt x="344535" y="36615"/>
                </a:lnTo>
                <a:lnTo>
                  <a:pt x="305880" y="16273"/>
                </a:lnTo>
                <a:lnTo>
                  <a:pt x="264696" y="4068"/>
                </a:lnTo>
                <a:lnTo>
                  <a:pt x="222248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39319" y="8968276"/>
            <a:ext cx="5207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7419" y="8980976"/>
            <a:ext cx="444493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7419" y="898097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8" y="0"/>
                </a:moveTo>
                <a:lnTo>
                  <a:pt x="179799" y="4068"/>
                </a:lnTo>
                <a:lnTo>
                  <a:pt x="138614" y="16273"/>
                </a:lnTo>
                <a:lnTo>
                  <a:pt x="99955" y="36615"/>
                </a:lnTo>
                <a:lnTo>
                  <a:pt x="65087" y="65094"/>
                </a:lnTo>
                <a:lnTo>
                  <a:pt x="36608" y="99959"/>
                </a:lnTo>
                <a:lnTo>
                  <a:pt x="16267" y="138616"/>
                </a:lnTo>
                <a:lnTo>
                  <a:pt x="4062" y="179801"/>
                </a:lnTo>
                <a:lnTo>
                  <a:pt x="0" y="222183"/>
                </a:lnTo>
                <a:lnTo>
                  <a:pt x="4062" y="264698"/>
                </a:lnTo>
                <a:lnTo>
                  <a:pt x="16267" y="305882"/>
                </a:lnTo>
                <a:lnTo>
                  <a:pt x="36608" y="344539"/>
                </a:lnTo>
                <a:lnTo>
                  <a:pt x="65087" y="379404"/>
                </a:lnTo>
                <a:lnTo>
                  <a:pt x="99955" y="407883"/>
                </a:lnTo>
                <a:lnTo>
                  <a:pt x="138614" y="428226"/>
                </a:lnTo>
                <a:lnTo>
                  <a:pt x="179799" y="440431"/>
                </a:lnTo>
                <a:lnTo>
                  <a:pt x="222255" y="444499"/>
                </a:lnTo>
                <a:lnTo>
                  <a:pt x="264696" y="440431"/>
                </a:lnTo>
                <a:lnTo>
                  <a:pt x="305880" y="428226"/>
                </a:lnTo>
                <a:lnTo>
                  <a:pt x="344535" y="407883"/>
                </a:lnTo>
                <a:lnTo>
                  <a:pt x="379399" y="379404"/>
                </a:lnTo>
                <a:lnTo>
                  <a:pt x="407878" y="344539"/>
                </a:lnTo>
                <a:lnTo>
                  <a:pt x="428220" y="305882"/>
                </a:lnTo>
                <a:lnTo>
                  <a:pt x="440425" y="264698"/>
                </a:lnTo>
                <a:lnTo>
                  <a:pt x="444487" y="222315"/>
                </a:lnTo>
                <a:lnTo>
                  <a:pt x="440425" y="179801"/>
                </a:lnTo>
                <a:lnTo>
                  <a:pt x="428220" y="138616"/>
                </a:lnTo>
                <a:lnTo>
                  <a:pt x="407878" y="99959"/>
                </a:lnTo>
                <a:lnTo>
                  <a:pt x="379399" y="65094"/>
                </a:lnTo>
                <a:lnTo>
                  <a:pt x="344535" y="36615"/>
                </a:lnTo>
                <a:lnTo>
                  <a:pt x="305880" y="16273"/>
                </a:lnTo>
                <a:lnTo>
                  <a:pt x="264696" y="4068"/>
                </a:lnTo>
                <a:lnTo>
                  <a:pt x="222248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8916" y="8968276"/>
            <a:ext cx="5207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7016" y="8980976"/>
            <a:ext cx="444493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7016" y="898097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2" y="4068"/>
                </a:lnTo>
                <a:lnTo>
                  <a:pt x="138619" y="16273"/>
                </a:lnTo>
                <a:lnTo>
                  <a:pt x="99964" y="36615"/>
                </a:lnTo>
                <a:lnTo>
                  <a:pt x="65100" y="65094"/>
                </a:lnTo>
                <a:lnTo>
                  <a:pt x="36617" y="99959"/>
                </a:lnTo>
                <a:lnTo>
                  <a:pt x="16272" y="138616"/>
                </a:lnTo>
                <a:lnTo>
                  <a:pt x="4065" y="179801"/>
                </a:lnTo>
                <a:lnTo>
                  <a:pt x="0" y="222216"/>
                </a:lnTo>
                <a:lnTo>
                  <a:pt x="4065" y="264698"/>
                </a:lnTo>
                <a:lnTo>
                  <a:pt x="16272" y="305882"/>
                </a:lnTo>
                <a:lnTo>
                  <a:pt x="36617" y="344539"/>
                </a:lnTo>
                <a:lnTo>
                  <a:pt x="65100" y="379404"/>
                </a:lnTo>
                <a:lnTo>
                  <a:pt x="99964" y="407883"/>
                </a:lnTo>
                <a:lnTo>
                  <a:pt x="138619" y="428226"/>
                </a:lnTo>
                <a:lnTo>
                  <a:pt x="179802" y="440431"/>
                </a:lnTo>
                <a:lnTo>
                  <a:pt x="222256" y="444499"/>
                </a:lnTo>
                <a:lnTo>
                  <a:pt x="264697" y="440431"/>
                </a:lnTo>
                <a:lnTo>
                  <a:pt x="305880" y="428226"/>
                </a:lnTo>
                <a:lnTo>
                  <a:pt x="344535" y="407883"/>
                </a:lnTo>
                <a:lnTo>
                  <a:pt x="379399" y="379404"/>
                </a:lnTo>
                <a:lnTo>
                  <a:pt x="407878" y="344539"/>
                </a:lnTo>
                <a:lnTo>
                  <a:pt x="428220" y="305882"/>
                </a:lnTo>
                <a:lnTo>
                  <a:pt x="440425" y="264698"/>
                </a:lnTo>
                <a:lnTo>
                  <a:pt x="444490" y="222282"/>
                </a:lnTo>
                <a:lnTo>
                  <a:pt x="440425" y="179801"/>
                </a:lnTo>
                <a:lnTo>
                  <a:pt x="428220" y="138616"/>
                </a:lnTo>
                <a:lnTo>
                  <a:pt x="407878" y="99959"/>
                </a:lnTo>
                <a:lnTo>
                  <a:pt x="379399" y="65094"/>
                </a:lnTo>
                <a:lnTo>
                  <a:pt x="344535" y="36615"/>
                </a:lnTo>
                <a:lnTo>
                  <a:pt x="305880" y="16273"/>
                </a:lnTo>
                <a:lnTo>
                  <a:pt x="264697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87235" y="8217068"/>
            <a:ext cx="119951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/app1_5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39399" y="9401329"/>
            <a:ext cx="471868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3086" dirty="0">
                <a:latin typeface="Courier New"/>
                <a:cs typeface="Courier New"/>
              </a:rPr>
              <a:t>/app1_5/p_1</a:t>
            </a:r>
            <a:r>
              <a:rPr sz="2700" spc="-765" baseline="3086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/app1_5/p_2</a:t>
            </a:r>
            <a:r>
              <a:rPr sz="1800" spc="-455" dirty="0">
                <a:latin typeface="Courier New"/>
                <a:cs typeface="Courier New"/>
              </a:rPr>
              <a:t> </a:t>
            </a:r>
            <a:r>
              <a:rPr sz="2700" b="1" baseline="3086" dirty="0">
                <a:solidFill>
                  <a:srgbClr val="941100"/>
                </a:solidFill>
                <a:latin typeface="Courier New"/>
                <a:cs typeface="Courier New"/>
              </a:rPr>
              <a:t>/app1_5/p_3</a:t>
            </a:r>
            <a:endParaRPr sz="2700" baseline="3086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9188" y="8672548"/>
            <a:ext cx="276860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941100"/>
                </a:solidFill>
                <a:latin typeface="Courier New"/>
                <a:cs typeface="Courier New"/>
              </a:rPr>
              <a:t>create(/app1_5/p_,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15270" y="8672548"/>
            <a:ext cx="78740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941100"/>
                </a:solidFill>
                <a:latin typeface="Courier New"/>
                <a:cs typeface="Courier New"/>
              </a:rPr>
              <a:t>data,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29822" y="8672548"/>
            <a:ext cx="17024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41100"/>
                </a:solidFill>
                <a:latin typeface="Courier New"/>
                <a:cs typeface="Courier New"/>
              </a:rPr>
              <a:t>SEQUENTIAL)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znodes </a:t>
            </a:r>
            <a:r>
              <a:rPr dirty="0"/>
              <a:t>&amp; </a:t>
            </a:r>
            <a:r>
              <a:rPr spc="85" dirty="0"/>
              <a:t>watch</a:t>
            </a:r>
            <a:r>
              <a:rPr spc="-120" dirty="0"/>
              <a:t> </a:t>
            </a:r>
            <a:r>
              <a:rPr spc="105" dirty="0"/>
              <a:t>flag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14307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985" y="2641549"/>
            <a:ext cx="970724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-5" dirty="0">
                <a:latin typeface="Arial"/>
                <a:cs typeface="Arial"/>
              </a:rPr>
              <a:t>Clients </a:t>
            </a:r>
            <a:r>
              <a:rPr sz="3350" spc="60" dirty="0">
                <a:latin typeface="Arial"/>
                <a:cs typeface="Arial"/>
              </a:rPr>
              <a:t>can </a:t>
            </a:r>
            <a:r>
              <a:rPr sz="3350" spc="-5" dirty="0">
                <a:latin typeface="Arial"/>
                <a:cs typeface="Arial"/>
              </a:rPr>
              <a:t>issue </a:t>
            </a:r>
            <a:r>
              <a:rPr sz="3350" spc="25" dirty="0">
                <a:latin typeface="Arial"/>
                <a:cs typeface="Arial"/>
              </a:rPr>
              <a:t>read </a:t>
            </a:r>
            <a:r>
              <a:rPr sz="3350" spc="15" dirty="0">
                <a:latin typeface="Arial"/>
                <a:cs typeface="Arial"/>
              </a:rPr>
              <a:t>operations </a:t>
            </a:r>
            <a:r>
              <a:rPr sz="3350" spc="-5" dirty="0">
                <a:latin typeface="Arial"/>
                <a:cs typeface="Arial"/>
              </a:rPr>
              <a:t>on </a:t>
            </a:r>
            <a:r>
              <a:rPr sz="3350" spc="25" dirty="0">
                <a:latin typeface="Arial"/>
                <a:cs typeface="Arial"/>
              </a:rPr>
              <a:t>znodes </a:t>
            </a:r>
            <a:r>
              <a:rPr sz="3350" spc="-5" dirty="0">
                <a:latin typeface="Arial"/>
                <a:cs typeface="Arial"/>
              </a:rPr>
              <a:t>with</a:t>
            </a:r>
            <a:r>
              <a:rPr sz="3350" spc="-80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a  </a:t>
            </a:r>
            <a:r>
              <a:rPr sz="3350" spc="35" dirty="0">
                <a:latin typeface="Arial"/>
                <a:cs typeface="Arial"/>
              </a:rPr>
              <a:t>watch</a:t>
            </a:r>
            <a:r>
              <a:rPr sz="3350" spc="-95" dirty="0">
                <a:latin typeface="Arial"/>
                <a:cs typeface="Arial"/>
              </a:rPr>
              <a:t> </a:t>
            </a:r>
            <a:r>
              <a:rPr sz="3350" spc="45" dirty="0">
                <a:latin typeface="Arial"/>
                <a:cs typeface="Arial"/>
              </a:rPr>
              <a:t>flag</a:t>
            </a:r>
            <a:endParaRPr sz="3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251769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985" y="4179011"/>
            <a:ext cx="10100310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-35" dirty="0">
                <a:latin typeface="Arial"/>
                <a:cs typeface="Arial"/>
              </a:rPr>
              <a:t>Server </a:t>
            </a:r>
            <a:r>
              <a:rPr sz="3350" b="1" spc="-5" dirty="0">
                <a:latin typeface="Arial"/>
                <a:cs typeface="Arial"/>
              </a:rPr>
              <a:t>notifies </a:t>
            </a:r>
            <a:r>
              <a:rPr sz="3350" spc="-5" dirty="0">
                <a:latin typeface="Arial"/>
                <a:cs typeface="Arial"/>
              </a:rPr>
              <a:t>the </a:t>
            </a:r>
            <a:r>
              <a:rPr sz="3350" spc="30" dirty="0">
                <a:latin typeface="Arial"/>
                <a:cs typeface="Arial"/>
              </a:rPr>
              <a:t>client </a:t>
            </a:r>
            <a:r>
              <a:rPr sz="3350" spc="-5" dirty="0">
                <a:latin typeface="Arial"/>
                <a:cs typeface="Arial"/>
              </a:rPr>
              <a:t>when the </a:t>
            </a:r>
            <a:r>
              <a:rPr sz="3350" dirty="0">
                <a:latin typeface="Arial"/>
                <a:cs typeface="Arial"/>
              </a:rPr>
              <a:t>information </a:t>
            </a:r>
            <a:r>
              <a:rPr sz="3350" spc="-5" dirty="0">
                <a:latin typeface="Arial"/>
                <a:cs typeface="Arial"/>
              </a:rPr>
              <a:t>on the  </a:t>
            </a:r>
            <a:r>
              <a:rPr sz="3350" spc="35" dirty="0">
                <a:latin typeface="Arial"/>
                <a:cs typeface="Arial"/>
              </a:rPr>
              <a:t>znode </a:t>
            </a:r>
            <a:r>
              <a:rPr sz="3350" spc="-5" dirty="0">
                <a:latin typeface="Arial"/>
                <a:cs typeface="Arial"/>
              </a:rPr>
              <a:t>has</a:t>
            </a:r>
            <a:r>
              <a:rPr sz="3350" spc="-105" dirty="0">
                <a:latin typeface="Arial"/>
                <a:cs typeface="Arial"/>
              </a:rPr>
              <a:t> </a:t>
            </a:r>
            <a:r>
              <a:rPr sz="3350" spc="75" dirty="0">
                <a:latin typeface="Arial"/>
                <a:cs typeface="Arial"/>
              </a:rPr>
              <a:t>changed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789244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3985" y="5716485"/>
            <a:ext cx="1058862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-20" dirty="0">
                <a:latin typeface="Arial"/>
                <a:cs typeface="Arial"/>
              </a:rPr>
              <a:t>Watches </a:t>
            </a:r>
            <a:r>
              <a:rPr sz="3350" spc="-25" dirty="0">
                <a:latin typeface="Arial"/>
                <a:cs typeface="Arial"/>
              </a:rPr>
              <a:t>are </a:t>
            </a:r>
            <a:r>
              <a:rPr sz="3350" b="1" spc="-5" dirty="0">
                <a:latin typeface="Arial"/>
                <a:cs typeface="Arial"/>
              </a:rPr>
              <a:t>one-time </a:t>
            </a:r>
            <a:r>
              <a:rPr sz="3350" spc="45" dirty="0">
                <a:latin typeface="Arial"/>
                <a:cs typeface="Arial"/>
              </a:rPr>
              <a:t>triggers </a:t>
            </a:r>
            <a:r>
              <a:rPr sz="3350" spc="35" dirty="0">
                <a:latin typeface="Arial"/>
                <a:cs typeface="Arial"/>
              </a:rPr>
              <a:t>associated </a:t>
            </a:r>
            <a:r>
              <a:rPr sz="3350" spc="-5" dirty="0">
                <a:latin typeface="Arial"/>
                <a:cs typeface="Arial"/>
              </a:rPr>
              <a:t>with a  session </a:t>
            </a:r>
            <a:r>
              <a:rPr sz="3350" spc="15" dirty="0">
                <a:latin typeface="Arial"/>
                <a:cs typeface="Arial"/>
              </a:rPr>
              <a:t>(unregistered </a:t>
            </a:r>
            <a:r>
              <a:rPr sz="3350" spc="45" dirty="0">
                <a:latin typeface="Arial"/>
                <a:cs typeface="Arial"/>
              </a:rPr>
              <a:t>once </a:t>
            </a:r>
            <a:r>
              <a:rPr sz="3350" spc="50" dirty="0">
                <a:latin typeface="Arial"/>
                <a:cs typeface="Arial"/>
              </a:rPr>
              <a:t>triggered </a:t>
            </a:r>
            <a:r>
              <a:rPr sz="3350" spc="-5" dirty="0">
                <a:latin typeface="Arial"/>
                <a:cs typeface="Arial"/>
              </a:rPr>
              <a:t>or session</a:t>
            </a:r>
            <a:r>
              <a:rPr sz="3350" spc="-85" dirty="0">
                <a:latin typeface="Arial"/>
                <a:cs typeface="Arial"/>
              </a:rPr>
              <a:t> </a:t>
            </a:r>
            <a:r>
              <a:rPr sz="3350" spc="25" dirty="0">
                <a:latin typeface="Arial"/>
                <a:cs typeface="Arial"/>
              </a:rPr>
              <a:t>closes)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7326706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985" y="7253947"/>
            <a:ext cx="993711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-30" dirty="0">
                <a:latin typeface="Arial"/>
                <a:cs typeface="Arial"/>
              </a:rPr>
              <a:t>Watch </a:t>
            </a:r>
            <a:r>
              <a:rPr sz="3350" spc="10" dirty="0">
                <a:latin typeface="Arial"/>
                <a:cs typeface="Arial"/>
              </a:rPr>
              <a:t>notifications </a:t>
            </a:r>
            <a:r>
              <a:rPr sz="3350" spc="45" dirty="0">
                <a:latin typeface="Arial"/>
                <a:cs typeface="Arial"/>
              </a:rPr>
              <a:t>indicate </a:t>
            </a:r>
            <a:r>
              <a:rPr sz="3350" spc="-5" dirty="0">
                <a:latin typeface="Arial"/>
                <a:cs typeface="Arial"/>
              </a:rPr>
              <a:t>the </a:t>
            </a:r>
            <a:r>
              <a:rPr sz="3350" spc="50" dirty="0">
                <a:latin typeface="Arial"/>
                <a:cs typeface="Arial"/>
              </a:rPr>
              <a:t>change, </a:t>
            </a:r>
            <a:r>
              <a:rPr sz="3350" spc="-5" dirty="0">
                <a:latin typeface="Arial"/>
                <a:cs typeface="Arial"/>
              </a:rPr>
              <a:t>not the</a:t>
            </a:r>
            <a:r>
              <a:rPr sz="3350" spc="-40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new  </a:t>
            </a:r>
            <a:r>
              <a:rPr sz="3350" spc="40" dirty="0">
                <a:latin typeface="Arial"/>
                <a:cs typeface="Arial"/>
              </a:rPr>
              <a:t>data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/>
              <a:t>Sessions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81038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759963"/>
            <a:ext cx="94538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dirty="0">
                <a:latin typeface="Arial"/>
                <a:cs typeface="Arial"/>
              </a:rPr>
              <a:t>A </a:t>
            </a:r>
            <a:r>
              <a:rPr sz="3600" spc="30" dirty="0">
                <a:latin typeface="Arial"/>
                <a:cs typeface="Arial"/>
              </a:rPr>
              <a:t>client </a:t>
            </a:r>
            <a:r>
              <a:rPr sz="3600" spc="50" dirty="0">
                <a:latin typeface="Arial"/>
                <a:cs typeface="Arial"/>
              </a:rPr>
              <a:t>connects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20" dirty="0">
                <a:latin typeface="Arial"/>
                <a:cs typeface="Arial"/>
              </a:rPr>
              <a:t>ZooKeeper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-5" dirty="0">
                <a:latin typeface="Arial"/>
                <a:cs typeface="Arial"/>
              </a:rPr>
              <a:t>initiates</a:t>
            </a:r>
            <a:r>
              <a:rPr sz="3600" spc="-1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  session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4359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4365256"/>
            <a:ext cx="77501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Arial"/>
                <a:cs typeface="Arial"/>
              </a:rPr>
              <a:t>Sessions </a:t>
            </a:r>
            <a:r>
              <a:rPr sz="3600" spc="-5" dirty="0">
                <a:latin typeface="Arial"/>
                <a:cs typeface="Arial"/>
              </a:rPr>
              <a:t>have an </a:t>
            </a:r>
            <a:r>
              <a:rPr sz="3600" spc="35" dirty="0">
                <a:latin typeface="Arial"/>
                <a:cs typeface="Arial"/>
              </a:rPr>
              <a:t>associated</a:t>
            </a:r>
            <a:r>
              <a:rPr sz="3600" spc="7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timeout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51549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5465076"/>
            <a:ext cx="10419080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20" dirty="0">
                <a:latin typeface="Arial"/>
                <a:cs typeface="Arial"/>
              </a:rPr>
              <a:t>ZooKeeper </a:t>
            </a:r>
            <a:r>
              <a:rPr sz="3600" spc="40" dirty="0">
                <a:latin typeface="Arial"/>
                <a:cs typeface="Arial"/>
              </a:rPr>
              <a:t>considers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30" dirty="0">
                <a:latin typeface="Arial"/>
                <a:cs typeface="Arial"/>
              </a:rPr>
              <a:t>client </a:t>
            </a:r>
            <a:r>
              <a:rPr sz="3600" dirty="0">
                <a:latin typeface="Arial"/>
                <a:cs typeface="Arial"/>
              </a:rPr>
              <a:t>faulty if it </a:t>
            </a:r>
            <a:r>
              <a:rPr sz="3600" spc="45" dirty="0">
                <a:latin typeface="Arial"/>
                <a:cs typeface="Arial"/>
              </a:rPr>
              <a:t>does </a:t>
            </a:r>
            <a:r>
              <a:rPr sz="3600" dirty="0">
                <a:latin typeface="Arial"/>
                <a:cs typeface="Arial"/>
              </a:rPr>
              <a:t>not  </a:t>
            </a:r>
            <a:r>
              <a:rPr sz="3600" spc="15" dirty="0">
                <a:latin typeface="Arial"/>
                <a:cs typeface="Arial"/>
              </a:rPr>
              <a:t>receive </a:t>
            </a:r>
            <a:r>
              <a:rPr sz="3600" spc="20" dirty="0">
                <a:latin typeface="Arial"/>
                <a:cs typeface="Arial"/>
              </a:rPr>
              <a:t>anything </a:t>
            </a:r>
            <a:r>
              <a:rPr sz="3600" spc="-20" dirty="0">
                <a:latin typeface="Arial"/>
                <a:cs typeface="Arial"/>
              </a:rPr>
              <a:t>from </a:t>
            </a:r>
            <a:r>
              <a:rPr sz="3600" dirty="0">
                <a:latin typeface="Arial"/>
                <a:cs typeface="Arial"/>
              </a:rPr>
              <a:t>its </a:t>
            </a:r>
            <a:r>
              <a:rPr sz="3600" spc="-5" dirty="0">
                <a:latin typeface="Arial"/>
                <a:cs typeface="Arial"/>
              </a:rPr>
              <a:t>session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-20" dirty="0">
                <a:latin typeface="Arial"/>
                <a:cs typeface="Arial"/>
              </a:rPr>
              <a:t>more </a:t>
            </a:r>
            <a:r>
              <a:rPr sz="3600" spc="-5" dirty="0">
                <a:latin typeface="Arial"/>
                <a:cs typeface="Arial"/>
              </a:rPr>
              <a:t>than </a:t>
            </a:r>
            <a:r>
              <a:rPr sz="3600" dirty="0">
                <a:latin typeface="Arial"/>
                <a:cs typeface="Arial"/>
              </a:rPr>
              <a:t>that  timeout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768719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5100" y="7636776"/>
            <a:ext cx="985901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30" dirty="0">
                <a:latin typeface="Arial"/>
                <a:cs typeface="Arial"/>
              </a:rPr>
              <a:t>Session </a:t>
            </a:r>
            <a:r>
              <a:rPr sz="3600" spc="35" dirty="0">
                <a:latin typeface="Arial"/>
                <a:cs typeface="Arial"/>
              </a:rPr>
              <a:t>ends: </a:t>
            </a:r>
            <a:r>
              <a:rPr sz="3600" dirty="0">
                <a:latin typeface="Arial"/>
                <a:cs typeface="Arial"/>
              </a:rPr>
              <a:t>faulty </a:t>
            </a:r>
            <a:r>
              <a:rPr sz="3600" spc="30" dirty="0">
                <a:latin typeface="Arial"/>
                <a:cs typeface="Arial"/>
              </a:rPr>
              <a:t>client </a:t>
            </a:r>
            <a:r>
              <a:rPr sz="3600" spc="-5" dirty="0">
                <a:latin typeface="Arial"/>
                <a:cs typeface="Arial"/>
              </a:rPr>
              <a:t>or </a:t>
            </a:r>
            <a:r>
              <a:rPr sz="3600" spc="35" dirty="0">
                <a:latin typeface="Arial"/>
                <a:cs typeface="Arial"/>
              </a:rPr>
              <a:t>explicitly </a:t>
            </a:r>
            <a:r>
              <a:rPr sz="3600" spc="75" dirty="0">
                <a:latin typeface="Arial"/>
                <a:cs typeface="Arial"/>
              </a:rPr>
              <a:t>ended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by  </a:t>
            </a:r>
            <a:r>
              <a:rPr sz="3600" spc="30" dirty="0">
                <a:latin typeface="Arial"/>
                <a:cs typeface="Arial"/>
              </a:rPr>
              <a:t>client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00" spc="10" dirty="0"/>
              <a:t>A few </a:t>
            </a:r>
            <a:r>
              <a:rPr sz="6700" spc="35" dirty="0"/>
              <a:t>implementation</a:t>
            </a:r>
            <a:r>
              <a:rPr sz="6700" spc="-95" dirty="0"/>
              <a:t> </a:t>
            </a:r>
            <a:r>
              <a:rPr sz="6700" spc="60" dirty="0"/>
              <a:t>details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6356248" y="9300973"/>
            <a:ext cx="28003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993" y="2729229"/>
            <a:ext cx="10054590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20" dirty="0">
                <a:latin typeface="Arial"/>
                <a:cs typeface="Arial"/>
              </a:rPr>
              <a:t>ZooKeeper </a:t>
            </a:r>
            <a:r>
              <a:rPr sz="3600" spc="45" dirty="0">
                <a:latin typeface="Arial"/>
                <a:cs typeface="Arial"/>
              </a:rPr>
              <a:t>data </a:t>
            </a:r>
            <a:r>
              <a:rPr sz="3600" spc="-5" dirty="0">
                <a:latin typeface="Arial"/>
                <a:cs typeface="Arial"/>
              </a:rPr>
              <a:t>is </a:t>
            </a:r>
            <a:r>
              <a:rPr sz="3600" spc="50" dirty="0">
                <a:latin typeface="Arial"/>
                <a:cs typeface="Arial"/>
              </a:rPr>
              <a:t>replicated </a:t>
            </a:r>
            <a:r>
              <a:rPr sz="3600" spc="-5" dirty="0">
                <a:latin typeface="Arial"/>
                <a:cs typeface="Arial"/>
              </a:rPr>
              <a:t>on </a:t>
            </a:r>
            <a:r>
              <a:rPr sz="3600" spc="50" dirty="0">
                <a:latin typeface="Arial"/>
                <a:cs typeface="Arial"/>
              </a:rPr>
              <a:t>each </a:t>
            </a:r>
            <a:r>
              <a:rPr sz="3600" spc="-5" dirty="0">
                <a:latin typeface="Arial"/>
                <a:cs typeface="Arial"/>
              </a:rPr>
              <a:t>server</a:t>
            </a:r>
            <a:r>
              <a:rPr sz="3600" spc="-1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that  </a:t>
            </a:r>
            <a:r>
              <a:rPr sz="3600" spc="45" dirty="0">
                <a:latin typeface="Arial"/>
                <a:cs typeface="Arial"/>
              </a:rPr>
              <a:t>composes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service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7490" y="4546472"/>
            <a:ext cx="9397860" cy="374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3100" y="3924300"/>
            <a:ext cx="3098800" cy="1524000"/>
          </a:xfrm>
          <a:custGeom>
            <a:avLst/>
            <a:gdLst/>
            <a:ahLst/>
            <a:cxnLst/>
            <a:rect l="l" t="t" r="r" b="b"/>
            <a:pathLst>
              <a:path w="3098800" h="1524000">
                <a:moveTo>
                  <a:pt x="0" y="0"/>
                </a:moveTo>
                <a:lnTo>
                  <a:pt x="3098800" y="0"/>
                </a:lnTo>
                <a:lnTo>
                  <a:pt x="30988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23224" y="3973266"/>
            <a:ext cx="2181860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2300" spc="-5" dirty="0">
                <a:solidFill>
                  <a:srgbClr val="941751"/>
                </a:solidFill>
                <a:latin typeface="Tahoma"/>
                <a:cs typeface="Tahoma"/>
              </a:rPr>
              <a:t>replicated</a:t>
            </a:r>
            <a:r>
              <a:rPr sz="2300" spc="-50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941751"/>
                </a:solidFill>
                <a:latin typeface="Tahoma"/>
                <a:cs typeface="Tahoma"/>
              </a:rPr>
              <a:t>across  </a:t>
            </a:r>
            <a:r>
              <a:rPr sz="2300" dirty="0">
                <a:solidFill>
                  <a:srgbClr val="941751"/>
                </a:solidFill>
                <a:latin typeface="Tahoma"/>
                <a:cs typeface="Tahoma"/>
              </a:rPr>
              <a:t>all</a:t>
            </a:r>
            <a:r>
              <a:rPr sz="2300" spc="-8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941751"/>
                </a:solidFill>
                <a:latin typeface="Tahoma"/>
                <a:cs typeface="Tahoma"/>
              </a:rPr>
              <a:t>servers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300" spc="-5" dirty="0">
                <a:solidFill>
                  <a:srgbClr val="941751"/>
                </a:solidFill>
                <a:latin typeface="Tahoma"/>
                <a:cs typeface="Tahoma"/>
              </a:rPr>
              <a:t>(in-memory)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95947" y="5314657"/>
            <a:ext cx="1372133" cy="1551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5800" y="5334000"/>
            <a:ext cx="1295400" cy="1473200"/>
          </a:xfrm>
          <a:custGeom>
            <a:avLst/>
            <a:gdLst/>
            <a:ahLst/>
            <a:cxnLst/>
            <a:rect l="l" t="t" r="r" b="b"/>
            <a:pathLst>
              <a:path w="1295400" h="1473200">
                <a:moveTo>
                  <a:pt x="0" y="0"/>
                </a:moveTo>
                <a:lnTo>
                  <a:pt x="1295400" y="0"/>
                </a:lnTo>
                <a:lnTo>
                  <a:pt x="1295400" y="1473200"/>
                </a:ln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solidFill>
            <a:srgbClr val="FF40FF">
              <a:alpha val="202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94115" y="7783647"/>
            <a:ext cx="3816350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2300" spc="-5" dirty="0">
                <a:solidFill>
                  <a:srgbClr val="4F8F00"/>
                </a:solidFill>
                <a:latin typeface="Tahoma"/>
                <a:cs typeface="Tahoma"/>
              </a:rPr>
              <a:t>write </a:t>
            </a:r>
            <a:r>
              <a:rPr sz="2300" spc="-10" dirty="0">
                <a:solidFill>
                  <a:srgbClr val="4F8F00"/>
                </a:solidFill>
                <a:latin typeface="Tahoma"/>
                <a:cs typeface="Tahoma"/>
              </a:rPr>
              <a:t>request requires  </a:t>
            </a:r>
            <a:r>
              <a:rPr sz="2300" spc="-5" dirty="0">
                <a:solidFill>
                  <a:srgbClr val="4F8F00"/>
                </a:solidFill>
                <a:latin typeface="Tahoma"/>
                <a:cs typeface="Tahoma"/>
              </a:rPr>
              <a:t>coordination </a:t>
            </a:r>
            <a:r>
              <a:rPr sz="2300" dirty="0">
                <a:solidFill>
                  <a:srgbClr val="4F8F00"/>
                </a:solidFill>
                <a:latin typeface="Tahoma"/>
                <a:cs typeface="Tahoma"/>
              </a:rPr>
              <a:t>between</a:t>
            </a:r>
            <a:r>
              <a:rPr sz="2300" spc="-35" dirty="0">
                <a:solidFill>
                  <a:srgbClr val="4F8F0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4F8F00"/>
                </a:solidFill>
                <a:latin typeface="Tahoma"/>
                <a:cs typeface="Tahoma"/>
              </a:rPr>
              <a:t>servers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1324" y="6175527"/>
            <a:ext cx="2003005" cy="119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7100" y="6197600"/>
            <a:ext cx="1930400" cy="1117600"/>
          </a:xfrm>
          <a:custGeom>
            <a:avLst/>
            <a:gdLst/>
            <a:ahLst/>
            <a:cxnLst/>
            <a:rect l="l" t="t" r="r" b="b"/>
            <a:pathLst>
              <a:path w="1930400" h="1117600">
                <a:moveTo>
                  <a:pt x="0" y="0"/>
                </a:moveTo>
                <a:lnTo>
                  <a:pt x="1930400" y="0"/>
                </a:lnTo>
                <a:lnTo>
                  <a:pt x="1930400" y="1117600"/>
                </a:lnTo>
                <a:lnTo>
                  <a:pt x="0" y="11176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10561" y="6606337"/>
            <a:ext cx="2207260" cy="190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500" spc="-5" dirty="0">
                <a:solidFill>
                  <a:srgbClr val="941100"/>
                </a:solidFill>
                <a:latin typeface="Tahoma"/>
                <a:cs typeface="Tahoma"/>
              </a:rPr>
              <a:t>updates </a:t>
            </a:r>
            <a:r>
              <a:rPr sz="2500" dirty="0">
                <a:solidFill>
                  <a:srgbClr val="941100"/>
                </a:solidFill>
                <a:latin typeface="Tahoma"/>
                <a:cs typeface="Tahoma"/>
              </a:rPr>
              <a:t>first  logged to </a:t>
            </a:r>
            <a:r>
              <a:rPr sz="2500" spc="-5" dirty="0">
                <a:solidFill>
                  <a:srgbClr val="941100"/>
                </a:solidFill>
                <a:latin typeface="Tahoma"/>
                <a:cs typeface="Tahoma"/>
              </a:rPr>
              <a:t>disk;  write-ahead</a:t>
            </a:r>
            <a:r>
              <a:rPr sz="2500" spc="-65" dirty="0">
                <a:solidFill>
                  <a:srgbClr val="941100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941100"/>
                </a:solidFill>
                <a:latin typeface="Tahoma"/>
                <a:cs typeface="Tahoma"/>
              </a:rPr>
              <a:t>log  and snapshot  </a:t>
            </a:r>
            <a:r>
              <a:rPr sz="2500" spc="-10" dirty="0">
                <a:solidFill>
                  <a:srgbClr val="941100"/>
                </a:solidFill>
                <a:latin typeface="Tahoma"/>
                <a:cs typeface="Tahoma"/>
              </a:rPr>
              <a:t>for</a:t>
            </a:r>
            <a:r>
              <a:rPr sz="2500" spc="-65" dirty="0">
                <a:solidFill>
                  <a:srgbClr val="941100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941100"/>
                </a:solidFill>
                <a:latin typeface="Tahoma"/>
                <a:cs typeface="Tahoma"/>
              </a:rPr>
              <a:t>recovery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071" y="9251697"/>
            <a:ext cx="3967479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Source: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heavy" spc="-10" dirty="0">
                <a:latin typeface="Arial"/>
                <a:cs typeface="Arial"/>
                <a:hlinkClick r:id="rId5"/>
              </a:rPr>
              <a:t>http://bit.ly/13VFohW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00" spc="10" dirty="0"/>
              <a:t>A few </a:t>
            </a:r>
            <a:r>
              <a:rPr sz="6700" spc="35" dirty="0"/>
              <a:t>implementation</a:t>
            </a:r>
            <a:r>
              <a:rPr sz="6700" spc="-95" dirty="0"/>
              <a:t> </a:t>
            </a:r>
            <a:r>
              <a:rPr sz="6700" spc="60" dirty="0"/>
              <a:t>details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990600" y="270878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638043"/>
            <a:ext cx="6987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ZooKeeper </a:t>
            </a:r>
            <a:r>
              <a:rPr sz="3600" spc="-5" dirty="0">
                <a:latin typeface="Arial"/>
                <a:cs typeface="Arial"/>
              </a:rPr>
              <a:t>server </a:t>
            </a:r>
            <a:r>
              <a:rPr sz="3600" spc="25" dirty="0">
                <a:latin typeface="Arial"/>
                <a:cs typeface="Arial"/>
              </a:rPr>
              <a:t>services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clients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37882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3737864"/>
            <a:ext cx="958024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Clients </a:t>
            </a:r>
            <a:r>
              <a:rPr sz="3600" spc="55" dirty="0">
                <a:latin typeface="Arial"/>
                <a:cs typeface="Arial"/>
              </a:rPr>
              <a:t>connect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25" dirty="0">
                <a:latin typeface="Arial"/>
                <a:cs typeface="Arial"/>
              </a:rPr>
              <a:t>exactly </a:t>
            </a:r>
            <a:r>
              <a:rPr sz="3600" spc="-5" dirty="0">
                <a:latin typeface="Arial"/>
                <a:cs typeface="Arial"/>
              </a:rPr>
              <a:t>one server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submit  </a:t>
            </a:r>
            <a:r>
              <a:rPr sz="3600" spc="15" dirty="0">
                <a:latin typeface="Arial"/>
                <a:cs typeface="Arial"/>
              </a:rPr>
              <a:t>requests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5020183"/>
            <a:ext cx="196850" cy="11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9600" y="4949444"/>
            <a:ext cx="9571355" cy="235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read </a:t>
            </a:r>
            <a:r>
              <a:rPr sz="3600" spc="15" dirty="0">
                <a:latin typeface="Arial"/>
                <a:cs typeface="Arial"/>
              </a:rPr>
              <a:t>requests </a:t>
            </a:r>
            <a:r>
              <a:rPr sz="3600" spc="30" dirty="0">
                <a:latin typeface="Arial"/>
                <a:cs typeface="Arial"/>
              </a:rPr>
              <a:t>served </a:t>
            </a:r>
            <a:r>
              <a:rPr sz="3600" spc="-20" dirty="0">
                <a:latin typeface="Arial"/>
                <a:cs typeface="Arial"/>
              </a:rPr>
              <a:t>from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local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replica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  <a:spcBef>
                <a:spcPts val="1240"/>
              </a:spcBef>
            </a:pPr>
            <a:r>
              <a:rPr sz="3600" spc="-5" dirty="0">
                <a:latin typeface="Arial"/>
                <a:cs typeface="Arial"/>
              </a:rPr>
              <a:t>write </a:t>
            </a:r>
            <a:r>
              <a:rPr sz="3600" spc="15" dirty="0">
                <a:latin typeface="Arial"/>
                <a:cs typeface="Arial"/>
              </a:rPr>
              <a:t>requests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spc="55" dirty="0">
                <a:latin typeface="Arial"/>
                <a:cs typeface="Arial"/>
              </a:rPr>
              <a:t>processed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spc="-5" dirty="0">
                <a:latin typeface="Arial"/>
                <a:cs typeface="Arial"/>
              </a:rPr>
              <a:t>an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agreement  </a:t>
            </a:r>
            <a:r>
              <a:rPr sz="3600" spc="40" dirty="0">
                <a:latin typeface="Arial"/>
                <a:cs typeface="Arial"/>
              </a:rPr>
              <a:t>protocol </a:t>
            </a:r>
            <a:r>
              <a:rPr sz="3600" spc="-5" dirty="0">
                <a:latin typeface="Arial"/>
                <a:cs typeface="Arial"/>
              </a:rPr>
              <a:t>(an </a:t>
            </a:r>
            <a:r>
              <a:rPr sz="3600" spc="55" dirty="0">
                <a:latin typeface="Arial"/>
                <a:cs typeface="Arial"/>
              </a:rPr>
              <a:t>elected </a:t>
            </a:r>
            <a:r>
              <a:rPr sz="3600" spc="-5" dirty="0">
                <a:latin typeface="Arial"/>
                <a:cs typeface="Arial"/>
              </a:rPr>
              <a:t>server </a:t>
            </a:r>
            <a:r>
              <a:rPr sz="3600" spc="30" dirty="0">
                <a:latin typeface="Arial"/>
                <a:cs typeface="Arial"/>
              </a:rPr>
              <a:t>leader </a:t>
            </a:r>
            <a:r>
              <a:rPr sz="3600" spc="-5" dirty="0">
                <a:latin typeface="Arial"/>
                <a:cs typeface="Arial"/>
              </a:rPr>
              <a:t>initiates  </a:t>
            </a:r>
            <a:r>
              <a:rPr sz="3600" spc="50" dirty="0">
                <a:latin typeface="Arial"/>
                <a:cs typeface="Arial"/>
              </a:rPr>
              <a:t>processing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-5" dirty="0">
                <a:latin typeface="Arial"/>
                <a:cs typeface="Arial"/>
              </a:rPr>
              <a:t>write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request)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6248" y="9300973"/>
            <a:ext cx="28003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320" y="3627120"/>
            <a:ext cx="8138159" cy="248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5080" indent="-471805">
              <a:lnSpc>
                <a:spcPct val="100000"/>
              </a:lnSpc>
            </a:pPr>
            <a:r>
              <a:rPr spc="-5" dirty="0"/>
              <a:t>Lets work</a:t>
            </a:r>
            <a:r>
              <a:rPr spc="-50" dirty="0"/>
              <a:t> </a:t>
            </a:r>
            <a:r>
              <a:rPr spc="40" dirty="0"/>
              <a:t>through  </a:t>
            </a:r>
            <a:r>
              <a:rPr spc="-5" dirty="0"/>
              <a:t>some</a:t>
            </a:r>
            <a:r>
              <a:rPr spc="-50" dirty="0"/>
              <a:t> </a:t>
            </a:r>
            <a:r>
              <a:rPr spc="50" dirty="0"/>
              <a:t>examples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ZooKeeper</a:t>
            </a:r>
            <a:r>
              <a:rPr spc="-70" dirty="0"/>
              <a:t> </a:t>
            </a:r>
            <a:r>
              <a:rPr spc="-150" dirty="0"/>
              <a:t>API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690038"/>
            <a:ext cx="1555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0635" y="2653271"/>
            <a:ext cx="555688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Courier New"/>
                <a:cs typeface="Courier New"/>
              </a:rPr>
              <a:t>String create(path, data,</a:t>
            </a:r>
            <a:r>
              <a:rPr sz="2250" spc="-45" dirty="0">
                <a:latin typeface="Courier New"/>
                <a:cs typeface="Courier New"/>
              </a:rPr>
              <a:t> </a:t>
            </a:r>
            <a:r>
              <a:rPr sz="2250" spc="10" dirty="0">
                <a:latin typeface="Courier New"/>
                <a:cs typeface="Courier New"/>
              </a:rPr>
              <a:t>flags)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124428"/>
            <a:ext cx="13398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254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5135" y="3097707"/>
            <a:ext cx="882015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00"/>
              </a:lnSpc>
            </a:pPr>
            <a:r>
              <a:rPr sz="2250" spc="20" dirty="0">
                <a:latin typeface="Arial"/>
                <a:cs typeface="Arial"/>
              </a:rPr>
              <a:t>creates </a:t>
            </a:r>
            <a:r>
              <a:rPr sz="2250" spc="5" dirty="0">
                <a:latin typeface="Arial"/>
                <a:cs typeface="Arial"/>
              </a:rPr>
              <a:t>a </a:t>
            </a:r>
            <a:r>
              <a:rPr sz="2250" spc="30" dirty="0">
                <a:latin typeface="Arial"/>
                <a:cs typeface="Arial"/>
              </a:rPr>
              <a:t>znode </a:t>
            </a:r>
            <a:r>
              <a:rPr sz="2250" spc="5" dirty="0">
                <a:latin typeface="Arial"/>
                <a:cs typeface="Arial"/>
              </a:rPr>
              <a:t>with </a:t>
            </a:r>
            <a:r>
              <a:rPr sz="2250" spc="35" dirty="0">
                <a:latin typeface="Arial"/>
                <a:cs typeface="Arial"/>
              </a:rPr>
              <a:t>path </a:t>
            </a:r>
            <a:r>
              <a:rPr sz="2250" spc="10" dirty="0">
                <a:latin typeface="Arial"/>
                <a:cs typeface="Arial"/>
              </a:rPr>
              <a:t>name </a:t>
            </a:r>
            <a:r>
              <a:rPr sz="2250" spc="30" dirty="0">
                <a:latin typeface="Arial"/>
                <a:cs typeface="Arial"/>
              </a:rPr>
              <a:t>path, </a:t>
            </a:r>
            <a:r>
              <a:rPr sz="2250" dirty="0">
                <a:latin typeface="Arial"/>
                <a:cs typeface="Arial"/>
              </a:rPr>
              <a:t>stores </a:t>
            </a:r>
            <a:r>
              <a:rPr sz="2250" spc="35" dirty="0">
                <a:latin typeface="Arial"/>
                <a:cs typeface="Arial"/>
              </a:rPr>
              <a:t>data </a:t>
            </a:r>
            <a:r>
              <a:rPr sz="2250" spc="5" dirty="0">
                <a:latin typeface="Arial"/>
                <a:cs typeface="Arial"/>
              </a:rPr>
              <a:t>in </a:t>
            </a:r>
            <a:r>
              <a:rPr sz="2250" dirty="0">
                <a:latin typeface="Arial"/>
                <a:cs typeface="Arial"/>
              </a:rPr>
              <a:t>it </a:t>
            </a:r>
            <a:r>
              <a:rPr sz="2250" spc="50" dirty="0">
                <a:latin typeface="Arial"/>
                <a:cs typeface="Arial"/>
              </a:rPr>
              <a:t>and </a:t>
            </a:r>
            <a:r>
              <a:rPr sz="2250" spc="5" dirty="0">
                <a:latin typeface="Arial"/>
                <a:cs typeface="Arial"/>
              </a:rPr>
              <a:t>sets</a:t>
            </a:r>
            <a:r>
              <a:rPr sz="2250" spc="-125" dirty="0">
                <a:latin typeface="Arial"/>
                <a:cs typeface="Arial"/>
              </a:rPr>
              <a:t> </a:t>
            </a:r>
            <a:r>
              <a:rPr sz="2250" spc="30" dirty="0">
                <a:latin typeface="Arial"/>
                <a:cs typeface="Arial"/>
              </a:rPr>
              <a:t>flags  </a:t>
            </a:r>
            <a:r>
              <a:rPr sz="2250" spc="15" dirty="0">
                <a:latin typeface="Arial"/>
                <a:cs typeface="Arial"/>
              </a:rPr>
              <a:t>(ephemeral,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15" dirty="0">
                <a:latin typeface="Arial"/>
                <a:cs typeface="Arial"/>
              </a:rPr>
              <a:t>sequential)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4130090"/>
            <a:ext cx="1555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635" y="4093324"/>
            <a:ext cx="451993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Courier New"/>
                <a:cs typeface="Courier New"/>
              </a:rPr>
              <a:t>void delete(path,</a:t>
            </a:r>
            <a:r>
              <a:rPr sz="2250" spc="-60" dirty="0">
                <a:latin typeface="Courier New"/>
                <a:cs typeface="Courier New"/>
              </a:rPr>
              <a:t> </a:t>
            </a:r>
            <a:r>
              <a:rPr sz="2250" spc="10" dirty="0">
                <a:latin typeface="Courier New"/>
                <a:cs typeface="Courier New"/>
              </a:rPr>
              <a:t>version)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100" y="4564481"/>
            <a:ext cx="13398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25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5135" y="4516170"/>
            <a:ext cx="618934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25" dirty="0">
                <a:latin typeface="Arial"/>
                <a:cs typeface="Arial"/>
              </a:rPr>
              <a:t>deletes </a:t>
            </a:r>
            <a:r>
              <a:rPr sz="2250" spc="5" dirty="0">
                <a:latin typeface="Arial"/>
                <a:cs typeface="Arial"/>
              </a:rPr>
              <a:t>the </a:t>
            </a:r>
            <a:r>
              <a:rPr sz="2250" spc="30" dirty="0">
                <a:latin typeface="Arial"/>
                <a:cs typeface="Arial"/>
              </a:rPr>
              <a:t>anode </a:t>
            </a:r>
            <a:r>
              <a:rPr sz="2250" dirty="0">
                <a:latin typeface="Arial"/>
                <a:cs typeface="Arial"/>
              </a:rPr>
              <a:t>if it </a:t>
            </a:r>
            <a:r>
              <a:rPr sz="2250" spc="5" dirty="0">
                <a:latin typeface="Arial"/>
                <a:cs typeface="Arial"/>
              </a:rPr>
              <a:t>is at the </a:t>
            </a:r>
            <a:r>
              <a:rPr sz="2250" spc="55" dirty="0">
                <a:latin typeface="Arial"/>
                <a:cs typeface="Arial"/>
              </a:rPr>
              <a:t>expected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version</a:t>
            </a:r>
            <a:endParaRPr sz="2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0600" y="5239943"/>
            <a:ext cx="1555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0635" y="5203177"/>
            <a:ext cx="4173854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Courier New"/>
                <a:cs typeface="Courier New"/>
              </a:rPr>
              <a:t>Stat exists(path,</a:t>
            </a:r>
            <a:r>
              <a:rPr sz="2250" spc="-60" dirty="0">
                <a:latin typeface="Courier New"/>
                <a:cs typeface="Courier New"/>
              </a:rPr>
              <a:t> </a:t>
            </a:r>
            <a:r>
              <a:rPr sz="2250" spc="10" dirty="0">
                <a:latin typeface="Courier New"/>
                <a:cs typeface="Courier New"/>
              </a:rPr>
              <a:t>watch)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5100" y="5674334"/>
            <a:ext cx="13398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254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5135" y="5626023"/>
            <a:ext cx="734250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30" dirty="0">
                <a:latin typeface="Arial"/>
                <a:cs typeface="Arial"/>
              </a:rPr>
              <a:t>watch </a:t>
            </a:r>
            <a:r>
              <a:rPr sz="2250" spc="35" dirty="0">
                <a:latin typeface="Arial"/>
                <a:cs typeface="Arial"/>
              </a:rPr>
              <a:t>flag </a:t>
            </a:r>
            <a:r>
              <a:rPr sz="2250" spc="25" dirty="0">
                <a:latin typeface="Arial"/>
                <a:cs typeface="Arial"/>
              </a:rPr>
              <a:t>enables </a:t>
            </a:r>
            <a:r>
              <a:rPr sz="2250" spc="5" dirty="0">
                <a:latin typeface="Arial"/>
                <a:cs typeface="Arial"/>
              </a:rPr>
              <a:t>the </a:t>
            </a:r>
            <a:r>
              <a:rPr sz="2250" spc="25" dirty="0">
                <a:latin typeface="Arial"/>
                <a:cs typeface="Arial"/>
              </a:rPr>
              <a:t>client </a:t>
            </a:r>
            <a:r>
              <a:rPr sz="2250" spc="5" dirty="0">
                <a:latin typeface="Arial"/>
                <a:cs typeface="Arial"/>
              </a:rPr>
              <a:t>to set a </a:t>
            </a:r>
            <a:r>
              <a:rPr sz="2250" spc="30" dirty="0">
                <a:latin typeface="Arial"/>
                <a:cs typeface="Arial"/>
              </a:rPr>
              <a:t>watch </a:t>
            </a:r>
            <a:r>
              <a:rPr sz="2250" spc="5" dirty="0">
                <a:latin typeface="Arial"/>
                <a:cs typeface="Arial"/>
              </a:rPr>
              <a:t>on the</a:t>
            </a:r>
            <a:r>
              <a:rPr sz="2250" spc="-60" dirty="0">
                <a:latin typeface="Arial"/>
                <a:cs typeface="Arial"/>
              </a:rPr>
              <a:t> </a:t>
            </a:r>
            <a:r>
              <a:rPr sz="2250" spc="30" dirty="0">
                <a:latin typeface="Arial"/>
                <a:cs typeface="Arial"/>
              </a:rPr>
              <a:t>znode</a:t>
            </a:r>
            <a:endParaRPr sz="2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0600" y="6349796"/>
            <a:ext cx="1555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0635" y="6313030"/>
            <a:ext cx="572960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Courier New"/>
                <a:cs typeface="Courier New"/>
              </a:rPr>
              <a:t>(data, Stat) getData(path,</a:t>
            </a:r>
            <a:r>
              <a:rPr sz="2250" spc="-45" dirty="0">
                <a:latin typeface="Courier New"/>
                <a:cs typeface="Courier New"/>
              </a:rPr>
              <a:t> </a:t>
            </a:r>
            <a:r>
              <a:rPr sz="2250" spc="10" dirty="0">
                <a:latin typeface="Courier New"/>
                <a:cs typeface="Courier New"/>
              </a:rPr>
              <a:t>watch)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5100" y="6784187"/>
            <a:ext cx="13398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254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5135" y="6735877"/>
            <a:ext cx="570928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Arial"/>
                <a:cs typeface="Arial"/>
              </a:rPr>
              <a:t>returns the </a:t>
            </a:r>
            <a:r>
              <a:rPr sz="2250" spc="35" dirty="0">
                <a:latin typeface="Arial"/>
                <a:cs typeface="Arial"/>
              </a:rPr>
              <a:t>data </a:t>
            </a:r>
            <a:r>
              <a:rPr sz="2250" spc="50" dirty="0">
                <a:latin typeface="Arial"/>
                <a:cs typeface="Arial"/>
              </a:rPr>
              <a:t>and </a:t>
            </a:r>
            <a:r>
              <a:rPr sz="2250" spc="20" dirty="0">
                <a:latin typeface="Arial"/>
                <a:cs typeface="Arial"/>
              </a:rPr>
              <a:t>meta-data </a:t>
            </a:r>
            <a:r>
              <a:rPr sz="2250" spc="5" dirty="0">
                <a:latin typeface="Arial"/>
                <a:cs typeface="Arial"/>
              </a:rPr>
              <a:t>of the</a:t>
            </a:r>
            <a:r>
              <a:rPr sz="2250" spc="-80" dirty="0">
                <a:latin typeface="Arial"/>
                <a:cs typeface="Arial"/>
              </a:rPr>
              <a:t> </a:t>
            </a:r>
            <a:r>
              <a:rPr sz="2250" spc="30" dirty="0">
                <a:latin typeface="Arial"/>
                <a:cs typeface="Arial"/>
              </a:rPr>
              <a:t>znode</a:t>
            </a:r>
            <a:endParaRPr sz="2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0600" y="7459650"/>
            <a:ext cx="1555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0635" y="7422883"/>
            <a:ext cx="572960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Courier New"/>
                <a:cs typeface="Courier New"/>
              </a:rPr>
              <a:t>Stat setData(path, data,</a:t>
            </a:r>
            <a:r>
              <a:rPr sz="2250" spc="-45" dirty="0">
                <a:latin typeface="Courier New"/>
                <a:cs typeface="Courier New"/>
              </a:rPr>
              <a:t> </a:t>
            </a:r>
            <a:r>
              <a:rPr sz="2250" spc="10" dirty="0">
                <a:latin typeface="Courier New"/>
                <a:cs typeface="Courier New"/>
              </a:rPr>
              <a:t>version)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5100" y="7894040"/>
            <a:ext cx="13398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254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5135" y="7845729"/>
            <a:ext cx="866521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Arial"/>
                <a:cs typeface="Arial"/>
              </a:rPr>
              <a:t>writes </a:t>
            </a:r>
            <a:r>
              <a:rPr sz="2250" spc="35" dirty="0">
                <a:latin typeface="Arial"/>
                <a:cs typeface="Arial"/>
              </a:rPr>
              <a:t>data </a:t>
            </a:r>
            <a:r>
              <a:rPr sz="2250" dirty="0">
                <a:latin typeface="Arial"/>
                <a:cs typeface="Arial"/>
              </a:rPr>
              <a:t>if </a:t>
            </a:r>
            <a:r>
              <a:rPr sz="2250" spc="5" dirty="0">
                <a:latin typeface="Arial"/>
                <a:cs typeface="Arial"/>
              </a:rPr>
              <a:t>the version </a:t>
            </a:r>
            <a:r>
              <a:rPr sz="2250" spc="30" dirty="0">
                <a:latin typeface="Arial"/>
                <a:cs typeface="Arial"/>
              </a:rPr>
              <a:t>number </a:t>
            </a:r>
            <a:r>
              <a:rPr sz="2250" spc="5" dirty="0">
                <a:latin typeface="Arial"/>
                <a:cs typeface="Arial"/>
              </a:rPr>
              <a:t>is the </a:t>
            </a:r>
            <a:r>
              <a:rPr sz="2250" spc="15" dirty="0">
                <a:latin typeface="Arial"/>
                <a:cs typeface="Arial"/>
              </a:rPr>
              <a:t>current </a:t>
            </a:r>
            <a:r>
              <a:rPr sz="2250" spc="5" dirty="0">
                <a:latin typeface="Arial"/>
                <a:cs typeface="Arial"/>
              </a:rPr>
              <a:t>version of the</a:t>
            </a:r>
            <a:r>
              <a:rPr sz="2250" spc="25" dirty="0">
                <a:latin typeface="Arial"/>
                <a:cs typeface="Arial"/>
              </a:rPr>
              <a:t> </a:t>
            </a:r>
            <a:r>
              <a:rPr sz="2250" spc="30" dirty="0">
                <a:latin typeface="Arial"/>
                <a:cs typeface="Arial"/>
              </a:rPr>
              <a:t>znode</a:t>
            </a:r>
            <a:endParaRPr sz="2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0600" y="8569501"/>
            <a:ext cx="1555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0635" y="8532731"/>
            <a:ext cx="572960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Courier New"/>
                <a:cs typeface="Courier New"/>
              </a:rPr>
              <a:t>String[] getChildren(path,</a:t>
            </a:r>
            <a:r>
              <a:rPr sz="2250" spc="-50" dirty="0">
                <a:latin typeface="Courier New"/>
                <a:cs typeface="Courier New"/>
              </a:rPr>
              <a:t> </a:t>
            </a:r>
            <a:r>
              <a:rPr sz="2250" spc="10" dirty="0">
                <a:latin typeface="Courier New"/>
                <a:cs typeface="Courier New"/>
              </a:rPr>
              <a:t>watch)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72396" y="114554"/>
            <a:ext cx="3465436" cy="1386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12300" y="127000"/>
            <a:ext cx="3390900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12300" y="127000"/>
            <a:ext cx="3390900" cy="1308100"/>
          </a:xfrm>
          <a:custGeom>
            <a:avLst/>
            <a:gdLst/>
            <a:ahLst/>
            <a:cxnLst/>
            <a:rect l="l" t="t" r="r" b="b"/>
            <a:pathLst>
              <a:path w="3390900" h="1308100">
                <a:moveTo>
                  <a:pt x="0" y="0"/>
                </a:moveTo>
                <a:lnTo>
                  <a:pt x="3390900" y="0"/>
                </a:lnTo>
                <a:lnTo>
                  <a:pt x="3390900" y="1308100"/>
                </a:lnTo>
                <a:lnTo>
                  <a:pt x="0" y="1308100"/>
                </a:lnTo>
                <a:lnTo>
                  <a:pt x="0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35921" y="212049"/>
            <a:ext cx="2938780" cy="113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tabLst>
                <a:tab pos="254952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partial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read/writes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urier New"/>
                <a:cs typeface="Courier New"/>
              </a:rPr>
              <a:t>open,</a:t>
            </a:r>
            <a:r>
              <a:rPr sz="24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urier New"/>
                <a:cs typeface="Courier New"/>
              </a:rPr>
              <a:t>seek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b="1" dirty="0">
                <a:solidFill>
                  <a:srgbClr val="FFFFFF"/>
                </a:solidFill>
                <a:latin typeface="Courier New"/>
                <a:cs typeface="Courier New"/>
              </a:rPr>
              <a:t>close</a:t>
            </a:r>
            <a:r>
              <a:rPr sz="2400" b="1" spc="-8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methods).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40589" y="8921783"/>
            <a:ext cx="6619925" cy="818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5400" y="8940800"/>
            <a:ext cx="6553200" cy="73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5400" y="8940800"/>
            <a:ext cx="6553200" cy="736600"/>
          </a:xfrm>
          <a:custGeom>
            <a:avLst/>
            <a:gdLst/>
            <a:ahLst/>
            <a:cxnLst/>
            <a:rect l="l" t="t" r="r" b="b"/>
            <a:pathLst>
              <a:path w="6553200" h="736600">
                <a:moveTo>
                  <a:pt x="6483477" y="0"/>
                </a:moveTo>
                <a:lnTo>
                  <a:pt x="66789" y="0"/>
                </a:lnTo>
                <a:lnTo>
                  <a:pt x="41560" y="4003"/>
                </a:lnTo>
                <a:lnTo>
                  <a:pt x="20245" y="15440"/>
                </a:lnTo>
                <a:lnTo>
                  <a:pt x="5504" y="33454"/>
                </a:lnTo>
                <a:lnTo>
                  <a:pt x="0" y="57184"/>
                </a:lnTo>
                <a:lnTo>
                  <a:pt x="3289" y="672550"/>
                </a:lnTo>
                <a:lnTo>
                  <a:pt x="8280" y="697353"/>
                </a:lnTo>
                <a:lnTo>
                  <a:pt x="21890" y="717726"/>
                </a:lnTo>
                <a:lnTo>
                  <a:pt x="42074" y="731524"/>
                </a:lnTo>
                <a:lnTo>
                  <a:pt x="66789" y="736600"/>
                </a:lnTo>
                <a:lnTo>
                  <a:pt x="6483477" y="736600"/>
                </a:lnTo>
                <a:lnTo>
                  <a:pt x="6509212" y="731524"/>
                </a:lnTo>
                <a:lnTo>
                  <a:pt x="6531530" y="717726"/>
                </a:lnTo>
                <a:lnTo>
                  <a:pt x="6547252" y="697353"/>
                </a:lnTo>
                <a:lnTo>
                  <a:pt x="6553200" y="672550"/>
                </a:lnTo>
                <a:lnTo>
                  <a:pt x="6553200" y="57184"/>
                </a:lnTo>
                <a:lnTo>
                  <a:pt x="6547252" y="33454"/>
                </a:lnTo>
                <a:lnTo>
                  <a:pt x="6531530" y="15440"/>
                </a:lnTo>
                <a:lnTo>
                  <a:pt x="6509212" y="4003"/>
                </a:lnTo>
                <a:lnTo>
                  <a:pt x="6483477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sz="2700" spc="-7" baseline="-27777" dirty="0"/>
              <a:t>29</a:t>
            </a:fld>
            <a:r>
              <a:rPr sz="2400" spc="-5" dirty="0">
                <a:solidFill>
                  <a:srgbClr val="FFFFFF"/>
                </a:solidFill>
              </a:rPr>
              <a:t>Note: no  </a:t>
            </a: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createLock()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49623" y="9165069"/>
            <a:ext cx="2616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similar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methods.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50" dirty="0"/>
              <a:t>ZooKeeper </a:t>
            </a:r>
            <a:r>
              <a:rPr sz="6700" spc="5" dirty="0"/>
              <a:t>in the</a:t>
            </a:r>
            <a:r>
              <a:rPr sz="6700" spc="-90" dirty="0"/>
              <a:t> </a:t>
            </a:r>
            <a:r>
              <a:rPr sz="6700" spc="130" dirty="0"/>
              <a:t>Hadoop  </a:t>
            </a:r>
            <a:r>
              <a:rPr sz="6700" spc="50" dirty="0"/>
              <a:t>ecosystem</a:t>
            </a:r>
            <a:endParaRPr sz="6700"/>
          </a:p>
        </p:txBody>
      </p:sp>
      <p:sp>
        <p:nvSpPr>
          <p:cNvPr id="3" name="object 3"/>
          <p:cNvSpPr/>
          <p:nvPr/>
        </p:nvSpPr>
        <p:spPr>
          <a:xfrm>
            <a:off x="2127948" y="6796354"/>
            <a:ext cx="8538768" cy="153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2505" y="6832602"/>
            <a:ext cx="8356600" cy="1358900"/>
          </a:xfrm>
          <a:prstGeom prst="rect">
            <a:avLst/>
          </a:prstGeom>
          <a:solidFill>
            <a:srgbClr val="D4FB79"/>
          </a:solidFill>
          <a:ln w="25399">
            <a:solidFill>
              <a:srgbClr val="73FA7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HDFS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2472" y="4966563"/>
            <a:ext cx="8538768" cy="178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5200" y="5003800"/>
            <a:ext cx="8369300" cy="1600200"/>
          </a:xfrm>
          <a:custGeom>
            <a:avLst/>
            <a:gdLst/>
            <a:ahLst/>
            <a:cxnLst/>
            <a:rect l="l" t="t" r="r" b="b"/>
            <a:pathLst>
              <a:path w="8369300" h="1600200">
                <a:moveTo>
                  <a:pt x="0" y="0"/>
                </a:moveTo>
                <a:lnTo>
                  <a:pt x="8369300" y="0"/>
                </a:lnTo>
                <a:lnTo>
                  <a:pt x="83693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5206" y="5003799"/>
            <a:ext cx="8369300" cy="1600200"/>
          </a:xfrm>
          <a:custGeom>
            <a:avLst/>
            <a:gdLst/>
            <a:ahLst/>
            <a:cxnLst/>
            <a:rect l="l" t="t" r="r" b="b"/>
            <a:pathLst>
              <a:path w="8369300" h="1600200">
                <a:moveTo>
                  <a:pt x="0" y="0"/>
                </a:moveTo>
                <a:lnTo>
                  <a:pt x="8369293" y="0"/>
                </a:lnTo>
                <a:lnTo>
                  <a:pt x="8369293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2472" y="3623576"/>
            <a:ext cx="2860459" cy="1293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5206" y="3657595"/>
            <a:ext cx="2692400" cy="1117600"/>
          </a:xfrm>
          <a:prstGeom prst="rect">
            <a:avLst/>
          </a:prstGeom>
          <a:solidFill>
            <a:srgbClr val="D4FB79"/>
          </a:solidFill>
          <a:ln w="25400">
            <a:solidFill>
              <a:srgbClr val="73FA79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545465" marR="535305" indent="585470">
              <a:lnSpc>
                <a:spcPct val="100699"/>
              </a:lnSpc>
              <a:spcBef>
                <a:spcPts val="1375"/>
              </a:spcBef>
            </a:pPr>
            <a:r>
              <a:rPr sz="2400" spc="-5" dirty="0">
                <a:latin typeface="Tahoma"/>
                <a:cs typeface="Tahoma"/>
              </a:rPr>
              <a:t>Pig  </a:t>
            </a:r>
            <a:r>
              <a:rPr sz="2400" dirty="0">
                <a:latin typeface="Tahoma"/>
                <a:cs typeface="Tahoma"/>
              </a:rPr>
              <a:t>(Data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Flow)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91620" y="3623576"/>
            <a:ext cx="2860459" cy="129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0000" y="3657600"/>
            <a:ext cx="2679700" cy="1117600"/>
          </a:xfrm>
          <a:custGeom>
            <a:avLst/>
            <a:gdLst/>
            <a:ahLst/>
            <a:cxnLst/>
            <a:rect l="l" t="t" r="r" b="b"/>
            <a:pathLst>
              <a:path w="2679700" h="1117600">
                <a:moveTo>
                  <a:pt x="0" y="0"/>
                </a:moveTo>
                <a:lnTo>
                  <a:pt x="2679700" y="0"/>
                </a:lnTo>
                <a:lnTo>
                  <a:pt x="2679700" y="1117600"/>
                </a:lnTo>
                <a:lnTo>
                  <a:pt x="0" y="1117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80001" y="3657595"/>
            <a:ext cx="2679700" cy="1117600"/>
          </a:xfrm>
          <a:prstGeom prst="rect">
            <a:avLst/>
          </a:prstGeom>
          <a:ln w="25400">
            <a:solidFill>
              <a:srgbClr val="ADC610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marL="975994" marR="963930" indent="-635" algn="ctr">
              <a:lnSpc>
                <a:spcPct val="102299"/>
              </a:lnSpc>
              <a:spcBef>
                <a:spcPts val="1575"/>
              </a:spcBef>
            </a:pPr>
            <a:r>
              <a:rPr sz="2200" spc="-10" dirty="0">
                <a:latin typeface="Tahoma"/>
                <a:cs typeface="Tahoma"/>
              </a:rPr>
              <a:t>Hive  </a:t>
            </a:r>
            <a:r>
              <a:rPr sz="2200" dirty="0">
                <a:latin typeface="Tahoma"/>
                <a:cs typeface="Tahoma"/>
              </a:rPr>
              <a:t>(SQL)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30769" y="3623576"/>
            <a:ext cx="2860459" cy="129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4800" y="3657600"/>
            <a:ext cx="2679700" cy="1117600"/>
          </a:xfrm>
          <a:custGeom>
            <a:avLst/>
            <a:gdLst/>
            <a:ahLst/>
            <a:cxnLst/>
            <a:rect l="l" t="t" r="r" b="b"/>
            <a:pathLst>
              <a:path w="2679700" h="1117600">
                <a:moveTo>
                  <a:pt x="0" y="0"/>
                </a:moveTo>
                <a:lnTo>
                  <a:pt x="2679700" y="0"/>
                </a:lnTo>
                <a:lnTo>
                  <a:pt x="2679700" y="1117600"/>
                </a:lnTo>
                <a:lnTo>
                  <a:pt x="0" y="1117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24796" y="3657595"/>
            <a:ext cx="2679700" cy="1117600"/>
          </a:xfrm>
          <a:prstGeom prst="rect">
            <a:avLst/>
          </a:prstGeom>
          <a:ln w="25400">
            <a:solidFill>
              <a:srgbClr val="ADC610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2200" dirty="0">
                <a:latin typeface="Tahoma"/>
                <a:cs typeface="Tahoma"/>
              </a:rPr>
              <a:t>Sqoop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(Data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Transfer)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889" y="3626446"/>
            <a:ext cx="1558886" cy="47070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8500" y="3670297"/>
            <a:ext cx="1384300" cy="4521200"/>
          </a:xfrm>
          <a:prstGeom prst="rect">
            <a:avLst/>
          </a:prstGeom>
          <a:solidFill>
            <a:srgbClr val="FF8AD8"/>
          </a:solidFill>
          <a:ln w="25400">
            <a:solidFill>
              <a:srgbClr val="FF85FF"/>
            </a:solidFill>
          </a:ln>
        </p:spPr>
        <p:txBody>
          <a:bodyPr vert="vert270" wrap="square" lIns="0" tIns="179705" rIns="0" bIns="0" rtlCol="0">
            <a:spAutoFit/>
          </a:bodyPr>
          <a:lstStyle/>
          <a:p>
            <a:pPr marL="1487170" marR="1229995" indent="232410">
              <a:lnSpc>
                <a:spcPct val="102299"/>
              </a:lnSpc>
              <a:spcBef>
                <a:spcPts val="1415"/>
              </a:spcBef>
            </a:pPr>
            <a:r>
              <a:rPr sz="2200" spc="-60" dirty="0">
                <a:latin typeface="Tahoma"/>
                <a:cs typeface="Tahoma"/>
              </a:rPr>
              <a:t>Z</a:t>
            </a:r>
            <a:r>
              <a:rPr sz="2200" dirty="0">
                <a:latin typeface="Tahoma"/>
                <a:cs typeface="Tahoma"/>
              </a:rPr>
              <a:t>oo</a:t>
            </a:r>
            <a:r>
              <a:rPr sz="2200" spc="-65" dirty="0">
                <a:latin typeface="Tahoma"/>
                <a:cs typeface="Tahoma"/>
              </a:rPr>
              <a:t>K</a:t>
            </a:r>
            <a:r>
              <a:rPr sz="2200" dirty="0">
                <a:latin typeface="Tahoma"/>
                <a:cs typeface="Tahoma"/>
              </a:rPr>
              <a:t>ee</a:t>
            </a:r>
            <a:r>
              <a:rPr sz="2200" spc="-5" dirty="0">
                <a:latin typeface="Tahoma"/>
                <a:cs typeface="Tahoma"/>
              </a:rPr>
              <a:t>p</a:t>
            </a:r>
            <a:r>
              <a:rPr sz="2200" dirty="0">
                <a:latin typeface="Tahoma"/>
                <a:cs typeface="Tahoma"/>
              </a:rPr>
              <a:t>er </a:t>
            </a:r>
            <a:r>
              <a:rPr sz="2200" spc="-5" dirty="0">
                <a:latin typeface="Tahoma"/>
                <a:cs typeface="Tahoma"/>
              </a:rPr>
              <a:t>(</a:t>
            </a:r>
            <a:r>
              <a:rPr sz="2200" dirty="0">
                <a:latin typeface="Tahoma"/>
                <a:cs typeface="Tahoma"/>
              </a:rPr>
              <a:t>Coo</a:t>
            </a:r>
            <a:r>
              <a:rPr sz="2200" spc="-15" dirty="0">
                <a:latin typeface="Tahoma"/>
                <a:cs typeface="Tahoma"/>
              </a:rPr>
              <a:t>r</a:t>
            </a:r>
            <a:r>
              <a:rPr sz="2200" spc="-5" dirty="0">
                <a:latin typeface="Tahoma"/>
                <a:cs typeface="Tahoma"/>
              </a:rPr>
              <a:t>dina</a:t>
            </a:r>
            <a:r>
              <a:rPr sz="2200" dirty="0">
                <a:latin typeface="Tahoma"/>
                <a:cs typeface="Tahoma"/>
              </a:rPr>
              <a:t>t</a:t>
            </a:r>
            <a:r>
              <a:rPr sz="2200" spc="-5" dirty="0">
                <a:latin typeface="Tahoma"/>
                <a:cs typeface="Tahoma"/>
              </a:rPr>
              <a:t>i</a:t>
            </a:r>
            <a:r>
              <a:rPr sz="2200" dirty="0">
                <a:latin typeface="Tahoma"/>
                <a:cs typeface="Tahoma"/>
              </a:rPr>
              <a:t>o</a:t>
            </a:r>
            <a:r>
              <a:rPr sz="2200" spc="-5" dirty="0">
                <a:latin typeface="Tahoma"/>
                <a:cs typeface="Tahoma"/>
              </a:rPr>
              <a:t>n</a:t>
            </a:r>
            <a:r>
              <a:rPr sz="2200" dirty="0">
                <a:latin typeface="Tahoma"/>
                <a:cs typeface="Tahoma"/>
              </a:rPr>
              <a:t>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831017" y="3623589"/>
            <a:ext cx="1558886" cy="4707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22000" y="3657600"/>
            <a:ext cx="1384300" cy="4533900"/>
          </a:xfrm>
          <a:custGeom>
            <a:avLst/>
            <a:gdLst/>
            <a:ahLst/>
            <a:cxnLst/>
            <a:rect l="l" t="t" r="r" b="b"/>
            <a:pathLst>
              <a:path w="1384300" h="4533900">
                <a:moveTo>
                  <a:pt x="0" y="0"/>
                </a:moveTo>
                <a:lnTo>
                  <a:pt x="1384300" y="0"/>
                </a:lnTo>
                <a:lnTo>
                  <a:pt x="1384300" y="4533900"/>
                </a:lnTo>
                <a:lnTo>
                  <a:pt x="0" y="4533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921994" y="3657595"/>
            <a:ext cx="1384300" cy="4533900"/>
          </a:xfrm>
          <a:prstGeom prst="rect">
            <a:avLst/>
          </a:prstGeom>
          <a:ln w="25400">
            <a:solidFill>
              <a:srgbClr val="ADC610"/>
            </a:solidFill>
          </a:ln>
        </p:spPr>
        <p:txBody>
          <a:bodyPr vert="vert270" wrap="square" lIns="0" tIns="172085" rIns="0" bIns="0" rtlCol="0">
            <a:spAutoFit/>
          </a:bodyPr>
          <a:lstStyle/>
          <a:p>
            <a:pPr marL="1404620" marR="1403350" indent="568960">
              <a:lnSpc>
                <a:spcPct val="102299"/>
              </a:lnSpc>
              <a:spcBef>
                <a:spcPts val="1355"/>
              </a:spcBef>
            </a:pPr>
            <a:r>
              <a:rPr sz="2200" spc="-30" dirty="0">
                <a:latin typeface="Tahoma"/>
                <a:cs typeface="Tahoma"/>
              </a:rPr>
              <a:t>A</a:t>
            </a:r>
            <a:r>
              <a:rPr sz="2200" spc="-5" dirty="0">
                <a:latin typeface="Tahoma"/>
                <a:cs typeface="Tahoma"/>
              </a:rPr>
              <a:t>v</a:t>
            </a:r>
            <a:r>
              <a:rPr sz="2200" spc="-15" dirty="0">
                <a:latin typeface="Tahoma"/>
                <a:cs typeface="Tahoma"/>
              </a:rPr>
              <a:t>r</a:t>
            </a:r>
            <a:r>
              <a:rPr sz="2200" dirty="0">
                <a:latin typeface="Tahoma"/>
                <a:cs typeface="Tahoma"/>
              </a:rPr>
              <a:t>o </a:t>
            </a:r>
            <a:r>
              <a:rPr sz="2200" spc="-5" dirty="0">
                <a:latin typeface="Tahoma"/>
                <a:cs typeface="Tahoma"/>
              </a:rPr>
              <a:t>(</a:t>
            </a:r>
            <a:r>
              <a:rPr sz="2200" dirty="0">
                <a:latin typeface="Tahoma"/>
                <a:cs typeface="Tahoma"/>
              </a:rPr>
              <a:t>Ser</a:t>
            </a:r>
            <a:r>
              <a:rPr sz="2200" spc="-5" dirty="0">
                <a:latin typeface="Tahoma"/>
                <a:cs typeface="Tahoma"/>
              </a:rPr>
              <a:t>ia</a:t>
            </a:r>
            <a:r>
              <a:rPr sz="2200" dirty="0">
                <a:latin typeface="Tahoma"/>
                <a:cs typeface="Tahoma"/>
              </a:rPr>
              <a:t>l</a:t>
            </a:r>
            <a:r>
              <a:rPr sz="2200" spc="-5" dirty="0">
                <a:latin typeface="Tahoma"/>
                <a:cs typeface="Tahoma"/>
              </a:rPr>
              <a:t>iza</a:t>
            </a:r>
            <a:r>
              <a:rPr sz="2200" dirty="0">
                <a:latin typeface="Tahoma"/>
                <a:cs typeface="Tahoma"/>
              </a:rPr>
              <a:t>t</a:t>
            </a:r>
            <a:r>
              <a:rPr sz="2200" spc="-5" dirty="0">
                <a:latin typeface="Tahoma"/>
                <a:cs typeface="Tahoma"/>
              </a:rPr>
              <a:t>i</a:t>
            </a:r>
            <a:r>
              <a:rPr sz="2200" dirty="0">
                <a:latin typeface="Tahoma"/>
                <a:cs typeface="Tahoma"/>
              </a:rPr>
              <a:t>o</a:t>
            </a:r>
            <a:r>
              <a:rPr sz="2200" spc="-5" dirty="0">
                <a:latin typeface="Tahoma"/>
                <a:cs typeface="Tahoma"/>
              </a:rPr>
              <a:t>n</a:t>
            </a:r>
            <a:r>
              <a:rPr sz="2200" dirty="0">
                <a:latin typeface="Tahoma"/>
                <a:cs typeface="Tahoma"/>
              </a:rPr>
              <a:t>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3272" y="5866843"/>
            <a:ext cx="4325366" cy="798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5200" y="5880100"/>
            <a:ext cx="4254500" cy="723900"/>
          </a:xfrm>
          <a:custGeom>
            <a:avLst/>
            <a:gdLst/>
            <a:ahLst/>
            <a:cxnLst/>
            <a:rect l="l" t="t" r="r" b="b"/>
            <a:pathLst>
              <a:path w="4254500" h="723900">
                <a:moveTo>
                  <a:pt x="0" y="0"/>
                </a:moveTo>
                <a:lnTo>
                  <a:pt x="4254500" y="0"/>
                </a:lnTo>
                <a:lnTo>
                  <a:pt x="425450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72790" y="5431929"/>
            <a:ext cx="611314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756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MapReduce </a:t>
            </a:r>
            <a:r>
              <a:rPr sz="2400" dirty="0">
                <a:latin typeface="Tahoma"/>
                <a:cs typeface="Tahoma"/>
              </a:rPr>
              <a:t>(Job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Scheduling/Execution)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400" dirty="0">
                <a:latin typeface="Arial"/>
                <a:cs typeface="Arial"/>
              </a:rPr>
              <a:t>HBase (Column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DB)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Example:</a:t>
            </a:r>
            <a:r>
              <a:rPr spc="-40" dirty="0"/>
              <a:t> </a:t>
            </a:r>
            <a:r>
              <a:rPr spc="65" dirty="0"/>
              <a:t>configuration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8574" y="3271583"/>
            <a:ext cx="6361087" cy="3624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900" y="3327400"/>
            <a:ext cx="6261100" cy="351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900" y="3327400"/>
            <a:ext cx="6261100" cy="3517900"/>
          </a:xfrm>
          <a:prstGeom prst="rect">
            <a:avLst/>
          </a:prstGeom>
          <a:solidFill>
            <a:srgbClr val="00D026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73355">
              <a:lnSpc>
                <a:spcPts val="3220"/>
              </a:lnSpc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Questions:</a:t>
            </a:r>
            <a:endParaRPr sz="2700">
              <a:latin typeface="Arial"/>
              <a:cs typeface="Arial"/>
            </a:endParaRPr>
          </a:p>
          <a:p>
            <a:pPr marL="173355" marR="471170">
              <a:lnSpc>
                <a:spcPts val="3200"/>
              </a:lnSpc>
              <a:spcBef>
                <a:spcPts val="120"/>
              </a:spcBef>
              <a:buAutoNum type="arabicPeriod"/>
              <a:tabLst>
                <a:tab pos="55499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worker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query</a:t>
            </a:r>
            <a:r>
              <a:rPr sz="2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ZK  for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configuration?</a:t>
            </a:r>
            <a:endParaRPr sz="2700">
              <a:latin typeface="Arial"/>
              <a:cs typeface="Arial"/>
            </a:endParaRPr>
          </a:p>
          <a:p>
            <a:pPr marL="554355" indent="-381000">
              <a:lnSpc>
                <a:spcPts val="3080"/>
              </a:lnSpc>
              <a:buAutoNum type="arabicPeriod"/>
              <a:tabLst>
                <a:tab pos="55499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administrator</a:t>
            </a:r>
            <a:r>
              <a:rPr sz="2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2700">
              <a:latin typeface="Arial"/>
              <a:cs typeface="Arial"/>
            </a:endParaRPr>
          </a:p>
          <a:p>
            <a:pPr marL="173355">
              <a:lnSpc>
                <a:spcPts val="3200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00" spc="20" dirty="0">
                <a:solidFill>
                  <a:srgbClr val="FFFFFF"/>
                </a:solidFill>
                <a:latin typeface="Arial"/>
                <a:cs typeface="Arial"/>
              </a:rPr>
              <a:t>configuration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on the</a:t>
            </a:r>
            <a:r>
              <a:rPr sz="2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40" dirty="0">
                <a:solidFill>
                  <a:srgbClr val="FFFFFF"/>
                </a:solidFill>
                <a:latin typeface="Arial"/>
                <a:cs typeface="Arial"/>
              </a:rPr>
              <a:t>fly</a:t>
            </a:r>
            <a:r>
              <a:rPr sz="2700" spc="-4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700">
              <a:latin typeface="Arial"/>
              <a:cs typeface="Arial"/>
            </a:endParaRPr>
          </a:p>
          <a:p>
            <a:pPr marL="554355" indent="-381000">
              <a:lnSpc>
                <a:spcPts val="3200"/>
              </a:lnSpc>
              <a:buAutoNum type="arabicPeriod" startAt="3"/>
              <a:tabLst>
                <a:tab pos="554990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workers </a:t>
            </a:r>
            <a:r>
              <a:rPr sz="2700" spc="20" dirty="0">
                <a:solidFill>
                  <a:srgbClr val="FFFFFF"/>
                </a:solidFill>
                <a:latin typeface="Arial"/>
                <a:cs typeface="Arial"/>
              </a:rPr>
              <a:t>read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endParaRPr sz="2700">
              <a:latin typeface="Arial"/>
              <a:cs typeface="Arial"/>
            </a:endParaRPr>
          </a:p>
          <a:p>
            <a:pPr marL="173355">
              <a:lnSpc>
                <a:spcPts val="3220"/>
              </a:lnSpc>
            </a:pP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configuration?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2197" y="6629571"/>
            <a:ext cx="1328086" cy="873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96371" y="6682936"/>
            <a:ext cx="1120140" cy="665480"/>
          </a:xfrm>
          <a:custGeom>
            <a:avLst/>
            <a:gdLst/>
            <a:ahLst/>
            <a:cxnLst/>
            <a:rect l="l" t="t" r="r" b="b"/>
            <a:pathLst>
              <a:path w="1120140" h="665479">
                <a:moveTo>
                  <a:pt x="0" y="643152"/>
                </a:moveTo>
                <a:lnTo>
                  <a:pt x="1106989" y="0"/>
                </a:lnTo>
                <a:lnTo>
                  <a:pt x="1119749" y="21962"/>
                </a:lnTo>
                <a:lnTo>
                  <a:pt x="12759" y="665114"/>
                </a:lnTo>
                <a:lnTo>
                  <a:pt x="0" y="64315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2502" y="6624924"/>
            <a:ext cx="1467235" cy="88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05369" y="6676974"/>
            <a:ext cx="1261745" cy="677545"/>
          </a:xfrm>
          <a:custGeom>
            <a:avLst/>
            <a:gdLst/>
            <a:ahLst/>
            <a:cxnLst/>
            <a:rect l="l" t="t" r="r" b="b"/>
            <a:pathLst>
              <a:path w="1261745" h="677545">
                <a:moveTo>
                  <a:pt x="1249739" y="677034"/>
                </a:moveTo>
                <a:lnTo>
                  <a:pt x="0" y="22500"/>
                </a:lnTo>
                <a:lnTo>
                  <a:pt x="11784" y="0"/>
                </a:lnTo>
                <a:lnTo>
                  <a:pt x="1261523" y="654533"/>
                </a:lnTo>
                <a:lnTo>
                  <a:pt x="1249739" y="677034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8740" y="7574273"/>
            <a:ext cx="1328086" cy="873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2902" y="7627638"/>
            <a:ext cx="1120140" cy="665480"/>
          </a:xfrm>
          <a:custGeom>
            <a:avLst/>
            <a:gdLst/>
            <a:ahLst/>
            <a:cxnLst/>
            <a:rect l="l" t="t" r="r" b="b"/>
            <a:pathLst>
              <a:path w="1120140" h="665479">
                <a:moveTo>
                  <a:pt x="0" y="643152"/>
                </a:moveTo>
                <a:lnTo>
                  <a:pt x="1106989" y="0"/>
                </a:lnTo>
                <a:lnTo>
                  <a:pt x="1119749" y="21962"/>
                </a:lnTo>
                <a:lnTo>
                  <a:pt x="12759" y="665114"/>
                </a:lnTo>
                <a:lnTo>
                  <a:pt x="0" y="64315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15453" y="7432326"/>
            <a:ext cx="1008035" cy="1008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3208" y="7489288"/>
            <a:ext cx="793115" cy="793115"/>
          </a:xfrm>
          <a:custGeom>
            <a:avLst/>
            <a:gdLst/>
            <a:ahLst/>
            <a:cxnLst/>
            <a:rect l="l" t="t" r="r" b="b"/>
            <a:pathLst>
              <a:path w="793115" h="793115">
                <a:moveTo>
                  <a:pt x="774549" y="792509"/>
                </a:moveTo>
                <a:lnTo>
                  <a:pt x="0" y="17960"/>
                </a:lnTo>
                <a:lnTo>
                  <a:pt x="17960" y="0"/>
                </a:lnTo>
                <a:lnTo>
                  <a:pt x="792509" y="774549"/>
                </a:lnTo>
                <a:lnTo>
                  <a:pt x="774549" y="792509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5536" y="6162840"/>
            <a:ext cx="816546" cy="81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35208" y="6201712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340875" y="0"/>
                </a:moveTo>
                <a:lnTo>
                  <a:pt x="296321" y="0"/>
                </a:lnTo>
                <a:lnTo>
                  <a:pt x="252116" y="6184"/>
                </a:lnTo>
                <a:lnTo>
                  <a:pt x="208959" y="18552"/>
                </a:lnTo>
                <a:lnTo>
                  <a:pt x="167549" y="37104"/>
                </a:lnTo>
                <a:lnTo>
                  <a:pt x="128583" y="61841"/>
                </a:lnTo>
                <a:lnTo>
                  <a:pt x="92762" y="92762"/>
                </a:lnTo>
                <a:lnTo>
                  <a:pt x="61841" y="128583"/>
                </a:lnTo>
                <a:lnTo>
                  <a:pt x="37104" y="167549"/>
                </a:lnTo>
                <a:lnTo>
                  <a:pt x="18552" y="208959"/>
                </a:lnTo>
                <a:lnTo>
                  <a:pt x="6184" y="252116"/>
                </a:lnTo>
                <a:lnTo>
                  <a:pt x="0" y="296321"/>
                </a:lnTo>
                <a:lnTo>
                  <a:pt x="0" y="340875"/>
                </a:lnTo>
                <a:lnTo>
                  <a:pt x="6184" y="385079"/>
                </a:lnTo>
                <a:lnTo>
                  <a:pt x="18552" y="428235"/>
                </a:lnTo>
                <a:lnTo>
                  <a:pt x="37104" y="469644"/>
                </a:lnTo>
                <a:lnTo>
                  <a:pt x="61841" y="508607"/>
                </a:lnTo>
                <a:lnTo>
                  <a:pt x="92762" y="544425"/>
                </a:lnTo>
                <a:lnTo>
                  <a:pt x="128583" y="575349"/>
                </a:lnTo>
                <a:lnTo>
                  <a:pt x="167549" y="600088"/>
                </a:lnTo>
                <a:lnTo>
                  <a:pt x="208959" y="618642"/>
                </a:lnTo>
                <a:lnTo>
                  <a:pt x="252116" y="631012"/>
                </a:lnTo>
                <a:lnTo>
                  <a:pt x="296321" y="637197"/>
                </a:lnTo>
                <a:lnTo>
                  <a:pt x="340875" y="637197"/>
                </a:lnTo>
                <a:lnTo>
                  <a:pt x="385079" y="631012"/>
                </a:lnTo>
                <a:lnTo>
                  <a:pt x="428235" y="618642"/>
                </a:lnTo>
                <a:lnTo>
                  <a:pt x="469644" y="600088"/>
                </a:lnTo>
                <a:lnTo>
                  <a:pt x="508607" y="575349"/>
                </a:lnTo>
                <a:lnTo>
                  <a:pt x="544425" y="544425"/>
                </a:lnTo>
                <a:lnTo>
                  <a:pt x="575349" y="508607"/>
                </a:lnTo>
                <a:lnTo>
                  <a:pt x="600088" y="469644"/>
                </a:lnTo>
                <a:lnTo>
                  <a:pt x="618642" y="428235"/>
                </a:lnTo>
                <a:lnTo>
                  <a:pt x="631012" y="385079"/>
                </a:lnTo>
                <a:lnTo>
                  <a:pt x="637197" y="340875"/>
                </a:lnTo>
                <a:lnTo>
                  <a:pt x="637197" y="296321"/>
                </a:lnTo>
                <a:lnTo>
                  <a:pt x="631012" y="252116"/>
                </a:lnTo>
                <a:lnTo>
                  <a:pt x="618642" y="208959"/>
                </a:lnTo>
                <a:lnTo>
                  <a:pt x="600088" y="167549"/>
                </a:lnTo>
                <a:lnTo>
                  <a:pt x="575349" y="128583"/>
                </a:lnTo>
                <a:lnTo>
                  <a:pt x="544425" y="92762"/>
                </a:lnTo>
                <a:lnTo>
                  <a:pt x="508607" y="61841"/>
                </a:lnTo>
                <a:lnTo>
                  <a:pt x="469644" y="37104"/>
                </a:lnTo>
                <a:lnTo>
                  <a:pt x="428235" y="18552"/>
                </a:lnTo>
                <a:lnTo>
                  <a:pt x="385079" y="6184"/>
                </a:lnTo>
                <a:lnTo>
                  <a:pt x="340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35208" y="6201713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544431" y="92769"/>
                </a:moveTo>
                <a:lnTo>
                  <a:pt x="575354" y="128589"/>
                </a:lnTo>
                <a:lnTo>
                  <a:pt x="600093" y="167553"/>
                </a:lnTo>
                <a:lnTo>
                  <a:pt x="618646" y="208963"/>
                </a:lnTo>
                <a:lnTo>
                  <a:pt x="631016" y="252119"/>
                </a:lnTo>
                <a:lnTo>
                  <a:pt x="637200" y="296323"/>
                </a:lnTo>
                <a:lnTo>
                  <a:pt x="637200" y="340877"/>
                </a:lnTo>
                <a:lnTo>
                  <a:pt x="631016" y="385081"/>
                </a:lnTo>
                <a:lnTo>
                  <a:pt x="618646" y="428237"/>
                </a:lnTo>
                <a:lnTo>
                  <a:pt x="600093" y="469647"/>
                </a:lnTo>
                <a:lnTo>
                  <a:pt x="575354" y="508611"/>
                </a:lnTo>
                <a:lnTo>
                  <a:pt x="544431" y="544431"/>
                </a:lnTo>
                <a:lnTo>
                  <a:pt x="508611" y="575354"/>
                </a:lnTo>
                <a:lnTo>
                  <a:pt x="469647" y="600093"/>
                </a:lnTo>
                <a:lnTo>
                  <a:pt x="428237" y="618646"/>
                </a:lnTo>
                <a:lnTo>
                  <a:pt x="385081" y="631016"/>
                </a:lnTo>
                <a:lnTo>
                  <a:pt x="340877" y="637200"/>
                </a:lnTo>
                <a:lnTo>
                  <a:pt x="296323" y="637200"/>
                </a:lnTo>
                <a:lnTo>
                  <a:pt x="252119" y="631016"/>
                </a:lnTo>
                <a:lnTo>
                  <a:pt x="208963" y="618646"/>
                </a:lnTo>
                <a:lnTo>
                  <a:pt x="167553" y="600093"/>
                </a:lnTo>
                <a:lnTo>
                  <a:pt x="128589" y="575354"/>
                </a:lnTo>
                <a:lnTo>
                  <a:pt x="92769" y="544431"/>
                </a:lnTo>
                <a:lnTo>
                  <a:pt x="61846" y="508611"/>
                </a:lnTo>
                <a:lnTo>
                  <a:pt x="37107" y="469647"/>
                </a:lnTo>
                <a:lnTo>
                  <a:pt x="18553" y="428237"/>
                </a:lnTo>
                <a:lnTo>
                  <a:pt x="6184" y="385081"/>
                </a:lnTo>
                <a:lnTo>
                  <a:pt x="0" y="340877"/>
                </a:lnTo>
                <a:lnTo>
                  <a:pt x="0" y="296323"/>
                </a:lnTo>
                <a:lnTo>
                  <a:pt x="6184" y="252119"/>
                </a:lnTo>
                <a:lnTo>
                  <a:pt x="18553" y="208963"/>
                </a:lnTo>
                <a:lnTo>
                  <a:pt x="37107" y="167553"/>
                </a:lnTo>
                <a:lnTo>
                  <a:pt x="61846" y="128589"/>
                </a:lnTo>
                <a:lnTo>
                  <a:pt x="92769" y="92769"/>
                </a:lnTo>
                <a:lnTo>
                  <a:pt x="128589" y="61846"/>
                </a:lnTo>
                <a:lnTo>
                  <a:pt x="167553" y="37107"/>
                </a:lnTo>
                <a:lnTo>
                  <a:pt x="208963" y="18553"/>
                </a:lnTo>
                <a:lnTo>
                  <a:pt x="252119" y="6184"/>
                </a:lnTo>
                <a:lnTo>
                  <a:pt x="296323" y="0"/>
                </a:lnTo>
                <a:lnTo>
                  <a:pt x="340877" y="0"/>
                </a:lnTo>
                <a:lnTo>
                  <a:pt x="385081" y="6184"/>
                </a:lnTo>
                <a:lnTo>
                  <a:pt x="428237" y="18553"/>
                </a:lnTo>
                <a:lnTo>
                  <a:pt x="469647" y="37107"/>
                </a:lnTo>
                <a:lnTo>
                  <a:pt x="508611" y="61846"/>
                </a:lnTo>
                <a:lnTo>
                  <a:pt x="544431" y="92769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32724" y="7063333"/>
            <a:ext cx="816546" cy="81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22397" y="7102209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340875" y="0"/>
                </a:moveTo>
                <a:lnTo>
                  <a:pt x="296321" y="0"/>
                </a:lnTo>
                <a:lnTo>
                  <a:pt x="252116" y="6184"/>
                </a:lnTo>
                <a:lnTo>
                  <a:pt x="208959" y="18554"/>
                </a:lnTo>
                <a:lnTo>
                  <a:pt x="167549" y="37108"/>
                </a:lnTo>
                <a:lnTo>
                  <a:pt x="128583" y="61847"/>
                </a:lnTo>
                <a:lnTo>
                  <a:pt x="92762" y="92771"/>
                </a:lnTo>
                <a:lnTo>
                  <a:pt x="61841" y="128590"/>
                </a:lnTo>
                <a:lnTo>
                  <a:pt x="37104" y="167552"/>
                </a:lnTo>
                <a:lnTo>
                  <a:pt x="18552" y="208961"/>
                </a:lnTo>
                <a:lnTo>
                  <a:pt x="6184" y="252116"/>
                </a:lnTo>
                <a:lnTo>
                  <a:pt x="0" y="296320"/>
                </a:lnTo>
                <a:lnTo>
                  <a:pt x="0" y="340873"/>
                </a:lnTo>
                <a:lnTo>
                  <a:pt x="6184" y="385077"/>
                </a:lnTo>
                <a:lnTo>
                  <a:pt x="18552" y="428232"/>
                </a:lnTo>
                <a:lnTo>
                  <a:pt x="37104" y="469641"/>
                </a:lnTo>
                <a:lnTo>
                  <a:pt x="61841" y="508603"/>
                </a:lnTo>
                <a:lnTo>
                  <a:pt x="92762" y="544422"/>
                </a:lnTo>
                <a:lnTo>
                  <a:pt x="128583" y="575346"/>
                </a:lnTo>
                <a:lnTo>
                  <a:pt x="167549" y="600085"/>
                </a:lnTo>
                <a:lnTo>
                  <a:pt x="208959" y="618639"/>
                </a:lnTo>
                <a:lnTo>
                  <a:pt x="252116" y="631009"/>
                </a:lnTo>
                <a:lnTo>
                  <a:pt x="296321" y="637193"/>
                </a:lnTo>
                <a:lnTo>
                  <a:pt x="340875" y="637193"/>
                </a:lnTo>
                <a:lnTo>
                  <a:pt x="385079" y="631009"/>
                </a:lnTo>
                <a:lnTo>
                  <a:pt x="428235" y="618639"/>
                </a:lnTo>
                <a:lnTo>
                  <a:pt x="469644" y="600085"/>
                </a:lnTo>
                <a:lnTo>
                  <a:pt x="508607" y="575346"/>
                </a:lnTo>
                <a:lnTo>
                  <a:pt x="544425" y="544422"/>
                </a:lnTo>
                <a:lnTo>
                  <a:pt x="575349" y="508603"/>
                </a:lnTo>
                <a:lnTo>
                  <a:pt x="600088" y="469641"/>
                </a:lnTo>
                <a:lnTo>
                  <a:pt x="618642" y="428232"/>
                </a:lnTo>
                <a:lnTo>
                  <a:pt x="631012" y="385077"/>
                </a:lnTo>
                <a:lnTo>
                  <a:pt x="637197" y="340873"/>
                </a:lnTo>
                <a:lnTo>
                  <a:pt x="637197" y="296320"/>
                </a:lnTo>
                <a:lnTo>
                  <a:pt x="631012" y="252116"/>
                </a:lnTo>
                <a:lnTo>
                  <a:pt x="618642" y="208961"/>
                </a:lnTo>
                <a:lnTo>
                  <a:pt x="600088" y="167552"/>
                </a:lnTo>
                <a:lnTo>
                  <a:pt x="575349" y="128590"/>
                </a:lnTo>
                <a:lnTo>
                  <a:pt x="544425" y="92771"/>
                </a:lnTo>
                <a:lnTo>
                  <a:pt x="508607" y="61847"/>
                </a:lnTo>
                <a:lnTo>
                  <a:pt x="469644" y="37108"/>
                </a:lnTo>
                <a:lnTo>
                  <a:pt x="428235" y="18554"/>
                </a:lnTo>
                <a:lnTo>
                  <a:pt x="385079" y="6184"/>
                </a:lnTo>
                <a:lnTo>
                  <a:pt x="340875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2398" y="7102206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544431" y="92769"/>
                </a:moveTo>
                <a:lnTo>
                  <a:pt x="575354" y="128589"/>
                </a:lnTo>
                <a:lnTo>
                  <a:pt x="600093" y="167553"/>
                </a:lnTo>
                <a:lnTo>
                  <a:pt x="618646" y="208963"/>
                </a:lnTo>
                <a:lnTo>
                  <a:pt x="631016" y="252119"/>
                </a:lnTo>
                <a:lnTo>
                  <a:pt x="637200" y="296323"/>
                </a:lnTo>
                <a:lnTo>
                  <a:pt x="637200" y="340877"/>
                </a:lnTo>
                <a:lnTo>
                  <a:pt x="631016" y="385081"/>
                </a:lnTo>
                <a:lnTo>
                  <a:pt x="618646" y="428237"/>
                </a:lnTo>
                <a:lnTo>
                  <a:pt x="600093" y="469647"/>
                </a:lnTo>
                <a:lnTo>
                  <a:pt x="575354" y="508611"/>
                </a:lnTo>
                <a:lnTo>
                  <a:pt x="544431" y="544431"/>
                </a:lnTo>
                <a:lnTo>
                  <a:pt x="508611" y="575354"/>
                </a:lnTo>
                <a:lnTo>
                  <a:pt x="469647" y="600093"/>
                </a:lnTo>
                <a:lnTo>
                  <a:pt x="428237" y="618646"/>
                </a:lnTo>
                <a:lnTo>
                  <a:pt x="385081" y="631016"/>
                </a:lnTo>
                <a:lnTo>
                  <a:pt x="340877" y="637200"/>
                </a:lnTo>
                <a:lnTo>
                  <a:pt x="296323" y="637200"/>
                </a:lnTo>
                <a:lnTo>
                  <a:pt x="252119" y="631016"/>
                </a:lnTo>
                <a:lnTo>
                  <a:pt x="208963" y="618646"/>
                </a:lnTo>
                <a:lnTo>
                  <a:pt x="167553" y="600093"/>
                </a:lnTo>
                <a:lnTo>
                  <a:pt x="128589" y="575354"/>
                </a:lnTo>
                <a:lnTo>
                  <a:pt x="92769" y="544431"/>
                </a:lnTo>
                <a:lnTo>
                  <a:pt x="61846" y="508611"/>
                </a:lnTo>
                <a:lnTo>
                  <a:pt x="37107" y="469647"/>
                </a:lnTo>
                <a:lnTo>
                  <a:pt x="18553" y="428237"/>
                </a:lnTo>
                <a:lnTo>
                  <a:pt x="6184" y="385081"/>
                </a:lnTo>
                <a:lnTo>
                  <a:pt x="0" y="340877"/>
                </a:lnTo>
                <a:lnTo>
                  <a:pt x="0" y="296323"/>
                </a:lnTo>
                <a:lnTo>
                  <a:pt x="6184" y="252119"/>
                </a:lnTo>
                <a:lnTo>
                  <a:pt x="18553" y="208963"/>
                </a:lnTo>
                <a:lnTo>
                  <a:pt x="37107" y="167553"/>
                </a:lnTo>
                <a:lnTo>
                  <a:pt x="61846" y="128589"/>
                </a:lnTo>
                <a:lnTo>
                  <a:pt x="92769" y="92769"/>
                </a:lnTo>
                <a:lnTo>
                  <a:pt x="128589" y="61846"/>
                </a:lnTo>
                <a:lnTo>
                  <a:pt x="167553" y="37107"/>
                </a:lnTo>
                <a:lnTo>
                  <a:pt x="208963" y="18553"/>
                </a:lnTo>
                <a:lnTo>
                  <a:pt x="252119" y="6184"/>
                </a:lnTo>
                <a:lnTo>
                  <a:pt x="296323" y="0"/>
                </a:lnTo>
                <a:lnTo>
                  <a:pt x="340877" y="0"/>
                </a:lnTo>
                <a:lnTo>
                  <a:pt x="385081" y="6184"/>
                </a:lnTo>
                <a:lnTo>
                  <a:pt x="428237" y="18553"/>
                </a:lnTo>
                <a:lnTo>
                  <a:pt x="469647" y="37107"/>
                </a:lnTo>
                <a:lnTo>
                  <a:pt x="508611" y="61846"/>
                </a:lnTo>
                <a:lnTo>
                  <a:pt x="544431" y="92769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59832" y="7063333"/>
            <a:ext cx="816546" cy="81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49509" y="7102209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340875" y="0"/>
                </a:moveTo>
                <a:lnTo>
                  <a:pt x="296321" y="0"/>
                </a:lnTo>
                <a:lnTo>
                  <a:pt x="252117" y="6184"/>
                </a:lnTo>
                <a:lnTo>
                  <a:pt x="208961" y="18554"/>
                </a:lnTo>
                <a:lnTo>
                  <a:pt x="167552" y="37108"/>
                </a:lnTo>
                <a:lnTo>
                  <a:pt x="128590" y="61847"/>
                </a:lnTo>
                <a:lnTo>
                  <a:pt x="92771" y="92771"/>
                </a:lnTo>
                <a:lnTo>
                  <a:pt x="61847" y="128590"/>
                </a:lnTo>
                <a:lnTo>
                  <a:pt x="37108" y="167552"/>
                </a:lnTo>
                <a:lnTo>
                  <a:pt x="18554" y="208961"/>
                </a:lnTo>
                <a:lnTo>
                  <a:pt x="6184" y="252116"/>
                </a:lnTo>
                <a:lnTo>
                  <a:pt x="0" y="296320"/>
                </a:lnTo>
                <a:lnTo>
                  <a:pt x="0" y="340873"/>
                </a:lnTo>
                <a:lnTo>
                  <a:pt x="6184" y="385077"/>
                </a:lnTo>
                <a:lnTo>
                  <a:pt x="18554" y="428232"/>
                </a:lnTo>
                <a:lnTo>
                  <a:pt x="37108" y="469641"/>
                </a:lnTo>
                <a:lnTo>
                  <a:pt x="61847" y="508603"/>
                </a:lnTo>
                <a:lnTo>
                  <a:pt x="92771" y="544422"/>
                </a:lnTo>
                <a:lnTo>
                  <a:pt x="128590" y="575346"/>
                </a:lnTo>
                <a:lnTo>
                  <a:pt x="167552" y="600085"/>
                </a:lnTo>
                <a:lnTo>
                  <a:pt x="208961" y="618639"/>
                </a:lnTo>
                <a:lnTo>
                  <a:pt x="252117" y="631009"/>
                </a:lnTo>
                <a:lnTo>
                  <a:pt x="296321" y="637193"/>
                </a:lnTo>
                <a:lnTo>
                  <a:pt x="340875" y="637193"/>
                </a:lnTo>
                <a:lnTo>
                  <a:pt x="385080" y="631009"/>
                </a:lnTo>
                <a:lnTo>
                  <a:pt x="428237" y="618639"/>
                </a:lnTo>
                <a:lnTo>
                  <a:pt x="469648" y="600085"/>
                </a:lnTo>
                <a:lnTo>
                  <a:pt x="508613" y="575346"/>
                </a:lnTo>
                <a:lnTo>
                  <a:pt x="544434" y="544422"/>
                </a:lnTo>
                <a:lnTo>
                  <a:pt x="575355" y="508603"/>
                </a:lnTo>
                <a:lnTo>
                  <a:pt x="600092" y="469641"/>
                </a:lnTo>
                <a:lnTo>
                  <a:pt x="618644" y="428232"/>
                </a:lnTo>
                <a:lnTo>
                  <a:pt x="631013" y="385077"/>
                </a:lnTo>
                <a:lnTo>
                  <a:pt x="637197" y="340873"/>
                </a:lnTo>
                <a:lnTo>
                  <a:pt x="637197" y="296320"/>
                </a:lnTo>
                <a:lnTo>
                  <a:pt x="631013" y="252116"/>
                </a:lnTo>
                <a:lnTo>
                  <a:pt x="618644" y="208961"/>
                </a:lnTo>
                <a:lnTo>
                  <a:pt x="600092" y="167552"/>
                </a:lnTo>
                <a:lnTo>
                  <a:pt x="575355" y="128590"/>
                </a:lnTo>
                <a:lnTo>
                  <a:pt x="544434" y="92771"/>
                </a:lnTo>
                <a:lnTo>
                  <a:pt x="508613" y="61847"/>
                </a:lnTo>
                <a:lnTo>
                  <a:pt x="469648" y="37108"/>
                </a:lnTo>
                <a:lnTo>
                  <a:pt x="428237" y="18554"/>
                </a:lnTo>
                <a:lnTo>
                  <a:pt x="385080" y="6184"/>
                </a:lnTo>
                <a:lnTo>
                  <a:pt x="340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49505" y="7102206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544431" y="92769"/>
                </a:moveTo>
                <a:lnTo>
                  <a:pt x="575354" y="128589"/>
                </a:lnTo>
                <a:lnTo>
                  <a:pt x="600093" y="167553"/>
                </a:lnTo>
                <a:lnTo>
                  <a:pt x="618646" y="208963"/>
                </a:lnTo>
                <a:lnTo>
                  <a:pt x="631016" y="252119"/>
                </a:lnTo>
                <a:lnTo>
                  <a:pt x="637200" y="296323"/>
                </a:lnTo>
                <a:lnTo>
                  <a:pt x="637200" y="340877"/>
                </a:lnTo>
                <a:lnTo>
                  <a:pt x="631016" y="385081"/>
                </a:lnTo>
                <a:lnTo>
                  <a:pt x="618646" y="428237"/>
                </a:lnTo>
                <a:lnTo>
                  <a:pt x="600093" y="469647"/>
                </a:lnTo>
                <a:lnTo>
                  <a:pt x="575354" y="508611"/>
                </a:lnTo>
                <a:lnTo>
                  <a:pt x="544431" y="544431"/>
                </a:lnTo>
                <a:lnTo>
                  <a:pt x="508611" y="575354"/>
                </a:lnTo>
                <a:lnTo>
                  <a:pt x="469647" y="600093"/>
                </a:lnTo>
                <a:lnTo>
                  <a:pt x="428237" y="618646"/>
                </a:lnTo>
                <a:lnTo>
                  <a:pt x="385081" y="631016"/>
                </a:lnTo>
                <a:lnTo>
                  <a:pt x="340877" y="637200"/>
                </a:lnTo>
                <a:lnTo>
                  <a:pt x="296323" y="637200"/>
                </a:lnTo>
                <a:lnTo>
                  <a:pt x="252119" y="631016"/>
                </a:lnTo>
                <a:lnTo>
                  <a:pt x="208963" y="618646"/>
                </a:lnTo>
                <a:lnTo>
                  <a:pt x="167553" y="600093"/>
                </a:lnTo>
                <a:lnTo>
                  <a:pt x="128589" y="575354"/>
                </a:lnTo>
                <a:lnTo>
                  <a:pt x="92769" y="544431"/>
                </a:lnTo>
                <a:lnTo>
                  <a:pt x="61846" y="508611"/>
                </a:lnTo>
                <a:lnTo>
                  <a:pt x="37107" y="469647"/>
                </a:lnTo>
                <a:lnTo>
                  <a:pt x="18553" y="428237"/>
                </a:lnTo>
                <a:lnTo>
                  <a:pt x="6184" y="385081"/>
                </a:lnTo>
                <a:lnTo>
                  <a:pt x="0" y="340877"/>
                </a:lnTo>
                <a:lnTo>
                  <a:pt x="0" y="296323"/>
                </a:lnTo>
                <a:lnTo>
                  <a:pt x="6184" y="252119"/>
                </a:lnTo>
                <a:lnTo>
                  <a:pt x="18553" y="208963"/>
                </a:lnTo>
                <a:lnTo>
                  <a:pt x="37107" y="167553"/>
                </a:lnTo>
                <a:lnTo>
                  <a:pt x="61846" y="128589"/>
                </a:lnTo>
                <a:lnTo>
                  <a:pt x="92769" y="92769"/>
                </a:lnTo>
                <a:lnTo>
                  <a:pt x="128589" y="61846"/>
                </a:lnTo>
                <a:lnTo>
                  <a:pt x="167553" y="37107"/>
                </a:lnTo>
                <a:lnTo>
                  <a:pt x="208963" y="18553"/>
                </a:lnTo>
                <a:lnTo>
                  <a:pt x="252119" y="6184"/>
                </a:lnTo>
                <a:lnTo>
                  <a:pt x="296323" y="0"/>
                </a:lnTo>
                <a:lnTo>
                  <a:pt x="340877" y="0"/>
                </a:lnTo>
                <a:lnTo>
                  <a:pt x="385081" y="6184"/>
                </a:lnTo>
                <a:lnTo>
                  <a:pt x="428237" y="18553"/>
                </a:lnTo>
                <a:lnTo>
                  <a:pt x="469647" y="37107"/>
                </a:lnTo>
                <a:lnTo>
                  <a:pt x="508611" y="61846"/>
                </a:lnTo>
                <a:lnTo>
                  <a:pt x="544431" y="92769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1662" y="8198741"/>
            <a:ext cx="816546" cy="81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1339" y="8237615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340879" y="0"/>
                </a:moveTo>
                <a:lnTo>
                  <a:pt x="296326" y="0"/>
                </a:lnTo>
                <a:lnTo>
                  <a:pt x="252122" y="6184"/>
                </a:lnTo>
                <a:lnTo>
                  <a:pt x="208967" y="18554"/>
                </a:lnTo>
                <a:lnTo>
                  <a:pt x="167557" y="37108"/>
                </a:lnTo>
                <a:lnTo>
                  <a:pt x="128592" y="61847"/>
                </a:lnTo>
                <a:lnTo>
                  <a:pt x="92771" y="92771"/>
                </a:lnTo>
                <a:lnTo>
                  <a:pt x="61847" y="128590"/>
                </a:lnTo>
                <a:lnTo>
                  <a:pt x="37108" y="167552"/>
                </a:lnTo>
                <a:lnTo>
                  <a:pt x="18554" y="208961"/>
                </a:lnTo>
                <a:lnTo>
                  <a:pt x="6184" y="252117"/>
                </a:lnTo>
                <a:lnTo>
                  <a:pt x="0" y="296321"/>
                </a:lnTo>
                <a:lnTo>
                  <a:pt x="0" y="340874"/>
                </a:lnTo>
                <a:lnTo>
                  <a:pt x="6184" y="385079"/>
                </a:lnTo>
                <a:lnTo>
                  <a:pt x="18554" y="428236"/>
                </a:lnTo>
                <a:lnTo>
                  <a:pt x="37108" y="469646"/>
                </a:lnTo>
                <a:lnTo>
                  <a:pt x="61847" y="508610"/>
                </a:lnTo>
                <a:lnTo>
                  <a:pt x="92771" y="544430"/>
                </a:lnTo>
                <a:lnTo>
                  <a:pt x="128592" y="575353"/>
                </a:lnTo>
                <a:lnTo>
                  <a:pt x="167557" y="600092"/>
                </a:lnTo>
                <a:lnTo>
                  <a:pt x="208967" y="618646"/>
                </a:lnTo>
                <a:lnTo>
                  <a:pt x="252122" y="631015"/>
                </a:lnTo>
                <a:lnTo>
                  <a:pt x="296326" y="637200"/>
                </a:lnTo>
                <a:lnTo>
                  <a:pt x="340879" y="637200"/>
                </a:lnTo>
                <a:lnTo>
                  <a:pt x="385083" y="631015"/>
                </a:lnTo>
                <a:lnTo>
                  <a:pt x="428239" y="618646"/>
                </a:lnTo>
                <a:lnTo>
                  <a:pt x="469649" y="600092"/>
                </a:lnTo>
                <a:lnTo>
                  <a:pt x="508613" y="575353"/>
                </a:lnTo>
                <a:lnTo>
                  <a:pt x="544434" y="544430"/>
                </a:lnTo>
                <a:lnTo>
                  <a:pt x="575358" y="508610"/>
                </a:lnTo>
                <a:lnTo>
                  <a:pt x="600097" y="469646"/>
                </a:lnTo>
                <a:lnTo>
                  <a:pt x="618652" y="428236"/>
                </a:lnTo>
                <a:lnTo>
                  <a:pt x="631021" y="385079"/>
                </a:lnTo>
                <a:lnTo>
                  <a:pt x="637206" y="340874"/>
                </a:lnTo>
                <a:lnTo>
                  <a:pt x="637206" y="296321"/>
                </a:lnTo>
                <a:lnTo>
                  <a:pt x="631021" y="252117"/>
                </a:lnTo>
                <a:lnTo>
                  <a:pt x="618652" y="208961"/>
                </a:lnTo>
                <a:lnTo>
                  <a:pt x="600097" y="167552"/>
                </a:lnTo>
                <a:lnTo>
                  <a:pt x="575358" y="128590"/>
                </a:lnTo>
                <a:lnTo>
                  <a:pt x="544434" y="92771"/>
                </a:lnTo>
                <a:lnTo>
                  <a:pt x="508613" y="61847"/>
                </a:lnTo>
                <a:lnTo>
                  <a:pt x="469649" y="37108"/>
                </a:lnTo>
                <a:lnTo>
                  <a:pt x="428239" y="18554"/>
                </a:lnTo>
                <a:lnTo>
                  <a:pt x="385083" y="6184"/>
                </a:lnTo>
                <a:lnTo>
                  <a:pt x="340879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1335" y="8237611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544431" y="92769"/>
                </a:moveTo>
                <a:lnTo>
                  <a:pt x="575354" y="128589"/>
                </a:lnTo>
                <a:lnTo>
                  <a:pt x="600093" y="167553"/>
                </a:lnTo>
                <a:lnTo>
                  <a:pt x="618646" y="208963"/>
                </a:lnTo>
                <a:lnTo>
                  <a:pt x="631016" y="252119"/>
                </a:lnTo>
                <a:lnTo>
                  <a:pt x="637200" y="296323"/>
                </a:lnTo>
                <a:lnTo>
                  <a:pt x="637200" y="340877"/>
                </a:lnTo>
                <a:lnTo>
                  <a:pt x="631016" y="385081"/>
                </a:lnTo>
                <a:lnTo>
                  <a:pt x="618646" y="428237"/>
                </a:lnTo>
                <a:lnTo>
                  <a:pt x="600093" y="469647"/>
                </a:lnTo>
                <a:lnTo>
                  <a:pt x="575354" y="508611"/>
                </a:lnTo>
                <a:lnTo>
                  <a:pt x="544431" y="544431"/>
                </a:lnTo>
                <a:lnTo>
                  <a:pt x="508611" y="575354"/>
                </a:lnTo>
                <a:lnTo>
                  <a:pt x="469647" y="600093"/>
                </a:lnTo>
                <a:lnTo>
                  <a:pt x="428237" y="618646"/>
                </a:lnTo>
                <a:lnTo>
                  <a:pt x="385081" y="631016"/>
                </a:lnTo>
                <a:lnTo>
                  <a:pt x="340877" y="637200"/>
                </a:lnTo>
                <a:lnTo>
                  <a:pt x="296323" y="637200"/>
                </a:lnTo>
                <a:lnTo>
                  <a:pt x="252119" y="631016"/>
                </a:lnTo>
                <a:lnTo>
                  <a:pt x="208963" y="618646"/>
                </a:lnTo>
                <a:lnTo>
                  <a:pt x="167553" y="600093"/>
                </a:lnTo>
                <a:lnTo>
                  <a:pt x="128589" y="575354"/>
                </a:lnTo>
                <a:lnTo>
                  <a:pt x="92769" y="544431"/>
                </a:lnTo>
                <a:lnTo>
                  <a:pt x="61846" y="508611"/>
                </a:lnTo>
                <a:lnTo>
                  <a:pt x="37107" y="469647"/>
                </a:lnTo>
                <a:lnTo>
                  <a:pt x="18553" y="428237"/>
                </a:lnTo>
                <a:lnTo>
                  <a:pt x="6184" y="385081"/>
                </a:lnTo>
                <a:lnTo>
                  <a:pt x="0" y="340877"/>
                </a:lnTo>
                <a:lnTo>
                  <a:pt x="0" y="296323"/>
                </a:lnTo>
                <a:lnTo>
                  <a:pt x="6184" y="252119"/>
                </a:lnTo>
                <a:lnTo>
                  <a:pt x="18553" y="208963"/>
                </a:lnTo>
                <a:lnTo>
                  <a:pt x="37107" y="167553"/>
                </a:lnTo>
                <a:lnTo>
                  <a:pt x="61846" y="128589"/>
                </a:lnTo>
                <a:lnTo>
                  <a:pt x="92769" y="92769"/>
                </a:lnTo>
                <a:lnTo>
                  <a:pt x="128589" y="61846"/>
                </a:lnTo>
                <a:lnTo>
                  <a:pt x="167553" y="37107"/>
                </a:lnTo>
                <a:lnTo>
                  <a:pt x="208963" y="18553"/>
                </a:lnTo>
                <a:lnTo>
                  <a:pt x="252119" y="6184"/>
                </a:lnTo>
                <a:lnTo>
                  <a:pt x="296323" y="0"/>
                </a:lnTo>
                <a:lnTo>
                  <a:pt x="340877" y="0"/>
                </a:lnTo>
                <a:lnTo>
                  <a:pt x="385081" y="6184"/>
                </a:lnTo>
                <a:lnTo>
                  <a:pt x="428237" y="18553"/>
                </a:lnTo>
                <a:lnTo>
                  <a:pt x="469647" y="37107"/>
                </a:lnTo>
                <a:lnTo>
                  <a:pt x="508611" y="61846"/>
                </a:lnTo>
                <a:lnTo>
                  <a:pt x="544431" y="92769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47975" y="8208261"/>
            <a:ext cx="816546" cy="81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37638" y="8247136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340879" y="0"/>
                </a:moveTo>
                <a:lnTo>
                  <a:pt x="296326" y="0"/>
                </a:lnTo>
                <a:lnTo>
                  <a:pt x="252122" y="6184"/>
                </a:lnTo>
                <a:lnTo>
                  <a:pt x="208967" y="18552"/>
                </a:lnTo>
                <a:lnTo>
                  <a:pt x="167557" y="37104"/>
                </a:lnTo>
                <a:lnTo>
                  <a:pt x="128592" y="61841"/>
                </a:lnTo>
                <a:lnTo>
                  <a:pt x="92771" y="92762"/>
                </a:lnTo>
                <a:lnTo>
                  <a:pt x="61847" y="128583"/>
                </a:lnTo>
                <a:lnTo>
                  <a:pt x="37108" y="167548"/>
                </a:lnTo>
                <a:lnTo>
                  <a:pt x="18554" y="208958"/>
                </a:lnTo>
                <a:lnTo>
                  <a:pt x="6184" y="252115"/>
                </a:lnTo>
                <a:lnTo>
                  <a:pt x="0" y="296320"/>
                </a:lnTo>
                <a:lnTo>
                  <a:pt x="0" y="340874"/>
                </a:lnTo>
                <a:lnTo>
                  <a:pt x="6184" y="385078"/>
                </a:lnTo>
                <a:lnTo>
                  <a:pt x="18554" y="428234"/>
                </a:lnTo>
                <a:lnTo>
                  <a:pt x="37108" y="469644"/>
                </a:lnTo>
                <a:lnTo>
                  <a:pt x="61847" y="508608"/>
                </a:lnTo>
                <a:lnTo>
                  <a:pt x="92771" y="544429"/>
                </a:lnTo>
                <a:lnTo>
                  <a:pt x="128592" y="575352"/>
                </a:lnTo>
                <a:lnTo>
                  <a:pt x="167557" y="600090"/>
                </a:lnTo>
                <a:lnTo>
                  <a:pt x="208967" y="618644"/>
                </a:lnTo>
                <a:lnTo>
                  <a:pt x="252122" y="631013"/>
                </a:lnTo>
                <a:lnTo>
                  <a:pt x="296326" y="637198"/>
                </a:lnTo>
                <a:lnTo>
                  <a:pt x="340879" y="637198"/>
                </a:lnTo>
                <a:lnTo>
                  <a:pt x="385083" y="631013"/>
                </a:lnTo>
                <a:lnTo>
                  <a:pt x="428239" y="618644"/>
                </a:lnTo>
                <a:lnTo>
                  <a:pt x="469649" y="600090"/>
                </a:lnTo>
                <a:lnTo>
                  <a:pt x="508613" y="575352"/>
                </a:lnTo>
                <a:lnTo>
                  <a:pt x="544434" y="544429"/>
                </a:lnTo>
                <a:lnTo>
                  <a:pt x="575358" y="508608"/>
                </a:lnTo>
                <a:lnTo>
                  <a:pt x="600097" y="469644"/>
                </a:lnTo>
                <a:lnTo>
                  <a:pt x="618652" y="428234"/>
                </a:lnTo>
                <a:lnTo>
                  <a:pt x="631021" y="385078"/>
                </a:lnTo>
                <a:lnTo>
                  <a:pt x="637206" y="340874"/>
                </a:lnTo>
                <a:lnTo>
                  <a:pt x="637206" y="296320"/>
                </a:lnTo>
                <a:lnTo>
                  <a:pt x="631021" y="252115"/>
                </a:lnTo>
                <a:lnTo>
                  <a:pt x="618652" y="208958"/>
                </a:lnTo>
                <a:lnTo>
                  <a:pt x="600097" y="167548"/>
                </a:lnTo>
                <a:lnTo>
                  <a:pt x="575358" y="128583"/>
                </a:lnTo>
                <a:lnTo>
                  <a:pt x="544434" y="92762"/>
                </a:lnTo>
                <a:lnTo>
                  <a:pt x="508613" y="61841"/>
                </a:lnTo>
                <a:lnTo>
                  <a:pt x="469649" y="37104"/>
                </a:lnTo>
                <a:lnTo>
                  <a:pt x="428239" y="18552"/>
                </a:lnTo>
                <a:lnTo>
                  <a:pt x="385083" y="6184"/>
                </a:lnTo>
                <a:lnTo>
                  <a:pt x="340879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7649" y="8247136"/>
            <a:ext cx="637540" cy="637540"/>
          </a:xfrm>
          <a:custGeom>
            <a:avLst/>
            <a:gdLst/>
            <a:ahLst/>
            <a:cxnLst/>
            <a:rect l="l" t="t" r="r" b="b"/>
            <a:pathLst>
              <a:path w="637540" h="637540">
                <a:moveTo>
                  <a:pt x="544431" y="92769"/>
                </a:moveTo>
                <a:lnTo>
                  <a:pt x="575354" y="128589"/>
                </a:lnTo>
                <a:lnTo>
                  <a:pt x="600093" y="167553"/>
                </a:lnTo>
                <a:lnTo>
                  <a:pt x="618646" y="208963"/>
                </a:lnTo>
                <a:lnTo>
                  <a:pt x="631016" y="252119"/>
                </a:lnTo>
                <a:lnTo>
                  <a:pt x="637200" y="296323"/>
                </a:lnTo>
                <a:lnTo>
                  <a:pt x="637200" y="340877"/>
                </a:lnTo>
                <a:lnTo>
                  <a:pt x="631016" y="385081"/>
                </a:lnTo>
                <a:lnTo>
                  <a:pt x="618646" y="428237"/>
                </a:lnTo>
                <a:lnTo>
                  <a:pt x="600093" y="469647"/>
                </a:lnTo>
                <a:lnTo>
                  <a:pt x="575354" y="508611"/>
                </a:lnTo>
                <a:lnTo>
                  <a:pt x="544431" y="544431"/>
                </a:lnTo>
                <a:lnTo>
                  <a:pt x="508611" y="575354"/>
                </a:lnTo>
                <a:lnTo>
                  <a:pt x="469647" y="600093"/>
                </a:lnTo>
                <a:lnTo>
                  <a:pt x="428237" y="618646"/>
                </a:lnTo>
                <a:lnTo>
                  <a:pt x="385081" y="631016"/>
                </a:lnTo>
                <a:lnTo>
                  <a:pt x="340877" y="637200"/>
                </a:lnTo>
                <a:lnTo>
                  <a:pt x="296323" y="637200"/>
                </a:lnTo>
                <a:lnTo>
                  <a:pt x="252119" y="631016"/>
                </a:lnTo>
                <a:lnTo>
                  <a:pt x="208963" y="618646"/>
                </a:lnTo>
                <a:lnTo>
                  <a:pt x="167553" y="600093"/>
                </a:lnTo>
                <a:lnTo>
                  <a:pt x="128589" y="575354"/>
                </a:lnTo>
                <a:lnTo>
                  <a:pt x="92769" y="544431"/>
                </a:lnTo>
                <a:lnTo>
                  <a:pt x="61846" y="508611"/>
                </a:lnTo>
                <a:lnTo>
                  <a:pt x="37107" y="469647"/>
                </a:lnTo>
                <a:lnTo>
                  <a:pt x="18553" y="428237"/>
                </a:lnTo>
                <a:lnTo>
                  <a:pt x="6184" y="385081"/>
                </a:lnTo>
                <a:lnTo>
                  <a:pt x="0" y="340877"/>
                </a:lnTo>
                <a:lnTo>
                  <a:pt x="0" y="296323"/>
                </a:lnTo>
                <a:lnTo>
                  <a:pt x="6184" y="252119"/>
                </a:lnTo>
                <a:lnTo>
                  <a:pt x="18553" y="208963"/>
                </a:lnTo>
                <a:lnTo>
                  <a:pt x="37107" y="167553"/>
                </a:lnTo>
                <a:lnTo>
                  <a:pt x="61846" y="128589"/>
                </a:lnTo>
                <a:lnTo>
                  <a:pt x="92769" y="92769"/>
                </a:lnTo>
                <a:lnTo>
                  <a:pt x="128589" y="61846"/>
                </a:lnTo>
                <a:lnTo>
                  <a:pt x="167553" y="37107"/>
                </a:lnTo>
                <a:lnTo>
                  <a:pt x="208963" y="18553"/>
                </a:lnTo>
                <a:lnTo>
                  <a:pt x="252119" y="6184"/>
                </a:lnTo>
                <a:lnTo>
                  <a:pt x="296323" y="0"/>
                </a:lnTo>
                <a:lnTo>
                  <a:pt x="340877" y="0"/>
                </a:lnTo>
                <a:lnTo>
                  <a:pt x="385081" y="6184"/>
                </a:lnTo>
                <a:lnTo>
                  <a:pt x="428237" y="18553"/>
                </a:lnTo>
                <a:lnTo>
                  <a:pt x="469647" y="37107"/>
                </a:lnTo>
                <a:lnTo>
                  <a:pt x="508611" y="61846"/>
                </a:lnTo>
                <a:lnTo>
                  <a:pt x="544431" y="92769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520641" y="6020269"/>
            <a:ext cx="13271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/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16130" y="7158545"/>
            <a:ext cx="740410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/ap</a:t>
            </a:r>
            <a:r>
              <a:rPr sz="2200" spc="-5" dirty="0">
                <a:latin typeface="Tahoma"/>
                <a:cs typeface="Tahoma"/>
              </a:rPr>
              <a:t>p</a:t>
            </a:r>
            <a:r>
              <a:rPr sz="2200" dirty="0">
                <a:latin typeface="Tahoma"/>
                <a:cs typeface="Tahoma"/>
              </a:rPr>
              <a:t>2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15856" y="7158545"/>
            <a:ext cx="740410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/ap</a:t>
            </a:r>
            <a:r>
              <a:rPr sz="2200" spc="-5" dirty="0">
                <a:latin typeface="Tahoma"/>
                <a:cs typeface="Tahoma"/>
              </a:rPr>
              <a:t>p</a:t>
            </a:r>
            <a:r>
              <a:rPr sz="220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38062" y="8919199"/>
            <a:ext cx="1591310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/app1/config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80119" y="8910031"/>
            <a:ext cx="190309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/app1/progress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600" y="6985000"/>
            <a:ext cx="6235700" cy="1854200"/>
          </a:xfrm>
          <a:prstGeom prst="rect">
            <a:avLst/>
          </a:prstGeom>
          <a:solidFill>
            <a:srgbClr val="164F86"/>
          </a:solidFill>
        </p:spPr>
        <p:txBody>
          <a:bodyPr vert="horz" wrap="square" lIns="0" tIns="1555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25"/>
              </a:spcBef>
            </a:pPr>
            <a:r>
              <a:rPr sz="2000" spc="-5" dirty="0">
                <a:solidFill>
                  <a:srgbClr val="F39019"/>
                </a:solidFill>
                <a:latin typeface="Courier New"/>
                <a:cs typeface="Courier New"/>
              </a:rPr>
              <a:t>[configuration stored in</a:t>
            </a:r>
            <a:r>
              <a:rPr sz="2000" spc="-75" dirty="0">
                <a:solidFill>
                  <a:srgbClr val="F39019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39019"/>
                </a:solidFill>
                <a:latin typeface="Courier New"/>
                <a:cs typeface="Courier New"/>
              </a:rPr>
              <a:t>/app1/config]</a:t>
            </a:r>
            <a:endParaRPr sz="2000">
              <a:latin typeface="Courier New"/>
              <a:cs typeface="Courier New"/>
            </a:endParaRPr>
          </a:p>
          <a:p>
            <a:pPr marL="175895">
              <a:lnSpc>
                <a:spcPct val="100000"/>
              </a:lnSpc>
              <a:buAutoNum type="arabicPeriod"/>
              <a:tabLst>
                <a:tab pos="633730" algn="l"/>
              </a:tabLst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getData(/app1/config,true)</a:t>
            </a:r>
            <a:endParaRPr sz="2000">
              <a:latin typeface="Courier New"/>
              <a:cs typeface="Courier New"/>
            </a:endParaRPr>
          </a:p>
          <a:p>
            <a:pPr marL="175895" marR="107314">
              <a:lnSpc>
                <a:spcPct val="100000"/>
              </a:lnSpc>
              <a:buAutoNum type="arabicPeriod"/>
              <a:tabLst>
                <a:tab pos="633730" algn="l"/>
              </a:tabLst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setData(/app1/config/config_data,-1)  </a:t>
            </a:r>
            <a:r>
              <a:rPr sz="2000" spc="-5" dirty="0">
                <a:solidFill>
                  <a:srgbClr val="DE6A10"/>
                </a:solidFill>
                <a:latin typeface="Courier New"/>
                <a:cs typeface="Courier New"/>
              </a:rPr>
              <a:t>[notify watching</a:t>
            </a:r>
            <a:r>
              <a:rPr sz="2000" spc="-85" dirty="0">
                <a:solidFill>
                  <a:srgbClr val="DE6A1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DE6A10"/>
                </a:solidFill>
                <a:latin typeface="Courier New"/>
                <a:cs typeface="Courier New"/>
              </a:rPr>
              <a:t>clients]</a:t>
            </a:r>
            <a:endParaRPr sz="2000">
              <a:latin typeface="Courier New"/>
              <a:cs typeface="Courier New"/>
            </a:endParaRPr>
          </a:p>
          <a:p>
            <a:pPr marL="633095" indent="-457200">
              <a:lnSpc>
                <a:spcPct val="100000"/>
              </a:lnSpc>
              <a:buAutoNum type="arabicPeriod"/>
              <a:tabLst>
                <a:tab pos="633730" algn="l"/>
              </a:tabLst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getData(/app1/config,true)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82370" y="2475280"/>
            <a:ext cx="42170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 create(path,</a:t>
            </a:r>
            <a:r>
              <a:rPr sz="2200" spc="-8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41737" y="2475280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flags)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82370" y="2810560"/>
            <a:ext cx="69596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spc="-5" dirty="0">
                <a:latin typeface="Courier New"/>
                <a:cs typeface="Courier New"/>
              </a:rPr>
              <a:t>void  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20710" y="2810560"/>
            <a:ext cx="203708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spc="-5" dirty="0">
                <a:latin typeface="Courier New"/>
                <a:cs typeface="Courier New"/>
              </a:rPr>
              <a:t>delete(path,  exists(path,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00393" y="2810560"/>
            <a:ext cx="136715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dirty="0">
                <a:latin typeface="Courier New"/>
                <a:cs typeface="Courier New"/>
              </a:rPr>
              <a:t>version)  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82370" y="3732580"/>
            <a:ext cx="203771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(data,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Stat)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62054" y="3732580"/>
            <a:ext cx="22047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getData(path,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09405" y="3732580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82370" y="4151680"/>
            <a:ext cx="6959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20710" y="4151680"/>
            <a:ext cx="32111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setData(path,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74069" y="4151680"/>
            <a:ext cx="13671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version)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37870" y="2517876"/>
            <a:ext cx="151765" cy="236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82370" y="4570780"/>
            <a:ext cx="13665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String[]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91381" y="4570780"/>
            <a:ext cx="28752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getChildren(path,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09405" y="4570780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30669" y="7282019"/>
            <a:ext cx="2986874" cy="947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67500" y="7289800"/>
            <a:ext cx="2908300" cy="87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67500" y="7289800"/>
            <a:ext cx="2908300" cy="876300"/>
          </a:xfrm>
          <a:custGeom>
            <a:avLst/>
            <a:gdLst/>
            <a:ahLst/>
            <a:cxnLst/>
            <a:rect l="l" t="t" r="r" b="b"/>
            <a:pathLst>
              <a:path w="2908300" h="876300">
                <a:moveTo>
                  <a:pt x="674370" y="660400"/>
                </a:moveTo>
                <a:lnTo>
                  <a:pt x="419963" y="660400"/>
                </a:lnTo>
                <a:lnTo>
                  <a:pt x="546963" y="876058"/>
                </a:lnTo>
                <a:lnTo>
                  <a:pt x="674370" y="660400"/>
                </a:lnTo>
                <a:close/>
              </a:path>
              <a:path w="2908300" h="876300">
                <a:moveTo>
                  <a:pt x="2848444" y="0"/>
                </a:moveTo>
                <a:lnTo>
                  <a:pt x="64770" y="0"/>
                </a:lnTo>
                <a:lnTo>
                  <a:pt x="39851" y="7837"/>
                </a:lnTo>
                <a:lnTo>
                  <a:pt x="19230" y="22907"/>
                </a:lnTo>
                <a:lnTo>
                  <a:pt x="5187" y="43630"/>
                </a:lnTo>
                <a:lnTo>
                  <a:pt x="0" y="68427"/>
                </a:lnTo>
                <a:lnTo>
                  <a:pt x="0" y="600633"/>
                </a:lnTo>
                <a:lnTo>
                  <a:pt x="5187" y="624765"/>
                </a:lnTo>
                <a:lnTo>
                  <a:pt x="19230" y="643666"/>
                </a:lnTo>
                <a:lnTo>
                  <a:pt x="39851" y="655992"/>
                </a:lnTo>
                <a:lnTo>
                  <a:pt x="64770" y="660400"/>
                </a:lnTo>
                <a:lnTo>
                  <a:pt x="2848444" y="660400"/>
                </a:lnTo>
                <a:lnTo>
                  <a:pt x="2872590" y="655992"/>
                </a:lnTo>
                <a:lnTo>
                  <a:pt x="2891521" y="643666"/>
                </a:lnTo>
                <a:lnTo>
                  <a:pt x="2903878" y="624765"/>
                </a:lnTo>
                <a:lnTo>
                  <a:pt x="2908300" y="600633"/>
                </a:lnTo>
                <a:lnTo>
                  <a:pt x="2908300" y="68427"/>
                </a:lnTo>
                <a:lnTo>
                  <a:pt x="2903878" y="42937"/>
                </a:lnTo>
                <a:lnTo>
                  <a:pt x="2891521" y="21059"/>
                </a:lnTo>
                <a:lnTo>
                  <a:pt x="2872590" y="5759"/>
                </a:lnTo>
                <a:lnTo>
                  <a:pt x="2848444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08660" y="7434960"/>
            <a:ext cx="243141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00" spc="5" dirty="0"/>
              <a:t>Example:</a:t>
            </a:r>
            <a:r>
              <a:rPr sz="6700" spc="-55" dirty="0"/>
              <a:t> </a:t>
            </a:r>
            <a:r>
              <a:rPr sz="6700" spc="130" dirty="0"/>
              <a:t>group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990600" y="1492808"/>
            <a:ext cx="4814570" cy="106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00" spc="80" dirty="0">
                <a:latin typeface="Arial"/>
                <a:cs typeface="Arial"/>
              </a:rPr>
              <a:t>membership</a:t>
            </a:r>
            <a:endParaRPr sz="6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76310" y="5958047"/>
            <a:ext cx="1414628" cy="92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471" y="6011409"/>
            <a:ext cx="1206500" cy="715645"/>
          </a:xfrm>
          <a:custGeom>
            <a:avLst/>
            <a:gdLst/>
            <a:ahLst/>
            <a:cxnLst/>
            <a:rect l="l" t="t" r="r" b="b"/>
            <a:pathLst>
              <a:path w="1206500" h="715645">
                <a:moveTo>
                  <a:pt x="0" y="693432"/>
                </a:moveTo>
                <a:lnTo>
                  <a:pt x="1193532" y="0"/>
                </a:lnTo>
                <a:lnTo>
                  <a:pt x="1206292" y="21962"/>
                </a:lnTo>
                <a:lnTo>
                  <a:pt x="12759" y="715395"/>
                </a:lnTo>
                <a:lnTo>
                  <a:pt x="0" y="69343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8359" y="4488319"/>
            <a:ext cx="1995974" cy="132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3176" y="4542332"/>
            <a:ext cx="1786889" cy="1111250"/>
          </a:xfrm>
          <a:custGeom>
            <a:avLst/>
            <a:gdLst/>
            <a:ahLst/>
            <a:cxnLst/>
            <a:rect l="l" t="t" r="r" b="b"/>
            <a:pathLst>
              <a:path w="1786890" h="1111250">
                <a:moveTo>
                  <a:pt x="1786345" y="21642"/>
                </a:moveTo>
                <a:lnTo>
                  <a:pt x="13295" y="1110895"/>
                </a:lnTo>
                <a:lnTo>
                  <a:pt x="0" y="1089253"/>
                </a:lnTo>
                <a:lnTo>
                  <a:pt x="1773049" y="0"/>
                </a:lnTo>
                <a:lnTo>
                  <a:pt x="1786345" y="2164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6102" y="6976600"/>
            <a:ext cx="1414628" cy="92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0264" y="7029962"/>
            <a:ext cx="1206500" cy="715645"/>
          </a:xfrm>
          <a:custGeom>
            <a:avLst/>
            <a:gdLst/>
            <a:ahLst/>
            <a:cxnLst/>
            <a:rect l="l" t="t" r="r" b="b"/>
            <a:pathLst>
              <a:path w="1206500" h="715645">
                <a:moveTo>
                  <a:pt x="0" y="693432"/>
                </a:moveTo>
                <a:lnTo>
                  <a:pt x="1193532" y="0"/>
                </a:lnTo>
                <a:lnTo>
                  <a:pt x="1206292" y="21962"/>
                </a:lnTo>
                <a:lnTo>
                  <a:pt x="12759" y="715395"/>
                </a:lnTo>
                <a:lnTo>
                  <a:pt x="0" y="69343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8412" y="6823683"/>
            <a:ext cx="1068585" cy="106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6166" y="6880657"/>
            <a:ext cx="853440" cy="853440"/>
          </a:xfrm>
          <a:custGeom>
            <a:avLst/>
            <a:gdLst/>
            <a:ahLst/>
            <a:cxnLst/>
            <a:rect l="l" t="t" r="r" b="b"/>
            <a:pathLst>
              <a:path w="853440" h="853440">
                <a:moveTo>
                  <a:pt x="835099" y="853059"/>
                </a:moveTo>
                <a:lnTo>
                  <a:pt x="0" y="17960"/>
                </a:lnTo>
                <a:lnTo>
                  <a:pt x="17960" y="0"/>
                </a:lnTo>
                <a:lnTo>
                  <a:pt x="853059" y="835099"/>
                </a:lnTo>
                <a:lnTo>
                  <a:pt x="835099" y="853059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10293" y="5452786"/>
            <a:ext cx="866479" cy="86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99193" y="5490883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339" y="0"/>
                </a:moveTo>
                <a:lnTo>
                  <a:pt x="300374" y="2801"/>
                </a:lnTo>
                <a:lnTo>
                  <a:pt x="256989" y="11205"/>
                </a:lnTo>
                <a:lnTo>
                  <a:pt x="214763" y="25212"/>
                </a:lnTo>
                <a:lnTo>
                  <a:pt x="174278" y="44822"/>
                </a:lnTo>
                <a:lnTo>
                  <a:pt x="136114" y="70035"/>
                </a:lnTo>
                <a:lnTo>
                  <a:pt x="100850" y="100850"/>
                </a:lnTo>
                <a:lnTo>
                  <a:pt x="70035" y="136114"/>
                </a:lnTo>
                <a:lnTo>
                  <a:pt x="44822" y="174278"/>
                </a:lnTo>
                <a:lnTo>
                  <a:pt x="25212" y="214763"/>
                </a:lnTo>
                <a:lnTo>
                  <a:pt x="11205" y="256989"/>
                </a:lnTo>
                <a:lnTo>
                  <a:pt x="2801" y="300374"/>
                </a:lnTo>
                <a:lnTo>
                  <a:pt x="0" y="344339"/>
                </a:lnTo>
                <a:lnTo>
                  <a:pt x="2801" y="388304"/>
                </a:lnTo>
                <a:lnTo>
                  <a:pt x="11205" y="431689"/>
                </a:lnTo>
                <a:lnTo>
                  <a:pt x="25212" y="473913"/>
                </a:lnTo>
                <a:lnTo>
                  <a:pt x="44822" y="514396"/>
                </a:lnTo>
                <a:lnTo>
                  <a:pt x="70035" y="552558"/>
                </a:lnTo>
                <a:lnTo>
                  <a:pt x="100850" y="587819"/>
                </a:lnTo>
                <a:lnTo>
                  <a:pt x="136114" y="618637"/>
                </a:lnTo>
                <a:lnTo>
                  <a:pt x="174278" y="643852"/>
                </a:lnTo>
                <a:lnTo>
                  <a:pt x="214763" y="663464"/>
                </a:lnTo>
                <a:lnTo>
                  <a:pt x="256989" y="677473"/>
                </a:lnTo>
                <a:lnTo>
                  <a:pt x="300374" y="685878"/>
                </a:lnTo>
                <a:lnTo>
                  <a:pt x="344339" y="688679"/>
                </a:lnTo>
                <a:lnTo>
                  <a:pt x="388304" y="685878"/>
                </a:lnTo>
                <a:lnTo>
                  <a:pt x="431689" y="677473"/>
                </a:lnTo>
                <a:lnTo>
                  <a:pt x="473913" y="663464"/>
                </a:lnTo>
                <a:lnTo>
                  <a:pt x="514396" y="643852"/>
                </a:lnTo>
                <a:lnTo>
                  <a:pt x="552558" y="618637"/>
                </a:lnTo>
                <a:lnTo>
                  <a:pt x="587819" y="587819"/>
                </a:lnTo>
                <a:lnTo>
                  <a:pt x="618637" y="552558"/>
                </a:lnTo>
                <a:lnTo>
                  <a:pt x="643852" y="514396"/>
                </a:lnTo>
                <a:lnTo>
                  <a:pt x="663464" y="473913"/>
                </a:lnTo>
                <a:lnTo>
                  <a:pt x="677473" y="431689"/>
                </a:lnTo>
                <a:lnTo>
                  <a:pt x="685878" y="388304"/>
                </a:lnTo>
                <a:lnTo>
                  <a:pt x="688679" y="344339"/>
                </a:lnTo>
                <a:lnTo>
                  <a:pt x="685878" y="300374"/>
                </a:lnTo>
                <a:lnTo>
                  <a:pt x="677473" y="256989"/>
                </a:lnTo>
                <a:lnTo>
                  <a:pt x="663464" y="214763"/>
                </a:lnTo>
                <a:lnTo>
                  <a:pt x="643852" y="174278"/>
                </a:lnTo>
                <a:lnTo>
                  <a:pt x="618637" y="136114"/>
                </a:lnTo>
                <a:lnTo>
                  <a:pt x="587819" y="100850"/>
                </a:lnTo>
                <a:lnTo>
                  <a:pt x="552558" y="70035"/>
                </a:lnTo>
                <a:lnTo>
                  <a:pt x="514396" y="44822"/>
                </a:lnTo>
                <a:lnTo>
                  <a:pt x="473913" y="25212"/>
                </a:lnTo>
                <a:lnTo>
                  <a:pt x="431689" y="11205"/>
                </a:lnTo>
                <a:lnTo>
                  <a:pt x="388304" y="2801"/>
                </a:lnTo>
                <a:lnTo>
                  <a:pt x="344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9193" y="5490883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587824" y="100854"/>
                </a:moveTo>
                <a:lnTo>
                  <a:pt x="618641" y="136117"/>
                </a:lnTo>
                <a:lnTo>
                  <a:pt x="643855" y="174280"/>
                </a:lnTo>
                <a:lnTo>
                  <a:pt x="663466" y="214764"/>
                </a:lnTo>
                <a:lnTo>
                  <a:pt x="677473" y="256989"/>
                </a:lnTo>
                <a:lnTo>
                  <a:pt x="685878" y="300374"/>
                </a:lnTo>
                <a:lnTo>
                  <a:pt x="688680" y="344340"/>
                </a:lnTo>
                <a:lnTo>
                  <a:pt x="685878" y="388305"/>
                </a:lnTo>
                <a:lnTo>
                  <a:pt x="677473" y="431690"/>
                </a:lnTo>
                <a:lnTo>
                  <a:pt x="663466" y="473915"/>
                </a:lnTo>
                <a:lnTo>
                  <a:pt x="643855" y="514399"/>
                </a:lnTo>
                <a:lnTo>
                  <a:pt x="618641" y="552562"/>
                </a:lnTo>
                <a:lnTo>
                  <a:pt x="587824" y="587824"/>
                </a:lnTo>
                <a:lnTo>
                  <a:pt x="552562" y="618641"/>
                </a:lnTo>
                <a:lnTo>
                  <a:pt x="514399" y="643855"/>
                </a:lnTo>
                <a:lnTo>
                  <a:pt x="473915" y="663466"/>
                </a:lnTo>
                <a:lnTo>
                  <a:pt x="431690" y="677473"/>
                </a:lnTo>
                <a:lnTo>
                  <a:pt x="388305" y="685878"/>
                </a:lnTo>
                <a:lnTo>
                  <a:pt x="344340" y="688680"/>
                </a:lnTo>
                <a:lnTo>
                  <a:pt x="300374" y="685878"/>
                </a:lnTo>
                <a:lnTo>
                  <a:pt x="256989" y="677473"/>
                </a:lnTo>
                <a:lnTo>
                  <a:pt x="214764" y="663466"/>
                </a:lnTo>
                <a:lnTo>
                  <a:pt x="174280" y="643855"/>
                </a:lnTo>
                <a:lnTo>
                  <a:pt x="136117" y="618641"/>
                </a:lnTo>
                <a:lnTo>
                  <a:pt x="100854" y="587824"/>
                </a:lnTo>
                <a:lnTo>
                  <a:pt x="70038" y="552562"/>
                </a:lnTo>
                <a:lnTo>
                  <a:pt x="44824" y="514399"/>
                </a:lnTo>
                <a:lnTo>
                  <a:pt x="25213" y="473915"/>
                </a:lnTo>
                <a:lnTo>
                  <a:pt x="11206" y="431690"/>
                </a:lnTo>
                <a:lnTo>
                  <a:pt x="2801" y="388305"/>
                </a:lnTo>
                <a:lnTo>
                  <a:pt x="0" y="344340"/>
                </a:lnTo>
                <a:lnTo>
                  <a:pt x="2801" y="300374"/>
                </a:lnTo>
                <a:lnTo>
                  <a:pt x="11206" y="256989"/>
                </a:lnTo>
                <a:lnTo>
                  <a:pt x="25213" y="214764"/>
                </a:lnTo>
                <a:lnTo>
                  <a:pt x="44824" y="174280"/>
                </a:lnTo>
                <a:lnTo>
                  <a:pt x="70038" y="136117"/>
                </a:lnTo>
                <a:lnTo>
                  <a:pt x="100854" y="100854"/>
                </a:lnTo>
                <a:lnTo>
                  <a:pt x="136117" y="70038"/>
                </a:lnTo>
                <a:lnTo>
                  <a:pt x="174280" y="44824"/>
                </a:lnTo>
                <a:lnTo>
                  <a:pt x="214764" y="25213"/>
                </a:lnTo>
                <a:lnTo>
                  <a:pt x="256989" y="11206"/>
                </a:lnTo>
                <a:lnTo>
                  <a:pt x="300374" y="2801"/>
                </a:lnTo>
                <a:lnTo>
                  <a:pt x="344340" y="0"/>
                </a:lnTo>
                <a:lnTo>
                  <a:pt x="388305" y="2801"/>
                </a:lnTo>
                <a:lnTo>
                  <a:pt x="431690" y="11206"/>
                </a:lnTo>
                <a:lnTo>
                  <a:pt x="473915" y="25213"/>
                </a:lnTo>
                <a:lnTo>
                  <a:pt x="514399" y="44824"/>
                </a:lnTo>
                <a:lnTo>
                  <a:pt x="552562" y="70038"/>
                </a:lnTo>
                <a:lnTo>
                  <a:pt x="587824" y="100854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1409" y="6423676"/>
            <a:ext cx="866479" cy="86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0300" y="6461772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339" y="0"/>
                </a:moveTo>
                <a:lnTo>
                  <a:pt x="300374" y="2801"/>
                </a:lnTo>
                <a:lnTo>
                  <a:pt x="256990" y="11205"/>
                </a:lnTo>
                <a:lnTo>
                  <a:pt x="214766" y="25212"/>
                </a:lnTo>
                <a:lnTo>
                  <a:pt x="174283" y="44822"/>
                </a:lnTo>
                <a:lnTo>
                  <a:pt x="136121" y="70035"/>
                </a:lnTo>
                <a:lnTo>
                  <a:pt x="100860" y="100850"/>
                </a:lnTo>
                <a:lnTo>
                  <a:pt x="70041" y="136114"/>
                </a:lnTo>
                <a:lnTo>
                  <a:pt x="44826" y="174279"/>
                </a:lnTo>
                <a:lnTo>
                  <a:pt x="25215" y="214764"/>
                </a:lnTo>
                <a:lnTo>
                  <a:pt x="11206" y="256989"/>
                </a:lnTo>
                <a:lnTo>
                  <a:pt x="2801" y="300375"/>
                </a:lnTo>
                <a:lnTo>
                  <a:pt x="0" y="344341"/>
                </a:lnTo>
                <a:lnTo>
                  <a:pt x="2801" y="388307"/>
                </a:lnTo>
                <a:lnTo>
                  <a:pt x="11206" y="431693"/>
                </a:lnTo>
                <a:lnTo>
                  <a:pt x="25215" y="473918"/>
                </a:lnTo>
                <a:lnTo>
                  <a:pt x="44826" y="514403"/>
                </a:lnTo>
                <a:lnTo>
                  <a:pt x="70041" y="552568"/>
                </a:lnTo>
                <a:lnTo>
                  <a:pt x="100860" y="587832"/>
                </a:lnTo>
                <a:lnTo>
                  <a:pt x="136121" y="618647"/>
                </a:lnTo>
                <a:lnTo>
                  <a:pt x="174283" y="643860"/>
                </a:lnTo>
                <a:lnTo>
                  <a:pt x="214766" y="663470"/>
                </a:lnTo>
                <a:lnTo>
                  <a:pt x="256990" y="677477"/>
                </a:lnTo>
                <a:lnTo>
                  <a:pt x="300374" y="685881"/>
                </a:lnTo>
                <a:lnTo>
                  <a:pt x="344339" y="688682"/>
                </a:lnTo>
                <a:lnTo>
                  <a:pt x="388305" y="685881"/>
                </a:lnTo>
                <a:lnTo>
                  <a:pt x="431690" y="677477"/>
                </a:lnTo>
                <a:lnTo>
                  <a:pt x="473915" y="663470"/>
                </a:lnTo>
                <a:lnTo>
                  <a:pt x="514400" y="643860"/>
                </a:lnTo>
                <a:lnTo>
                  <a:pt x="552565" y="618647"/>
                </a:lnTo>
                <a:lnTo>
                  <a:pt x="587829" y="587832"/>
                </a:lnTo>
                <a:lnTo>
                  <a:pt x="618644" y="552568"/>
                </a:lnTo>
                <a:lnTo>
                  <a:pt x="643857" y="514403"/>
                </a:lnTo>
                <a:lnTo>
                  <a:pt x="663467" y="473918"/>
                </a:lnTo>
                <a:lnTo>
                  <a:pt x="677474" y="431693"/>
                </a:lnTo>
                <a:lnTo>
                  <a:pt x="685878" y="388307"/>
                </a:lnTo>
                <a:lnTo>
                  <a:pt x="688679" y="344341"/>
                </a:lnTo>
                <a:lnTo>
                  <a:pt x="685878" y="300375"/>
                </a:lnTo>
                <a:lnTo>
                  <a:pt x="677474" y="256989"/>
                </a:lnTo>
                <a:lnTo>
                  <a:pt x="663467" y="214764"/>
                </a:lnTo>
                <a:lnTo>
                  <a:pt x="643857" y="174279"/>
                </a:lnTo>
                <a:lnTo>
                  <a:pt x="618644" y="136114"/>
                </a:lnTo>
                <a:lnTo>
                  <a:pt x="587829" y="100850"/>
                </a:lnTo>
                <a:lnTo>
                  <a:pt x="552565" y="70035"/>
                </a:lnTo>
                <a:lnTo>
                  <a:pt x="514400" y="44822"/>
                </a:lnTo>
                <a:lnTo>
                  <a:pt x="473915" y="25212"/>
                </a:lnTo>
                <a:lnTo>
                  <a:pt x="431690" y="11205"/>
                </a:lnTo>
                <a:lnTo>
                  <a:pt x="388305" y="2801"/>
                </a:lnTo>
                <a:lnTo>
                  <a:pt x="344339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0309" y="6461772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587824" y="100854"/>
                </a:moveTo>
                <a:lnTo>
                  <a:pt x="618641" y="136117"/>
                </a:lnTo>
                <a:lnTo>
                  <a:pt x="643855" y="174280"/>
                </a:lnTo>
                <a:lnTo>
                  <a:pt x="663466" y="214764"/>
                </a:lnTo>
                <a:lnTo>
                  <a:pt x="677473" y="256989"/>
                </a:lnTo>
                <a:lnTo>
                  <a:pt x="685878" y="300374"/>
                </a:lnTo>
                <a:lnTo>
                  <a:pt x="688680" y="344340"/>
                </a:lnTo>
                <a:lnTo>
                  <a:pt x="685878" y="388305"/>
                </a:lnTo>
                <a:lnTo>
                  <a:pt x="677473" y="431690"/>
                </a:lnTo>
                <a:lnTo>
                  <a:pt x="663466" y="473915"/>
                </a:lnTo>
                <a:lnTo>
                  <a:pt x="643855" y="514399"/>
                </a:lnTo>
                <a:lnTo>
                  <a:pt x="618641" y="552562"/>
                </a:lnTo>
                <a:lnTo>
                  <a:pt x="587824" y="587824"/>
                </a:lnTo>
                <a:lnTo>
                  <a:pt x="552562" y="618641"/>
                </a:lnTo>
                <a:lnTo>
                  <a:pt x="514399" y="643855"/>
                </a:lnTo>
                <a:lnTo>
                  <a:pt x="473915" y="663466"/>
                </a:lnTo>
                <a:lnTo>
                  <a:pt x="431690" y="677473"/>
                </a:lnTo>
                <a:lnTo>
                  <a:pt x="388305" y="685878"/>
                </a:lnTo>
                <a:lnTo>
                  <a:pt x="344340" y="688680"/>
                </a:lnTo>
                <a:lnTo>
                  <a:pt x="300374" y="685878"/>
                </a:lnTo>
                <a:lnTo>
                  <a:pt x="256989" y="677473"/>
                </a:lnTo>
                <a:lnTo>
                  <a:pt x="214764" y="663466"/>
                </a:lnTo>
                <a:lnTo>
                  <a:pt x="174280" y="643855"/>
                </a:lnTo>
                <a:lnTo>
                  <a:pt x="136117" y="618641"/>
                </a:lnTo>
                <a:lnTo>
                  <a:pt x="100854" y="587824"/>
                </a:lnTo>
                <a:lnTo>
                  <a:pt x="70038" y="552562"/>
                </a:lnTo>
                <a:lnTo>
                  <a:pt x="44824" y="514399"/>
                </a:lnTo>
                <a:lnTo>
                  <a:pt x="25213" y="473915"/>
                </a:lnTo>
                <a:lnTo>
                  <a:pt x="11206" y="431690"/>
                </a:lnTo>
                <a:lnTo>
                  <a:pt x="2801" y="388305"/>
                </a:lnTo>
                <a:lnTo>
                  <a:pt x="0" y="344340"/>
                </a:lnTo>
                <a:lnTo>
                  <a:pt x="2801" y="300374"/>
                </a:lnTo>
                <a:lnTo>
                  <a:pt x="11206" y="256989"/>
                </a:lnTo>
                <a:lnTo>
                  <a:pt x="25213" y="214764"/>
                </a:lnTo>
                <a:lnTo>
                  <a:pt x="44824" y="174280"/>
                </a:lnTo>
                <a:lnTo>
                  <a:pt x="70038" y="136117"/>
                </a:lnTo>
                <a:lnTo>
                  <a:pt x="100854" y="100854"/>
                </a:lnTo>
                <a:lnTo>
                  <a:pt x="136117" y="70038"/>
                </a:lnTo>
                <a:lnTo>
                  <a:pt x="174280" y="44824"/>
                </a:lnTo>
                <a:lnTo>
                  <a:pt x="214764" y="25213"/>
                </a:lnTo>
                <a:lnTo>
                  <a:pt x="256989" y="11206"/>
                </a:lnTo>
                <a:lnTo>
                  <a:pt x="300374" y="2801"/>
                </a:lnTo>
                <a:lnTo>
                  <a:pt x="344340" y="0"/>
                </a:lnTo>
                <a:lnTo>
                  <a:pt x="388305" y="2801"/>
                </a:lnTo>
                <a:lnTo>
                  <a:pt x="431690" y="11206"/>
                </a:lnTo>
                <a:lnTo>
                  <a:pt x="473915" y="25213"/>
                </a:lnTo>
                <a:lnTo>
                  <a:pt x="514399" y="44824"/>
                </a:lnTo>
                <a:lnTo>
                  <a:pt x="552562" y="70038"/>
                </a:lnTo>
                <a:lnTo>
                  <a:pt x="587824" y="100854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33784" y="4302979"/>
            <a:ext cx="866479" cy="86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22684" y="4341079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339" y="0"/>
                </a:moveTo>
                <a:lnTo>
                  <a:pt x="300374" y="2801"/>
                </a:lnTo>
                <a:lnTo>
                  <a:pt x="256989" y="11206"/>
                </a:lnTo>
                <a:lnTo>
                  <a:pt x="214763" y="25215"/>
                </a:lnTo>
                <a:lnTo>
                  <a:pt x="174278" y="44826"/>
                </a:lnTo>
                <a:lnTo>
                  <a:pt x="136114" y="70041"/>
                </a:lnTo>
                <a:lnTo>
                  <a:pt x="100850" y="100860"/>
                </a:lnTo>
                <a:lnTo>
                  <a:pt x="70035" y="136121"/>
                </a:lnTo>
                <a:lnTo>
                  <a:pt x="44822" y="174283"/>
                </a:lnTo>
                <a:lnTo>
                  <a:pt x="25212" y="214766"/>
                </a:lnTo>
                <a:lnTo>
                  <a:pt x="11205" y="256990"/>
                </a:lnTo>
                <a:lnTo>
                  <a:pt x="2801" y="300374"/>
                </a:lnTo>
                <a:lnTo>
                  <a:pt x="0" y="344339"/>
                </a:lnTo>
                <a:lnTo>
                  <a:pt x="2801" y="388305"/>
                </a:lnTo>
                <a:lnTo>
                  <a:pt x="11205" y="431690"/>
                </a:lnTo>
                <a:lnTo>
                  <a:pt x="25212" y="473915"/>
                </a:lnTo>
                <a:lnTo>
                  <a:pt x="44822" y="514400"/>
                </a:lnTo>
                <a:lnTo>
                  <a:pt x="70035" y="552565"/>
                </a:lnTo>
                <a:lnTo>
                  <a:pt x="100850" y="587829"/>
                </a:lnTo>
                <a:lnTo>
                  <a:pt x="136114" y="618644"/>
                </a:lnTo>
                <a:lnTo>
                  <a:pt x="174278" y="643857"/>
                </a:lnTo>
                <a:lnTo>
                  <a:pt x="214763" y="663467"/>
                </a:lnTo>
                <a:lnTo>
                  <a:pt x="256989" y="677474"/>
                </a:lnTo>
                <a:lnTo>
                  <a:pt x="300374" y="685878"/>
                </a:lnTo>
                <a:lnTo>
                  <a:pt x="344339" y="688679"/>
                </a:lnTo>
                <a:lnTo>
                  <a:pt x="388304" y="685878"/>
                </a:lnTo>
                <a:lnTo>
                  <a:pt x="431689" y="677474"/>
                </a:lnTo>
                <a:lnTo>
                  <a:pt x="473913" y="663467"/>
                </a:lnTo>
                <a:lnTo>
                  <a:pt x="514396" y="643857"/>
                </a:lnTo>
                <a:lnTo>
                  <a:pt x="552558" y="618644"/>
                </a:lnTo>
                <a:lnTo>
                  <a:pt x="587819" y="587829"/>
                </a:lnTo>
                <a:lnTo>
                  <a:pt x="618637" y="552565"/>
                </a:lnTo>
                <a:lnTo>
                  <a:pt x="643852" y="514400"/>
                </a:lnTo>
                <a:lnTo>
                  <a:pt x="663464" y="473915"/>
                </a:lnTo>
                <a:lnTo>
                  <a:pt x="677473" y="431690"/>
                </a:lnTo>
                <a:lnTo>
                  <a:pt x="685878" y="388305"/>
                </a:lnTo>
                <a:lnTo>
                  <a:pt x="688679" y="344339"/>
                </a:lnTo>
                <a:lnTo>
                  <a:pt x="685878" y="300374"/>
                </a:lnTo>
                <a:lnTo>
                  <a:pt x="677473" y="256990"/>
                </a:lnTo>
                <a:lnTo>
                  <a:pt x="663464" y="214766"/>
                </a:lnTo>
                <a:lnTo>
                  <a:pt x="643852" y="174283"/>
                </a:lnTo>
                <a:lnTo>
                  <a:pt x="618637" y="136121"/>
                </a:lnTo>
                <a:lnTo>
                  <a:pt x="587819" y="100860"/>
                </a:lnTo>
                <a:lnTo>
                  <a:pt x="552558" y="70041"/>
                </a:lnTo>
                <a:lnTo>
                  <a:pt x="514396" y="44826"/>
                </a:lnTo>
                <a:lnTo>
                  <a:pt x="473913" y="25215"/>
                </a:lnTo>
                <a:lnTo>
                  <a:pt x="431689" y="11206"/>
                </a:lnTo>
                <a:lnTo>
                  <a:pt x="388304" y="2801"/>
                </a:lnTo>
                <a:lnTo>
                  <a:pt x="344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22684" y="4341075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587824" y="100854"/>
                </a:moveTo>
                <a:lnTo>
                  <a:pt x="618641" y="136117"/>
                </a:lnTo>
                <a:lnTo>
                  <a:pt x="643855" y="174280"/>
                </a:lnTo>
                <a:lnTo>
                  <a:pt x="663466" y="214764"/>
                </a:lnTo>
                <a:lnTo>
                  <a:pt x="677473" y="256989"/>
                </a:lnTo>
                <a:lnTo>
                  <a:pt x="685878" y="300374"/>
                </a:lnTo>
                <a:lnTo>
                  <a:pt x="688680" y="344340"/>
                </a:lnTo>
                <a:lnTo>
                  <a:pt x="685878" y="388305"/>
                </a:lnTo>
                <a:lnTo>
                  <a:pt x="677473" y="431690"/>
                </a:lnTo>
                <a:lnTo>
                  <a:pt x="663466" y="473915"/>
                </a:lnTo>
                <a:lnTo>
                  <a:pt x="643855" y="514399"/>
                </a:lnTo>
                <a:lnTo>
                  <a:pt x="618641" y="552562"/>
                </a:lnTo>
                <a:lnTo>
                  <a:pt x="587824" y="587824"/>
                </a:lnTo>
                <a:lnTo>
                  <a:pt x="552562" y="618641"/>
                </a:lnTo>
                <a:lnTo>
                  <a:pt x="514399" y="643855"/>
                </a:lnTo>
                <a:lnTo>
                  <a:pt x="473915" y="663466"/>
                </a:lnTo>
                <a:lnTo>
                  <a:pt x="431690" y="677473"/>
                </a:lnTo>
                <a:lnTo>
                  <a:pt x="388305" y="685878"/>
                </a:lnTo>
                <a:lnTo>
                  <a:pt x="344340" y="688680"/>
                </a:lnTo>
                <a:lnTo>
                  <a:pt x="300374" y="685878"/>
                </a:lnTo>
                <a:lnTo>
                  <a:pt x="256989" y="677473"/>
                </a:lnTo>
                <a:lnTo>
                  <a:pt x="214764" y="663466"/>
                </a:lnTo>
                <a:lnTo>
                  <a:pt x="174280" y="643855"/>
                </a:lnTo>
                <a:lnTo>
                  <a:pt x="136117" y="618641"/>
                </a:lnTo>
                <a:lnTo>
                  <a:pt x="100854" y="587824"/>
                </a:lnTo>
                <a:lnTo>
                  <a:pt x="70038" y="552562"/>
                </a:lnTo>
                <a:lnTo>
                  <a:pt x="44824" y="514399"/>
                </a:lnTo>
                <a:lnTo>
                  <a:pt x="25213" y="473915"/>
                </a:lnTo>
                <a:lnTo>
                  <a:pt x="11206" y="431690"/>
                </a:lnTo>
                <a:lnTo>
                  <a:pt x="2801" y="388305"/>
                </a:lnTo>
                <a:lnTo>
                  <a:pt x="0" y="344340"/>
                </a:lnTo>
                <a:lnTo>
                  <a:pt x="2801" y="300374"/>
                </a:lnTo>
                <a:lnTo>
                  <a:pt x="11206" y="256989"/>
                </a:lnTo>
                <a:lnTo>
                  <a:pt x="25213" y="214764"/>
                </a:lnTo>
                <a:lnTo>
                  <a:pt x="44824" y="174280"/>
                </a:lnTo>
                <a:lnTo>
                  <a:pt x="70038" y="136117"/>
                </a:lnTo>
                <a:lnTo>
                  <a:pt x="100854" y="100854"/>
                </a:lnTo>
                <a:lnTo>
                  <a:pt x="136117" y="70038"/>
                </a:lnTo>
                <a:lnTo>
                  <a:pt x="174280" y="44824"/>
                </a:lnTo>
                <a:lnTo>
                  <a:pt x="214764" y="25213"/>
                </a:lnTo>
                <a:lnTo>
                  <a:pt x="256989" y="11206"/>
                </a:lnTo>
                <a:lnTo>
                  <a:pt x="300374" y="2801"/>
                </a:lnTo>
                <a:lnTo>
                  <a:pt x="344340" y="0"/>
                </a:lnTo>
                <a:lnTo>
                  <a:pt x="388305" y="2801"/>
                </a:lnTo>
                <a:lnTo>
                  <a:pt x="431690" y="11206"/>
                </a:lnTo>
                <a:lnTo>
                  <a:pt x="473915" y="25213"/>
                </a:lnTo>
                <a:lnTo>
                  <a:pt x="514399" y="44824"/>
                </a:lnTo>
                <a:lnTo>
                  <a:pt x="552562" y="70038"/>
                </a:lnTo>
                <a:lnTo>
                  <a:pt x="587824" y="100854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2385" y="7647843"/>
            <a:ext cx="866479" cy="86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1285" y="7685941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339" y="0"/>
                </a:moveTo>
                <a:lnTo>
                  <a:pt x="300374" y="2801"/>
                </a:lnTo>
                <a:lnTo>
                  <a:pt x="256989" y="11206"/>
                </a:lnTo>
                <a:lnTo>
                  <a:pt x="214763" y="25215"/>
                </a:lnTo>
                <a:lnTo>
                  <a:pt x="174278" y="44826"/>
                </a:lnTo>
                <a:lnTo>
                  <a:pt x="136114" y="70041"/>
                </a:lnTo>
                <a:lnTo>
                  <a:pt x="100850" y="100860"/>
                </a:lnTo>
                <a:lnTo>
                  <a:pt x="70035" y="136121"/>
                </a:lnTo>
                <a:lnTo>
                  <a:pt x="44822" y="174283"/>
                </a:lnTo>
                <a:lnTo>
                  <a:pt x="25212" y="214766"/>
                </a:lnTo>
                <a:lnTo>
                  <a:pt x="11205" y="256990"/>
                </a:lnTo>
                <a:lnTo>
                  <a:pt x="2801" y="300374"/>
                </a:lnTo>
                <a:lnTo>
                  <a:pt x="0" y="344339"/>
                </a:lnTo>
                <a:lnTo>
                  <a:pt x="2801" y="388305"/>
                </a:lnTo>
                <a:lnTo>
                  <a:pt x="11205" y="431690"/>
                </a:lnTo>
                <a:lnTo>
                  <a:pt x="25212" y="473915"/>
                </a:lnTo>
                <a:lnTo>
                  <a:pt x="44822" y="514400"/>
                </a:lnTo>
                <a:lnTo>
                  <a:pt x="70035" y="552565"/>
                </a:lnTo>
                <a:lnTo>
                  <a:pt x="100850" y="587829"/>
                </a:lnTo>
                <a:lnTo>
                  <a:pt x="136114" y="618644"/>
                </a:lnTo>
                <a:lnTo>
                  <a:pt x="174278" y="643857"/>
                </a:lnTo>
                <a:lnTo>
                  <a:pt x="214763" y="663467"/>
                </a:lnTo>
                <a:lnTo>
                  <a:pt x="256989" y="677474"/>
                </a:lnTo>
                <a:lnTo>
                  <a:pt x="300374" y="685878"/>
                </a:lnTo>
                <a:lnTo>
                  <a:pt x="344339" y="688679"/>
                </a:lnTo>
                <a:lnTo>
                  <a:pt x="388304" y="685878"/>
                </a:lnTo>
                <a:lnTo>
                  <a:pt x="431689" y="677474"/>
                </a:lnTo>
                <a:lnTo>
                  <a:pt x="473913" y="663467"/>
                </a:lnTo>
                <a:lnTo>
                  <a:pt x="514396" y="643857"/>
                </a:lnTo>
                <a:lnTo>
                  <a:pt x="552558" y="618644"/>
                </a:lnTo>
                <a:lnTo>
                  <a:pt x="587819" y="587829"/>
                </a:lnTo>
                <a:lnTo>
                  <a:pt x="618637" y="552565"/>
                </a:lnTo>
                <a:lnTo>
                  <a:pt x="643852" y="514400"/>
                </a:lnTo>
                <a:lnTo>
                  <a:pt x="663464" y="473915"/>
                </a:lnTo>
                <a:lnTo>
                  <a:pt x="677473" y="431690"/>
                </a:lnTo>
                <a:lnTo>
                  <a:pt x="685878" y="388305"/>
                </a:lnTo>
                <a:lnTo>
                  <a:pt x="688679" y="344339"/>
                </a:lnTo>
                <a:lnTo>
                  <a:pt x="685878" y="300374"/>
                </a:lnTo>
                <a:lnTo>
                  <a:pt x="677473" y="256990"/>
                </a:lnTo>
                <a:lnTo>
                  <a:pt x="663464" y="214766"/>
                </a:lnTo>
                <a:lnTo>
                  <a:pt x="643852" y="174283"/>
                </a:lnTo>
                <a:lnTo>
                  <a:pt x="618637" y="136121"/>
                </a:lnTo>
                <a:lnTo>
                  <a:pt x="587819" y="100860"/>
                </a:lnTo>
                <a:lnTo>
                  <a:pt x="552558" y="70041"/>
                </a:lnTo>
                <a:lnTo>
                  <a:pt x="514396" y="44826"/>
                </a:lnTo>
                <a:lnTo>
                  <a:pt x="473913" y="25215"/>
                </a:lnTo>
                <a:lnTo>
                  <a:pt x="431689" y="11206"/>
                </a:lnTo>
                <a:lnTo>
                  <a:pt x="388304" y="2801"/>
                </a:lnTo>
                <a:lnTo>
                  <a:pt x="344339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1285" y="7685938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587824" y="100854"/>
                </a:moveTo>
                <a:lnTo>
                  <a:pt x="618641" y="136117"/>
                </a:lnTo>
                <a:lnTo>
                  <a:pt x="643855" y="174280"/>
                </a:lnTo>
                <a:lnTo>
                  <a:pt x="663466" y="214764"/>
                </a:lnTo>
                <a:lnTo>
                  <a:pt x="677473" y="256989"/>
                </a:lnTo>
                <a:lnTo>
                  <a:pt x="685878" y="300374"/>
                </a:lnTo>
                <a:lnTo>
                  <a:pt x="688680" y="344340"/>
                </a:lnTo>
                <a:lnTo>
                  <a:pt x="685878" y="388305"/>
                </a:lnTo>
                <a:lnTo>
                  <a:pt x="677473" y="431690"/>
                </a:lnTo>
                <a:lnTo>
                  <a:pt x="663466" y="473915"/>
                </a:lnTo>
                <a:lnTo>
                  <a:pt x="643855" y="514399"/>
                </a:lnTo>
                <a:lnTo>
                  <a:pt x="618641" y="552562"/>
                </a:lnTo>
                <a:lnTo>
                  <a:pt x="587824" y="587824"/>
                </a:lnTo>
                <a:lnTo>
                  <a:pt x="552562" y="618641"/>
                </a:lnTo>
                <a:lnTo>
                  <a:pt x="514399" y="643855"/>
                </a:lnTo>
                <a:lnTo>
                  <a:pt x="473915" y="663466"/>
                </a:lnTo>
                <a:lnTo>
                  <a:pt x="431690" y="677473"/>
                </a:lnTo>
                <a:lnTo>
                  <a:pt x="388305" y="685878"/>
                </a:lnTo>
                <a:lnTo>
                  <a:pt x="344340" y="688680"/>
                </a:lnTo>
                <a:lnTo>
                  <a:pt x="300374" y="685878"/>
                </a:lnTo>
                <a:lnTo>
                  <a:pt x="256989" y="677473"/>
                </a:lnTo>
                <a:lnTo>
                  <a:pt x="214764" y="663466"/>
                </a:lnTo>
                <a:lnTo>
                  <a:pt x="174280" y="643855"/>
                </a:lnTo>
                <a:lnTo>
                  <a:pt x="136117" y="618641"/>
                </a:lnTo>
                <a:lnTo>
                  <a:pt x="100854" y="587824"/>
                </a:lnTo>
                <a:lnTo>
                  <a:pt x="70038" y="552562"/>
                </a:lnTo>
                <a:lnTo>
                  <a:pt x="44824" y="514399"/>
                </a:lnTo>
                <a:lnTo>
                  <a:pt x="25213" y="473915"/>
                </a:lnTo>
                <a:lnTo>
                  <a:pt x="11206" y="431690"/>
                </a:lnTo>
                <a:lnTo>
                  <a:pt x="2801" y="388305"/>
                </a:lnTo>
                <a:lnTo>
                  <a:pt x="0" y="344340"/>
                </a:lnTo>
                <a:lnTo>
                  <a:pt x="2801" y="300374"/>
                </a:lnTo>
                <a:lnTo>
                  <a:pt x="11206" y="256989"/>
                </a:lnTo>
                <a:lnTo>
                  <a:pt x="25213" y="214764"/>
                </a:lnTo>
                <a:lnTo>
                  <a:pt x="44824" y="174280"/>
                </a:lnTo>
                <a:lnTo>
                  <a:pt x="70038" y="136117"/>
                </a:lnTo>
                <a:lnTo>
                  <a:pt x="100854" y="100854"/>
                </a:lnTo>
                <a:lnTo>
                  <a:pt x="136117" y="70038"/>
                </a:lnTo>
                <a:lnTo>
                  <a:pt x="174280" y="44824"/>
                </a:lnTo>
                <a:lnTo>
                  <a:pt x="214764" y="25213"/>
                </a:lnTo>
                <a:lnTo>
                  <a:pt x="256989" y="11206"/>
                </a:lnTo>
                <a:lnTo>
                  <a:pt x="300374" y="2801"/>
                </a:lnTo>
                <a:lnTo>
                  <a:pt x="344340" y="0"/>
                </a:lnTo>
                <a:lnTo>
                  <a:pt x="388305" y="2801"/>
                </a:lnTo>
                <a:lnTo>
                  <a:pt x="431690" y="11206"/>
                </a:lnTo>
                <a:lnTo>
                  <a:pt x="473915" y="25213"/>
                </a:lnTo>
                <a:lnTo>
                  <a:pt x="514399" y="44824"/>
                </a:lnTo>
                <a:lnTo>
                  <a:pt x="552562" y="70038"/>
                </a:lnTo>
                <a:lnTo>
                  <a:pt x="587824" y="100854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0376" y="7658107"/>
            <a:ext cx="866479" cy="86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39280" y="7696203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339" y="0"/>
                </a:moveTo>
                <a:lnTo>
                  <a:pt x="300374" y="2801"/>
                </a:lnTo>
                <a:lnTo>
                  <a:pt x="256990" y="11206"/>
                </a:lnTo>
                <a:lnTo>
                  <a:pt x="214766" y="25215"/>
                </a:lnTo>
                <a:lnTo>
                  <a:pt x="174283" y="44826"/>
                </a:lnTo>
                <a:lnTo>
                  <a:pt x="136121" y="70041"/>
                </a:lnTo>
                <a:lnTo>
                  <a:pt x="100860" y="100860"/>
                </a:lnTo>
                <a:lnTo>
                  <a:pt x="70041" y="136121"/>
                </a:lnTo>
                <a:lnTo>
                  <a:pt x="44826" y="174284"/>
                </a:lnTo>
                <a:lnTo>
                  <a:pt x="25215" y="214768"/>
                </a:lnTo>
                <a:lnTo>
                  <a:pt x="11206" y="256993"/>
                </a:lnTo>
                <a:lnTo>
                  <a:pt x="2801" y="300378"/>
                </a:lnTo>
                <a:lnTo>
                  <a:pt x="0" y="344344"/>
                </a:lnTo>
                <a:lnTo>
                  <a:pt x="2801" y="388310"/>
                </a:lnTo>
                <a:lnTo>
                  <a:pt x="11206" y="431696"/>
                </a:lnTo>
                <a:lnTo>
                  <a:pt x="25215" y="473921"/>
                </a:lnTo>
                <a:lnTo>
                  <a:pt x="44826" y="514405"/>
                </a:lnTo>
                <a:lnTo>
                  <a:pt x="70041" y="552567"/>
                </a:lnTo>
                <a:lnTo>
                  <a:pt x="100860" y="587829"/>
                </a:lnTo>
                <a:lnTo>
                  <a:pt x="136121" y="618644"/>
                </a:lnTo>
                <a:lnTo>
                  <a:pt x="174283" y="643857"/>
                </a:lnTo>
                <a:lnTo>
                  <a:pt x="214766" y="663467"/>
                </a:lnTo>
                <a:lnTo>
                  <a:pt x="256990" y="677474"/>
                </a:lnTo>
                <a:lnTo>
                  <a:pt x="300374" y="685878"/>
                </a:lnTo>
                <a:lnTo>
                  <a:pt x="344339" y="688679"/>
                </a:lnTo>
                <a:lnTo>
                  <a:pt x="388305" y="685878"/>
                </a:lnTo>
                <a:lnTo>
                  <a:pt x="431690" y="677474"/>
                </a:lnTo>
                <a:lnTo>
                  <a:pt x="473915" y="663467"/>
                </a:lnTo>
                <a:lnTo>
                  <a:pt x="514400" y="643857"/>
                </a:lnTo>
                <a:lnTo>
                  <a:pt x="552565" y="618644"/>
                </a:lnTo>
                <a:lnTo>
                  <a:pt x="587829" y="587829"/>
                </a:lnTo>
                <a:lnTo>
                  <a:pt x="618644" y="552567"/>
                </a:lnTo>
                <a:lnTo>
                  <a:pt x="643857" y="514405"/>
                </a:lnTo>
                <a:lnTo>
                  <a:pt x="663467" y="473921"/>
                </a:lnTo>
                <a:lnTo>
                  <a:pt x="677474" y="431696"/>
                </a:lnTo>
                <a:lnTo>
                  <a:pt x="685878" y="388310"/>
                </a:lnTo>
                <a:lnTo>
                  <a:pt x="688679" y="344344"/>
                </a:lnTo>
                <a:lnTo>
                  <a:pt x="685878" y="300378"/>
                </a:lnTo>
                <a:lnTo>
                  <a:pt x="677474" y="256993"/>
                </a:lnTo>
                <a:lnTo>
                  <a:pt x="663467" y="214768"/>
                </a:lnTo>
                <a:lnTo>
                  <a:pt x="643857" y="174284"/>
                </a:lnTo>
                <a:lnTo>
                  <a:pt x="618644" y="136121"/>
                </a:lnTo>
                <a:lnTo>
                  <a:pt x="587829" y="100860"/>
                </a:lnTo>
                <a:lnTo>
                  <a:pt x="552565" y="70041"/>
                </a:lnTo>
                <a:lnTo>
                  <a:pt x="514400" y="44826"/>
                </a:lnTo>
                <a:lnTo>
                  <a:pt x="473915" y="25215"/>
                </a:lnTo>
                <a:lnTo>
                  <a:pt x="431690" y="11206"/>
                </a:lnTo>
                <a:lnTo>
                  <a:pt x="388305" y="2801"/>
                </a:lnTo>
                <a:lnTo>
                  <a:pt x="344339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39276" y="7696212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587824" y="100854"/>
                </a:moveTo>
                <a:lnTo>
                  <a:pt x="618641" y="136117"/>
                </a:lnTo>
                <a:lnTo>
                  <a:pt x="643855" y="174280"/>
                </a:lnTo>
                <a:lnTo>
                  <a:pt x="663466" y="214764"/>
                </a:lnTo>
                <a:lnTo>
                  <a:pt x="677473" y="256989"/>
                </a:lnTo>
                <a:lnTo>
                  <a:pt x="685878" y="300374"/>
                </a:lnTo>
                <a:lnTo>
                  <a:pt x="688680" y="344340"/>
                </a:lnTo>
                <a:lnTo>
                  <a:pt x="685878" y="388305"/>
                </a:lnTo>
                <a:lnTo>
                  <a:pt x="677473" y="431690"/>
                </a:lnTo>
                <a:lnTo>
                  <a:pt x="663466" y="473915"/>
                </a:lnTo>
                <a:lnTo>
                  <a:pt x="643855" y="514399"/>
                </a:lnTo>
                <a:lnTo>
                  <a:pt x="618641" y="552562"/>
                </a:lnTo>
                <a:lnTo>
                  <a:pt x="587824" y="587824"/>
                </a:lnTo>
                <a:lnTo>
                  <a:pt x="552562" y="618641"/>
                </a:lnTo>
                <a:lnTo>
                  <a:pt x="514399" y="643855"/>
                </a:lnTo>
                <a:lnTo>
                  <a:pt x="473915" y="663466"/>
                </a:lnTo>
                <a:lnTo>
                  <a:pt x="431690" y="677473"/>
                </a:lnTo>
                <a:lnTo>
                  <a:pt x="388305" y="685878"/>
                </a:lnTo>
                <a:lnTo>
                  <a:pt x="344340" y="688680"/>
                </a:lnTo>
                <a:lnTo>
                  <a:pt x="300374" y="685878"/>
                </a:lnTo>
                <a:lnTo>
                  <a:pt x="256989" y="677473"/>
                </a:lnTo>
                <a:lnTo>
                  <a:pt x="214764" y="663466"/>
                </a:lnTo>
                <a:lnTo>
                  <a:pt x="174280" y="643855"/>
                </a:lnTo>
                <a:lnTo>
                  <a:pt x="136117" y="618641"/>
                </a:lnTo>
                <a:lnTo>
                  <a:pt x="100854" y="587824"/>
                </a:lnTo>
                <a:lnTo>
                  <a:pt x="70038" y="552562"/>
                </a:lnTo>
                <a:lnTo>
                  <a:pt x="44824" y="514399"/>
                </a:lnTo>
                <a:lnTo>
                  <a:pt x="25213" y="473915"/>
                </a:lnTo>
                <a:lnTo>
                  <a:pt x="11206" y="431690"/>
                </a:lnTo>
                <a:lnTo>
                  <a:pt x="2801" y="388305"/>
                </a:lnTo>
                <a:lnTo>
                  <a:pt x="0" y="344340"/>
                </a:lnTo>
                <a:lnTo>
                  <a:pt x="2801" y="300374"/>
                </a:lnTo>
                <a:lnTo>
                  <a:pt x="11206" y="256989"/>
                </a:lnTo>
                <a:lnTo>
                  <a:pt x="25213" y="214764"/>
                </a:lnTo>
                <a:lnTo>
                  <a:pt x="44824" y="174280"/>
                </a:lnTo>
                <a:lnTo>
                  <a:pt x="70038" y="136117"/>
                </a:lnTo>
                <a:lnTo>
                  <a:pt x="100854" y="100854"/>
                </a:lnTo>
                <a:lnTo>
                  <a:pt x="136117" y="70038"/>
                </a:lnTo>
                <a:lnTo>
                  <a:pt x="174280" y="44824"/>
                </a:lnTo>
                <a:lnTo>
                  <a:pt x="214764" y="25213"/>
                </a:lnTo>
                <a:lnTo>
                  <a:pt x="256989" y="11206"/>
                </a:lnTo>
                <a:lnTo>
                  <a:pt x="300374" y="2801"/>
                </a:lnTo>
                <a:lnTo>
                  <a:pt x="344340" y="0"/>
                </a:lnTo>
                <a:lnTo>
                  <a:pt x="388305" y="2801"/>
                </a:lnTo>
                <a:lnTo>
                  <a:pt x="431690" y="11206"/>
                </a:lnTo>
                <a:lnTo>
                  <a:pt x="473915" y="25213"/>
                </a:lnTo>
                <a:lnTo>
                  <a:pt x="514399" y="44824"/>
                </a:lnTo>
                <a:lnTo>
                  <a:pt x="552562" y="70038"/>
                </a:lnTo>
                <a:lnTo>
                  <a:pt x="587824" y="100854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076290" y="4356137"/>
            <a:ext cx="1936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88702" y="8545338"/>
            <a:ext cx="35464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/app1/workers/worker1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47938" y="5605449"/>
            <a:ext cx="2672080" cy="149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04186" y="8476908"/>
            <a:ext cx="35464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/app1/workers/worker2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81062" y="1323937"/>
            <a:ext cx="103124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54738" y="1323937"/>
            <a:ext cx="20370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create(path,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34421" y="1323937"/>
            <a:ext cx="86360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640429" y="1323937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flags)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81062" y="1659216"/>
            <a:ext cx="69596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spc="-5" dirty="0">
                <a:latin typeface="Courier New"/>
                <a:cs typeface="Courier New"/>
              </a:rPr>
              <a:t>void  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19402" y="1659216"/>
            <a:ext cx="203708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spc="-5" dirty="0">
                <a:latin typeface="Courier New"/>
                <a:cs typeface="Courier New"/>
              </a:rPr>
              <a:t>delete(path,  exists(path,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99085" y="1659216"/>
            <a:ext cx="136715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dirty="0">
                <a:latin typeface="Courier New"/>
                <a:cs typeface="Courier New"/>
              </a:rPr>
              <a:t>version)  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81062" y="2581237"/>
            <a:ext cx="203771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(data,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Stat)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60745" y="2581237"/>
            <a:ext cx="22047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getData(path,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808097" y="2581237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81062" y="3000337"/>
            <a:ext cx="6959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19402" y="3000337"/>
            <a:ext cx="32111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setData(path,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472760" y="3000337"/>
            <a:ext cx="13671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version)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36562" y="1366519"/>
            <a:ext cx="151765" cy="236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81062" y="3419437"/>
            <a:ext cx="13665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String[]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90074" y="3419437"/>
            <a:ext cx="28752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getChildren(path,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808097" y="3419437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554" y="2960827"/>
            <a:ext cx="6721525" cy="2919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700" y="3009900"/>
            <a:ext cx="6629400" cy="28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9700" y="3009900"/>
            <a:ext cx="6629400" cy="2819400"/>
          </a:xfrm>
          <a:custGeom>
            <a:avLst/>
            <a:gdLst/>
            <a:ahLst/>
            <a:cxnLst/>
            <a:rect l="l" t="t" r="r" b="b"/>
            <a:pathLst>
              <a:path w="6629400" h="2819400">
                <a:moveTo>
                  <a:pt x="0" y="0"/>
                </a:moveTo>
                <a:lnTo>
                  <a:pt x="6629400" y="0"/>
                </a:lnTo>
                <a:lnTo>
                  <a:pt x="662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2400" y="5943600"/>
            <a:ext cx="6604000" cy="1600200"/>
          </a:xfrm>
          <a:custGeom>
            <a:avLst/>
            <a:gdLst/>
            <a:ahLst/>
            <a:cxnLst/>
            <a:rect l="l" t="t" r="r" b="b"/>
            <a:pathLst>
              <a:path w="6604000" h="1600200">
                <a:moveTo>
                  <a:pt x="0" y="0"/>
                </a:moveTo>
                <a:lnTo>
                  <a:pt x="6604000" y="0"/>
                </a:lnTo>
                <a:lnTo>
                  <a:pt x="660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3674" y="3384893"/>
            <a:ext cx="6219825" cy="397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0"/>
              </a:lnSpc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Questions: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3200"/>
              </a:lnSpc>
              <a:spcBef>
                <a:spcPts val="120"/>
              </a:spcBef>
              <a:buAutoNum type="arabicPeriod"/>
              <a:tabLst>
                <a:tab pos="394335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all workers (slaves)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700" spc="40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register themselves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ZK?</a:t>
            </a:r>
            <a:endParaRPr sz="2700">
              <a:latin typeface="Arial"/>
              <a:cs typeface="Arial"/>
            </a:endParaRPr>
          </a:p>
          <a:p>
            <a:pPr marL="393700" indent="-381000">
              <a:lnSpc>
                <a:spcPts val="3080"/>
              </a:lnSpc>
              <a:buAutoNum type="arabicPeriod"/>
              <a:tabLst>
                <a:tab pos="394335" algn="l"/>
              </a:tabLst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process find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7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220"/>
              </a:lnSpc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active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workers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0" dirty="0">
                <a:solidFill>
                  <a:srgbClr val="FFFFFF"/>
                </a:solidFill>
                <a:latin typeface="Arial"/>
                <a:cs typeface="Arial"/>
              </a:rPr>
              <a:t>application?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2330"/>
              </a:spcBef>
            </a:pPr>
            <a:r>
              <a:rPr sz="2000" spc="-5" dirty="0">
                <a:solidFill>
                  <a:srgbClr val="F39019"/>
                </a:solidFill>
                <a:latin typeface="Courier New"/>
                <a:cs typeface="Courier New"/>
              </a:rPr>
              <a:t>[a znode is designated to store</a:t>
            </a:r>
            <a:r>
              <a:rPr sz="2000" spc="-10" dirty="0">
                <a:solidFill>
                  <a:srgbClr val="F39019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39019"/>
                </a:solidFill>
                <a:latin typeface="Courier New"/>
                <a:cs typeface="Courier New"/>
              </a:rPr>
              <a:t>workers]</a:t>
            </a:r>
            <a:endParaRPr sz="2000">
              <a:latin typeface="Courier New"/>
              <a:cs typeface="Courier New"/>
            </a:endParaRPr>
          </a:p>
          <a:p>
            <a:pPr marL="18415" marR="2534920">
              <a:lnSpc>
                <a:spcPct val="100000"/>
              </a:lnSpc>
              <a:buAutoNum type="arabicPeriod"/>
              <a:tabLst>
                <a:tab pos="476250" algn="l"/>
              </a:tabLst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create(/app1/workers/  worker,data,EPHEMERAL)</a:t>
            </a:r>
            <a:endParaRPr sz="2000">
              <a:latin typeface="Courier New"/>
              <a:cs typeface="Courier New"/>
            </a:endParaRPr>
          </a:p>
          <a:p>
            <a:pPr marL="475615" indent="-457200">
              <a:lnSpc>
                <a:spcPct val="100000"/>
              </a:lnSpc>
              <a:buAutoNum type="arabicPeriod"/>
              <a:tabLst>
                <a:tab pos="476250" algn="l"/>
              </a:tabLst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getChildren(/app1/workers,true)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14908"/>
            <a:ext cx="4767580" cy="203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5" dirty="0"/>
              <a:t>Example:  </a:t>
            </a:r>
            <a:r>
              <a:rPr sz="6700" spc="70" dirty="0"/>
              <a:t>simple</a:t>
            </a:r>
            <a:r>
              <a:rPr sz="6700" spc="-75" dirty="0"/>
              <a:t> </a:t>
            </a:r>
            <a:r>
              <a:rPr sz="6700" spc="80" dirty="0"/>
              <a:t>locks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3302000" y="8991600"/>
            <a:ext cx="6858000" cy="5905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R="46291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4419" y="6565557"/>
            <a:ext cx="991443" cy="677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8593" y="6618920"/>
            <a:ext cx="783590" cy="469900"/>
          </a:xfrm>
          <a:custGeom>
            <a:avLst/>
            <a:gdLst/>
            <a:ahLst/>
            <a:cxnLst/>
            <a:rect l="l" t="t" r="r" b="b"/>
            <a:pathLst>
              <a:path w="783590" h="469900">
                <a:moveTo>
                  <a:pt x="0" y="447567"/>
                </a:moveTo>
                <a:lnTo>
                  <a:pt x="770349" y="0"/>
                </a:lnTo>
                <a:lnTo>
                  <a:pt x="783109" y="21962"/>
                </a:lnTo>
                <a:lnTo>
                  <a:pt x="12759" y="469529"/>
                </a:lnTo>
                <a:lnTo>
                  <a:pt x="0" y="447567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3670" y="5616765"/>
            <a:ext cx="1367311" cy="934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8477" y="5670777"/>
            <a:ext cx="1158240" cy="725170"/>
          </a:xfrm>
          <a:custGeom>
            <a:avLst/>
            <a:gdLst/>
            <a:ahLst/>
            <a:cxnLst/>
            <a:rect l="l" t="t" r="r" b="b"/>
            <a:pathLst>
              <a:path w="1158240" h="725170">
                <a:moveTo>
                  <a:pt x="1157693" y="21642"/>
                </a:moveTo>
                <a:lnTo>
                  <a:pt x="13295" y="724689"/>
                </a:lnTo>
                <a:lnTo>
                  <a:pt x="0" y="703047"/>
                </a:lnTo>
                <a:lnTo>
                  <a:pt x="1144397" y="0"/>
                </a:lnTo>
                <a:lnTo>
                  <a:pt x="1157693" y="2164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5140" y="7222972"/>
            <a:ext cx="991443" cy="677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9301" y="7276335"/>
            <a:ext cx="783590" cy="469900"/>
          </a:xfrm>
          <a:custGeom>
            <a:avLst/>
            <a:gdLst/>
            <a:ahLst/>
            <a:cxnLst/>
            <a:rect l="l" t="t" r="r" b="b"/>
            <a:pathLst>
              <a:path w="783590" h="469900">
                <a:moveTo>
                  <a:pt x="0" y="447567"/>
                </a:moveTo>
                <a:lnTo>
                  <a:pt x="770349" y="0"/>
                </a:lnTo>
                <a:lnTo>
                  <a:pt x="783109" y="21962"/>
                </a:lnTo>
                <a:lnTo>
                  <a:pt x="12759" y="469529"/>
                </a:lnTo>
                <a:lnTo>
                  <a:pt x="0" y="447567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9956" y="7123701"/>
            <a:ext cx="772491" cy="772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7711" y="7180663"/>
            <a:ext cx="557530" cy="557530"/>
          </a:xfrm>
          <a:custGeom>
            <a:avLst/>
            <a:gdLst/>
            <a:ahLst/>
            <a:cxnLst/>
            <a:rect l="l" t="t" r="r" b="b"/>
            <a:pathLst>
              <a:path w="557529" h="557529">
                <a:moveTo>
                  <a:pt x="539005" y="556965"/>
                </a:moveTo>
                <a:lnTo>
                  <a:pt x="0" y="17960"/>
                </a:lnTo>
                <a:lnTo>
                  <a:pt x="17960" y="0"/>
                </a:lnTo>
                <a:lnTo>
                  <a:pt x="556965" y="539005"/>
                </a:lnTo>
                <a:lnTo>
                  <a:pt x="539005" y="556965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84017" y="6248743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72923" y="628684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3" y="0"/>
                </a:moveTo>
                <a:lnTo>
                  <a:pt x="179796" y="4068"/>
                </a:lnTo>
                <a:lnTo>
                  <a:pt x="138613" y="16273"/>
                </a:lnTo>
                <a:lnTo>
                  <a:pt x="99957" y="36615"/>
                </a:lnTo>
                <a:lnTo>
                  <a:pt x="65093" y="65093"/>
                </a:lnTo>
                <a:lnTo>
                  <a:pt x="36615" y="99957"/>
                </a:lnTo>
                <a:lnTo>
                  <a:pt x="16273" y="138613"/>
                </a:lnTo>
                <a:lnTo>
                  <a:pt x="4068" y="179796"/>
                </a:lnTo>
                <a:lnTo>
                  <a:pt x="0" y="222243"/>
                </a:lnTo>
                <a:lnTo>
                  <a:pt x="4068" y="264690"/>
                </a:lnTo>
                <a:lnTo>
                  <a:pt x="16273" y="305873"/>
                </a:lnTo>
                <a:lnTo>
                  <a:pt x="36615" y="344529"/>
                </a:lnTo>
                <a:lnTo>
                  <a:pt x="65093" y="379393"/>
                </a:lnTo>
                <a:lnTo>
                  <a:pt x="99957" y="407876"/>
                </a:lnTo>
                <a:lnTo>
                  <a:pt x="138613" y="428220"/>
                </a:lnTo>
                <a:lnTo>
                  <a:pt x="179796" y="440427"/>
                </a:lnTo>
                <a:lnTo>
                  <a:pt x="222243" y="444496"/>
                </a:lnTo>
                <a:lnTo>
                  <a:pt x="264690" y="440427"/>
                </a:lnTo>
                <a:lnTo>
                  <a:pt x="305873" y="428220"/>
                </a:lnTo>
                <a:lnTo>
                  <a:pt x="344529" y="407876"/>
                </a:lnTo>
                <a:lnTo>
                  <a:pt x="379393" y="379393"/>
                </a:lnTo>
                <a:lnTo>
                  <a:pt x="407876" y="344529"/>
                </a:lnTo>
                <a:lnTo>
                  <a:pt x="428220" y="305873"/>
                </a:lnTo>
                <a:lnTo>
                  <a:pt x="440427" y="264690"/>
                </a:lnTo>
                <a:lnTo>
                  <a:pt x="444496" y="222243"/>
                </a:lnTo>
                <a:lnTo>
                  <a:pt x="440427" y="179796"/>
                </a:lnTo>
                <a:lnTo>
                  <a:pt x="428220" y="138613"/>
                </a:lnTo>
                <a:lnTo>
                  <a:pt x="407876" y="99957"/>
                </a:lnTo>
                <a:lnTo>
                  <a:pt x="379393" y="65093"/>
                </a:lnTo>
                <a:lnTo>
                  <a:pt x="344529" y="36615"/>
                </a:lnTo>
                <a:lnTo>
                  <a:pt x="305873" y="16273"/>
                </a:lnTo>
                <a:lnTo>
                  <a:pt x="264690" y="4068"/>
                </a:lnTo>
                <a:lnTo>
                  <a:pt x="222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72917" y="6286843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61667" y="6875398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0573" y="6913492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49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50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41"/>
                </a:lnTo>
                <a:lnTo>
                  <a:pt x="428226" y="305884"/>
                </a:lnTo>
                <a:lnTo>
                  <a:pt x="440431" y="264699"/>
                </a:lnTo>
                <a:lnTo>
                  <a:pt x="444500" y="222250"/>
                </a:lnTo>
                <a:lnTo>
                  <a:pt x="440431" y="179800"/>
                </a:lnTo>
                <a:lnTo>
                  <a:pt x="428226" y="138615"/>
                </a:lnTo>
                <a:lnTo>
                  <a:pt x="407884" y="99958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67" y="691349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25505" y="5506618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14411" y="554471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5"/>
                </a:lnTo>
                <a:lnTo>
                  <a:pt x="99958" y="36620"/>
                </a:lnTo>
                <a:lnTo>
                  <a:pt x="65093" y="65103"/>
                </a:lnTo>
                <a:lnTo>
                  <a:pt x="36615" y="99967"/>
                </a:lnTo>
                <a:lnTo>
                  <a:pt x="16273" y="138622"/>
                </a:lnTo>
                <a:lnTo>
                  <a:pt x="4068" y="179806"/>
                </a:lnTo>
                <a:lnTo>
                  <a:pt x="0" y="222253"/>
                </a:lnTo>
                <a:lnTo>
                  <a:pt x="4068" y="264700"/>
                </a:lnTo>
                <a:lnTo>
                  <a:pt x="16273" y="305883"/>
                </a:lnTo>
                <a:lnTo>
                  <a:pt x="36615" y="344538"/>
                </a:lnTo>
                <a:lnTo>
                  <a:pt x="65093" y="379402"/>
                </a:lnTo>
                <a:lnTo>
                  <a:pt x="99958" y="407885"/>
                </a:lnTo>
                <a:lnTo>
                  <a:pt x="138615" y="428230"/>
                </a:lnTo>
                <a:lnTo>
                  <a:pt x="179800" y="440437"/>
                </a:lnTo>
                <a:lnTo>
                  <a:pt x="222249" y="444506"/>
                </a:lnTo>
                <a:lnTo>
                  <a:pt x="264699" y="440437"/>
                </a:lnTo>
                <a:lnTo>
                  <a:pt x="305884" y="428230"/>
                </a:lnTo>
                <a:lnTo>
                  <a:pt x="344541" y="407885"/>
                </a:lnTo>
                <a:lnTo>
                  <a:pt x="379406" y="379402"/>
                </a:lnTo>
                <a:lnTo>
                  <a:pt x="407884" y="344538"/>
                </a:lnTo>
                <a:lnTo>
                  <a:pt x="428226" y="305883"/>
                </a:lnTo>
                <a:lnTo>
                  <a:pt x="440431" y="264700"/>
                </a:lnTo>
                <a:lnTo>
                  <a:pt x="444500" y="222253"/>
                </a:lnTo>
                <a:lnTo>
                  <a:pt x="440431" y="179806"/>
                </a:lnTo>
                <a:lnTo>
                  <a:pt x="428226" y="138622"/>
                </a:lnTo>
                <a:lnTo>
                  <a:pt x="407884" y="99967"/>
                </a:lnTo>
                <a:lnTo>
                  <a:pt x="379406" y="65103"/>
                </a:lnTo>
                <a:lnTo>
                  <a:pt x="344541" y="36620"/>
                </a:lnTo>
                <a:lnTo>
                  <a:pt x="305884" y="16275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14405" y="554471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0607" y="7665516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9500" y="7703622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7"/>
                </a:lnTo>
                <a:lnTo>
                  <a:pt x="16273" y="138613"/>
                </a:lnTo>
                <a:lnTo>
                  <a:pt x="4068" y="179797"/>
                </a:lnTo>
                <a:lnTo>
                  <a:pt x="0" y="222245"/>
                </a:lnTo>
                <a:lnTo>
                  <a:pt x="4068" y="264693"/>
                </a:lnTo>
                <a:lnTo>
                  <a:pt x="16273" y="305879"/>
                </a:lnTo>
                <a:lnTo>
                  <a:pt x="36615" y="344537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50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37"/>
                </a:lnTo>
                <a:lnTo>
                  <a:pt x="428226" y="305879"/>
                </a:lnTo>
                <a:lnTo>
                  <a:pt x="440431" y="264693"/>
                </a:lnTo>
                <a:lnTo>
                  <a:pt x="444500" y="222245"/>
                </a:lnTo>
                <a:lnTo>
                  <a:pt x="440431" y="179797"/>
                </a:lnTo>
                <a:lnTo>
                  <a:pt x="428226" y="138613"/>
                </a:lnTo>
                <a:lnTo>
                  <a:pt x="407884" y="99957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89507" y="770361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9001" y="7672146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7895" y="771024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62"/>
                </a:lnTo>
                <a:lnTo>
                  <a:pt x="16273" y="138620"/>
                </a:lnTo>
                <a:lnTo>
                  <a:pt x="4068" y="179806"/>
                </a:lnTo>
                <a:lnTo>
                  <a:pt x="0" y="222254"/>
                </a:lnTo>
                <a:lnTo>
                  <a:pt x="4068" y="264702"/>
                </a:lnTo>
                <a:lnTo>
                  <a:pt x="16273" y="305886"/>
                </a:lnTo>
                <a:lnTo>
                  <a:pt x="36615" y="344542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50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42"/>
                </a:lnTo>
                <a:lnTo>
                  <a:pt x="428226" y="305886"/>
                </a:lnTo>
                <a:lnTo>
                  <a:pt x="440431" y="264702"/>
                </a:lnTo>
                <a:lnTo>
                  <a:pt x="444500" y="222254"/>
                </a:lnTo>
                <a:lnTo>
                  <a:pt x="440431" y="179806"/>
                </a:lnTo>
                <a:lnTo>
                  <a:pt x="428226" y="138620"/>
                </a:lnTo>
                <a:lnTo>
                  <a:pt x="407884" y="99962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7901" y="771024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391366" y="5571312"/>
            <a:ext cx="1936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52800" y="5768568"/>
            <a:ext cx="8642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61750" y="8115427"/>
            <a:ext cx="35464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/app1/workers/worker1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04858" y="6980834"/>
            <a:ext cx="22053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45753" y="8117941"/>
            <a:ext cx="35464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/app1/workers/worker2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46167" y="6881012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35073" y="691911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50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50" y="444500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41"/>
                </a:lnTo>
                <a:lnTo>
                  <a:pt x="428226" y="305884"/>
                </a:lnTo>
                <a:lnTo>
                  <a:pt x="440431" y="264699"/>
                </a:lnTo>
                <a:lnTo>
                  <a:pt x="444500" y="222250"/>
                </a:lnTo>
                <a:lnTo>
                  <a:pt x="440431" y="179800"/>
                </a:lnTo>
                <a:lnTo>
                  <a:pt x="428226" y="138615"/>
                </a:lnTo>
                <a:lnTo>
                  <a:pt x="407884" y="99958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35067" y="6919112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94963" y="6639243"/>
            <a:ext cx="1647995" cy="567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7164" y="6680657"/>
            <a:ext cx="1463675" cy="384175"/>
          </a:xfrm>
          <a:custGeom>
            <a:avLst/>
            <a:gdLst/>
            <a:ahLst/>
            <a:cxnLst/>
            <a:rect l="l" t="t" r="r" b="b"/>
            <a:pathLst>
              <a:path w="1463675" h="384175">
                <a:moveTo>
                  <a:pt x="6073" y="0"/>
                </a:moveTo>
                <a:lnTo>
                  <a:pt x="1463572" y="358904"/>
                </a:lnTo>
                <a:lnTo>
                  <a:pt x="1457499" y="383567"/>
                </a:lnTo>
                <a:lnTo>
                  <a:pt x="0" y="24663"/>
                </a:lnTo>
                <a:lnTo>
                  <a:pt x="6073" y="0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984293" y="7396543"/>
            <a:ext cx="18700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/app1/lock1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62210" y="8984050"/>
            <a:ext cx="6937298" cy="612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02000" y="8991600"/>
            <a:ext cx="68580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2000" y="8991600"/>
            <a:ext cx="6858000" cy="546100"/>
          </a:xfrm>
          <a:custGeom>
            <a:avLst/>
            <a:gdLst/>
            <a:ahLst/>
            <a:cxnLst/>
            <a:rect l="l" t="t" r="r" b="b"/>
            <a:pathLst>
              <a:path w="6858000" h="546100">
                <a:moveTo>
                  <a:pt x="0" y="0"/>
                </a:moveTo>
                <a:lnTo>
                  <a:pt x="6858000" y="0"/>
                </a:lnTo>
                <a:lnTo>
                  <a:pt x="68580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02000" y="8991600"/>
            <a:ext cx="6858000" cy="5461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64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processes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compete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times for the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lock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4455" y="3582530"/>
            <a:ext cx="11201400" cy="14939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8300" y="3632200"/>
            <a:ext cx="11099800" cy="139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68300" y="3632200"/>
            <a:ext cx="11099800" cy="1397000"/>
          </a:xfrm>
          <a:prstGeom prst="rect">
            <a:avLst/>
          </a:prstGeom>
          <a:solidFill>
            <a:srgbClr val="00D026"/>
          </a:solidFill>
        </p:spPr>
        <p:txBody>
          <a:bodyPr vert="horz" wrap="square" lIns="0" tIns="69215" rIns="0" bIns="0" rtlCol="0">
            <a:spAutoFit/>
          </a:bodyPr>
          <a:lstStyle/>
          <a:p>
            <a:pPr marL="176530">
              <a:lnSpc>
                <a:spcPts val="3220"/>
              </a:lnSpc>
              <a:spcBef>
                <a:spcPts val="545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Question:</a:t>
            </a:r>
            <a:endParaRPr sz="2700">
              <a:latin typeface="Arial"/>
              <a:cs typeface="Arial"/>
            </a:endParaRPr>
          </a:p>
          <a:p>
            <a:pPr marL="176530" marR="146685">
              <a:lnSpc>
                <a:spcPts val="3200"/>
              </a:lnSpc>
              <a:spcBef>
                <a:spcPts val="12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all workers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700" spc="40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use a </a:t>
            </a:r>
            <a:r>
              <a:rPr sz="2700" spc="2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through 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lock?</a:t>
            </a:r>
            <a:endParaRPr sz="2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78396" y="663562"/>
            <a:ext cx="1517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22896" y="620966"/>
            <a:ext cx="103124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96571" y="620966"/>
            <a:ext cx="20370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create(path,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476255" y="620966"/>
            <a:ext cx="86360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82263" y="620966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flags)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668871" y="1045325"/>
          <a:ext cx="4848316" cy="82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466725" indent="-444500">
                        <a:lnSpc>
                          <a:spcPts val="2600"/>
                        </a:lnSpc>
                        <a:buSzPct val="75000"/>
                        <a:buChar char="•"/>
                        <a:tabLst>
                          <a:tab pos="466090" algn="l"/>
                          <a:tab pos="466725" algn="l"/>
                        </a:tabLst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void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600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delete(path,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60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version)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466725" indent="-44450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75000"/>
                        <a:buChar char="•"/>
                        <a:tabLst>
                          <a:tab pos="466090" algn="l"/>
                          <a:tab pos="466725" algn="l"/>
                        </a:tabLst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Stat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exists(path,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watch)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7122896" y="1878266"/>
            <a:ext cx="203771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(data,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Stat)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302580" y="1878266"/>
            <a:ext cx="22047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getData(path,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49931" y="1878266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22896" y="2297366"/>
            <a:ext cx="6959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61236" y="2297366"/>
            <a:ext cx="32111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setData(path,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314595" y="2297366"/>
            <a:ext cx="13671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version)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8396" y="1920862"/>
            <a:ext cx="151765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22896" y="2716466"/>
            <a:ext cx="13665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String[]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31908" y="2716466"/>
            <a:ext cx="28752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getChildren(path,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649931" y="2716466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17116" y="6772201"/>
            <a:ext cx="1363852" cy="1156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55216" y="6784903"/>
            <a:ext cx="1287653" cy="1079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55216" y="6784899"/>
            <a:ext cx="1287780" cy="1080135"/>
          </a:xfrm>
          <a:custGeom>
            <a:avLst/>
            <a:gdLst/>
            <a:ahLst/>
            <a:cxnLst/>
            <a:rect l="l" t="t" r="r" b="b"/>
            <a:pathLst>
              <a:path w="1287780" h="1080134">
                <a:moveTo>
                  <a:pt x="643826" y="0"/>
                </a:moveTo>
                <a:lnTo>
                  <a:pt x="0" y="539927"/>
                </a:lnTo>
                <a:lnTo>
                  <a:pt x="643826" y="1079855"/>
                </a:lnTo>
                <a:lnTo>
                  <a:pt x="1287653" y="539927"/>
                </a:lnTo>
                <a:lnTo>
                  <a:pt x="643826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049106" y="7128903"/>
            <a:ext cx="49974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ok?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46493" y="7124696"/>
            <a:ext cx="3162300" cy="431800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95"/>
              </a:spcBef>
            </a:pPr>
            <a:r>
              <a:rPr sz="2100" spc="-5" dirty="0">
                <a:latin typeface="Courier New"/>
                <a:cs typeface="Courier New"/>
              </a:rPr>
              <a:t>use locked</a:t>
            </a:r>
            <a:r>
              <a:rPr sz="2100" spc="-85" dirty="0">
                <a:latin typeface="Courier New"/>
                <a:cs typeface="Courier New"/>
              </a:rPr>
              <a:t> </a:t>
            </a:r>
            <a:r>
              <a:rPr sz="2100" dirty="0">
                <a:latin typeface="Courier New"/>
                <a:cs typeface="Courier New"/>
              </a:rPr>
              <a:t>resource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57200" y="5626101"/>
            <a:ext cx="4445000" cy="431800"/>
          </a:xfrm>
          <a:custGeom>
            <a:avLst/>
            <a:gdLst/>
            <a:ahLst/>
            <a:cxnLst/>
            <a:rect l="l" t="t" r="r" b="b"/>
            <a:pathLst>
              <a:path w="4445000" h="431800">
                <a:moveTo>
                  <a:pt x="0" y="0"/>
                </a:moveTo>
                <a:lnTo>
                  <a:pt x="4445003" y="0"/>
                </a:lnTo>
                <a:lnTo>
                  <a:pt x="4445003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04130" y="5668492"/>
            <a:ext cx="43472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Courier New"/>
                <a:cs typeface="Courier New"/>
              </a:rPr>
              <a:t>create(/app1/lock1,…,EPHE.)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68300" y="8610600"/>
            <a:ext cx="4127500" cy="431800"/>
          </a:xfrm>
          <a:custGeom>
            <a:avLst/>
            <a:gdLst/>
            <a:ahLst/>
            <a:cxnLst/>
            <a:rect l="l" t="t" r="r" b="b"/>
            <a:pathLst>
              <a:path w="4127500" h="431800">
                <a:moveTo>
                  <a:pt x="0" y="0"/>
                </a:moveTo>
                <a:lnTo>
                  <a:pt x="4127500" y="0"/>
                </a:lnTo>
                <a:lnTo>
                  <a:pt x="41275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68299" y="8610600"/>
            <a:ext cx="4127500" cy="431800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54"/>
              </a:spcBef>
            </a:pPr>
            <a:r>
              <a:rPr sz="2100" dirty="0">
                <a:latin typeface="Courier New"/>
                <a:cs typeface="Courier New"/>
              </a:rPr>
              <a:t>getData(/app1/lock1,</a:t>
            </a:r>
            <a:r>
              <a:rPr sz="2100" dirty="0">
                <a:solidFill>
                  <a:srgbClr val="0096FF"/>
                </a:solidFill>
                <a:latin typeface="Courier New"/>
                <a:cs typeface="Courier New"/>
              </a:rPr>
              <a:t>true</a:t>
            </a:r>
            <a:r>
              <a:rPr sz="2100" dirty="0">
                <a:latin typeface="Courier New"/>
                <a:cs typeface="Courier New"/>
              </a:rPr>
              <a:t>)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298699" y="6057896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99"/>
                </a:lnTo>
              </a:path>
            </a:pathLst>
          </a:custGeom>
          <a:ln w="508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92020" y="659130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213360" y="0"/>
                </a:moveTo>
                <a:lnTo>
                  <a:pt x="0" y="0"/>
                </a:lnTo>
                <a:lnTo>
                  <a:pt x="10668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98699" y="7886698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508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92020" y="840740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213360" y="0"/>
                </a:moveTo>
                <a:lnTo>
                  <a:pt x="0" y="0"/>
                </a:lnTo>
                <a:lnTo>
                  <a:pt x="106680" y="213359"/>
                </a:lnTo>
                <a:lnTo>
                  <a:pt x="21336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21001" y="7340596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597477" y="0"/>
                </a:lnTo>
                <a:lnTo>
                  <a:pt x="622299" y="0"/>
                </a:lnTo>
              </a:path>
            </a:pathLst>
          </a:custGeom>
          <a:ln w="508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7900" y="723391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0" y="0"/>
                </a:move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037420" y="6838771"/>
            <a:ext cx="5791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05493"/>
                </a:solidFill>
                <a:latin typeface="Arial"/>
                <a:cs typeface="Arial"/>
              </a:rPr>
              <a:t>yes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020"/>
              </a:lnSpc>
            </a:pPr>
            <a:r>
              <a:rPr sz="6700" spc="5" dirty="0"/>
              <a:t>Example:</a:t>
            </a:r>
            <a:endParaRPr sz="6700"/>
          </a:p>
          <a:p>
            <a:pPr marL="12700">
              <a:lnSpc>
                <a:spcPts val="8020"/>
              </a:lnSpc>
            </a:pPr>
            <a:r>
              <a:rPr sz="6700" spc="110" dirty="0"/>
              <a:t>locking </a:t>
            </a:r>
            <a:r>
              <a:rPr sz="6700" spc="5" dirty="0"/>
              <a:t>without </a:t>
            </a:r>
            <a:r>
              <a:rPr sz="6700" spc="70" dirty="0"/>
              <a:t>herd</a:t>
            </a:r>
            <a:r>
              <a:rPr sz="6700" spc="-140" dirty="0"/>
              <a:t> </a:t>
            </a:r>
            <a:r>
              <a:rPr sz="6700" spc="50" dirty="0"/>
              <a:t>effect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825500" y="8394700"/>
            <a:ext cx="11099800" cy="135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24130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2770" y="5822454"/>
            <a:ext cx="991443" cy="677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96931" y="5875818"/>
            <a:ext cx="783590" cy="469900"/>
          </a:xfrm>
          <a:custGeom>
            <a:avLst/>
            <a:gdLst/>
            <a:ahLst/>
            <a:cxnLst/>
            <a:rect l="l" t="t" r="r" b="b"/>
            <a:pathLst>
              <a:path w="783590" h="469900">
                <a:moveTo>
                  <a:pt x="0" y="447567"/>
                </a:moveTo>
                <a:lnTo>
                  <a:pt x="770349" y="0"/>
                </a:lnTo>
                <a:lnTo>
                  <a:pt x="783109" y="21962"/>
                </a:lnTo>
                <a:lnTo>
                  <a:pt x="12759" y="469529"/>
                </a:lnTo>
                <a:lnTo>
                  <a:pt x="0" y="447567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2009" y="4873662"/>
            <a:ext cx="1367311" cy="934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816" y="4927675"/>
            <a:ext cx="1158240" cy="725170"/>
          </a:xfrm>
          <a:custGeom>
            <a:avLst/>
            <a:gdLst/>
            <a:ahLst/>
            <a:cxnLst/>
            <a:rect l="l" t="t" r="r" b="b"/>
            <a:pathLst>
              <a:path w="1158240" h="725170">
                <a:moveTo>
                  <a:pt x="1157693" y="21642"/>
                </a:moveTo>
                <a:lnTo>
                  <a:pt x="13295" y="724689"/>
                </a:lnTo>
                <a:lnTo>
                  <a:pt x="0" y="703047"/>
                </a:lnTo>
                <a:lnTo>
                  <a:pt x="1144397" y="0"/>
                </a:lnTo>
                <a:lnTo>
                  <a:pt x="1157693" y="2164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3478" y="6479870"/>
            <a:ext cx="991443" cy="677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652" y="6533233"/>
            <a:ext cx="783590" cy="469900"/>
          </a:xfrm>
          <a:custGeom>
            <a:avLst/>
            <a:gdLst/>
            <a:ahLst/>
            <a:cxnLst/>
            <a:rect l="l" t="t" r="r" b="b"/>
            <a:pathLst>
              <a:path w="783590" h="469900">
                <a:moveTo>
                  <a:pt x="0" y="447567"/>
                </a:moveTo>
                <a:lnTo>
                  <a:pt x="770349" y="0"/>
                </a:lnTo>
                <a:lnTo>
                  <a:pt x="783109" y="21962"/>
                </a:lnTo>
                <a:lnTo>
                  <a:pt x="12759" y="469529"/>
                </a:lnTo>
                <a:lnTo>
                  <a:pt x="0" y="447567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8294" y="6380612"/>
            <a:ext cx="772491" cy="772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6062" y="6437573"/>
            <a:ext cx="557530" cy="557530"/>
          </a:xfrm>
          <a:custGeom>
            <a:avLst/>
            <a:gdLst/>
            <a:ahLst/>
            <a:cxnLst/>
            <a:rect l="l" t="t" r="r" b="b"/>
            <a:pathLst>
              <a:path w="557529" h="557529">
                <a:moveTo>
                  <a:pt x="539005" y="556965"/>
                </a:moveTo>
                <a:lnTo>
                  <a:pt x="0" y="17960"/>
                </a:lnTo>
                <a:lnTo>
                  <a:pt x="17960" y="0"/>
                </a:lnTo>
                <a:lnTo>
                  <a:pt x="556965" y="539005"/>
                </a:lnTo>
                <a:lnTo>
                  <a:pt x="539005" y="556965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32368" y="5505640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1262" y="554374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50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50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41"/>
                </a:lnTo>
                <a:lnTo>
                  <a:pt x="428226" y="305884"/>
                </a:lnTo>
                <a:lnTo>
                  <a:pt x="440431" y="264699"/>
                </a:lnTo>
                <a:lnTo>
                  <a:pt x="444500" y="222249"/>
                </a:lnTo>
                <a:lnTo>
                  <a:pt x="440431" y="179800"/>
                </a:lnTo>
                <a:lnTo>
                  <a:pt x="428226" y="138615"/>
                </a:lnTo>
                <a:lnTo>
                  <a:pt x="407884" y="99958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21268" y="554374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0018" y="6132296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98911" y="6170393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4" y="0"/>
                </a:moveTo>
                <a:lnTo>
                  <a:pt x="179806" y="4068"/>
                </a:lnTo>
                <a:lnTo>
                  <a:pt x="138620" y="16275"/>
                </a:lnTo>
                <a:lnTo>
                  <a:pt x="99962" y="36620"/>
                </a:lnTo>
                <a:lnTo>
                  <a:pt x="65093" y="65103"/>
                </a:lnTo>
                <a:lnTo>
                  <a:pt x="36615" y="99967"/>
                </a:lnTo>
                <a:lnTo>
                  <a:pt x="16273" y="138622"/>
                </a:lnTo>
                <a:lnTo>
                  <a:pt x="4068" y="179806"/>
                </a:lnTo>
                <a:lnTo>
                  <a:pt x="0" y="222253"/>
                </a:lnTo>
                <a:lnTo>
                  <a:pt x="4068" y="264700"/>
                </a:lnTo>
                <a:lnTo>
                  <a:pt x="16273" y="305883"/>
                </a:lnTo>
                <a:lnTo>
                  <a:pt x="36615" y="344538"/>
                </a:lnTo>
                <a:lnTo>
                  <a:pt x="65093" y="379402"/>
                </a:lnTo>
                <a:lnTo>
                  <a:pt x="99962" y="407881"/>
                </a:lnTo>
                <a:lnTo>
                  <a:pt x="138620" y="428223"/>
                </a:lnTo>
                <a:lnTo>
                  <a:pt x="179806" y="440428"/>
                </a:lnTo>
                <a:lnTo>
                  <a:pt x="222254" y="444496"/>
                </a:lnTo>
                <a:lnTo>
                  <a:pt x="264702" y="440428"/>
                </a:lnTo>
                <a:lnTo>
                  <a:pt x="305886" y="428223"/>
                </a:lnTo>
                <a:lnTo>
                  <a:pt x="344542" y="407881"/>
                </a:lnTo>
                <a:lnTo>
                  <a:pt x="379406" y="379402"/>
                </a:lnTo>
                <a:lnTo>
                  <a:pt x="407884" y="344538"/>
                </a:lnTo>
                <a:lnTo>
                  <a:pt x="428226" y="305883"/>
                </a:lnTo>
                <a:lnTo>
                  <a:pt x="440431" y="264700"/>
                </a:lnTo>
                <a:lnTo>
                  <a:pt x="444500" y="222253"/>
                </a:lnTo>
                <a:lnTo>
                  <a:pt x="440431" y="179806"/>
                </a:lnTo>
                <a:lnTo>
                  <a:pt x="428226" y="138622"/>
                </a:lnTo>
                <a:lnTo>
                  <a:pt x="407884" y="99967"/>
                </a:lnTo>
                <a:lnTo>
                  <a:pt x="379406" y="65103"/>
                </a:lnTo>
                <a:lnTo>
                  <a:pt x="344542" y="36620"/>
                </a:lnTo>
                <a:lnTo>
                  <a:pt x="305886" y="16275"/>
                </a:lnTo>
                <a:lnTo>
                  <a:pt x="264702" y="4068"/>
                </a:lnTo>
                <a:lnTo>
                  <a:pt x="222254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8918" y="617039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73856" y="4763515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62750" y="4801622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4" y="0"/>
                </a:moveTo>
                <a:lnTo>
                  <a:pt x="179806" y="4068"/>
                </a:lnTo>
                <a:lnTo>
                  <a:pt x="138620" y="16273"/>
                </a:lnTo>
                <a:lnTo>
                  <a:pt x="99962" y="36615"/>
                </a:lnTo>
                <a:lnTo>
                  <a:pt x="65093" y="65093"/>
                </a:lnTo>
                <a:lnTo>
                  <a:pt x="36615" y="99957"/>
                </a:lnTo>
                <a:lnTo>
                  <a:pt x="16273" y="138613"/>
                </a:lnTo>
                <a:lnTo>
                  <a:pt x="4068" y="179797"/>
                </a:lnTo>
                <a:lnTo>
                  <a:pt x="0" y="222245"/>
                </a:lnTo>
                <a:lnTo>
                  <a:pt x="4068" y="264693"/>
                </a:lnTo>
                <a:lnTo>
                  <a:pt x="16273" y="305879"/>
                </a:lnTo>
                <a:lnTo>
                  <a:pt x="36615" y="344537"/>
                </a:lnTo>
                <a:lnTo>
                  <a:pt x="65093" y="379406"/>
                </a:lnTo>
                <a:lnTo>
                  <a:pt x="99962" y="407884"/>
                </a:lnTo>
                <a:lnTo>
                  <a:pt x="138620" y="428226"/>
                </a:lnTo>
                <a:lnTo>
                  <a:pt x="179806" y="440431"/>
                </a:lnTo>
                <a:lnTo>
                  <a:pt x="222254" y="444499"/>
                </a:lnTo>
                <a:lnTo>
                  <a:pt x="264702" y="440431"/>
                </a:lnTo>
                <a:lnTo>
                  <a:pt x="305886" y="428226"/>
                </a:lnTo>
                <a:lnTo>
                  <a:pt x="344542" y="407884"/>
                </a:lnTo>
                <a:lnTo>
                  <a:pt x="379406" y="379406"/>
                </a:lnTo>
                <a:lnTo>
                  <a:pt x="407884" y="344537"/>
                </a:lnTo>
                <a:lnTo>
                  <a:pt x="428226" y="305879"/>
                </a:lnTo>
                <a:lnTo>
                  <a:pt x="440431" y="264693"/>
                </a:lnTo>
                <a:lnTo>
                  <a:pt x="444500" y="222245"/>
                </a:lnTo>
                <a:lnTo>
                  <a:pt x="440431" y="179797"/>
                </a:lnTo>
                <a:lnTo>
                  <a:pt x="428226" y="138613"/>
                </a:lnTo>
                <a:lnTo>
                  <a:pt x="407884" y="99957"/>
                </a:lnTo>
                <a:lnTo>
                  <a:pt x="379406" y="65093"/>
                </a:lnTo>
                <a:lnTo>
                  <a:pt x="344542" y="36615"/>
                </a:lnTo>
                <a:lnTo>
                  <a:pt x="305886" y="16273"/>
                </a:lnTo>
                <a:lnTo>
                  <a:pt x="264702" y="4068"/>
                </a:lnTo>
                <a:lnTo>
                  <a:pt x="222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62756" y="4801616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48945" y="6922414"/>
            <a:ext cx="622299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7852" y="696052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3" y="0"/>
                </a:moveTo>
                <a:lnTo>
                  <a:pt x="179796" y="4068"/>
                </a:lnTo>
                <a:lnTo>
                  <a:pt x="138613" y="16273"/>
                </a:lnTo>
                <a:lnTo>
                  <a:pt x="99957" y="36615"/>
                </a:lnTo>
                <a:lnTo>
                  <a:pt x="65093" y="65093"/>
                </a:lnTo>
                <a:lnTo>
                  <a:pt x="36615" y="99958"/>
                </a:lnTo>
                <a:lnTo>
                  <a:pt x="16273" y="138615"/>
                </a:lnTo>
                <a:lnTo>
                  <a:pt x="4068" y="179800"/>
                </a:lnTo>
                <a:lnTo>
                  <a:pt x="0" y="222250"/>
                </a:lnTo>
                <a:lnTo>
                  <a:pt x="4068" y="264699"/>
                </a:lnTo>
                <a:lnTo>
                  <a:pt x="16273" y="305884"/>
                </a:lnTo>
                <a:lnTo>
                  <a:pt x="36615" y="344541"/>
                </a:lnTo>
                <a:lnTo>
                  <a:pt x="65093" y="379406"/>
                </a:lnTo>
                <a:lnTo>
                  <a:pt x="99957" y="407884"/>
                </a:lnTo>
                <a:lnTo>
                  <a:pt x="138613" y="428226"/>
                </a:lnTo>
                <a:lnTo>
                  <a:pt x="179796" y="440431"/>
                </a:lnTo>
                <a:lnTo>
                  <a:pt x="222243" y="444500"/>
                </a:lnTo>
                <a:lnTo>
                  <a:pt x="264690" y="440431"/>
                </a:lnTo>
                <a:lnTo>
                  <a:pt x="305873" y="428226"/>
                </a:lnTo>
                <a:lnTo>
                  <a:pt x="344529" y="407884"/>
                </a:lnTo>
                <a:lnTo>
                  <a:pt x="379393" y="379406"/>
                </a:lnTo>
                <a:lnTo>
                  <a:pt x="407876" y="344541"/>
                </a:lnTo>
                <a:lnTo>
                  <a:pt x="428220" y="305884"/>
                </a:lnTo>
                <a:lnTo>
                  <a:pt x="440427" y="264699"/>
                </a:lnTo>
                <a:lnTo>
                  <a:pt x="444496" y="222250"/>
                </a:lnTo>
                <a:lnTo>
                  <a:pt x="440427" y="179800"/>
                </a:lnTo>
                <a:lnTo>
                  <a:pt x="428220" y="138615"/>
                </a:lnTo>
                <a:lnTo>
                  <a:pt x="407876" y="99958"/>
                </a:lnTo>
                <a:lnTo>
                  <a:pt x="379393" y="65093"/>
                </a:lnTo>
                <a:lnTo>
                  <a:pt x="344529" y="36615"/>
                </a:lnTo>
                <a:lnTo>
                  <a:pt x="305873" y="16273"/>
                </a:lnTo>
                <a:lnTo>
                  <a:pt x="264690" y="4068"/>
                </a:lnTo>
                <a:lnTo>
                  <a:pt x="222243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7845" y="696051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7340" y="6929043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66246" y="696714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3" y="0"/>
                </a:moveTo>
                <a:lnTo>
                  <a:pt x="179796" y="4068"/>
                </a:lnTo>
                <a:lnTo>
                  <a:pt x="138613" y="16273"/>
                </a:lnTo>
                <a:lnTo>
                  <a:pt x="99957" y="36615"/>
                </a:lnTo>
                <a:lnTo>
                  <a:pt x="65093" y="65093"/>
                </a:lnTo>
                <a:lnTo>
                  <a:pt x="36615" y="99957"/>
                </a:lnTo>
                <a:lnTo>
                  <a:pt x="16273" y="138613"/>
                </a:lnTo>
                <a:lnTo>
                  <a:pt x="4068" y="179796"/>
                </a:lnTo>
                <a:lnTo>
                  <a:pt x="0" y="222243"/>
                </a:lnTo>
                <a:lnTo>
                  <a:pt x="4068" y="264690"/>
                </a:lnTo>
                <a:lnTo>
                  <a:pt x="16273" y="305873"/>
                </a:lnTo>
                <a:lnTo>
                  <a:pt x="36615" y="344529"/>
                </a:lnTo>
                <a:lnTo>
                  <a:pt x="65093" y="379393"/>
                </a:lnTo>
                <a:lnTo>
                  <a:pt x="99957" y="407876"/>
                </a:lnTo>
                <a:lnTo>
                  <a:pt x="138613" y="428220"/>
                </a:lnTo>
                <a:lnTo>
                  <a:pt x="179796" y="440427"/>
                </a:lnTo>
                <a:lnTo>
                  <a:pt x="222243" y="444496"/>
                </a:lnTo>
                <a:lnTo>
                  <a:pt x="264690" y="440427"/>
                </a:lnTo>
                <a:lnTo>
                  <a:pt x="305873" y="428220"/>
                </a:lnTo>
                <a:lnTo>
                  <a:pt x="344529" y="407876"/>
                </a:lnTo>
                <a:lnTo>
                  <a:pt x="379393" y="379393"/>
                </a:lnTo>
                <a:lnTo>
                  <a:pt x="407876" y="344529"/>
                </a:lnTo>
                <a:lnTo>
                  <a:pt x="428220" y="305873"/>
                </a:lnTo>
                <a:lnTo>
                  <a:pt x="440427" y="264690"/>
                </a:lnTo>
                <a:lnTo>
                  <a:pt x="444496" y="222243"/>
                </a:lnTo>
                <a:lnTo>
                  <a:pt x="440427" y="179796"/>
                </a:lnTo>
                <a:lnTo>
                  <a:pt x="428220" y="138613"/>
                </a:lnTo>
                <a:lnTo>
                  <a:pt x="407876" y="99957"/>
                </a:lnTo>
                <a:lnTo>
                  <a:pt x="379393" y="65093"/>
                </a:lnTo>
                <a:lnTo>
                  <a:pt x="344529" y="36615"/>
                </a:lnTo>
                <a:lnTo>
                  <a:pt x="305873" y="16273"/>
                </a:lnTo>
                <a:lnTo>
                  <a:pt x="264690" y="4068"/>
                </a:lnTo>
                <a:lnTo>
                  <a:pt x="222243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66240" y="6967143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339705" y="4828222"/>
            <a:ext cx="1936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6676" y="7355751"/>
            <a:ext cx="30435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/app1/locks/lock_1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63305" y="7355751"/>
            <a:ext cx="30435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/app1/locks/lock_2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02764" y="6391582"/>
            <a:ext cx="3493858" cy="1014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1664" y="6429692"/>
            <a:ext cx="3316604" cy="836930"/>
          </a:xfrm>
          <a:custGeom>
            <a:avLst/>
            <a:gdLst/>
            <a:ahLst/>
            <a:cxnLst/>
            <a:rect l="l" t="t" r="r" b="b"/>
            <a:pathLst>
              <a:path w="3316604" h="836929">
                <a:moveTo>
                  <a:pt x="1658023" y="0"/>
                </a:moveTo>
                <a:lnTo>
                  <a:pt x="0" y="418223"/>
                </a:lnTo>
                <a:lnTo>
                  <a:pt x="1658023" y="836434"/>
                </a:lnTo>
                <a:lnTo>
                  <a:pt x="3316058" y="418223"/>
                </a:lnTo>
                <a:lnTo>
                  <a:pt x="165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1664" y="6429692"/>
            <a:ext cx="3316604" cy="836930"/>
          </a:xfrm>
          <a:custGeom>
            <a:avLst/>
            <a:gdLst/>
            <a:ahLst/>
            <a:cxnLst/>
            <a:rect l="l" t="t" r="r" b="b"/>
            <a:pathLst>
              <a:path w="3316604" h="836929">
                <a:moveTo>
                  <a:pt x="0" y="418222"/>
                </a:moveTo>
                <a:lnTo>
                  <a:pt x="1658023" y="836444"/>
                </a:lnTo>
                <a:lnTo>
                  <a:pt x="3316058" y="418222"/>
                </a:lnTo>
                <a:lnTo>
                  <a:pt x="1658023" y="0"/>
                </a:lnTo>
                <a:lnTo>
                  <a:pt x="0" y="418222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8460" y="3691725"/>
            <a:ext cx="274320" cy="586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25904" y="3721098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4940" y="40259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7550" y="4981180"/>
            <a:ext cx="1784286" cy="1043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6450" y="5019281"/>
            <a:ext cx="1606550" cy="866140"/>
          </a:xfrm>
          <a:custGeom>
            <a:avLst/>
            <a:gdLst/>
            <a:ahLst/>
            <a:cxnLst/>
            <a:rect l="l" t="t" r="r" b="b"/>
            <a:pathLst>
              <a:path w="1606550" h="866139">
                <a:moveTo>
                  <a:pt x="803236" y="0"/>
                </a:moveTo>
                <a:lnTo>
                  <a:pt x="0" y="432968"/>
                </a:lnTo>
                <a:lnTo>
                  <a:pt x="803236" y="865949"/>
                </a:lnTo>
                <a:lnTo>
                  <a:pt x="1606486" y="432968"/>
                </a:lnTo>
                <a:lnTo>
                  <a:pt x="803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6450" y="5019281"/>
            <a:ext cx="1606550" cy="866140"/>
          </a:xfrm>
          <a:custGeom>
            <a:avLst/>
            <a:gdLst/>
            <a:ahLst/>
            <a:cxnLst/>
            <a:rect l="l" t="t" r="r" b="b"/>
            <a:pathLst>
              <a:path w="1606550" h="866139">
                <a:moveTo>
                  <a:pt x="0" y="432976"/>
                </a:moveTo>
                <a:lnTo>
                  <a:pt x="803243" y="865950"/>
                </a:lnTo>
                <a:lnTo>
                  <a:pt x="1606486" y="432976"/>
                </a:lnTo>
                <a:lnTo>
                  <a:pt x="803243" y="0"/>
                </a:lnTo>
                <a:lnTo>
                  <a:pt x="0" y="432976"/>
                </a:lnTo>
                <a:close/>
              </a:path>
            </a:pathLst>
          </a:custGeom>
          <a:ln w="25399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74618" y="5356415"/>
            <a:ext cx="94996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latin typeface="Tahoma"/>
                <a:cs typeface="Tahoma"/>
              </a:rPr>
              <a:t>id=min(ids)?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12527" y="4524057"/>
            <a:ext cx="274320" cy="586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51297" y="4546602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199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90340" y="4864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01095" y="5376329"/>
            <a:ext cx="49181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6800" y="54610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17986" y="0"/>
                </a:lnTo>
                <a:lnTo>
                  <a:pt x="228599" y="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92700" y="54000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270501" y="5257803"/>
            <a:ext cx="1955800" cy="3556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70"/>
              </a:spcBef>
            </a:pPr>
            <a:r>
              <a:rPr sz="1600" spc="-5" dirty="0">
                <a:latin typeface="Courier New"/>
                <a:cs typeface="Courier New"/>
              </a:rPr>
              <a:t>exit (use</a:t>
            </a:r>
            <a:r>
              <a:rPr sz="1600" spc="-8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lock)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93902" y="3314698"/>
            <a:ext cx="4889500" cy="355600"/>
          </a:xfrm>
          <a:custGeom>
            <a:avLst/>
            <a:gdLst/>
            <a:ahLst/>
            <a:cxnLst/>
            <a:rect l="l" t="t" r="r" b="b"/>
            <a:pathLst>
              <a:path w="4889500" h="355600">
                <a:moveTo>
                  <a:pt x="0" y="0"/>
                </a:moveTo>
                <a:lnTo>
                  <a:pt x="4889497" y="0"/>
                </a:lnTo>
                <a:lnTo>
                  <a:pt x="4889497" y="355599"/>
                </a:lnTo>
                <a:lnTo>
                  <a:pt x="0" y="3555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44166" y="3355301"/>
            <a:ext cx="478155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ourier New"/>
                <a:cs typeface="Courier New"/>
              </a:rPr>
              <a:t>id=create(/app1/locks/lock_,SEQ.|EPHE.)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86172" y="5048516"/>
            <a:ext cx="32321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Tahoma"/>
                <a:cs typeface="Tahoma"/>
              </a:rPr>
              <a:t>y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dirty="0"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82795" y="4203698"/>
            <a:ext cx="4648200" cy="355600"/>
          </a:xfrm>
          <a:custGeom>
            <a:avLst/>
            <a:gdLst/>
            <a:ahLst/>
            <a:cxnLst/>
            <a:rect l="l" t="t" r="r" b="b"/>
            <a:pathLst>
              <a:path w="4648200" h="355600">
                <a:moveTo>
                  <a:pt x="0" y="0"/>
                </a:moveTo>
                <a:lnTo>
                  <a:pt x="4648204" y="0"/>
                </a:lnTo>
                <a:lnTo>
                  <a:pt x="4648204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140699" y="4248187"/>
            <a:ext cx="45377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ourier New"/>
                <a:cs typeface="Courier New"/>
              </a:rPr>
              <a:t>ids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9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getChildren(/app1/locks/,false)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12527" y="5890450"/>
            <a:ext cx="274320" cy="586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51297" y="5918198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90340" y="62230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57564" y="4535106"/>
            <a:ext cx="1339748" cy="2428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46506" y="4572355"/>
            <a:ext cx="1170305" cy="2263775"/>
          </a:xfrm>
          <a:custGeom>
            <a:avLst/>
            <a:gdLst/>
            <a:ahLst/>
            <a:cxnLst/>
            <a:rect l="l" t="t" r="r" b="b"/>
            <a:pathLst>
              <a:path w="1170304" h="2263775">
                <a:moveTo>
                  <a:pt x="19621" y="2263267"/>
                </a:moveTo>
                <a:lnTo>
                  <a:pt x="14163" y="2203193"/>
                </a:lnTo>
                <a:lnTo>
                  <a:pt x="9593" y="2143858"/>
                </a:lnTo>
                <a:lnTo>
                  <a:pt x="5910" y="2085261"/>
                </a:lnTo>
                <a:lnTo>
                  <a:pt x="3115" y="2027403"/>
                </a:lnTo>
                <a:lnTo>
                  <a:pt x="1207" y="1970284"/>
                </a:lnTo>
                <a:lnTo>
                  <a:pt x="187" y="1913904"/>
                </a:lnTo>
                <a:lnTo>
                  <a:pt x="54" y="1858262"/>
                </a:lnTo>
                <a:lnTo>
                  <a:pt x="809" y="1803359"/>
                </a:lnTo>
                <a:lnTo>
                  <a:pt x="2451" y="1749194"/>
                </a:lnTo>
                <a:lnTo>
                  <a:pt x="4981" y="1695768"/>
                </a:lnTo>
                <a:lnTo>
                  <a:pt x="8398" y="1643081"/>
                </a:lnTo>
                <a:lnTo>
                  <a:pt x="12702" y="1591133"/>
                </a:lnTo>
                <a:lnTo>
                  <a:pt x="17895" y="1539923"/>
                </a:lnTo>
                <a:lnTo>
                  <a:pt x="23974" y="1489452"/>
                </a:lnTo>
                <a:lnTo>
                  <a:pt x="30941" y="1439719"/>
                </a:lnTo>
                <a:lnTo>
                  <a:pt x="38796" y="1390725"/>
                </a:lnTo>
                <a:lnTo>
                  <a:pt x="47538" y="1342470"/>
                </a:lnTo>
                <a:lnTo>
                  <a:pt x="57168" y="1294954"/>
                </a:lnTo>
                <a:lnTo>
                  <a:pt x="67685" y="1248176"/>
                </a:lnTo>
                <a:lnTo>
                  <a:pt x="79089" y="1202137"/>
                </a:lnTo>
                <a:lnTo>
                  <a:pt x="91381" y="1156836"/>
                </a:lnTo>
                <a:lnTo>
                  <a:pt x="104561" y="1112274"/>
                </a:lnTo>
                <a:lnTo>
                  <a:pt x="118628" y="1068451"/>
                </a:lnTo>
                <a:lnTo>
                  <a:pt x="133582" y="1025367"/>
                </a:lnTo>
                <a:lnTo>
                  <a:pt x="149424" y="983021"/>
                </a:lnTo>
                <a:lnTo>
                  <a:pt x="166154" y="941414"/>
                </a:lnTo>
                <a:lnTo>
                  <a:pt x="183771" y="900545"/>
                </a:lnTo>
                <a:lnTo>
                  <a:pt x="202275" y="860415"/>
                </a:lnTo>
                <a:lnTo>
                  <a:pt x="221667" y="821024"/>
                </a:lnTo>
                <a:lnTo>
                  <a:pt x="241946" y="782372"/>
                </a:lnTo>
                <a:lnTo>
                  <a:pt x="263113" y="744458"/>
                </a:lnTo>
                <a:lnTo>
                  <a:pt x="285168" y="707283"/>
                </a:lnTo>
                <a:lnTo>
                  <a:pt x="308109" y="670846"/>
                </a:lnTo>
                <a:lnTo>
                  <a:pt x="331939" y="635148"/>
                </a:lnTo>
                <a:lnTo>
                  <a:pt x="356656" y="600189"/>
                </a:lnTo>
                <a:lnTo>
                  <a:pt x="382260" y="565969"/>
                </a:lnTo>
                <a:lnTo>
                  <a:pt x="408752" y="532487"/>
                </a:lnTo>
                <a:lnTo>
                  <a:pt x="436131" y="499744"/>
                </a:lnTo>
                <a:lnTo>
                  <a:pt x="464398" y="467739"/>
                </a:lnTo>
                <a:lnTo>
                  <a:pt x="493552" y="436473"/>
                </a:lnTo>
                <a:lnTo>
                  <a:pt x="523594" y="405946"/>
                </a:lnTo>
                <a:lnTo>
                  <a:pt x="554523" y="376157"/>
                </a:lnTo>
                <a:lnTo>
                  <a:pt x="586340" y="347108"/>
                </a:lnTo>
                <a:lnTo>
                  <a:pt x="619044" y="318796"/>
                </a:lnTo>
                <a:lnTo>
                  <a:pt x="652636" y="291224"/>
                </a:lnTo>
                <a:lnTo>
                  <a:pt x="687115" y="264390"/>
                </a:lnTo>
                <a:lnTo>
                  <a:pt x="722481" y="238295"/>
                </a:lnTo>
                <a:lnTo>
                  <a:pt x="758736" y="212938"/>
                </a:lnTo>
                <a:lnTo>
                  <a:pt x="795877" y="188320"/>
                </a:lnTo>
                <a:lnTo>
                  <a:pt x="833906" y="164441"/>
                </a:lnTo>
                <a:lnTo>
                  <a:pt x="872823" y="141301"/>
                </a:lnTo>
                <a:lnTo>
                  <a:pt x="912627" y="118899"/>
                </a:lnTo>
                <a:lnTo>
                  <a:pt x="953319" y="97236"/>
                </a:lnTo>
                <a:lnTo>
                  <a:pt x="994898" y="76311"/>
                </a:lnTo>
                <a:lnTo>
                  <a:pt x="1037364" y="56125"/>
                </a:lnTo>
                <a:lnTo>
                  <a:pt x="1080718" y="36678"/>
                </a:lnTo>
                <a:lnTo>
                  <a:pt x="1124960" y="17969"/>
                </a:lnTo>
                <a:lnTo>
                  <a:pt x="1170089" y="0"/>
                </a:lnTo>
              </a:path>
            </a:pathLst>
          </a:custGeom>
          <a:ln w="25399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10913" y="4443491"/>
            <a:ext cx="655289" cy="5124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40570" y="4598490"/>
            <a:ext cx="298450" cy="150495"/>
          </a:xfrm>
          <a:custGeom>
            <a:avLst/>
            <a:gdLst/>
            <a:ahLst/>
            <a:cxnLst/>
            <a:rect l="l" t="t" r="r" b="b"/>
            <a:pathLst>
              <a:path w="298450" h="150495">
                <a:moveTo>
                  <a:pt x="0" y="74943"/>
                </a:moveTo>
                <a:lnTo>
                  <a:pt x="298368" y="74943"/>
                </a:lnTo>
              </a:path>
            </a:pathLst>
          </a:custGeom>
          <a:ln w="149887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00221" y="4549457"/>
            <a:ext cx="136525" cy="109220"/>
          </a:xfrm>
          <a:custGeom>
            <a:avLst/>
            <a:gdLst/>
            <a:ahLst/>
            <a:cxnLst/>
            <a:rect l="l" t="t" r="r" b="b"/>
            <a:pathLst>
              <a:path w="136525" h="109220">
                <a:moveTo>
                  <a:pt x="136321" y="0"/>
                </a:moveTo>
                <a:lnTo>
                  <a:pt x="0" y="253"/>
                </a:lnTo>
                <a:lnTo>
                  <a:pt x="54737" y="109194"/>
                </a:lnTo>
                <a:lnTo>
                  <a:pt x="136321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520048" y="5666866"/>
            <a:ext cx="7458075" cy="131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dirty="0">
                <a:latin typeface="Tahoma"/>
                <a:cs typeface="Tahoma"/>
              </a:rPr>
              <a:t>no</a:t>
            </a:r>
            <a:endParaRPr sz="1600">
              <a:latin typeface="Tahoma"/>
              <a:cs typeface="Tahoma"/>
            </a:endParaRPr>
          </a:p>
          <a:p>
            <a:pPr marR="43815" algn="r">
              <a:lnSpc>
                <a:spcPct val="100000"/>
              </a:lnSpc>
              <a:spcBef>
                <a:spcPts val="430"/>
              </a:spcBef>
            </a:pPr>
            <a:r>
              <a:rPr sz="2200" dirty="0">
                <a:latin typeface="Courier New"/>
                <a:cs typeface="Courier New"/>
              </a:rPr>
              <a:t>/app1/locks</a:t>
            </a:r>
            <a:endParaRPr sz="2200">
              <a:latin typeface="Courier New"/>
              <a:cs typeface="Courier New"/>
            </a:endParaRPr>
          </a:p>
          <a:p>
            <a:pPr marL="187960">
              <a:lnSpc>
                <a:spcPct val="100000"/>
              </a:lnSpc>
              <a:spcBef>
                <a:spcPts val="570"/>
              </a:spcBef>
            </a:pPr>
            <a:r>
              <a:rPr sz="1600" dirty="0">
                <a:latin typeface="Courier New"/>
                <a:cs typeface="Courier New"/>
              </a:rPr>
              <a:t>exists(max_id&lt;id,true)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88460" y="7274496"/>
            <a:ext cx="274320" cy="586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25904" y="7302495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499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64940" y="760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05100" y="7785100"/>
            <a:ext cx="2692400" cy="355600"/>
          </a:xfrm>
          <a:custGeom>
            <a:avLst/>
            <a:gdLst/>
            <a:ahLst/>
            <a:cxnLst/>
            <a:rect l="l" t="t" r="r" b="b"/>
            <a:pathLst>
              <a:path w="2692400" h="355600">
                <a:moveTo>
                  <a:pt x="0" y="0"/>
                </a:moveTo>
                <a:lnTo>
                  <a:pt x="2692400" y="0"/>
                </a:lnTo>
                <a:lnTo>
                  <a:pt x="26924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05102" y="7785096"/>
            <a:ext cx="2692400" cy="355600"/>
          </a:xfrm>
          <a:custGeom>
            <a:avLst/>
            <a:gdLst/>
            <a:ahLst/>
            <a:cxnLst/>
            <a:rect l="l" t="t" r="r" b="b"/>
            <a:pathLst>
              <a:path w="2692400" h="355600">
                <a:moveTo>
                  <a:pt x="0" y="0"/>
                </a:moveTo>
                <a:lnTo>
                  <a:pt x="2692397" y="0"/>
                </a:lnTo>
                <a:lnTo>
                  <a:pt x="2692397" y="355599"/>
                </a:lnTo>
                <a:lnTo>
                  <a:pt x="0" y="3555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35048" y="3699179"/>
            <a:ext cx="1088552" cy="4419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23953" y="3732733"/>
            <a:ext cx="913765" cy="4252595"/>
          </a:xfrm>
          <a:custGeom>
            <a:avLst/>
            <a:gdLst/>
            <a:ahLst/>
            <a:cxnLst/>
            <a:rect l="l" t="t" r="r" b="b"/>
            <a:pathLst>
              <a:path w="913764" h="4252595">
                <a:moveTo>
                  <a:pt x="707414" y="4251985"/>
                </a:moveTo>
                <a:lnTo>
                  <a:pt x="676905" y="4207015"/>
                </a:lnTo>
                <a:lnTo>
                  <a:pt x="647069" y="4162077"/>
                </a:lnTo>
                <a:lnTo>
                  <a:pt x="617905" y="4117173"/>
                </a:lnTo>
                <a:lnTo>
                  <a:pt x="589414" y="4072300"/>
                </a:lnTo>
                <a:lnTo>
                  <a:pt x="561595" y="4027461"/>
                </a:lnTo>
                <a:lnTo>
                  <a:pt x="534449" y="3982654"/>
                </a:lnTo>
                <a:lnTo>
                  <a:pt x="507975" y="3937880"/>
                </a:lnTo>
                <a:lnTo>
                  <a:pt x="482174" y="3893138"/>
                </a:lnTo>
                <a:lnTo>
                  <a:pt x="457045" y="3848429"/>
                </a:lnTo>
                <a:lnTo>
                  <a:pt x="432589" y="3803752"/>
                </a:lnTo>
                <a:lnTo>
                  <a:pt x="408805" y="3759109"/>
                </a:lnTo>
                <a:lnTo>
                  <a:pt x="385693" y="3714497"/>
                </a:lnTo>
                <a:lnTo>
                  <a:pt x="363254" y="3669919"/>
                </a:lnTo>
                <a:lnTo>
                  <a:pt x="341487" y="3625373"/>
                </a:lnTo>
                <a:lnTo>
                  <a:pt x="320393" y="3580860"/>
                </a:lnTo>
                <a:lnTo>
                  <a:pt x="299971" y="3536379"/>
                </a:lnTo>
                <a:lnTo>
                  <a:pt x="280222" y="3491931"/>
                </a:lnTo>
                <a:lnTo>
                  <a:pt x="261145" y="3447515"/>
                </a:lnTo>
                <a:lnTo>
                  <a:pt x="242740" y="3403133"/>
                </a:lnTo>
                <a:lnTo>
                  <a:pt x="225008" y="3358782"/>
                </a:lnTo>
                <a:lnTo>
                  <a:pt x="207949" y="3314465"/>
                </a:lnTo>
                <a:lnTo>
                  <a:pt x="191562" y="3270180"/>
                </a:lnTo>
                <a:lnTo>
                  <a:pt x="175847" y="3225928"/>
                </a:lnTo>
                <a:lnTo>
                  <a:pt x="160805" y="3181708"/>
                </a:lnTo>
                <a:lnTo>
                  <a:pt x="146435" y="3137521"/>
                </a:lnTo>
                <a:lnTo>
                  <a:pt x="132738" y="3093367"/>
                </a:lnTo>
                <a:lnTo>
                  <a:pt x="119713" y="3049245"/>
                </a:lnTo>
                <a:lnTo>
                  <a:pt x="107360" y="3005156"/>
                </a:lnTo>
                <a:lnTo>
                  <a:pt x="95680" y="2961099"/>
                </a:lnTo>
                <a:lnTo>
                  <a:pt x="84673" y="2917075"/>
                </a:lnTo>
                <a:lnTo>
                  <a:pt x="74338" y="2873084"/>
                </a:lnTo>
                <a:lnTo>
                  <a:pt x="64675" y="2829125"/>
                </a:lnTo>
                <a:lnTo>
                  <a:pt x="55685" y="2785199"/>
                </a:lnTo>
                <a:lnTo>
                  <a:pt x="47367" y="2741306"/>
                </a:lnTo>
                <a:lnTo>
                  <a:pt x="39722" y="2697445"/>
                </a:lnTo>
                <a:lnTo>
                  <a:pt x="32749" y="2653617"/>
                </a:lnTo>
                <a:lnTo>
                  <a:pt x="26449" y="2609822"/>
                </a:lnTo>
                <a:lnTo>
                  <a:pt x="20821" y="2566059"/>
                </a:lnTo>
                <a:lnTo>
                  <a:pt x="15865" y="2522328"/>
                </a:lnTo>
                <a:lnTo>
                  <a:pt x="11582" y="2478631"/>
                </a:lnTo>
                <a:lnTo>
                  <a:pt x="7972" y="2434966"/>
                </a:lnTo>
                <a:lnTo>
                  <a:pt x="5033" y="2391334"/>
                </a:lnTo>
                <a:lnTo>
                  <a:pt x="2768" y="2347734"/>
                </a:lnTo>
                <a:lnTo>
                  <a:pt x="1174" y="2304167"/>
                </a:lnTo>
                <a:lnTo>
                  <a:pt x="254" y="2260632"/>
                </a:lnTo>
                <a:lnTo>
                  <a:pt x="5" y="2217130"/>
                </a:lnTo>
                <a:lnTo>
                  <a:pt x="429" y="2173661"/>
                </a:lnTo>
                <a:lnTo>
                  <a:pt x="1526" y="2130225"/>
                </a:lnTo>
                <a:lnTo>
                  <a:pt x="3295" y="2086821"/>
                </a:lnTo>
                <a:lnTo>
                  <a:pt x="5736" y="2043449"/>
                </a:lnTo>
                <a:lnTo>
                  <a:pt x="8850" y="2000111"/>
                </a:lnTo>
                <a:lnTo>
                  <a:pt x="12636" y="1956805"/>
                </a:lnTo>
                <a:lnTo>
                  <a:pt x="17095" y="1913531"/>
                </a:lnTo>
                <a:lnTo>
                  <a:pt x="22226" y="1870290"/>
                </a:lnTo>
                <a:lnTo>
                  <a:pt x="28030" y="1827082"/>
                </a:lnTo>
                <a:lnTo>
                  <a:pt x="34506" y="1783907"/>
                </a:lnTo>
                <a:lnTo>
                  <a:pt x="41655" y="1740764"/>
                </a:lnTo>
                <a:lnTo>
                  <a:pt x="49476" y="1697653"/>
                </a:lnTo>
                <a:lnTo>
                  <a:pt x="57969" y="1654576"/>
                </a:lnTo>
                <a:lnTo>
                  <a:pt x="67135" y="1611531"/>
                </a:lnTo>
                <a:lnTo>
                  <a:pt x="76973" y="1568518"/>
                </a:lnTo>
                <a:lnTo>
                  <a:pt x="87484" y="1525539"/>
                </a:lnTo>
                <a:lnTo>
                  <a:pt x="98667" y="1482591"/>
                </a:lnTo>
                <a:lnTo>
                  <a:pt x="110523" y="1439677"/>
                </a:lnTo>
                <a:lnTo>
                  <a:pt x="123051" y="1396795"/>
                </a:lnTo>
                <a:lnTo>
                  <a:pt x="136252" y="1353946"/>
                </a:lnTo>
                <a:lnTo>
                  <a:pt x="150125" y="1311129"/>
                </a:lnTo>
                <a:lnTo>
                  <a:pt x="164670" y="1268345"/>
                </a:lnTo>
                <a:lnTo>
                  <a:pt x="179888" y="1225594"/>
                </a:lnTo>
                <a:lnTo>
                  <a:pt x="195779" y="1182875"/>
                </a:lnTo>
                <a:lnTo>
                  <a:pt x="212342" y="1140189"/>
                </a:lnTo>
                <a:lnTo>
                  <a:pt x="229577" y="1097536"/>
                </a:lnTo>
                <a:lnTo>
                  <a:pt x="247484" y="1054915"/>
                </a:lnTo>
                <a:lnTo>
                  <a:pt x="266065" y="1012327"/>
                </a:lnTo>
                <a:lnTo>
                  <a:pt x="285317" y="969771"/>
                </a:lnTo>
                <a:lnTo>
                  <a:pt x="305242" y="927248"/>
                </a:lnTo>
                <a:lnTo>
                  <a:pt x="325840" y="884758"/>
                </a:lnTo>
                <a:lnTo>
                  <a:pt x="347110" y="842300"/>
                </a:lnTo>
                <a:lnTo>
                  <a:pt x="369052" y="799875"/>
                </a:lnTo>
                <a:lnTo>
                  <a:pt x="391667" y="757483"/>
                </a:lnTo>
                <a:lnTo>
                  <a:pt x="414954" y="715123"/>
                </a:lnTo>
                <a:lnTo>
                  <a:pt x="438914" y="672796"/>
                </a:lnTo>
                <a:lnTo>
                  <a:pt x="463546" y="630501"/>
                </a:lnTo>
                <a:lnTo>
                  <a:pt x="488851" y="588239"/>
                </a:lnTo>
                <a:lnTo>
                  <a:pt x="514828" y="546010"/>
                </a:lnTo>
                <a:lnTo>
                  <a:pt x="541477" y="503814"/>
                </a:lnTo>
                <a:lnTo>
                  <a:pt x="568799" y="461650"/>
                </a:lnTo>
                <a:lnTo>
                  <a:pt x="596794" y="419518"/>
                </a:lnTo>
                <a:lnTo>
                  <a:pt x="625461" y="377419"/>
                </a:lnTo>
                <a:lnTo>
                  <a:pt x="654800" y="335353"/>
                </a:lnTo>
                <a:lnTo>
                  <a:pt x="684812" y="293320"/>
                </a:lnTo>
                <a:lnTo>
                  <a:pt x="715496" y="251319"/>
                </a:lnTo>
                <a:lnTo>
                  <a:pt x="746853" y="209351"/>
                </a:lnTo>
                <a:lnTo>
                  <a:pt x="778882" y="167415"/>
                </a:lnTo>
                <a:lnTo>
                  <a:pt x="811583" y="125512"/>
                </a:lnTo>
                <a:lnTo>
                  <a:pt x="844957" y="83642"/>
                </a:lnTo>
                <a:lnTo>
                  <a:pt x="879004" y="41805"/>
                </a:lnTo>
                <a:lnTo>
                  <a:pt x="913723" y="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02705" y="3538111"/>
            <a:ext cx="482809" cy="4828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53575" y="3715415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0" y="51921"/>
                </a:moveTo>
                <a:lnTo>
                  <a:pt x="103843" y="51921"/>
                </a:lnTo>
              </a:path>
            </a:pathLst>
          </a:custGeom>
          <a:ln w="103843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05340" y="3638181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129311" y="0"/>
                </a:moveTo>
                <a:lnTo>
                  <a:pt x="0" y="43103"/>
                </a:lnTo>
                <a:lnTo>
                  <a:pt x="86207" y="129311"/>
                </a:lnTo>
                <a:lnTo>
                  <a:pt x="129311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1381" y="8345094"/>
            <a:ext cx="11201400" cy="14085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5500" y="8394700"/>
            <a:ext cx="11099800" cy="135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5500" y="8394700"/>
            <a:ext cx="11099800" cy="1358900"/>
          </a:xfrm>
          <a:custGeom>
            <a:avLst/>
            <a:gdLst/>
            <a:ahLst/>
            <a:cxnLst/>
            <a:rect l="l" t="t" r="r" b="b"/>
            <a:pathLst>
              <a:path w="11099800" h="1358900">
                <a:moveTo>
                  <a:pt x="0" y="0"/>
                </a:moveTo>
                <a:lnTo>
                  <a:pt x="0" y="1358900"/>
                </a:lnTo>
                <a:lnTo>
                  <a:pt x="11099800" y="1358900"/>
                </a:lnTo>
                <a:lnTo>
                  <a:pt x="11099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89501" y="7831213"/>
            <a:ext cx="10793730" cy="188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9270">
              <a:lnSpc>
                <a:spcPct val="100000"/>
              </a:lnSpc>
            </a:pPr>
            <a:r>
              <a:rPr sz="1600" spc="-5" dirty="0">
                <a:latin typeface="Courier New"/>
                <a:cs typeface="Courier New"/>
              </a:rPr>
              <a:t>wait for</a:t>
            </a:r>
            <a:r>
              <a:rPr sz="1600" spc="-8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notification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3220"/>
              </a:lnSpc>
              <a:spcBef>
                <a:spcPts val="1225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Question: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3200"/>
              </a:lnSpc>
              <a:spcBef>
                <a:spcPts val="12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all workers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700" spc="40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use a </a:t>
            </a:r>
            <a:r>
              <a:rPr sz="2700" spc="2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through 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lock?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514908"/>
            <a:ext cx="5670550" cy="203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5" dirty="0">
                <a:latin typeface="Arial"/>
                <a:cs typeface="Arial"/>
              </a:rPr>
              <a:t>Example:  </a:t>
            </a:r>
            <a:r>
              <a:rPr sz="6700" spc="70" dirty="0">
                <a:latin typeface="Arial"/>
                <a:cs typeface="Arial"/>
              </a:rPr>
              <a:t>leader</a:t>
            </a:r>
            <a:r>
              <a:rPr sz="6700" spc="-100" dirty="0">
                <a:latin typeface="Arial"/>
                <a:cs typeface="Arial"/>
              </a:rPr>
              <a:t> </a:t>
            </a:r>
            <a:r>
              <a:rPr sz="6700" spc="55" dirty="0">
                <a:latin typeface="Arial"/>
                <a:cs typeface="Arial"/>
              </a:rPr>
              <a:t>election</a:t>
            </a:r>
            <a:endParaRPr sz="6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9118600"/>
            <a:ext cx="6489700" cy="63500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R="696595" algn="r">
              <a:lnSpc>
                <a:spcPct val="100000"/>
              </a:lnSpc>
              <a:spcBef>
                <a:spcPts val="1435"/>
              </a:spcBef>
            </a:pPr>
            <a:r>
              <a:rPr sz="1800" spc="-5" dirty="0"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5282" y="6154369"/>
            <a:ext cx="991443" cy="677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9443" y="6207732"/>
            <a:ext cx="783590" cy="469900"/>
          </a:xfrm>
          <a:custGeom>
            <a:avLst/>
            <a:gdLst/>
            <a:ahLst/>
            <a:cxnLst/>
            <a:rect l="l" t="t" r="r" b="b"/>
            <a:pathLst>
              <a:path w="783590" h="469900">
                <a:moveTo>
                  <a:pt x="0" y="447567"/>
                </a:moveTo>
                <a:lnTo>
                  <a:pt x="770349" y="0"/>
                </a:lnTo>
                <a:lnTo>
                  <a:pt x="783109" y="21962"/>
                </a:lnTo>
                <a:lnTo>
                  <a:pt x="12759" y="469529"/>
                </a:lnTo>
                <a:lnTo>
                  <a:pt x="0" y="447567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4520" y="5205577"/>
            <a:ext cx="1367311" cy="934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327" y="5259589"/>
            <a:ext cx="1158240" cy="725170"/>
          </a:xfrm>
          <a:custGeom>
            <a:avLst/>
            <a:gdLst/>
            <a:ahLst/>
            <a:cxnLst/>
            <a:rect l="l" t="t" r="r" b="b"/>
            <a:pathLst>
              <a:path w="1158240" h="725170">
                <a:moveTo>
                  <a:pt x="1157693" y="21642"/>
                </a:moveTo>
                <a:lnTo>
                  <a:pt x="13295" y="724689"/>
                </a:lnTo>
                <a:lnTo>
                  <a:pt x="0" y="703047"/>
                </a:lnTo>
                <a:lnTo>
                  <a:pt x="1144397" y="0"/>
                </a:lnTo>
                <a:lnTo>
                  <a:pt x="1157693" y="21642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5990" y="6811784"/>
            <a:ext cx="991443" cy="677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0151" y="6865147"/>
            <a:ext cx="783590" cy="469900"/>
          </a:xfrm>
          <a:custGeom>
            <a:avLst/>
            <a:gdLst/>
            <a:ahLst/>
            <a:cxnLst/>
            <a:rect l="l" t="t" r="r" b="b"/>
            <a:pathLst>
              <a:path w="783590" h="469900">
                <a:moveTo>
                  <a:pt x="0" y="447567"/>
                </a:moveTo>
                <a:lnTo>
                  <a:pt x="770349" y="0"/>
                </a:lnTo>
                <a:lnTo>
                  <a:pt x="783109" y="21962"/>
                </a:lnTo>
                <a:lnTo>
                  <a:pt x="12759" y="469529"/>
                </a:lnTo>
                <a:lnTo>
                  <a:pt x="0" y="447567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0806" y="6712526"/>
            <a:ext cx="772491" cy="772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38574" y="6769488"/>
            <a:ext cx="557530" cy="557530"/>
          </a:xfrm>
          <a:custGeom>
            <a:avLst/>
            <a:gdLst/>
            <a:ahLst/>
            <a:cxnLst/>
            <a:rect l="l" t="t" r="r" b="b"/>
            <a:pathLst>
              <a:path w="557529" h="557529">
                <a:moveTo>
                  <a:pt x="539005" y="556965"/>
                </a:moveTo>
                <a:lnTo>
                  <a:pt x="0" y="17960"/>
                </a:lnTo>
                <a:lnTo>
                  <a:pt x="17960" y="0"/>
                </a:lnTo>
                <a:lnTo>
                  <a:pt x="556965" y="539005"/>
                </a:lnTo>
                <a:lnTo>
                  <a:pt x="539005" y="556965"/>
                </a:lnTo>
                <a:close/>
              </a:path>
            </a:pathLst>
          </a:custGeom>
          <a:solidFill>
            <a:srgbClr val="ADC61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4867" y="5837554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53773" y="587566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49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7"/>
                </a:lnTo>
                <a:lnTo>
                  <a:pt x="16273" y="138613"/>
                </a:lnTo>
                <a:lnTo>
                  <a:pt x="4068" y="179797"/>
                </a:lnTo>
                <a:lnTo>
                  <a:pt x="0" y="222245"/>
                </a:lnTo>
                <a:lnTo>
                  <a:pt x="4068" y="264693"/>
                </a:lnTo>
                <a:lnTo>
                  <a:pt x="16273" y="305879"/>
                </a:lnTo>
                <a:lnTo>
                  <a:pt x="36615" y="344537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49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37"/>
                </a:lnTo>
                <a:lnTo>
                  <a:pt x="428226" y="305879"/>
                </a:lnTo>
                <a:lnTo>
                  <a:pt x="440431" y="264693"/>
                </a:lnTo>
                <a:lnTo>
                  <a:pt x="444500" y="222245"/>
                </a:lnTo>
                <a:lnTo>
                  <a:pt x="440431" y="179797"/>
                </a:lnTo>
                <a:lnTo>
                  <a:pt x="428226" y="138613"/>
                </a:lnTo>
                <a:lnTo>
                  <a:pt x="407884" y="99957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53767" y="587565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2530" y="6464211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1423" y="650230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62"/>
                </a:lnTo>
                <a:lnTo>
                  <a:pt x="16273" y="138620"/>
                </a:lnTo>
                <a:lnTo>
                  <a:pt x="4068" y="179806"/>
                </a:lnTo>
                <a:lnTo>
                  <a:pt x="0" y="222254"/>
                </a:lnTo>
                <a:lnTo>
                  <a:pt x="4068" y="264702"/>
                </a:lnTo>
                <a:lnTo>
                  <a:pt x="16273" y="305886"/>
                </a:lnTo>
                <a:lnTo>
                  <a:pt x="36615" y="344542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50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42"/>
                </a:lnTo>
                <a:lnTo>
                  <a:pt x="428226" y="305886"/>
                </a:lnTo>
                <a:lnTo>
                  <a:pt x="440431" y="264702"/>
                </a:lnTo>
                <a:lnTo>
                  <a:pt x="444500" y="222254"/>
                </a:lnTo>
                <a:lnTo>
                  <a:pt x="440431" y="179806"/>
                </a:lnTo>
                <a:lnTo>
                  <a:pt x="428226" y="138620"/>
                </a:lnTo>
                <a:lnTo>
                  <a:pt x="407884" y="99962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31430" y="650231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06368" y="5095430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5261" y="5133537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9800" y="4068"/>
                </a:lnTo>
                <a:lnTo>
                  <a:pt x="138615" y="16273"/>
                </a:lnTo>
                <a:lnTo>
                  <a:pt x="99958" y="36615"/>
                </a:lnTo>
                <a:lnTo>
                  <a:pt x="65093" y="65093"/>
                </a:lnTo>
                <a:lnTo>
                  <a:pt x="36615" y="99957"/>
                </a:lnTo>
                <a:lnTo>
                  <a:pt x="16273" y="138613"/>
                </a:lnTo>
                <a:lnTo>
                  <a:pt x="4068" y="179797"/>
                </a:lnTo>
                <a:lnTo>
                  <a:pt x="0" y="222245"/>
                </a:lnTo>
                <a:lnTo>
                  <a:pt x="4068" y="264693"/>
                </a:lnTo>
                <a:lnTo>
                  <a:pt x="16273" y="305879"/>
                </a:lnTo>
                <a:lnTo>
                  <a:pt x="36615" y="344537"/>
                </a:lnTo>
                <a:lnTo>
                  <a:pt x="65093" y="379406"/>
                </a:lnTo>
                <a:lnTo>
                  <a:pt x="99958" y="407884"/>
                </a:lnTo>
                <a:lnTo>
                  <a:pt x="138615" y="428226"/>
                </a:lnTo>
                <a:lnTo>
                  <a:pt x="179800" y="440431"/>
                </a:lnTo>
                <a:lnTo>
                  <a:pt x="222249" y="444499"/>
                </a:lnTo>
                <a:lnTo>
                  <a:pt x="264699" y="440431"/>
                </a:lnTo>
                <a:lnTo>
                  <a:pt x="305884" y="428226"/>
                </a:lnTo>
                <a:lnTo>
                  <a:pt x="344541" y="407884"/>
                </a:lnTo>
                <a:lnTo>
                  <a:pt x="379406" y="379406"/>
                </a:lnTo>
                <a:lnTo>
                  <a:pt x="407884" y="344537"/>
                </a:lnTo>
                <a:lnTo>
                  <a:pt x="428226" y="305879"/>
                </a:lnTo>
                <a:lnTo>
                  <a:pt x="440431" y="264693"/>
                </a:lnTo>
                <a:lnTo>
                  <a:pt x="444500" y="222245"/>
                </a:lnTo>
                <a:lnTo>
                  <a:pt x="440431" y="179797"/>
                </a:lnTo>
                <a:lnTo>
                  <a:pt x="428226" y="138613"/>
                </a:lnTo>
                <a:lnTo>
                  <a:pt x="407884" y="99957"/>
                </a:lnTo>
                <a:lnTo>
                  <a:pt x="379406" y="65093"/>
                </a:lnTo>
                <a:lnTo>
                  <a:pt x="344541" y="36615"/>
                </a:lnTo>
                <a:lnTo>
                  <a:pt x="305884" y="16273"/>
                </a:lnTo>
                <a:lnTo>
                  <a:pt x="264699" y="4068"/>
                </a:lnTo>
                <a:lnTo>
                  <a:pt x="2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95268" y="513353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81457" y="7254328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0354" y="729243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3" y="0"/>
                </a:moveTo>
                <a:lnTo>
                  <a:pt x="179806" y="4068"/>
                </a:lnTo>
                <a:lnTo>
                  <a:pt x="138622" y="16273"/>
                </a:lnTo>
                <a:lnTo>
                  <a:pt x="99967" y="36615"/>
                </a:lnTo>
                <a:lnTo>
                  <a:pt x="65103" y="65093"/>
                </a:lnTo>
                <a:lnTo>
                  <a:pt x="36620" y="99958"/>
                </a:lnTo>
                <a:lnTo>
                  <a:pt x="16275" y="138615"/>
                </a:lnTo>
                <a:lnTo>
                  <a:pt x="4068" y="179800"/>
                </a:lnTo>
                <a:lnTo>
                  <a:pt x="0" y="222250"/>
                </a:lnTo>
                <a:lnTo>
                  <a:pt x="4068" y="264699"/>
                </a:lnTo>
                <a:lnTo>
                  <a:pt x="16275" y="305884"/>
                </a:lnTo>
                <a:lnTo>
                  <a:pt x="36620" y="344541"/>
                </a:lnTo>
                <a:lnTo>
                  <a:pt x="65103" y="379406"/>
                </a:lnTo>
                <a:lnTo>
                  <a:pt x="99967" y="407884"/>
                </a:lnTo>
                <a:lnTo>
                  <a:pt x="138622" y="428226"/>
                </a:lnTo>
                <a:lnTo>
                  <a:pt x="179806" y="440431"/>
                </a:lnTo>
                <a:lnTo>
                  <a:pt x="222253" y="444500"/>
                </a:lnTo>
                <a:lnTo>
                  <a:pt x="264700" y="440431"/>
                </a:lnTo>
                <a:lnTo>
                  <a:pt x="305883" y="428226"/>
                </a:lnTo>
                <a:lnTo>
                  <a:pt x="344538" y="407884"/>
                </a:lnTo>
                <a:lnTo>
                  <a:pt x="379402" y="379406"/>
                </a:lnTo>
                <a:lnTo>
                  <a:pt x="407881" y="344541"/>
                </a:lnTo>
                <a:lnTo>
                  <a:pt x="428223" y="305884"/>
                </a:lnTo>
                <a:lnTo>
                  <a:pt x="440428" y="264699"/>
                </a:lnTo>
                <a:lnTo>
                  <a:pt x="444496" y="222250"/>
                </a:lnTo>
                <a:lnTo>
                  <a:pt x="440428" y="179800"/>
                </a:lnTo>
                <a:lnTo>
                  <a:pt x="428223" y="138615"/>
                </a:lnTo>
                <a:lnTo>
                  <a:pt x="407881" y="99958"/>
                </a:lnTo>
                <a:lnTo>
                  <a:pt x="379402" y="65093"/>
                </a:lnTo>
                <a:lnTo>
                  <a:pt x="344538" y="36615"/>
                </a:lnTo>
                <a:lnTo>
                  <a:pt x="305883" y="16273"/>
                </a:lnTo>
                <a:lnTo>
                  <a:pt x="264700" y="4068"/>
                </a:lnTo>
                <a:lnTo>
                  <a:pt x="222253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0357" y="729242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9851" y="7260958"/>
            <a:ext cx="6223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98748" y="729906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3" y="0"/>
                </a:moveTo>
                <a:lnTo>
                  <a:pt x="179806" y="4068"/>
                </a:lnTo>
                <a:lnTo>
                  <a:pt x="138622" y="16273"/>
                </a:lnTo>
                <a:lnTo>
                  <a:pt x="99967" y="36615"/>
                </a:lnTo>
                <a:lnTo>
                  <a:pt x="65103" y="65093"/>
                </a:lnTo>
                <a:lnTo>
                  <a:pt x="36620" y="99957"/>
                </a:lnTo>
                <a:lnTo>
                  <a:pt x="16275" y="138613"/>
                </a:lnTo>
                <a:lnTo>
                  <a:pt x="4068" y="179796"/>
                </a:lnTo>
                <a:lnTo>
                  <a:pt x="0" y="222243"/>
                </a:lnTo>
                <a:lnTo>
                  <a:pt x="4068" y="264690"/>
                </a:lnTo>
                <a:lnTo>
                  <a:pt x="16275" y="305873"/>
                </a:lnTo>
                <a:lnTo>
                  <a:pt x="36620" y="344529"/>
                </a:lnTo>
                <a:lnTo>
                  <a:pt x="65103" y="379393"/>
                </a:lnTo>
                <a:lnTo>
                  <a:pt x="99967" y="407876"/>
                </a:lnTo>
                <a:lnTo>
                  <a:pt x="138622" y="428220"/>
                </a:lnTo>
                <a:lnTo>
                  <a:pt x="179806" y="440427"/>
                </a:lnTo>
                <a:lnTo>
                  <a:pt x="222253" y="444496"/>
                </a:lnTo>
                <a:lnTo>
                  <a:pt x="264700" y="440427"/>
                </a:lnTo>
                <a:lnTo>
                  <a:pt x="305883" y="428220"/>
                </a:lnTo>
                <a:lnTo>
                  <a:pt x="344538" y="407876"/>
                </a:lnTo>
                <a:lnTo>
                  <a:pt x="379402" y="379393"/>
                </a:lnTo>
                <a:lnTo>
                  <a:pt x="407885" y="344529"/>
                </a:lnTo>
                <a:lnTo>
                  <a:pt x="428230" y="305873"/>
                </a:lnTo>
                <a:lnTo>
                  <a:pt x="440437" y="264690"/>
                </a:lnTo>
                <a:lnTo>
                  <a:pt x="444506" y="222243"/>
                </a:lnTo>
                <a:lnTo>
                  <a:pt x="440437" y="179796"/>
                </a:lnTo>
                <a:lnTo>
                  <a:pt x="428230" y="138613"/>
                </a:lnTo>
                <a:lnTo>
                  <a:pt x="407885" y="99957"/>
                </a:lnTo>
                <a:lnTo>
                  <a:pt x="379402" y="65093"/>
                </a:lnTo>
                <a:lnTo>
                  <a:pt x="344538" y="36615"/>
                </a:lnTo>
                <a:lnTo>
                  <a:pt x="305883" y="16273"/>
                </a:lnTo>
                <a:lnTo>
                  <a:pt x="264700" y="4068"/>
                </a:lnTo>
                <a:lnTo>
                  <a:pt x="222253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98751" y="729905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379404" y="65095"/>
                </a:moveTo>
                <a:lnTo>
                  <a:pt x="407883" y="99960"/>
                </a:lnTo>
                <a:lnTo>
                  <a:pt x="428225" y="138617"/>
                </a:lnTo>
                <a:lnTo>
                  <a:pt x="440431" y="179801"/>
                </a:lnTo>
                <a:lnTo>
                  <a:pt x="444499" y="222250"/>
                </a:lnTo>
                <a:lnTo>
                  <a:pt x="440431" y="264698"/>
                </a:lnTo>
                <a:lnTo>
                  <a:pt x="428225" y="305883"/>
                </a:lnTo>
                <a:lnTo>
                  <a:pt x="407883" y="344539"/>
                </a:lnTo>
                <a:lnTo>
                  <a:pt x="379404" y="379404"/>
                </a:lnTo>
                <a:lnTo>
                  <a:pt x="344539" y="407883"/>
                </a:lnTo>
                <a:lnTo>
                  <a:pt x="305883" y="428225"/>
                </a:lnTo>
                <a:lnTo>
                  <a:pt x="264698" y="440431"/>
                </a:lnTo>
                <a:lnTo>
                  <a:pt x="222250" y="444499"/>
                </a:lnTo>
                <a:lnTo>
                  <a:pt x="179801" y="440431"/>
                </a:lnTo>
                <a:lnTo>
                  <a:pt x="138617" y="428225"/>
                </a:lnTo>
                <a:lnTo>
                  <a:pt x="99960" y="407883"/>
                </a:lnTo>
                <a:lnTo>
                  <a:pt x="65095" y="379404"/>
                </a:lnTo>
                <a:lnTo>
                  <a:pt x="36616" y="344539"/>
                </a:lnTo>
                <a:lnTo>
                  <a:pt x="16273" y="305883"/>
                </a:lnTo>
                <a:lnTo>
                  <a:pt x="4068" y="264698"/>
                </a:lnTo>
                <a:lnTo>
                  <a:pt x="0" y="222250"/>
                </a:lnTo>
                <a:lnTo>
                  <a:pt x="4068" y="179801"/>
                </a:lnTo>
                <a:lnTo>
                  <a:pt x="16273" y="138617"/>
                </a:lnTo>
                <a:lnTo>
                  <a:pt x="36616" y="99960"/>
                </a:lnTo>
                <a:lnTo>
                  <a:pt x="65095" y="65095"/>
                </a:lnTo>
                <a:lnTo>
                  <a:pt x="99960" y="36616"/>
                </a:lnTo>
                <a:lnTo>
                  <a:pt x="138617" y="16273"/>
                </a:lnTo>
                <a:lnTo>
                  <a:pt x="179801" y="4068"/>
                </a:lnTo>
                <a:lnTo>
                  <a:pt x="222250" y="0"/>
                </a:lnTo>
                <a:lnTo>
                  <a:pt x="264698" y="4068"/>
                </a:lnTo>
                <a:lnTo>
                  <a:pt x="305883" y="16273"/>
                </a:lnTo>
                <a:lnTo>
                  <a:pt x="344539" y="36616"/>
                </a:lnTo>
                <a:lnTo>
                  <a:pt x="379404" y="65095"/>
                </a:lnTo>
                <a:close/>
              </a:path>
            </a:pathLst>
          </a:custGeom>
          <a:ln w="25400">
            <a:solidFill>
              <a:srgbClr val="73F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46310" y="5998781"/>
            <a:ext cx="8642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4239" y="7710144"/>
            <a:ext cx="33788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/app1/workers/leader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34540" y="6639039"/>
            <a:ext cx="22053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67343" y="7710144"/>
            <a:ext cx="35464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/app1/workers/worker1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89491" y="7850911"/>
            <a:ext cx="491811" cy="274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1800" y="793749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11382" y="0"/>
                </a:lnTo>
                <a:lnTo>
                  <a:pt x="228599" y="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7700" y="787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08300" y="8064500"/>
            <a:ext cx="393700" cy="330200"/>
          </a:xfrm>
          <a:custGeom>
            <a:avLst/>
            <a:gdLst/>
            <a:ahLst/>
            <a:cxnLst/>
            <a:rect l="l" t="t" r="r" b="b"/>
            <a:pathLst>
              <a:path w="393700" h="330200">
                <a:moveTo>
                  <a:pt x="0" y="0"/>
                </a:moveTo>
                <a:lnTo>
                  <a:pt x="393700" y="0"/>
                </a:lnTo>
                <a:lnTo>
                  <a:pt x="3937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43072" y="8102180"/>
            <a:ext cx="32321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Tahoma"/>
                <a:cs typeface="Tahoma"/>
              </a:rPr>
              <a:t>y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dirty="0"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71676" y="4959121"/>
            <a:ext cx="1076190" cy="2935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0555" y="4991798"/>
            <a:ext cx="904240" cy="2766060"/>
          </a:xfrm>
          <a:custGeom>
            <a:avLst/>
            <a:gdLst/>
            <a:ahLst/>
            <a:cxnLst/>
            <a:rect l="l" t="t" r="r" b="b"/>
            <a:pathLst>
              <a:path w="904239" h="2766059">
                <a:moveTo>
                  <a:pt x="903932" y="2765640"/>
                </a:moveTo>
                <a:lnTo>
                  <a:pt x="859406" y="2734620"/>
                </a:lnTo>
                <a:lnTo>
                  <a:pt x="816005" y="2703354"/>
                </a:lnTo>
                <a:lnTo>
                  <a:pt x="773728" y="2671842"/>
                </a:lnTo>
                <a:lnTo>
                  <a:pt x="732576" y="2640084"/>
                </a:lnTo>
                <a:lnTo>
                  <a:pt x="692548" y="2608080"/>
                </a:lnTo>
                <a:lnTo>
                  <a:pt x="653644" y="2575830"/>
                </a:lnTo>
                <a:lnTo>
                  <a:pt x="615865" y="2543333"/>
                </a:lnTo>
                <a:lnTo>
                  <a:pt x="579211" y="2510591"/>
                </a:lnTo>
                <a:lnTo>
                  <a:pt x="543681" y="2477602"/>
                </a:lnTo>
                <a:lnTo>
                  <a:pt x="509276" y="2444368"/>
                </a:lnTo>
                <a:lnTo>
                  <a:pt x="475995" y="2410887"/>
                </a:lnTo>
                <a:lnTo>
                  <a:pt x="443838" y="2377160"/>
                </a:lnTo>
                <a:lnTo>
                  <a:pt x="412806" y="2343188"/>
                </a:lnTo>
                <a:lnTo>
                  <a:pt x="382899" y="2308969"/>
                </a:lnTo>
                <a:lnTo>
                  <a:pt x="354116" y="2274504"/>
                </a:lnTo>
                <a:lnTo>
                  <a:pt x="326458" y="2239793"/>
                </a:lnTo>
                <a:lnTo>
                  <a:pt x="299924" y="2204836"/>
                </a:lnTo>
                <a:lnTo>
                  <a:pt x="274514" y="2169633"/>
                </a:lnTo>
                <a:lnTo>
                  <a:pt x="250229" y="2134184"/>
                </a:lnTo>
                <a:lnTo>
                  <a:pt x="227069" y="2098489"/>
                </a:lnTo>
                <a:lnTo>
                  <a:pt x="205033" y="2062547"/>
                </a:lnTo>
                <a:lnTo>
                  <a:pt x="184121" y="2026360"/>
                </a:lnTo>
                <a:lnTo>
                  <a:pt x="164335" y="1989926"/>
                </a:lnTo>
                <a:lnTo>
                  <a:pt x="145672" y="1953247"/>
                </a:lnTo>
                <a:lnTo>
                  <a:pt x="128134" y="1916321"/>
                </a:lnTo>
                <a:lnTo>
                  <a:pt x="111721" y="1879150"/>
                </a:lnTo>
                <a:lnTo>
                  <a:pt x="96432" y="1841732"/>
                </a:lnTo>
                <a:lnTo>
                  <a:pt x="82267" y="1804068"/>
                </a:lnTo>
                <a:lnTo>
                  <a:pt x="69227" y="1766159"/>
                </a:lnTo>
                <a:lnTo>
                  <a:pt x="57312" y="1728003"/>
                </a:lnTo>
                <a:lnTo>
                  <a:pt x="46521" y="1689601"/>
                </a:lnTo>
                <a:lnTo>
                  <a:pt x="36854" y="1650953"/>
                </a:lnTo>
                <a:lnTo>
                  <a:pt x="28312" y="1612059"/>
                </a:lnTo>
                <a:lnTo>
                  <a:pt x="20895" y="1572919"/>
                </a:lnTo>
                <a:lnTo>
                  <a:pt x="14602" y="1533533"/>
                </a:lnTo>
                <a:lnTo>
                  <a:pt x="9433" y="1493900"/>
                </a:lnTo>
                <a:lnTo>
                  <a:pt x="5389" y="1454022"/>
                </a:lnTo>
                <a:lnTo>
                  <a:pt x="2470" y="1413898"/>
                </a:lnTo>
                <a:lnTo>
                  <a:pt x="675" y="1373527"/>
                </a:lnTo>
                <a:lnTo>
                  <a:pt x="5" y="1332911"/>
                </a:lnTo>
                <a:lnTo>
                  <a:pt x="459" y="1292048"/>
                </a:lnTo>
                <a:lnTo>
                  <a:pt x="2037" y="1250940"/>
                </a:lnTo>
                <a:lnTo>
                  <a:pt x="4740" y="1209585"/>
                </a:lnTo>
                <a:lnTo>
                  <a:pt x="8568" y="1167984"/>
                </a:lnTo>
                <a:lnTo>
                  <a:pt x="13520" y="1126138"/>
                </a:lnTo>
                <a:lnTo>
                  <a:pt x="19596" y="1084045"/>
                </a:lnTo>
                <a:lnTo>
                  <a:pt x="26797" y="1041706"/>
                </a:lnTo>
                <a:lnTo>
                  <a:pt x="35123" y="999121"/>
                </a:lnTo>
                <a:lnTo>
                  <a:pt x="44572" y="956290"/>
                </a:lnTo>
                <a:lnTo>
                  <a:pt x="55147" y="913213"/>
                </a:lnTo>
                <a:lnTo>
                  <a:pt x="66846" y="869890"/>
                </a:lnTo>
                <a:lnTo>
                  <a:pt x="79669" y="826321"/>
                </a:lnTo>
                <a:lnTo>
                  <a:pt x="93617" y="782505"/>
                </a:lnTo>
                <a:lnTo>
                  <a:pt x="108690" y="738444"/>
                </a:lnTo>
                <a:lnTo>
                  <a:pt x="124887" y="694137"/>
                </a:lnTo>
                <a:lnTo>
                  <a:pt x="142208" y="649583"/>
                </a:lnTo>
                <a:lnTo>
                  <a:pt x="160654" y="604784"/>
                </a:lnTo>
                <a:lnTo>
                  <a:pt x="180225" y="559738"/>
                </a:lnTo>
                <a:lnTo>
                  <a:pt x="200920" y="514447"/>
                </a:lnTo>
                <a:lnTo>
                  <a:pt x="222739" y="468909"/>
                </a:lnTo>
                <a:lnTo>
                  <a:pt x="245683" y="423125"/>
                </a:lnTo>
                <a:lnTo>
                  <a:pt x="269752" y="377096"/>
                </a:lnTo>
                <a:lnTo>
                  <a:pt x="294945" y="330820"/>
                </a:lnTo>
                <a:lnTo>
                  <a:pt x="321262" y="284298"/>
                </a:lnTo>
                <a:lnTo>
                  <a:pt x="348704" y="237530"/>
                </a:lnTo>
                <a:lnTo>
                  <a:pt x="377270" y="190516"/>
                </a:lnTo>
                <a:lnTo>
                  <a:pt x="406961" y="143256"/>
                </a:lnTo>
                <a:lnTo>
                  <a:pt x="437777" y="95750"/>
                </a:lnTo>
                <a:lnTo>
                  <a:pt x="469717" y="47998"/>
                </a:lnTo>
                <a:lnTo>
                  <a:pt x="502781" y="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9637" y="5619846"/>
            <a:ext cx="968698" cy="841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8537" y="5657951"/>
            <a:ext cx="791210" cy="663575"/>
          </a:xfrm>
          <a:custGeom>
            <a:avLst/>
            <a:gdLst/>
            <a:ahLst/>
            <a:cxnLst/>
            <a:rect l="l" t="t" r="r" b="b"/>
            <a:pathLst>
              <a:path w="791210" h="663575">
                <a:moveTo>
                  <a:pt x="395452" y="0"/>
                </a:moveTo>
                <a:lnTo>
                  <a:pt x="0" y="331622"/>
                </a:lnTo>
                <a:lnTo>
                  <a:pt x="395452" y="663257"/>
                </a:lnTo>
                <a:lnTo>
                  <a:pt x="790905" y="331622"/>
                </a:lnTo>
                <a:lnTo>
                  <a:pt x="395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18537" y="5657951"/>
            <a:ext cx="791210" cy="663575"/>
          </a:xfrm>
          <a:custGeom>
            <a:avLst/>
            <a:gdLst/>
            <a:ahLst/>
            <a:cxnLst/>
            <a:rect l="l" t="t" r="r" b="b"/>
            <a:pathLst>
              <a:path w="791210" h="663575">
                <a:moveTo>
                  <a:pt x="0" y="331631"/>
                </a:moveTo>
                <a:lnTo>
                  <a:pt x="395448" y="663262"/>
                </a:lnTo>
                <a:lnTo>
                  <a:pt x="790898" y="331631"/>
                </a:lnTo>
                <a:lnTo>
                  <a:pt x="395448" y="0"/>
                </a:lnTo>
                <a:lnTo>
                  <a:pt x="0" y="331631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47531" y="5869978"/>
            <a:ext cx="33337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ok?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64130" y="5176583"/>
            <a:ext cx="274320" cy="586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03500" y="5206995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499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42539" y="55118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8391" y="5887377"/>
            <a:ext cx="49181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60700" y="596899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11382" y="0"/>
                </a:lnTo>
                <a:lnTo>
                  <a:pt x="228599" y="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76600" y="59080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41693" y="5816597"/>
            <a:ext cx="863600" cy="3556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215"/>
              </a:spcBef>
            </a:pPr>
            <a:r>
              <a:rPr sz="1600" dirty="0">
                <a:latin typeface="Courier New"/>
                <a:cs typeface="Courier New"/>
              </a:rPr>
              <a:t>follow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76830" y="6305384"/>
            <a:ext cx="274320" cy="586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16200" y="6324596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55239" y="6642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20" y="0"/>
                </a:moveTo>
                <a:lnTo>
                  <a:pt x="0" y="0"/>
                </a:lnTo>
                <a:lnTo>
                  <a:pt x="6096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100" y="6781796"/>
            <a:ext cx="4648200" cy="355600"/>
          </a:xfrm>
          <a:custGeom>
            <a:avLst/>
            <a:gdLst/>
            <a:ahLst/>
            <a:cxnLst/>
            <a:rect l="l" t="t" r="r" b="b"/>
            <a:pathLst>
              <a:path w="4648200" h="355600">
                <a:moveTo>
                  <a:pt x="0" y="0"/>
                </a:moveTo>
                <a:lnTo>
                  <a:pt x="4648195" y="0"/>
                </a:lnTo>
                <a:lnTo>
                  <a:pt x="4648195" y="355599"/>
                </a:lnTo>
                <a:lnTo>
                  <a:pt x="0" y="3555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56077" y="6830415"/>
            <a:ext cx="453771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ourier New"/>
                <a:cs typeface="Courier New"/>
              </a:rPr>
              <a:t>create(/app1/workers/leader,IP,EPHE.)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16937" y="7537546"/>
            <a:ext cx="968698" cy="841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05837" y="7575639"/>
            <a:ext cx="791210" cy="663575"/>
          </a:xfrm>
          <a:custGeom>
            <a:avLst/>
            <a:gdLst/>
            <a:ahLst/>
            <a:cxnLst/>
            <a:rect l="l" t="t" r="r" b="b"/>
            <a:pathLst>
              <a:path w="791210" h="663575">
                <a:moveTo>
                  <a:pt x="395452" y="0"/>
                </a:moveTo>
                <a:lnTo>
                  <a:pt x="0" y="331635"/>
                </a:lnTo>
                <a:lnTo>
                  <a:pt x="395452" y="663270"/>
                </a:lnTo>
                <a:lnTo>
                  <a:pt x="790905" y="331635"/>
                </a:lnTo>
                <a:lnTo>
                  <a:pt x="395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5837" y="7575639"/>
            <a:ext cx="791210" cy="663575"/>
          </a:xfrm>
          <a:custGeom>
            <a:avLst/>
            <a:gdLst/>
            <a:ahLst/>
            <a:cxnLst/>
            <a:rect l="l" t="t" r="r" b="b"/>
            <a:pathLst>
              <a:path w="791210" h="663575">
                <a:moveTo>
                  <a:pt x="0" y="331631"/>
                </a:moveTo>
                <a:lnTo>
                  <a:pt x="395448" y="663262"/>
                </a:lnTo>
                <a:lnTo>
                  <a:pt x="790898" y="331631"/>
                </a:lnTo>
                <a:lnTo>
                  <a:pt x="395448" y="0"/>
                </a:lnTo>
                <a:lnTo>
                  <a:pt x="0" y="331631"/>
                </a:lnTo>
                <a:close/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434831" y="7787678"/>
            <a:ext cx="33337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ok?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451430" y="7119683"/>
            <a:ext cx="274320" cy="586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90800" y="7150095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499"/>
                </a:lnTo>
              </a:path>
            </a:pathLst>
          </a:custGeom>
          <a:ln w="25400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9839" y="74549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20" y="0"/>
                </a:moveTo>
                <a:lnTo>
                  <a:pt x="0" y="0"/>
                </a:lnTo>
                <a:lnTo>
                  <a:pt x="6096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062960" y="5997854"/>
            <a:ext cx="32321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Tahoma"/>
                <a:cs typeface="Tahoma"/>
              </a:rPr>
              <a:t>y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dirty="0"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40104" y="7721603"/>
            <a:ext cx="609600" cy="3556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229"/>
              </a:spcBef>
            </a:pPr>
            <a:r>
              <a:rPr sz="1600" dirty="0">
                <a:latin typeface="Courier New"/>
                <a:cs typeface="Courier New"/>
              </a:rPr>
              <a:t>lead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63600" y="4838700"/>
            <a:ext cx="4267200" cy="368300"/>
          </a:xfrm>
          <a:custGeom>
            <a:avLst/>
            <a:gdLst/>
            <a:ahLst/>
            <a:cxnLst/>
            <a:rect l="l" t="t" r="r" b="b"/>
            <a:pathLst>
              <a:path w="4267200" h="368300">
                <a:moveTo>
                  <a:pt x="0" y="0"/>
                </a:moveTo>
                <a:lnTo>
                  <a:pt x="4267200" y="0"/>
                </a:lnTo>
                <a:lnTo>
                  <a:pt x="42672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3599" y="4838694"/>
            <a:ext cx="4267200" cy="368300"/>
          </a:xfrm>
          <a:custGeom>
            <a:avLst/>
            <a:gdLst/>
            <a:ahLst/>
            <a:cxnLst/>
            <a:rect l="l" t="t" r="r" b="b"/>
            <a:pathLst>
              <a:path w="4267200" h="368300">
                <a:moveTo>
                  <a:pt x="0" y="0"/>
                </a:moveTo>
                <a:lnTo>
                  <a:pt x="4267200" y="0"/>
                </a:lnTo>
                <a:lnTo>
                  <a:pt x="42672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11986" y="4889830"/>
            <a:ext cx="985329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ourier New"/>
                <a:cs typeface="Courier New"/>
              </a:rPr>
              <a:t>getData(/app1/workers/leader,</a:t>
            </a:r>
            <a:r>
              <a:rPr sz="1600" spc="-5" dirty="0">
                <a:solidFill>
                  <a:srgbClr val="0096FF"/>
                </a:solidFill>
                <a:latin typeface="Courier New"/>
                <a:cs typeface="Courier New"/>
              </a:rPr>
              <a:t>true</a:t>
            </a:r>
            <a:r>
              <a:rPr sz="1600" spc="-5" dirty="0"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200" dirty="0">
                <a:latin typeface="Courier New"/>
                <a:cs typeface="Courier New"/>
              </a:rPr>
              <a:t>/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89391" y="7464158"/>
            <a:ext cx="24955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no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586757" y="5106522"/>
            <a:ext cx="405709" cy="4057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37626" y="528381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0" y="13371"/>
                </a:moveTo>
                <a:lnTo>
                  <a:pt x="26742" y="13371"/>
                </a:lnTo>
              </a:path>
            </a:pathLst>
          </a:custGeom>
          <a:ln w="26742">
            <a:solidFill>
              <a:srgbClr val="ADC6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2277" y="520659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129324" y="0"/>
                </a:moveTo>
                <a:lnTo>
                  <a:pt x="0" y="43103"/>
                </a:lnTo>
                <a:lnTo>
                  <a:pt x="86207" y="129311"/>
                </a:lnTo>
                <a:lnTo>
                  <a:pt x="129324" y="0"/>
                </a:lnTo>
                <a:close/>
              </a:path>
            </a:pathLst>
          </a:custGeom>
          <a:solidFill>
            <a:srgbClr val="ADC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178" y="9104601"/>
            <a:ext cx="6573913" cy="6489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8200" y="9118600"/>
            <a:ext cx="6489700" cy="635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8200" y="9118600"/>
            <a:ext cx="6489700" cy="635000"/>
          </a:xfrm>
          <a:custGeom>
            <a:avLst/>
            <a:gdLst/>
            <a:ahLst/>
            <a:cxnLst/>
            <a:rect l="l" t="t" r="r" b="b"/>
            <a:pathLst>
              <a:path w="6489700" h="635000">
                <a:moveTo>
                  <a:pt x="0" y="0"/>
                </a:moveTo>
                <a:lnTo>
                  <a:pt x="0" y="635000"/>
                </a:lnTo>
                <a:lnTo>
                  <a:pt x="6489700" y="635000"/>
                </a:lnTo>
                <a:lnTo>
                  <a:pt x="648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102902" y="9245319"/>
            <a:ext cx="596074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 the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leader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dies, elect again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(“herd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effect”)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45908" y="293192"/>
            <a:ext cx="103124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419584" y="293192"/>
            <a:ext cx="20370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create(path,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599267" y="293192"/>
            <a:ext cx="86360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605275" y="293192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flags)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45908" y="628472"/>
            <a:ext cx="69596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spc="-5" dirty="0">
                <a:latin typeface="Courier New"/>
                <a:cs typeface="Courier New"/>
              </a:rPr>
              <a:t>void  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084248" y="628472"/>
            <a:ext cx="203708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spc="-5" dirty="0">
                <a:latin typeface="Courier New"/>
                <a:cs typeface="Courier New"/>
              </a:rPr>
              <a:t>delete(path,  exists(path,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263931" y="628472"/>
            <a:ext cx="136715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200" dirty="0">
                <a:latin typeface="Courier New"/>
                <a:cs typeface="Courier New"/>
              </a:rPr>
              <a:t>version)  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245908" y="1550492"/>
            <a:ext cx="203771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(data,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Stat)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425592" y="1550492"/>
            <a:ext cx="22047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getData(path,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772943" y="1550492"/>
            <a:ext cx="103187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245908" y="1969592"/>
            <a:ext cx="6959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Stat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84248" y="1969592"/>
            <a:ext cx="32111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setData(path,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data,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437607" y="1969592"/>
            <a:ext cx="13671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ourier New"/>
                <a:cs typeface="Courier New"/>
              </a:rPr>
              <a:t>version)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801408" y="335788"/>
            <a:ext cx="151765" cy="236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50" dirty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245908" y="2388692"/>
            <a:ext cx="555879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String[] getChildren(path,</a:t>
            </a:r>
            <a:r>
              <a:rPr sz="2200" spc="-8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watch)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73807" y="3105530"/>
            <a:ext cx="11201400" cy="14939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2800" y="3162300"/>
            <a:ext cx="11099800" cy="1384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12800" y="3162300"/>
            <a:ext cx="11099800" cy="1384300"/>
          </a:xfrm>
          <a:prstGeom prst="rect">
            <a:avLst/>
          </a:prstGeom>
          <a:solidFill>
            <a:srgbClr val="00D026"/>
          </a:solidFill>
        </p:spPr>
        <p:txBody>
          <a:bodyPr vert="horz" wrap="square" lIns="0" tIns="62230" rIns="0" bIns="0" rtlCol="0">
            <a:spAutoFit/>
          </a:bodyPr>
          <a:lstStyle/>
          <a:p>
            <a:pPr marL="171450">
              <a:lnSpc>
                <a:spcPts val="3220"/>
              </a:lnSpc>
              <a:spcBef>
                <a:spcPts val="49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Question:</a:t>
            </a:r>
            <a:endParaRPr sz="2700">
              <a:latin typeface="Arial"/>
              <a:cs typeface="Arial"/>
            </a:endParaRPr>
          </a:p>
          <a:p>
            <a:pPr marL="171450" marR="1448435">
              <a:lnSpc>
                <a:spcPts val="3200"/>
              </a:lnSpc>
              <a:spcBef>
                <a:spcPts val="12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700" spc="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all workers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700" spc="40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2700" spc="30" dirty="0">
                <a:solidFill>
                  <a:srgbClr val="FFFFFF"/>
                </a:solidFill>
                <a:latin typeface="Arial"/>
                <a:cs typeface="Arial"/>
              </a:rPr>
              <a:t>elect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spc="20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r>
              <a:rPr sz="2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among  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themselves?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132" y="3627120"/>
            <a:ext cx="5558790" cy="248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</a:pPr>
            <a:r>
              <a:rPr spc="45" dirty="0"/>
              <a:t>ZooKeeper  </a:t>
            </a:r>
            <a:r>
              <a:rPr spc="105" dirty="0"/>
              <a:t>applications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463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50" spc="-125" dirty="0"/>
              <a:t>The </a:t>
            </a:r>
            <a:r>
              <a:rPr sz="6950" spc="-105" dirty="0"/>
              <a:t>Yahoo! </a:t>
            </a:r>
            <a:r>
              <a:rPr sz="6950" spc="100" dirty="0"/>
              <a:t>fetching</a:t>
            </a:r>
            <a:r>
              <a:rPr sz="6950" spc="180" dirty="0"/>
              <a:t> </a:t>
            </a:r>
            <a:r>
              <a:rPr sz="6950" spc="55" dirty="0"/>
              <a:t>service</a:t>
            </a:r>
            <a:endParaRPr sz="6950"/>
          </a:p>
        </p:txBody>
      </p:sp>
      <p:sp>
        <p:nvSpPr>
          <p:cNvPr id="3" name="object 3"/>
          <p:cNvSpPr txBox="1"/>
          <p:nvPr/>
        </p:nvSpPr>
        <p:spPr>
          <a:xfrm>
            <a:off x="990600" y="2699981"/>
            <a:ext cx="1746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7314" y="2639009"/>
            <a:ext cx="1012825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35" dirty="0">
                <a:latin typeface="Arial"/>
                <a:cs typeface="Arial"/>
              </a:rPr>
              <a:t>Fetching </a:t>
            </a:r>
            <a:r>
              <a:rPr sz="3100" spc="15" dirty="0">
                <a:latin typeface="Arial"/>
                <a:cs typeface="Arial"/>
              </a:rPr>
              <a:t>Service </a:t>
            </a:r>
            <a:r>
              <a:rPr sz="3100" spc="10" dirty="0">
                <a:latin typeface="Arial"/>
                <a:cs typeface="Arial"/>
              </a:rPr>
              <a:t>is </a:t>
            </a:r>
            <a:r>
              <a:rPr sz="3100" spc="70" dirty="0">
                <a:latin typeface="Arial"/>
                <a:cs typeface="Arial"/>
              </a:rPr>
              <a:t>part </a:t>
            </a:r>
            <a:r>
              <a:rPr sz="3100" spc="10" dirty="0">
                <a:latin typeface="Arial"/>
                <a:cs typeface="Arial"/>
              </a:rPr>
              <a:t>of </a:t>
            </a:r>
            <a:r>
              <a:rPr sz="3100" spc="-55" dirty="0">
                <a:latin typeface="Arial"/>
                <a:cs typeface="Arial"/>
              </a:rPr>
              <a:t>Yahoo!’s </a:t>
            </a:r>
            <a:r>
              <a:rPr sz="3100" spc="35" dirty="0">
                <a:latin typeface="Arial"/>
                <a:cs typeface="Arial"/>
              </a:rPr>
              <a:t>crawler</a:t>
            </a:r>
            <a:r>
              <a:rPr sz="3100" spc="-40" dirty="0">
                <a:latin typeface="Arial"/>
                <a:cs typeface="Arial"/>
              </a:rPr>
              <a:t> </a:t>
            </a:r>
            <a:r>
              <a:rPr sz="3100" spc="20" dirty="0">
                <a:latin typeface="Arial"/>
                <a:cs typeface="Arial"/>
              </a:rPr>
              <a:t>infrastructure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3633939"/>
            <a:ext cx="1746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7314" y="3572979"/>
            <a:ext cx="917003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10" dirty="0">
                <a:latin typeface="Arial"/>
                <a:cs typeface="Arial"/>
              </a:rPr>
              <a:t>Setup: </a:t>
            </a:r>
            <a:r>
              <a:rPr sz="3100" spc="15" dirty="0">
                <a:latin typeface="Arial"/>
                <a:cs typeface="Arial"/>
              </a:rPr>
              <a:t>master </a:t>
            </a:r>
            <a:r>
              <a:rPr sz="3100" spc="60" dirty="0">
                <a:latin typeface="Arial"/>
                <a:cs typeface="Arial"/>
              </a:rPr>
              <a:t>commands </a:t>
            </a:r>
            <a:r>
              <a:rPr sz="3100" spc="65" dirty="0">
                <a:latin typeface="Arial"/>
                <a:cs typeface="Arial"/>
              </a:rPr>
              <a:t>page-fetching</a:t>
            </a:r>
            <a:r>
              <a:rPr sz="3100" spc="-45" dirty="0">
                <a:latin typeface="Arial"/>
                <a:cs typeface="Arial"/>
              </a:rPr>
              <a:t> </a:t>
            </a:r>
            <a:r>
              <a:rPr sz="3100" spc="45" dirty="0">
                <a:latin typeface="Arial"/>
                <a:cs typeface="Arial"/>
              </a:rPr>
              <a:t>processes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4225378"/>
            <a:ext cx="17462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1814" y="4164419"/>
            <a:ext cx="10092055" cy="108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15" dirty="0">
                <a:latin typeface="Arial"/>
                <a:cs typeface="Arial"/>
              </a:rPr>
              <a:t>Master </a:t>
            </a:r>
            <a:r>
              <a:rPr sz="3100" spc="50" dirty="0">
                <a:latin typeface="Arial"/>
                <a:cs typeface="Arial"/>
              </a:rPr>
              <a:t>provides </a:t>
            </a:r>
            <a:r>
              <a:rPr sz="3100" spc="10" dirty="0">
                <a:latin typeface="Arial"/>
                <a:cs typeface="Arial"/>
              </a:rPr>
              <a:t>the </a:t>
            </a:r>
            <a:r>
              <a:rPr sz="3100" spc="35" dirty="0">
                <a:latin typeface="Arial"/>
                <a:cs typeface="Arial"/>
              </a:rPr>
              <a:t>fetchers </a:t>
            </a:r>
            <a:r>
              <a:rPr sz="3100" spc="10" dirty="0">
                <a:latin typeface="Arial"/>
                <a:cs typeface="Arial"/>
              </a:rPr>
              <a:t>with</a:t>
            </a:r>
            <a:r>
              <a:rPr sz="3100" spc="-130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configuration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100" spc="15" dirty="0">
                <a:latin typeface="Arial"/>
                <a:cs typeface="Arial"/>
              </a:rPr>
              <a:t>Fetchers </a:t>
            </a:r>
            <a:r>
              <a:rPr sz="3100" spc="10" dirty="0">
                <a:latin typeface="Arial"/>
                <a:cs typeface="Arial"/>
              </a:rPr>
              <a:t>write </a:t>
            </a:r>
            <a:r>
              <a:rPr sz="3100" spc="100" dirty="0">
                <a:latin typeface="Arial"/>
                <a:cs typeface="Arial"/>
              </a:rPr>
              <a:t>back </a:t>
            </a:r>
            <a:r>
              <a:rPr sz="3100" spc="15" dirty="0">
                <a:latin typeface="Arial"/>
                <a:cs typeface="Arial"/>
              </a:rPr>
              <a:t>information </a:t>
            </a:r>
            <a:r>
              <a:rPr sz="3100" spc="10" dirty="0">
                <a:latin typeface="Arial"/>
                <a:cs typeface="Arial"/>
              </a:rPr>
              <a:t>of their status </a:t>
            </a:r>
            <a:r>
              <a:rPr sz="3100" spc="70" dirty="0">
                <a:latin typeface="Arial"/>
                <a:cs typeface="Arial"/>
              </a:rPr>
              <a:t>and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10" dirty="0">
                <a:latin typeface="Arial"/>
                <a:cs typeface="Arial"/>
              </a:rPr>
              <a:t>health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5750775"/>
            <a:ext cx="1746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7314" y="5689815"/>
            <a:ext cx="555244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15" dirty="0">
                <a:latin typeface="Arial"/>
                <a:cs typeface="Arial"/>
              </a:rPr>
              <a:t>Main </a:t>
            </a:r>
            <a:r>
              <a:rPr sz="3100" spc="50" dirty="0">
                <a:latin typeface="Arial"/>
                <a:cs typeface="Arial"/>
              </a:rPr>
              <a:t>advantage </a:t>
            </a:r>
            <a:r>
              <a:rPr sz="3100" spc="10" dirty="0">
                <a:latin typeface="Arial"/>
                <a:cs typeface="Arial"/>
              </a:rPr>
              <a:t>of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30" dirty="0">
                <a:latin typeface="Arial"/>
                <a:cs typeface="Arial"/>
              </a:rPr>
              <a:t>ZooKeeper: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100" y="6342214"/>
            <a:ext cx="17462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1814" y="6162200"/>
            <a:ext cx="693737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200"/>
              </a:lnSpc>
            </a:pPr>
            <a:r>
              <a:rPr sz="3100" spc="20" dirty="0">
                <a:latin typeface="Arial"/>
                <a:cs typeface="Arial"/>
              </a:rPr>
              <a:t>Recovery </a:t>
            </a:r>
            <a:r>
              <a:rPr sz="3100" dirty="0">
                <a:latin typeface="Arial"/>
                <a:cs typeface="Arial"/>
              </a:rPr>
              <a:t>from </a:t>
            </a:r>
            <a:r>
              <a:rPr sz="3100" spc="15" dirty="0">
                <a:latin typeface="Arial"/>
                <a:cs typeface="Arial"/>
              </a:rPr>
              <a:t>master </a:t>
            </a:r>
            <a:r>
              <a:rPr sz="3100" spc="5" dirty="0">
                <a:latin typeface="Arial"/>
                <a:cs typeface="Arial"/>
              </a:rPr>
              <a:t>failures  </a:t>
            </a:r>
            <a:r>
              <a:rPr sz="3100" spc="30" dirty="0">
                <a:latin typeface="Arial"/>
                <a:cs typeface="Arial"/>
              </a:rPr>
              <a:t>Guaranteed </a:t>
            </a:r>
            <a:r>
              <a:rPr sz="3100" spc="25" dirty="0">
                <a:latin typeface="Arial"/>
                <a:cs typeface="Arial"/>
              </a:rPr>
              <a:t>availability </a:t>
            </a:r>
            <a:r>
              <a:rPr sz="3100" spc="60" dirty="0">
                <a:latin typeface="Arial"/>
                <a:cs typeface="Arial"/>
              </a:rPr>
              <a:t>despite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5" dirty="0">
                <a:latin typeface="Arial"/>
                <a:cs typeface="Arial"/>
              </a:rPr>
              <a:t>failures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7867612"/>
            <a:ext cx="1746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7314" y="7824419"/>
            <a:ext cx="9530715" cy="95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700"/>
              </a:lnSpc>
            </a:pPr>
            <a:r>
              <a:rPr sz="3100" spc="60" dirty="0">
                <a:latin typeface="Arial"/>
                <a:cs typeface="Arial"/>
              </a:rPr>
              <a:t>Used </a:t>
            </a:r>
            <a:r>
              <a:rPr sz="3100" spc="30" dirty="0">
                <a:latin typeface="Arial"/>
                <a:cs typeface="Arial"/>
              </a:rPr>
              <a:t>primitives </a:t>
            </a:r>
            <a:r>
              <a:rPr sz="3100" spc="10" dirty="0">
                <a:latin typeface="Arial"/>
                <a:cs typeface="Arial"/>
              </a:rPr>
              <a:t>of </a:t>
            </a:r>
            <a:r>
              <a:rPr sz="3100" spc="15" dirty="0">
                <a:latin typeface="Arial"/>
                <a:cs typeface="Arial"/>
              </a:rPr>
              <a:t>ZK: </a:t>
            </a:r>
            <a:r>
              <a:rPr sz="3100" spc="40" dirty="0">
                <a:latin typeface="Arial"/>
                <a:cs typeface="Arial"/>
              </a:rPr>
              <a:t>configuration </a:t>
            </a:r>
            <a:r>
              <a:rPr sz="3100" spc="30" dirty="0">
                <a:latin typeface="Arial"/>
                <a:cs typeface="Arial"/>
              </a:rPr>
              <a:t>metadata,</a:t>
            </a:r>
            <a:r>
              <a:rPr sz="3100" spc="-13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leader  </a:t>
            </a:r>
            <a:r>
              <a:rPr sz="3100" spc="35" dirty="0">
                <a:latin typeface="Arial"/>
                <a:cs typeface="Arial"/>
              </a:rPr>
              <a:t>election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Yahoo! </a:t>
            </a:r>
            <a:r>
              <a:rPr spc="60" dirty="0"/>
              <a:t>message</a:t>
            </a:r>
            <a:r>
              <a:rPr spc="90" dirty="0"/>
              <a:t> </a:t>
            </a:r>
            <a:r>
              <a:rPr spc="45" dirty="0"/>
              <a:t>broker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11945"/>
            <a:ext cx="1905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385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7319" y="2648598"/>
            <a:ext cx="770763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dirty="0">
                <a:latin typeface="Arial"/>
                <a:cs typeface="Arial"/>
              </a:rPr>
              <a:t>A </a:t>
            </a:r>
            <a:r>
              <a:rPr sz="3450" spc="50" dirty="0">
                <a:latin typeface="Arial"/>
                <a:cs typeface="Arial"/>
              </a:rPr>
              <a:t>distributed </a:t>
            </a:r>
            <a:r>
              <a:rPr sz="3450" spc="55" dirty="0">
                <a:latin typeface="Arial"/>
                <a:cs typeface="Arial"/>
              </a:rPr>
              <a:t>publish-subscribe</a:t>
            </a:r>
            <a:r>
              <a:rPr sz="3450" spc="-25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system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3757409"/>
            <a:ext cx="1905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385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7319" y="3686700"/>
            <a:ext cx="10522585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3450" spc="-60" dirty="0">
                <a:latin typeface="Arial"/>
                <a:cs typeface="Arial"/>
              </a:rPr>
              <a:t>The </a:t>
            </a:r>
            <a:r>
              <a:rPr sz="3450" dirty="0">
                <a:latin typeface="Arial"/>
                <a:cs typeface="Arial"/>
              </a:rPr>
              <a:t>system </a:t>
            </a:r>
            <a:r>
              <a:rPr sz="3450" spc="30" dirty="0">
                <a:latin typeface="Arial"/>
                <a:cs typeface="Arial"/>
              </a:rPr>
              <a:t>manages </a:t>
            </a:r>
            <a:r>
              <a:rPr sz="3450" spc="20" dirty="0">
                <a:latin typeface="Arial"/>
                <a:cs typeface="Arial"/>
              </a:rPr>
              <a:t>thousands </a:t>
            </a:r>
            <a:r>
              <a:rPr sz="3450" dirty="0">
                <a:latin typeface="Arial"/>
                <a:cs typeface="Arial"/>
              </a:rPr>
              <a:t>of </a:t>
            </a:r>
            <a:r>
              <a:rPr sz="3450" spc="65" dirty="0">
                <a:latin typeface="Arial"/>
                <a:cs typeface="Arial"/>
              </a:rPr>
              <a:t>topics </a:t>
            </a:r>
            <a:r>
              <a:rPr sz="3450" dirty="0">
                <a:latin typeface="Arial"/>
                <a:cs typeface="Arial"/>
              </a:rPr>
              <a:t>that </a:t>
            </a:r>
            <a:r>
              <a:rPr sz="3450" spc="25" dirty="0">
                <a:latin typeface="Arial"/>
                <a:cs typeface="Arial"/>
              </a:rPr>
              <a:t>clients  </a:t>
            </a:r>
            <a:r>
              <a:rPr sz="3450" spc="65" dirty="0">
                <a:latin typeface="Arial"/>
                <a:cs typeface="Arial"/>
              </a:rPr>
              <a:t>can </a:t>
            </a:r>
            <a:r>
              <a:rPr sz="3450" spc="55" dirty="0">
                <a:latin typeface="Arial"/>
                <a:cs typeface="Arial"/>
              </a:rPr>
              <a:t>publish </a:t>
            </a:r>
            <a:r>
              <a:rPr sz="3450" spc="25" dirty="0">
                <a:latin typeface="Arial"/>
                <a:cs typeface="Arial"/>
              </a:rPr>
              <a:t>messages </a:t>
            </a:r>
            <a:r>
              <a:rPr sz="3450" dirty="0">
                <a:latin typeface="Arial"/>
                <a:cs typeface="Arial"/>
              </a:rPr>
              <a:t>to </a:t>
            </a:r>
            <a:r>
              <a:rPr sz="3450" spc="65" dirty="0">
                <a:latin typeface="Arial"/>
                <a:cs typeface="Arial"/>
              </a:rPr>
              <a:t>and </a:t>
            </a:r>
            <a:r>
              <a:rPr sz="3450" spc="20" dirty="0">
                <a:latin typeface="Arial"/>
                <a:cs typeface="Arial"/>
              </a:rPr>
              <a:t>receive </a:t>
            </a:r>
            <a:r>
              <a:rPr sz="3450" spc="25" dirty="0">
                <a:latin typeface="Arial"/>
                <a:cs typeface="Arial"/>
              </a:rPr>
              <a:t>messages</a:t>
            </a:r>
            <a:r>
              <a:rPr sz="3450" spc="-265" dirty="0">
                <a:latin typeface="Arial"/>
                <a:cs typeface="Arial"/>
              </a:rPr>
              <a:t> </a:t>
            </a:r>
            <a:r>
              <a:rPr sz="3450" spc="-15" dirty="0">
                <a:latin typeface="Arial"/>
                <a:cs typeface="Arial"/>
              </a:rPr>
              <a:t>from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336273"/>
            <a:ext cx="1905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385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7319" y="5265565"/>
            <a:ext cx="10140950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3450" spc="-60" dirty="0">
                <a:latin typeface="Arial"/>
                <a:cs typeface="Arial"/>
              </a:rPr>
              <a:t>The </a:t>
            </a:r>
            <a:r>
              <a:rPr sz="3450" spc="65" dirty="0">
                <a:latin typeface="Arial"/>
                <a:cs typeface="Arial"/>
              </a:rPr>
              <a:t>topics </a:t>
            </a:r>
            <a:r>
              <a:rPr sz="3450" spc="-20" dirty="0">
                <a:latin typeface="Arial"/>
                <a:cs typeface="Arial"/>
              </a:rPr>
              <a:t>are </a:t>
            </a:r>
            <a:r>
              <a:rPr sz="3450" spc="50" dirty="0">
                <a:latin typeface="Arial"/>
                <a:cs typeface="Arial"/>
              </a:rPr>
              <a:t>distributed </a:t>
            </a:r>
            <a:r>
              <a:rPr sz="3450" spc="40" dirty="0">
                <a:latin typeface="Arial"/>
                <a:cs typeface="Arial"/>
              </a:rPr>
              <a:t>among </a:t>
            </a:r>
            <a:r>
              <a:rPr sz="3450" dirty="0">
                <a:latin typeface="Arial"/>
                <a:cs typeface="Arial"/>
              </a:rPr>
              <a:t>a set of servers</a:t>
            </a:r>
            <a:r>
              <a:rPr sz="3450" spc="-75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to  </a:t>
            </a:r>
            <a:r>
              <a:rPr sz="3450" spc="45" dirty="0">
                <a:latin typeface="Arial"/>
                <a:cs typeface="Arial"/>
              </a:rPr>
              <a:t>provide</a:t>
            </a:r>
            <a:r>
              <a:rPr sz="3450" spc="-65" dirty="0">
                <a:latin typeface="Arial"/>
                <a:cs typeface="Arial"/>
              </a:rPr>
              <a:t> </a:t>
            </a:r>
            <a:r>
              <a:rPr sz="3450" spc="35" dirty="0">
                <a:latin typeface="Arial"/>
                <a:cs typeface="Arial"/>
              </a:rPr>
              <a:t>scalability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6915137"/>
            <a:ext cx="1905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385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7319" y="6844428"/>
            <a:ext cx="9660255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3450" spc="50" dirty="0">
                <a:latin typeface="Arial"/>
                <a:cs typeface="Arial"/>
              </a:rPr>
              <a:t>Used </a:t>
            </a:r>
            <a:r>
              <a:rPr sz="3450" spc="20" dirty="0">
                <a:latin typeface="Arial"/>
                <a:cs typeface="Arial"/>
              </a:rPr>
              <a:t>primitives </a:t>
            </a:r>
            <a:r>
              <a:rPr sz="3450" dirty="0">
                <a:latin typeface="Arial"/>
                <a:cs typeface="Arial"/>
              </a:rPr>
              <a:t>of ZK: </a:t>
            </a:r>
            <a:r>
              <a:rPr sz="3450" spc="30" dirty="0">
                <a:latin typeface="Arial"/>
                <a:cs typeface="Arial"/>
              </a:rPr>
              <a:t>configuration </a:t>
            </a:r>
            <a:r>
              <a:rPr sz="3450" spc="25" dirty="0">
                <a:latin typeface="Arial"/>
                <a:cs typeface="Arial"/>
              </a:rPr>
              <a:t>metadata</a:t>
            </a:r>
            <a:r>
              <a:rPr sz="3450" spc="-125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(to  </a:t>
            </a:r>
            <a:r>
              <a:rPr sz="3450" spc="40" dirty="0">
                <a:latin typeface="Arial"/>
                <a:cs typeface="Arial"/>
              </a:rPr>
              <a:t>distribute </a:t>
            </a:r>
            <a:r>
              <a:rPr sz="3450" spc="50" dirty="0">
                <a:latin typeface="Arial"/>
                <a:cs typeface="Arial"/>
              </a:rPr>
              <a:t>topics), </a:t>
            </a:r>
            <a:r>
              <a:rPr sz="3450" spc="-10" dirty="0">
                <a:latin typeface="Arial"/>
                <a:cs typeface="Arial"/>
              </a:rPr>
              <a:t>failure </a:t>
            </a:r>
            <a:r>
              <a:rPr sz="3450" spc="45" dirty="0">
                <a:latin typeface="Arial"/>
                <a:cs typeface="Arial"/>
              </a:rPr>
              <a:t>detection </a:t>
            </a:r>
            <a:r>
              <a:rPr sz="3450" spc="65" dirty="0">
                <a:latin typeface="Arial"/>
                <a:cs typeface="Arial"/>
              </a:rPr>
              <a:t>and group  </a:t>
            </a:r>
            <a:r>
              <a:rPr sz="3450" spc="40" dirty="0">
                <a:latin typeface="Arial"/>
                <a:cs typeface="Arial"/>
              </a:rPr>
              <a:t>membership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Yahoo! </a:t>
            </a:r>
            <a:r>
              <a:rPr spc="60" dirty="0"/>
              <a:t>message</a:t>
            </a:r>
            <a:r>
              <a:rPr spc="90" dirty="0"/>
              <a:t> </a:t>
            </a:r>
            <a:r>
              <a:rPr spc="45" dirty="0"/>
              <a:t>broker</a:t>
            </a:r>
          </a:p>
        </p:txBody>
      </p:sp>
      <p:sp>
        <p:nvSpPr>
          <p:cNvPr id="3" name="object 3"/>
          <p:cNvSpPr/>
          <p:nvPr/>
        </p:nvSpPr>
        <p:spPr>
          <a:xfrm>
            <a:off x="927661" y="3449567"/>
            <a:ext cx="11466995" cy="5621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1966" y="6452742"/>
            <a:ext cx="5957417" cy="1811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8400" y="6477000"/>
            <a:ext cx="5880100" cy="1727200"/>
          </a:xfrm>
          <a:custGeom>
            <a:avLst/>
            <a:gdLst/>
            <a:ahLst/>
            <a:cxnLst/>
            <a:rect l="l" t="t" r="r" b="b"/>
            <a:pathLst>
              <a:path w="5880100" h="1727200">
                <a:moveTo>
                  <a:pt x="0" y="0"/>
                </a:moveTo>
                <a:lnTo>
                  <a:pt x="5880100" y="0"/>
                </a:lnTo>
                <a:lnTo>
                  <a:pt x="5880100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8226" y="8260653"/>
            <a:ext cx="242760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941100"/>
                </a:solidFill>
                <a:latin typeface="Tahoma"/>
                <a:cs typeface="Tahoma"/>
              </a:rPr>
              <a:t>ephemeral</a:t>
            </a:r>
            <a:r>
              <a:rPr sz="2500" spc="-60" dirty="0">
                <a:solidFill>
                  <a:srgbClr val="941100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941100"/>
                </a:solidFill>
                <a:latin typeface="Tahoma"/>
                <a:cs typeface="Tahoma"/>
              </a:rPr>
              <a:t>nodes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9277" y="4886693"/>
            <a:ext cx="2159558" cy="568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7200" y="4902200"/>
            <a:ext cx="2082800" cy="495300"/>
          </a:xfrm>
          <a:custGeom>
            <a:avLst/>
            <a:gdLst/>
            <a:ahLst/>
            <a:cxnLst/>
            <a:rect l="l" t="t" r="r" b="b"/>
            <a:pathLst>
              <a:path w="2082800" h="495300">
                <a:moveTo>
                  <a:pt x="0" y="0"/>
                </a:moveTo>
                <a:lnTo>
                  <a:pt x="2082800" y="0"/>
                </a:lnTo>
                <a:lnTo>
                  <a:pt x="20828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1383" y="4886693"/>
            <a:ext cx="2766021" cy="568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3400" y="4902200"/>
            <a:ext cx="2692400" cy="495300"/>
          </a:xfrm>
          <a:custGeom>
            <a:avLst/>
            <a:gdLst/>
            <a:ahLst/>
            <a:cxnLst/>
            <a:rect l="l" t="t" r="r" b="b"/>
            <a:pathLst>
              <a:path w="2692400" h="495300">
                <a:moveTo>
                  <a:pt x="0" y="0"/>
                </a:moveTo>
                <a:lnTo>
                  <a:pt x="2692400" y="0"/>
                </a:lnTo>
                <a:lnTo>
                  <a:pt x="26924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0221" y="7747718"/>
            <a:ext cx="3259620" cy="1290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2500" y="7759700"/>
            <a:ext cx="3175000" cy="1219200"/>
          </a:xfrm>
          <a:custGeom>
            <a:avLst/>
            <a:gdLst/>
            <a:ahLst/>
            <a:cxnLst/>
            <a:rect l="l" t="t" r="r" b="b"/>
            <a:pathLst>
              <a:path w="3175000" h="1219200">
                <a:moveTo>
                  <a:pt x="0" y="0"/>
                </a:moveTo>
                <a:lnTo>
                  <a:pt x="3175000" y="0"/>
                </a:lnTo>
                <a:lnTo>
                  <a:pt x="31750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FF40FF">
              <a:alpha val="202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7494" y="2478290"/>
            <a:ext cx="10687685" cy="2021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89240" marR="5080">
              <a:lnSpc>
                <a:spcPct val="100000"/>
              </a:lnSpc>
            </a:pPr>
            <a:r>
              <a:rPr sz="2500" spc="-5" dirty="0">
                <a:solidFill>
                  <a:srgbClr val="941751"/>
                </a:solidFill>
                <a:latin typeface="Tahoma"/>
                <a:cs typeface="Tahoma"/>
              </a:rPr>
              <a:t>primary </a:t>
            </a: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and</a:t>
            </a:r>
            <a:r>
              <a:rPr sz="2500" spc="-4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941751"/>
                </a:solidFill>
                <a:latin typeface="Tahoma"/>
                <a:cs typeface="Tahoma"/>
              </a:rPr>
              <a:t>backup  server </a:t>
            </a: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per topic;  topic</a:t>
            </a:r>
            <a:r>
              <a:rPr sz="2500" spc="-100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subscribers</a:t>
            </a:r>
            <a:endParaRPr sz="2500">
              <a:latin typeface="Tahoma"/>
              <a:cs typeface="Tahoma"/>
            </a:endParaRPr>
          </a:p>
          <a:p>
            <a:pPr marL="12700" marR="8811260">
              <a:lnSpc>
                <a:spcPct val="100000"/>
              </a:lnSpc>
              <a:spcBef>
                <a:spcPts val="920"/>
              </a:spcBef>
            </a:pPr>
            <a:r>
              <a:rPr sz="2500" spc="-5" dirty="0">
                <a:solidFill>
                  <a:srgbClr val="4F8F00"/>
                </a:solidFill>
                <a:latin typeface="Tahoma"/>
                <a:cs typeface="Tahoma"/>
              </a:rPr>
              <a:t>monitored</a:t>
            </a:r>
            <a:r>
              <a:rPr sz="2500" spc="-65" dirty="0">
                <a:solidFill>
                  <a:srgbClr val="4F8F00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4F8F00"/>
                </a:solidFill>
                <a:latin typeface="Tahoma"/>
                <a:cs typeface="Tahoma"/>
              </a:rPr>
              <a:t>by  </a:t>
            </a:r>
            <a:r>
              <a:rPr sz="2500" dirty="0">
                <a:solidFill>
                  <a:srgbClr val="4F8F00"/>
                </a:solidFill>
                <a:latin typeface="Tahoma"/>
                <a:cs typeface="Tahoma"/>
              </a:rPr>
              <a:t>all</a:t>
            </a:r>
            <a:r>
              <a:rPr sz="2500" spc="-90" dirty="0">
                <a:solidFill>
                  <a:srgbClr val="4F8F00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4F8F00"/>
                </a:solidFill>
                <a:latin typeface="Tahoma"/>
                <a:cs typeface="Tahoma"/>
              </a:rPr>
              <a:t>servers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071" y="9309101"/>
            <a:ext cx="396747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10" dirty="0">
                <a:latin typeface="Arial"/>
                <a:cs typeface="Arial"/>
              </a:rPr>
              <a:t>Source: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heavy" spc="-10" dirty="0">
                <a:latin typeface="Arial"/>
                <a:cs typeface="Arial"/>
                <a:hlinkClick r:id="rId7"/>
              </a:rPr>
              <a:t>http://bit.ly/13VFohW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Throughput</a:t>
            </a:r>
          </a:p>
        </p:txBody>
      </p:sp>
      <p:sp>
        <p:nvSpPr>
          <p:cNvPr id="3" name="object 3"/>
          <p:cNvSpPr/>
          <p:nvPr/>
        </p:nvSpPr>
        <p:spPr>
          <a:xfrm>
            <a:off x="2560599" y="4265398"/>
            <a:ext cx="7050976" cy="499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36707" y="7302068"/>
            <a:ext cx="132715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only</a:t>
            </a:r>
            <a:r>
              <a:rPr sz="2500" spc="-100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941751"/>
                </a:solidFill>
                <a:latin typeface="Tahoma"/>
                <a:cs typeface="Tahoma"/>
              </a:rPr>
              <a:t>read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822" y="7716895"/>
            <a:ext cx="1594485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735"/>
              </a:lnSpc>
            </a:pPr>
            <a:r>
              <a:rPr sz="2500" spc="-15" dirty="0">
                <a:solidFill>
                  <a:srgbClr val="941751"/>
                </a:solidFill>
                <a:latin typeface="Tahoma"/>
                <a:cs typeface="Tahoma"/>
              </a:rPr>
              <a:t>re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6742" y="7683068"/>
            <a:ext cx="934719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941751"/>
                </a:solidFill>
                <a:latin typeface="Tahoma"/>
                <a:cs typeface="Tahoma"/>
              </a:rPr>
              <a:t>qu</a:t>
            </a: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ests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989" y="7435253"/>
            <a:ext cx="140144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only</a:t>
            </a:r>
            <a:r>
              <a:rPr sz="2500" spc="-100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941751"/>
                </a:solidFill>
                <a:latin typeface="Tahoma"/>
                <a:cs typeface="Tahoma"/>
              </a:rPr>
              <a:t>write  </a:t>
            </a:r>
            <a:r>
              <a:rPr sz="2500" spc="-5" dirty="0">
                <a:solidFill>
                  <a:srgbClr val="941751"/>
                </a:solidFill>
                <a:latin typeface="Tahoma"/>
                <a:cs typeface="Tahoma"/>
              </a:rPr>
              <a:t>requests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11844" y="7919478"/>
            <a:ext cx="1310579" cy="989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42107" y="8025180"/>
            <a:ext cx="941705" cy="616585"/>
          </a:xfrm>
          <a:custGeom>
            <a:avLst/>
            <a:gdLst/>
            <a:ahLst/>
            <a:cxnLst/>
            <a:rect l="l" t="t" r="r" b="b"/>
            <a:pathLst>
              <a:path w="941704" h="616584">
                <a:moveTo>
                  <a:pt x="0" y="308285"/>
                </a:moveTo>
                <a:lnTo>
                  <a:pt x="941425" y="308285"/>
                </a:lnTo>
              </a:path>
            </a:pathLst>
          </a:custGeom>
          <a:ln w="616570">
            <a:solidFill>
              <a:srgbClr val="94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50730" y="8583790"/>
            <a:ext cx="135890" cy="118110"/>
          </a:xfrm>
          <a:custGeom>
            <a:avLst/>
            <a:gdLst/>
            <a:ahLst/>
            <a:cxnLst/>
            <a:rect l="l" t="t" r="r" b="b"/>
            <a:pathLst>
              <a:path w="135890" h="118109">
                <a:moveTo>
                  <a:pt x="68592" y="0"/>
                </a:moveTo>
                <a:lnTo>
                  <a:pt x="0" y="117795"/>
                </a:lnTo>
                <a:lnTo>
                  <a:pt x="135394" y="101993"/>
                </a:lnTo>
                <a:lnTo>
                  <a:pt x="68592" y="0"/>
                </a:lnTo>
                <a:close/>
              </a:path>
            </a:pathLst>
          </a:custGeom>
          <a:solidFill>
            <a:srgbClr val="941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508" y="7858297"/>
            <a:ext cx="1480395" cy="1050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0020" y="7964271"/>
            <a:ext cx="1114425" cy="680720"/>
          </a:xfrm>
          <a:custGeom>
            <a:avLst/>
            <a:gdLst/>
            <a:ahLst/>
            <a:cxnLst/>
            <a:rect l="l" t="t" r="r" b="b"/>
            <a:pathLst>
              <a:path w="1114425" h="680720">
                <a:moveTo>
                  <a:pt x="0" y="340195"/>
                </a:moveTo>
                <a:lnTo>
                  <a:pt x="1114146" y="340195"/>
                </a:lnTo>
              </a:path>
            </a:pathLst>
          </a:custGeom>
          <a:ln w="680390">
            <a:solidFill>
              <a:srgbClr val="94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1557" y="8586016"/>
            <a:ext cx="135890" cy="115570"/>
          </a:xfrm>
          <a:custGeom>
            <a:avLst/>
            <a:gdLst/>
            <a:ahLst/>
            <a:cxnLst/>
            <a:rect l="l" t="t" r="r" b="b"/>
            <a:pathLst>
              <a:path w="135889" h="115570">
                <a:moveTo>
                  <a:pt x="63538" y="0"/>
                </a:moveTo>
                <a:lnTo>
                  <a:pt x="0" y="104052"/>
                </a:lnTo>
                <a:lnTo>
                  <a:pt x="135826" y="115568"/>
                </a:lnTo>
                <a:lnTo>
                  <a:pt x="63538" y="0"/>
                </a:lnTo>
                <a:close/>
              </a:path>
            </a:pathLst>
          </a:custGeom>
          <a:solidFill>
            <a:srgbClr val="941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11411" y="4559909"/>
            <a:ext cx="215392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4F8F00"/>
                </a:solidFill>
                <a:latin typeface="Tahoma"/>
                <a:cs typeface="Tahoma"/>
              </a:rPr>
              <a:t>crossing</a:t>
            </a:r>
            <a:r>
              <a:rPr sz="2000" spc="-35" dirty="0">
                <a:solidFill>
                  <a:srgbClr val="4F8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F8F00"/>
                </a:solidFill>
                <a:latin typeface="Tahoma"/>
                <a:cs typeface="Tahoma"/>
              </a:rPr>
              <a:t>eventually  </a:t>
            </a:r>
            <a:r>
              <a:rPr sz="2000" spc="-10" dirty="0">
                <a:solidFill>
                  <a:srgbClr val="4F8F00"/>
                </a:solidFill>
                <a:latin typeface="Tahoma"/>
                <a:cs typeface="Tahoma"/>
              </a:rPr>
              <a:t>always</a:t>
            </a:r>
            <a:r>
              <a:rPr sz="2000" spc="-75" dirty="0">
                <a:solidFill>
                  <a:srgbClr val="4F8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F8F00"/>
                </a:solidFill>
                <a:latin typeface="Tahoma"/>
                <a:cs typeface="Tahoma"/>
              </a:rPr>
              <a:t>happens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38009" y="6165041"/>
            <a:ext cx="724810" cy="724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6895" y="6183932"/>
            <a:ext cx="647065" cy="647065"/>
          </a:xfrm>
          <a:custGeom>
            <a:avLst/>
            <a:gdLst/>
            <a:ahLst/>
            <a:cxnLst/>
            <a:rect l="l" t="t" r="r" b="b"/>
            <a:pathLst>
              <a:path w="647065" h="647065">
                <a:moveTo>
                  <a:pt x="346136" y="0"/>
                </a:moveTo>
                <a:lnTo>
                  <a:pt x="300894" y="0"/>
                </a:lnTo>
                <a:lnTo>
                  <a:pt x="256007" y="6279"/>
                </a:lnTo>
                <a:lnTo>
                  <a:pt x="212185" y="18839"/>
                </a:lnTo>
                <a:lnTo>
                  <a:pt x="170136" y="37679"/>
                </a:lnTo>
                <a:lnTo>
                  <a:pt x="130570" y="62798"/>
                </a:lnTo>
                <a:lnTo>
                  <a:pt x="94198" y="94198"/>
                </a:lnTo>
                <a:lnTo>
                  <a:pt x="62798" y="130570"/>
                </a:lnTo>
                <a:lnTo>
                  <a:pt x="37679" y="170136"/>
                </a:lnTo>
                <a:lnTo>
                  <a:pt x="18839" y="212185"/>
                </a:lnTo>
                <a:lnTo>
                  <a:pt x="6279" y="256007"/>
                </a:lnTo>
                <a:lnTo>
                  <a:pt x="0" y="300894"/>
                </a:lnTo>
                <a:lnTo>
                  <a:pt x="0" y="346136"/>
                </a:lnTo>
                <a:lnTo>
                  <a:pt x="6279" y="391023"/>
                </a:lnTo>
                <a:lnTo>
                  <a:pt x="18839" y="434846"/>
                </a:lnTo>
                <a:lnTo>
                  <a:pt x="37679" y="476895"/>
                </a:lnTo>
                <a:lnTo>
                  <a:pt x="62798" y="516461"/>
                </a:lnTo>
                <a:lnTo>
                  <a:pt x="94198" y="552833"/>
                </a:lnTo>
                <a:lnTo>
                  <a:pt x="130570" y="584236"/>
                </a:lnTo>
                <a:lnTo>
                  <a:pt x="170136" y="609358"/>
                </a:lnTo>
                <a:lnTo>
                  <a:pt x="212185" y="628199"/>
                </a:lnTo>
                <a:lnTo>
                  <a:pt x="256007" y="640760"/>
                </a:lnTo>
                <a:lnTo>
                  <a:pt x="300894" y="647041"/>
                </a:lnTo>
                <a:lnTo>
                  <a:pt x="346136" y="647041"/>
                </a:lnTo>
                <a:lnTo>
                  <a:pt x="391023" y="640760"/>
                </a:lnTo>
                <a:lnTo>
                  <a:pt x="434846" y="628199"/>
                </a:lnTo>
                <a:lnTo>
                  <a:pt x="476895" y="609358"/>
                </a:lnTo>
                <a:lnTo>
                  <a:pt x="516461" y="584236"/>
                </a:lnTo>
                <a:lnTo>
                  <a:pt x="552833" y="552833"/>
                </a:lnTo>
                <a:lnTo>
                  <a:pt x="584232" y="516461"/>
                </a:lnTo>
                <a:lnTo>
                  <a:pt x="609352" y="476895"/>
                </a:lnTo>
                <a:lnTo>
                  <a:pt x="628192" y="434846"/>
                </a:lnTo>
                <a:lnTo>
                  <a:pt x="640751" y="391023"/>
                </a:lnTo>
                <a:lnTo>
                  <a:pt x="647031" y="346136"/>
                </a:lnTo>
                <a:lnTo>
                  <a:pt x="647031" y="300894"/>
                </a:lnTo>
                <a:lnTo>
                  <a:pt x="640751" y="256007"/>
                </a:lnTo>
                <a:lnTo>
                  <a:pt x="628192" y="212185"/>
                </a:lnTo>
                <a:lnTo>
                  <a:pt x="609352" y="170136"/>
                </a:lnTo>
                <a:lnTo>
                  <a:pt x="584232" y="130570"/>
                </a:lnTo>
                <a:lnTo>
                  <a:pt x="552833" y="94198"/>
                </a:lnTo>
                <a:lnTo>
                  <a:pt x="516461" y="62798"/>
                </a:lnTo>
                <a:lnTo>
                  <a:pt x="476895" y="37679"/>
                </a:lnTo>
                <a:lnTo>
                  <a:pt x="434846" y="18839"/>
                </a:lnTo>
                <a:lnTo>
                  <a:pt x="391023" y="6279"/>
                </a:lnTo>
                <a:lnTo>
                  <a:pt x="346136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1902" y="2628887"/>
            <a:ext cx="9530715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Setup: 250 </a:t>
            </a:r>
            <a:r>
              <a:rPr sz="3600" spc="25" dirty="0">
                <a:latin typeface="Arial"/>
                <a:cs typeface="Arial"/>
              </a:rPr>
              <a:t>clients, </a:t>
            </a:r>
            <a:r>
              <a:rPr sz="3600" spc="50" dirty="0">
                <a:latin typeface="Arial"/>
                <a:cs typeface="Arial"/>
              </a:rPr>
              <a:t>each </a:t>
            </a:r>
            <a:r>
              <a:rPr sz="3600" spc="30" dirty="0">
                <a:latin typeface="Arial"/>
                <a:cs typeface="Arial"/>
              </a:rPr>
              <a:t>client </a:t>
            </a:r>
            <a:r>
              <a:rPr sz="3600" spc="-5" dirty="0">
                <a:latin typeface="Arial"/>
                <a:cs typeface="Arial"/>
              </a:rPr>
              <a:t>has </a:t>
            </a:r>
            <a:r>
              <a:rPr sz="3600" dirty="0">
                <a:latin typeface="Arial"/>
                <a:cs typeface="Arial"/>
              </a:rPr>
              <a:t>at </a:t>
            </a:r>
            <a:r>
              <a:rPr sz="3600" spc="-5" dirty="0">
                <a:latin typeface="Arial"/>
                <a:cs typeface="Arial"/>
              </a:rPr>
              <a:t>least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100  </a:t>
            </a:r>
            <a:r>
              <a:rPr sz="3600" spc="35" dirty="0">
                <a:latin typeface="Arial"/>
                <a:cs typeface="Arial"/>
              </a:rPr>
              <a:t>outstanding </a:t>
            </a:r>
            <a:r>
              <a:rPr sz="3600" spc="15" dirty="0">
                <a:latin typeface="Arial"/>
                <a:cs typeface="Arial"/>
              </a:rPr>
              <a:t>requests </a:t>
            </a:r>
            <a:r>
              <a:rPr sz="3600" spc="10" dirty="0">
                <a:latin typeface="Arial"/>
                <a:cs typeface="Arial"/>
              </a:rPr>
              <a:t>(read/write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1K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data)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071" y="9309101"/>
            <a:ext cx="396747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10" dirty="0">
                <a:latin typeface="Arial"/>
                <a:cs typeface="Arial"/>
              </a:rPr>
              <a:t>Source: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heavy" spc="-10" dirty="0">
                <a:latin typeface="Arial"/>
                <a:cs typeface="Arial"/>
                <a:hlinkClick r:id="rId6"/>
              </a:rPr>
              <a:t>http://bit.ly/13VFohW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Coordination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033729" y="3904070"/>
            <a:ext cx="6996722" cy="508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1583" y="1046111"/>
            <a:ext cx="3623767" cy="5433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6932" y="6946006"/>
            <a:ext cx="3533775" cy="99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00"/>
              </a:lnSpc>
            </a:pPr>
            <a:r>
              <a:rPr sz="3200" spc="-5" dirty="0">
                <a:latin typeface="Tahoma"/>
                <a:cs typeface="Tahoma"/>
              </a:rPr>
              <a:t>Proper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coordination  </a:t>
            </a:r>
            <a:r>
              <a:rPr sz="3200" dirty="0">
                <a:latin typeface="Tahoma"/>
                <a:cs typeface="Tahoma"/>
              </a:rPr>
              <a:t>is not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60" dirty="0">
                <a:latin typeface="Tahoma"/>
                <a:cs typeface="Tahoma"/>
              </a:rPr>
              <a:t>easy.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Recovery </a:t>
            </a:r>
            <a:r>
              <a:rPr spc="-40" dirty="0"/>
              <a:t>from</a:t>
            </a:r>
            <a:r>
              <a:rPr spc="-55" dirty="0"/>
              <a:t> </a:t>
            </a:r>
            <a:r>
              <a:rPr spc="-25" dirty="0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559" y="4548190"/>
            <a:ext cx="7370445" cy="509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R="1869439" algn="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1902" y="2536456"/>
            <a:ext cx="10095865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9595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Setup: 250 </a:t>
            </a:r>
            <a:r>
              <a:rPr sz="3600" spc="25" dirty="0">
                <a:latin typeface="Arial"/>
                <a:cs typeface="Arial"/>
              </a:rPr>
              <a:t>clients, </a:t>
            </a:r>
            <a:r>
              <a:rPr sz="3600" spc="50" dirty="0">
                <a:latin typeface="Arial"/>
                <a:cs typeface="Arial"/>
              </a:rPr>
              <a:t>each </a:t>
            </a:r>
            <a:r>
              <a:rPr sz="3600" spc="30" dirty="0">
                <a:latin typeface="Arial"/>
                <a:cs typeface="Arial"/>
              </a:rPr>
              <a:t>client </a:t>
            </a:r>
            <a:r>
              <a:rPr sz="3600" spc="-5" dirty="0">
                <a:latin typeface="Arial"/>
                <a:cs typeface="Arial"/>
              </a:rPr>
              <a:t>has </a:t>
            </a:r>
            <a:r>
              <a:rPr sz="3600" dirty="0">
                <a:latin typeface="Arial"/>
                <a:cs typeface="Arial"/>
              </a:rPr>
              <a:t>at </a:t>
            </a:r>
            <a:r>
              <a:rPr sz="3600" spc="-5" dirty="0">
                <a:latin typeface="Arial"/>
                <a:cs typeface="Arial"/>
              </a:rPr>
              <a:t>least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100  </a:t>
            </a:r>
            <a:r>
              <a:rPr sz="3600" spc="35" dirty="0">
                <a:latin typeface="Arial"/>
                <a:cs typeface="Arial"/>
              </a:rPr>
              <a:t>outstanding </a:t>
            </a:r>
            <a:r>
              <a:rPr sz="3600" spc="15" dirty="0">
                <a:latin typeface="Arial"/>
                <a:cs typeface="Arial"/>
              </a:rPr>
              <a:t>requests </a:t>
            </a:r>
            <a:r>
              <a:rPr sz="3600" spc="10" dirty="0">
                <a:latin typeface="Arial"/>
                <a:cs typeface="Arial"/>
              </a:rPr>
              <a:t>(read/write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1K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data);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60"/>
              </a:lnSpc>
            </a:pPr>
            <a:r>
              <a:rPr sz="3600" spc="-5" dirty="0">
                <a:latin typeface="Arial"/>
                <a:cs typeface="Arial"/>
              </a:rPr>
              <a:t>5 </a:t>
            </a:r>
            <a:r>
              <a:rPr sz="3600" dirty="0">
                <a:latin typeface="Arial"/>
                <a:cs typeface="Arial"/>
              </a:rPr>
              <a:t>ZK </a:t>
            </a:r>
            <a:r>
              <a:rPr sz="3600" spc="20" dirty="0">
                <a:latin typeface="Arial"/>
                <a:cs typeface="Arial"/>
              </a:rPr>
              <a:t>machines </a:t>
            </a:r>
            <a:r>
              <a:rPr sz="3600" spc="-5" dirty="0">
                <a:latin typeface="Arial"/>
                <a:cs typeface="Arial"/>
              </a:rPr>
              <a:t>(1 </a:t>
            </a:r>
            <a:r>
              <a:rPr sz="3600" spc="-20" dirty="0">
                <a:latin typeface="Arial"/>
                <a:cs typeface="Arial"/>
              </a:rPr>
              <a:t>leader, </a:t>
            </a:r>
            <a:r>
              <a:rPr sz="3600" spc="-5" dirty="0">
                <a:latin typeface="Arial"/>
                <a:cs typeface="Arial"/>
              </a:rPr>
              <a:t>4 followers), 30%</a:t>
            </a:r>
            <a:r>
              <a:rPr sz="3600" spc="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writes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0559" y="4548190"/>
            <a:ext cx="7370229" cy="5097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0861" y="5018557"/>
            <a:ext cx="2713990" cy="305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marR="5080" indent="-334010">
              <a:lnSpc>
                <a:spcPct val="100000"/>
              </a:lnSpc>
              <a:buAutoNum type="arabicParenBoth"/>
              <a:tabLst>
                <a:tab pos="426720" algn="l"/>
              </a:tabLst>
            </a:pP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failure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&amp; </a:t>
            </a:r>
            <a:r>
              <a:rPr sz="2000" spc="-10" dirty="0">
                <a:solidFill>
                  <a:srgbClr val="941751"/>
                </a:solidFill>
                <a:latin typeface="Tahoma"/>
                <a:cs typeface="Tahoma"/>
              </a:rPr>
              <a:t>recovery</a:t>
            </a:r>
            <a:r>
              <a:rPr sz="2000" spc="-60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of  a</a:t>
            </a:r>
            <a:r>
              <a:rPr sz="2000" spc="-7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follower</a:t>
            </a:r>
            <a:endParaRPr sz="2000">
              <a:latin typeface="Tahoma"/>
              <a:cs typeface="Tahoma"/>
            </a:endParaRPr>
          </a:p>
          <a:p>
            <a:pPr marL="346710" marR="5080" indent="-334010">
              <a:lnSpc>
                <a:spcPct val="100000"/>
              </a:lnSpc>
              <a:buAutoNum type="arabicParenBoth"/>
              <a:tabLst>
                <a:tab pos="426720" algn="l"/>
              </a:tabLst>
            </a:pP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failure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&amp; </a:t>
            </a:r>
            <a:r>
              <a:rPr sz="2000" spc="-10" dirty="0">
                <a:solidFill>
                  <a:srgbClr val="941751"/>
                </a:solidFill>
                <a:latin typeface="Tahoma"/>
                <a:cs typeface="Tahoma"/>
              </a:rPr>
              <a:t>recovery</a:t>
            </a:r>
            <a:r>
              <a:rPr sz="2000" spc="-60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of  a </a:t>
            </a: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different</a:t>
            </a:r>
            <a:r>
              <a:rPr sz="2000" spc="-7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follower</a:t>
            </a:r>
            <a:endParaRPr sz="2000">
              <a:latin typeface="Tahoma"/>
              <a:cs typeface="Tahoma"/>
            </a:endParaRPr>
          </a:p>
          <a:p>
            <a:pPr marL="426084" indent="-413384">
              <a:lnSpc>
                <a:spcPct val="100000"/>
              </a:lnSpc>
              <a:buAutoNum type="arabicParenBoth"/>
              <a:tabLst>
                <a:tab pos="426720" algn="l"/>
              </a:tabLst>
            </a:pP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failure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of the</a:t>
            </a:r>
            <a:r>
              <a:rPr sz="2000" spc="-9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leader</a:t>
            </a:r>
            <a:endParaRPr sz="2000">
              <a:latin typeface="Tahoma"/>
              <a:cs typeface="Tahoma"/>
            </a:endParaRPr>
          </a:p>
          <a:p>
            <a:pPr marL="346710" marR="15240" indent="-334010">
              <a:lnSpc>
                <a:spcPct val="100000"/>
              </a:lnSpc>
              <a:buAutoNum type="arabicParenBoth"/>
              <a:tabLst>
                <a:tab pos="426720" algn="l"/>
              </a:tabLst>
            </a:pP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failure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followers 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(a,b), </a:t>
            </a:r>
            <a:r>
              <a:rPr sz="2000" spc="-10" dirty="0">
                <a:solidFill>
                  <a:srgbClr val="941751"/>
                </a:solidFill>
                <a:latin typeface="Tahoma"/>
                <a:cs typeface="Tahoma"/>
              </a:rPr>
              <a:t>recovery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at</a:t>
            </a:r>
            <a:r>
              <a:rPr sz="2000" spc="-5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(c)</a:t>
            </a:r>
            <a:endParaRPr sz="2000">
              <a:latin typeface="Tahoma"/>
              <a:cs typeface="Tahoma"/>
            </a:endParaRPr>
          </a:p>
          <a:p>
            <a:pPr marL="426084" indent="-413384">
              <a:lnSpc>
                <a:spcPct val="100000"/>
              </a:lnSpc>
              <a:buAutoNum type="arabicParenBoth"/>
              <a:tabLst>
                <a:tab pos="426720" algn="l"/>
              </a:tabLst>
            </a:pP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failure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of the</a:t>
            </a:r>
            <a:r>
              <a:rPr sz="2000" spc="-9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leader</a:t>
            </a:r>
            <a:endParaRPr sz="2000">
              <a:latin typeface="Tahoma"/>
              <a:cs typeface="Tahoma"/>
            </a:endParaRPr>
          </a:p>
          <a:p>
            <a:pPr marL="346710" marR="588010" indent="-334010">
              <a:lnSpc>
                <a:spcPct val="100000"/>
              </a:lnSpc>
              <a:buAutoNum type="arabicParenBoth"/>
              <a:tabLst>
                <a:tab pos="426720" algn="l"/>
              </a:tabLst>
            </a:pPr>
            <a:r>
              <a:rPr sz="2000" spc="-10" dirty="0">
                <a:solidFill>
                  <a:srgbClr val="941751"/>
                </a:solidFill>
                <a:latin typeface="Tahoma"/>
                <a:cs typeface="Tahoma"/>
              </a:rPr>
              <a:t>recovery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of</a:t>
            </a:r>
            <a:r>
              <a:rPr sz="2000" spc="-55" dirty="0">
                <a:solidFill>
                  <a:srgbClr val="94175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941751"/>
                </a:solidFill>
                <a:latin typeface="Tahoma"/>
                <a:cs typeface="Tahoma"/>
              </a:rPr>
              <a:t>the  </a:t>
            </a:r>
            <a:r>
              <a:rPr sz="2000" spc="-5" dirty="0">
                <a:solidFill>
                  <a:srgbClr val="941751"/>
                </a:solidFill>
                <a:latin typeface="Tahoma"/>
                <a:cs typeface="Tahoma"/>
              </a:rPr>
              <a:t>leader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9954" y="9251697"/>
            <a:ext cx="3967479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Source: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heavy" spc="-10" dirty="0">
                <a:latin typeface="Arial"/>
                <a:cs typeface="Arial"/>
                <a:hlinkClick r:id="rId3"/>
              </a:rPr>
              <a:t>http://bit.ly/13VFohW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4" dirty="0"/>
              <a:t>Refe</a:t>
            </a:r>
            <a:r>
              <a:rPr spc="-145" dirty="0"/>
              <a:t>r</a:t>
            </a:r>
            <a:r>
              <a:rPr spc="85" dirty="0"/>
              <a:t>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19870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8430" y="2640494"/>
            <a:ext cx="891095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105" dirty="0">
                <a:latin typeface="Arial"/>
                <a:cs typeface="Arial"/>
              </a:rPr>
              <a:t>[book] </a:t>
            </a:r>
            <a:r>
              <a:rPr sz="3350" i="1" spc="35" dirty="0">
                <a:latin typeface="Arial"/>
                <a:cs typeface="Arial"/>
              </a:rPr>
              <a:t>ZooKeeper </a:t>
            </a:r>
            <a:r>
              <a:rPr sz="3350" spc="110" dirty="0">
                <a:latin typeface="Arial"/>
                <a:cs typeface="Arial"/>
              </a:rPr>
              <a:t>by </a:t>
            </a:r>
            <a:r>
              <a:rPr sz="3350" spc="35" dirty="0">
                <a:latin typeface="Arial"/>
                <a:cs typeface="Arial"/>
              </a:rPr>
              <a:t>Junqueira </a:t>
            </a:r>
            <a:r>
              <a:rPr sz="3350" spc="20" dirty="0">
                <a:latin typeface="Arial"/>
                <a:cs typeface="Arial"/>
              </a:rPr>
              <a:t>&amp; </a:t>
            </a:r>
            <a:r>
              <a:rPr sz="3350" spc="15" dirty="0">
                <a:latin typeface="Arial"/>
                <a:cs typeface="Arial"/>
              </a:rPr>
              <a:t>Reed,</a:t>
            </a:r>
            <a:r>
              <a:rPr sz="3350" spc="-24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2013  </a:t>
            </a:r>
            <a:r>
              <a:rPr sz="3350" spc="30" dirty="0">
                <a:latin typeface="Arial"/>
                <a:cs typeface="Arial"/>
              </a:rPr>
              <a:t>(available </a:t>
            </a:r>
            <a:r>
              <a:rPr sz="3350" spc="15" dirty="0">
                <a:latin typeface="Arial"/>
                <a:cs typeface="Arial"/>
              </a:rPr>
              <a:t>on the </a:t>
            </a:r>
            <a:r>
              <a:rPr sz="3350" spc="-40" dirty="0">
                <a:latin typeface="Arial"/>
                <a:cs typeface="Arial"/>
              </a:rPr>
              <a:t>TUD </a:t>
            </a:r>
            <a:r>
              <a:rPr sz="3350" spc="80" dirty="0">
                <a:latin typeface="Arial"/>
                <a:cs typeface="Arial"/>
              </a:rPr>
              <a:t>campus</a:t>
            </a:r>
            <a:r>
              <a:rPr sz="3350" spc="-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network)</a:t>
            </a:r>
            <a:endParaRPr sz="3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7328954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9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8430" y="7249579"/>
            <a:ext cx="10511155" cy="158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120" dirty="0">
                <a:latin typeface="Arial"/>
                <a:cs typeface="Arial"/>
              </a:rPr>
              <a:t>[paper] </a:t>
            </a:r>
            <a:r>
              <a:rPr sz="3350" i="1" spc="35" dirty="0">
                <a:latin typeface="Arial"/>
                <a:cs typeface="Arial"/>
              </a:rPr>
              <a:t>ZooKeeper: </a:t>
            </a:r>
            <a:r>
              <a:rPr sz="3350" i="1" spc="-30" dirty="0">
                <a:latin typeface="Arial"/>
                <a:cs typeface="Arial"/>
              </a:rPr>
              <a:t>Wait-free </a:t>
            </a:r>
            <a:r>
              <a:rPr sz="3350" i="1" spc="40" dirty="0">
                <a:latin typeface="Arial"/>
                <a:cs typeface="Arial"/>
              </a:rPr>
              <a:t>coordination </a:t>
            </a:r>
            <a:r>
              <a:rPr sz="3350" i="1" spc="10" dirty="0">
                <a:latin typeface="Arial"/>
                <a:cs typeface="Arial"/>
              </a:rPr>
              <a:t>for</a:t>
            </a:r>
            <a:r>
              <a:rPr sz="3350" i="1" spc="-140" dirty="0">
                <a:latin typeface="Arial"/>
                <a:cs typeface="Arial"/>
              </a:rPr>
              <a:t> </a:t>
            </a:r>
            <a:r>
              <a:rPr sz="3350" i="1" spc="20" dirty="0">
                <a:latin typeface="Arial"/>
                <a:cs typeface="Arial"/>
              </a:rPr>
              <a:t>Internet-  </a:t>
            </a:r>
            <a:r>
              <a:rPr sz="3350" i="1" spc="50" dirty="0">
                <a:latin typeface="Arial"/>
                <a:cs typeface="Arial"/>
              </a:rPr>
              <a:t>scale </a:t>
            </a:r>
            <a:r>
              <a:rPr sz="3350" i="1" spc="15" dirty="0">
                <a:latin typeface="Arial"/>
                <a:cs typeface="Arial"/>
              </a:rPr>
              <a:t>systems </a:t>
            </a:r>
            <a:r>
              <a:rPr sz="3350" spc="110" dirty="0">
                <a:latin typeface="Arial"/>
                <a:cs typeface="Arial"/>
              </a:rPr>
              <a:t>by </a:t>
            </a:r>
            <a:r>
              <a:rPr sz="3350" spc="15" dirty="0">
                <a:latin typeface="Arial"/>
                <a:cs typeface="Arial"/>
              </a:rPr>
              <a:t>Hunt </a:t>
            </a:r>
            <a:r>
              <a:rPr sz="3350" spc="10" dirty="0">
                <a:latin typeface="Arial"/>
                <a:cs typeface="Arial"/>
              </a:rPr>
              <a:t>et al., </a:t>
            </a:r>
            <a:r>
              <a:rPr sz="3350" spc="15" dirty="0">
                <a:latin typeface="Arial"/>
                <a:cs typeface="Arial"/>
              </a:rPr>
              <a:t>2010; </a:t>
            </a:r>
            <a:r>
              <a:rPr sz="3350" u="heavy" spc="35" dirty="0">
                <a:latin typeface="Arial"/>
                <a:cs typeface="Arial"/>
                <a:hlinkClick r:id="rId2"/>
              </a:rPr>
              <a:t>http://bit.ly/ </a:t>
            </a:r>
            <a:r>
              <a:rPr sz="3350" u="heavy" spc="35" dirty="0">
                <a:latin typeface="Arial"/>
                <a:cs typeface="Arial"/>
              </a:rPr>
              <a:t> </a:t>
            </a:r>
            <a:r>
              <a:rPr sz="3350" u="heavy" spc="-60" dirty="0">
                <a:latin typeface="Arial"/>
                <a:cs typeface="Arial"/>
              </a:rPr>
              <a:t>13VFohW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9621" y="4162374"/>
            <a:ext cx="18415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Summa</a:t>
            </a:r>
            <a:r>
              <a:rPr spc="100" dirty="0"/>
              <a:t>r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0878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638043"/>
            <a:ext cx="7030084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Whirlwind </a:t>
            </a:r>
            <a:r>
              <a:rPr sz="3600" dirty="0">
                <a:latin typeface="Arial"/>
                <a:cs typeface="Arial"/>
              </a:rPr>
              <a:t>tour </a:t>
            </a:r>
            <a:r>
              <a:rPr sz="3600" spc="15" dirty="0">
                <a:latin typeface="Arial"/>
                <a:cs typeface="Arial"/>
              </a:rPr>
              <a:t>through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ZooKeeper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37882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3717544"/>
            <a:ext cx="4040504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Why </a:t>
            </a:r>
            <a:r>
              <a:rPr sz="3600" spc="95" dirty="0">
                <a:latin typeface="Arial"/>
                <a:cs typeface="Arial"/>
              </a:rPr>
              <a:t>do </a:t>
            </a:r>
            <a:r>
              <a:rPr sz="3600" spc="-5" dirty="0">
                <a:latin typeface="Arial"/>
                <a:cs typeface="Arial"/>
              </a:rPr>
              <a:t>we </a:t>
            </a:r>
            <a:r>
              <a:rPr sz="3600" spc="45" dirty="0">
                <a:latin typeface="Arial"/>
                <a:cs typeface="Arial"/>
              </a:rPr>
              <a:t>need</a:t>
            </a:r>
            <a:r>
              <a:rPr sz="3600" spc="-70" dirty="0">
                <a:latin typeface="Arial"/>
                <a:cs typeface="Arial"/>
              </a:rPr>
              <a:t> it?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48677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4797044"/>
            <a:ext cx="70643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Data </a:t>
            </a:r>
            <a:r>
              <a:rPr sz="3600" spc="35" dirty="0">
                <a:latin typeface="Arial"/>
                <a:cs typeface="Arial"/>
              </a:rPr>
              <a:t>model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15" dirty="0">
                <a:latin typeface="Arial"/>
                <a:cs typeface="Arial"/>
              </a:rPr>
              <a:t>ZooKeeper: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znodes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5947283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5100" y="5896864"/>
            <a:ext cx="1024064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Example </a:t>
            </a:r>
            <a:r>
              <a:rPr sz="3600" spc="10" dirty="0">
                <a:latin typeface="Arial"/>
                <a:cs typeface="Arial"/>
              </a:rPr>
              <a:t>implementations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5" dirty="0">
                <a:latin typeface="Arial"/>
                <a:cs typeface="Arial"/>
              </a:rPr>
              <a:t>different </a:t>
            </a:r>
            <a:r>
              <a:rPr sz="3600" spc="25" dirty="0">
                <a:latin typeface="Arial"/>
                <a:cs typeface="Arial"/>
              </a:rPr>
              <a:t>coordination  </a:t>
            </a:r>
            <a:r>
              <a:rPr sz="3600" dirty="0">
                <a:latin typeface="Arial"/>
                <a:cs typeface="Arial"/>
              </a:rPr>
              <a:t>tasks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5782" rIns="0" bIns="0" rtlCol="0">
            <a:spAutoFit/>
          </a:bodyPr>
          <a:lstStyle/>
          <a:p>
            <a:pPr marL="88900">
              <a:lnSpc>
                <a:spcPts val="184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8000"/>
              </a:lnSpc>
            </a:pPr>
            <a:r>
              <a:rPr sz="6700" spc="5" dirty="0"/>
              <a:t>Fallacies of</a:t>
            </a:r>
            <a:r>
              <a:rPr sz="6700" spc="-15" dirty="0"/>
              <a:t> </a:t>
            </a:r>
            <a:r>
              <a:rPr sz="6700" spc="105" dirty="0"/>
              <a:t>distributed  </a:t>
            </a:r>
            <a:r>
              <a:rPr sz="6700" spc="130" dirty="0"/>
              <a:t>computing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990600" y="3065957"/>
            <a:ext cx="1936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39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210" y="3002102"/>
            <a:ext cx="449961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0" dirty="0">
                <a:latin typeface="Arial"/>
                <a:cs typeface="Arial"/>
              </a:rPr>
              <a:t>The </a:t>
            </a:r>
            <a:r>
              <a:rPr sz="3500" spc="10" dirty="0">
                <a:latin typeface="Arial"/>
                <a:cs typeface="Arial"/>
              </a:rPr>
              <a:t>network </a:t>
            </a:r>
            <a:r>
              <a:rPr sz="3500" spc="5" dirty="0">
                <a:latin typeface="Arial"/>
                <a:cs typeface="Arial"/>
              </a:rPr>
              <a:t>is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spc="25" dirty="0">
                <a:latin typeface="Arial"/>
                <a:cs typeface="Arial"/>
              </a:rPr>
              <a:t>reliable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122089"/>
            <a:ext cx="1936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39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6210" y="4058234"/>
            <a:ext cx="380301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40" dirty="0">
                <a:latin typeface="Arial"/>
                <a:cs typeface="Arial"/>
              </a:rPr>
              <a:t>There </a:t>
            </a:r>
            <a:r>
              <a:rPr sz="3500" spc="5" dirty="0">
                <a:latin typeface="Arial"/>
                <a:cs typeface="Arial"/>
              </a:rPr>
              <a:t>is </a:t>
            </a:r>
            <a:r>
              <a:rPr sz="3500" spc="15" dirty="0">
                <a:latin typeface="Arial"/>
                <a:cs typeface="Arial"/>
              </a:rPr>
              <a:t>no</a:t>
            </a:r>
            <a:r>
              <a:rPr sz="3500" spc="-25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latency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178221"/>
            <a:ext cx="1936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39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6210" y="5114366"/>
            <a:ext cx="615251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0" dirty="0">
                <a:latin typeface="Arial"/>
                <a:cs typeface="Arial"/>
              </a:rPr>
              <a:t>The </a:t>
            </a:r>
            <a:r>
              <a:rPr sz="3500" spc="60" dirty="0">
                <a:latin typeface="Arial"/>
                <a:cs typeface="Arial"/>
              </a:rPr>
              <a:t>topology does </a:t>
            </a:r>
            <a:r>
              <a:rPr sz="3500" spc="10" dirty="0">
                <a:latin typeface="Arial"/>
                <a:cs typeface="Arial"/>
              </a:rPr>
              <a:t>not</a:t>
            </a:r>
            <a:r>
              <a:rPr sz="3500" spc="-114" dirty="0">
                <a:latin typeface="Arial"/>
                <a:cs typeface="Arial"/>
              </a:rPr>
              <a:t> </a:t>
            </a:r>
            <a:r>
              <a:rPr sz="3500" spc="80" dirty="0">
                <a:latin typeface="Arial"/>
                <a:cs typeface="Arial"/>
              </a:rPr>
              <a:t>change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6234353"/>
            <a:ext cx="1936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39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6210" y="6170498"/>
            <a:ext cx="590296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0" dirty="0">
                <a:latin typeface="Arial"/>
                <a:cs typeface="Arial"/>
              </a:rPr>
              <a:t>The </a:t>
            </a:r>
            <a:r>
              <a:rPr sz="3500" spc="10" dirty="0">
                <a:latin typeface="Arial"/>
                <a:cs typeface="Arial"/>
              </a:rPr>
              <a:t>network </a:t>
            </a:r>
            <a:r>
              <a:rPr sz="3500" spc="5" dirty="0">
                <a:latin typeface="Arial"/>
                <a:cs typeface="Arial"/>
              </a:rPr>
              <a:t>is</a:t>
            </a:r>
            <a:r>
              <a:rPr sz="3500" spc="30" dirty="0">
                <a:latin typeface="Arial"/>
                <a:cs typeface="Arial"/>
              </a:rPr>
              <a:t> homogeneous</a:t>
            </a:r>
            <a:endParaRPr sz="3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0600" y="7290486"/>
            <a:ext cx="1936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39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6210" y="7226630"/>
            <a:ext cx="488124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0" dirty="0">
                <a:latin typeface="Arial"/>
                <a:cs typeface="Arial"/>
              </a:rPr>
              <a:t>The </a:t>
            </a:r>
            <a:r>
              <a:rPr sz="3500" spc="75" dirty="0">
                <a:latin typeface="Arial"/>
                <a:cs typeface="Arial"/>
              </a:rPr>
              <a:t>bandwidth </a:t>
            </a:r>
            <a:r>
              <a:rPr sz="3500" spc="5" dirty="0">
                <a:latin typeface="Arial"/>
                <a:cs typeface="Arial"/>
              </a:rPr>
              <a:t>is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spc="5" dirty="0">
                <a:latin typeface="Arial"/>
                <a:cs typeface="Arial"/>
              </a:rPr>
              <a:t>infinite</a:t>
            </a:r>
            <a:endParaRPr sz="3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8346621"/>
            <a:ext cx="1936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39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6210" y="8282757"/>
            <a:ext cx="473709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25" dirty="0">
                <a:latin typeface="Arial"/>
                <a:cs typeface="Arial"/>
              </a:rPr>
              <a:t>…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1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714307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985" y="2651759"/>
            <a:ext cx="944689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-5" dirty="0">
                <a:latin typeface="Arial"/>
                <a:cs typeface="Arial"/>
              </a:rPr>
              <a:t>In the </a:t>
            </a:r>
            <a:r>
              <a:rPr sz="3350" spc="35" dirty="0">
                <a:latin typeface="Arial"/>
                <a:cs typeface="Arial"/>
              </a:rPr>
              <a:t>past: </a:t>
            </a:r>
            <a:r>
              <a:rPr sz="3350" spc="-5" dirty="0">
                <a:latin typeface="Arial"/>
                <a:cs typeface="Arial"/>
              </a:rPr>
              <a:t>a </a:t>
            </a:r>
            <a:r>
              <a:rPr sz="3350" b="1" spc="-5" dirty="0">
                <a:solidFill>
                  <a:srgbClr val="0B5D18"/>
                </a:solidFill>
                <a:latin typeface="Arial"/>
                <a:cs typeface="Arial"/>
              </a:rPr>
              <a:t>single </a:t>
            </a:r>
            <a:r>
              <a:rPr sz="3350" spc="40" dirty="0">
                <a:latin typeface="Arial"/>
                <a:cs typeface="Arial"/>
              </a:rPr>
              <a:t>program </a:t>
            </a:r>
            <a:r>
              <a:rPr sz="3350" spc="20" dirty="0">
                <a:latin typeface="Arial"/>
                <a:cs typeface="Arial"/>
              </a:rPr>
              <a:t>running </a:t>
            </a:r>
            <a:r>
              <a:rPr sz="3350" spc="-5" dirty="0">
                <a:latin typeface="Arial"/>
                <a:cs typeface="Arial"/>
              </a:rPr>
              <a:t>on a</a:t>
            </a:r>
            <a:r>
              <a:rPr sz="3350" spc="-45" dirty="0">
                <a:latin typeface="Arial"/>
                <a:cs typeface="Arial"/>
              </a:rPr>
              <a:t> </a:t>
            </a:r>
            <a:r>
              <a:rPr sz="3350" b="1" spc="-5" dirty="0">
                <a:solidFill>
                  <a:srgbClr val="0B5D18"/>
                </a:solidFill>
                <a:latin typeface="Arial"/>
                <a:cs typeface="Arial"/>
              </a:rPr>
              <a:t>single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350" spc="45" dirty="0">
                <a:latin typeface="Arial"/>
                <a:cs typeface="Arial"/>
              </a:rPr>
              <a:t>computer </a:t>
            </a:r>
            <a:r>
              <a:rPr sz="3350" spc="-5" dirty="0">
                <a:latin typeface="Arial"/>
                <a:cs typeface="Arial"/>
              </a:rPr>
              <a:t>with a </a:t>
            </a:r>
            <a:r>
              <a:rPr sz="3350" b="1" spc="-5" dirty="0">
                <a:solidFill>
                  <a:srgbClr val="0B5D18"/>
                </a:solidFill>
                <a:latin typeface="Arial"/>
                <a:cs typeface="Arial"/>
              </a:rPr>
              <a:t>single</a:t>
            </a:r>
            <a:r>
              <a:rPr sz="3350" b="1" spc="-95" dirty="0">
                <a:solidFill>
                  <a:srgbClr val="0B5D18"/>
                </a:solidFill>
                <a:latin typeface="Arial"/>
                <a:cs typeface="Arial"/>
              </a:rPr>
              <a:t> </a:t>
            </a:r>
            <a:r>
              <a:rPr sz="3350" spc="-65" dirty="0">
                <a:latin typeface="Arial"/>
                <a:cs typeface="Arial"/>
              </a:rPr>
              <a:t>CPU</a:t>
            </a:r>
            <a:endParaRPr sz="3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251782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985" y="4179023"/>
            <a:ext cx="10248900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3350" spc="-65" dirty="0">
                <a:latin typeface="Arial"/>
                <a:cs typeface="Arial"/>
              </a:rPr>
              <a:t>Today: </a:t>
            </a:r>
            <a:r>
              <a:rPr sz="3350" spc="45" dirty="0">
                <a:latin typeface="Arial"/>
                <a:cs typeface="Arial"/>
              </a:rPr>
              <a:t>applications </a:t>
            </a:r>
            <a:r>
              <a:rPr sz="3350" spc="25" dirty="0">
                <a:latin typeface="Arial"/>
                <a:cs typeface="Arial"/>
              </a:rPr>
              <a:t>consist </a:t>
            </a:r>
            <a:r>
              <a:rPr sz="3350" spc="-5" dirty="0">
                <a:latin typeface="Arial"/>
                <a:cs typeface="Arial"/>
              </a:rPr>
              <a:t>of </a:t>
            </a:r>
            <a:r>
              <a:rPr sz="3350" b="1" spc="-10" dirty="0">
                <a:solidFill>
                  <a:srgbClr val="DE6A10"/>
                </a:solidFill>
                <a:latin typeface="Arial"/>
                <a:cs typeface="Arial"/>
              </a:rPr>
              <a:t>independent </a:t>
            </a:r>
            <a:r>
              <a:rPr sz="3350" spc="35" dirty="0">
                <a:latin typeface="Arial"/>
                <a:cs typeface="Arial"/>
              </a:rPr>
              <a:t>programs  </a:t>
            </a:r>
            <a:r>
              <a:rPr sz="3350" spc="20" dirty="0">
                <a:latin typeface="Arial"/>
                <a:cs typeface="Arial"/>
              </a:rPr>
              <a:t>running </a:t>
            </a:r>
            <a:r>
              <a:rPr sz="3350" spc="-5" dirty="0">
                <a:latin typeface="Arial"/>
                <a:cs typeface="Arial"/>
              </a:rPr>
              <a:t>on a </a:t>
            </a:r>
            <a:r>
              <a:rPr sz="3350" b="1" spc="-5" dirty="0">
                <a:solidFill>
                  <a:srgbClr val="DE6A10"/>
                </a:solidFill>
                <a:latin typeface="Arial"/>
                <a:cs typeface="Arial"/>
              </a:rPr>
              <a:t>changing </a:t>
            </a:r>
            <a:r>
              <a:rPr sz="3350" spc="-5" dirty="0">
                <a:latin typeface="Arial"/>
                <a:cs typeface="Arial"/>
              </a:rPr>
              <a:t>set of</a:t>
            </a:r>
            <a:r>
              <a:rPr sz="3350" spc="-10" dirty="0">
                <a:latin typeface="Arial"/>
                <a:cs typeface="Arial"/>
              </a:rPr>
              <a:t> </a:t>
            </a:r>
            <a:r>
              <a:rPr sz="3350" spc="40" dirty="0">
                <a:latin typeface="Arial"/>
                <a:cs typeface="Arial"/>
              </a:rPr>
              <a:t>computers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789256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3985" y="5726709"/>
            <a:ext cx="10572115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10" dirty="0">
                <a:latin typeface="Arial"/>
                <a:cs typeface="Arial"/>
              </a:rPr>
              <a:t>Difficulty: </a:t>
            </a:r>
            <a:r>
              <a:rPr sz="3350" b="1" spc="-5" dirty="0">
                <a:latin typeface="Arial"/>
                <a:cs typeface="Arial"/>
              </a:rPr>
              <a:t>coordination </a:t>
            </a:r>
            <a:r>
              <a:rPr sz="3350" spc="-5" dirty="0">
                <a:latin typeface="Arial"/>
                <a:cs typeface="Arial"/>
              </a:rPr>
              <a:t>of those </a:t>
            </a:r>
            <a:r>
              <a:rPr sz="3350" spc="45" dirty="0">
                <a:latin typeface="Arial"/>
                <a:cs typeface="Arial"/>
              </a:rPr>
              <a:t>independent</a:t>
            </a:r>
            <a:r>
              <a:rPr sz="3350" dirty="0">
                <a:latin typeface="Arial"/>
                <a:cs typeface="Arial"/>
              </a:rPr>
              <a:t> </a:t>
            </a:r>
            <a:r>
              <a:rPr sz="3350" spc="35" dirty="0">
                <a:latin typeface="Arial"/>
                <a:cs typeface="Arial"/>
              </a:rPr>
              <a:t>programs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6806031"/>
            <a:ext cx="18542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8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985" y="6743484"/>
            <a:ext cx="10185400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15" dirty="0">
                <a:latin typeface="Arial"/>
                <a:cs typeface="Arial"/>
              </a:rPr>
              <a:t>Developers </a:t>
            </a:r>
            <a:r>
              <a:rPr sz="3350" spc="-5" dirty="0">
                <a:latin typeface="Arial"/>
                <a:cs typeface="Arial"/>
              </a:rPr>
              <a:t>have to </a:t>
            </a:r>
            <a:r>
              <a:rPr sz="3350" spc="40" dirty="0">
                <a:latin typeface="Arial"/>
                <a:cs typeface="Arial"/>
              </a:rPr>
              <a:t>deal </a:t>
            </a:r>
            <a:r>
              <a:rPr sz="3350" spc="-5" dirty="0">
                <a:latin typeface="Arial"/>
                <a:cs typeface="Arial"/>
              </a:rPr>
              <a:t>with </a:t>
            </a:r>
            <a:r>
              <a:rPr sz="3350" b="1" spc="-5" dirty="0">
                <a:latin typeface="Arial"/>
                <a:cs typeface="Arial"/>
              </a:rPr>
              <a:t>coordination logic</a:t>
            </a:r>
            <a:r>
              <a:rPr sz="3350" b="1" spc="-40" dirty="0">
                <a:latin typeface="Arial"/>
                <a:cs typeface="Arial"/>
              </a:rPr>
              <a:t> </a:t>
            </a:r>
            <a:r>
              <a:rPr sz="3350" spc="55" dirty="0">
                <a:latin typeface="Arial"/>
                <a:cs typeface="Arial"/>
              </a:rPr>
              <a:t>and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350" b="1" spc="-5" dirty="0">
                <a:latin typeface="Arial"/>
                <a:cs typeface="Arial"/>
              </a:rPr>
              <a:t>application logic </a:t>
            </a:r>
            <a:r>
              <a:rPr sz="3350" spc="-5" dirty="0">
                <a:latin typeface="Arial"/>
                <a:cs typeface="Arial"/>
              </a:rPr>
              <a:t>at the same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time</a:t>
            </a:r>
            <a:endParaRPr sz="3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8140700"/>
            <a:ext cx="13004800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8126178"/>
            <a:ext cx="13004800" cy="1627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140700"/>
            <a:ext cx="13004800" cy="161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140700"/>
            <a:ext cx="13004800" cy="1612900"/>
          </a:xfrm>
          <a:custGeom>
            <a:avLst/>
            <a:gdLst/>
            <a:ahLst/>
            <a:cxnLst/>
            <a:rect l="l" t="t" r="r" b="b"/>
            <a:pathLst>
              <a:path w="13004800" h="1612900">
                <a:moveTo>
                  <a:pt x="0" y="1612900"/>
                </a:moveTo>
                <a:lnTo>
                  <a:pt x="13004800" y="1612900"/>
                </a:lnTo>
                <a:lnTo>
                  <a:pt x="13004800" y="0"/>
                </a:lnTo>
                <a:lnTo>
                  <a:pt x="0" y="0"/>
                </a:lnTo>
                <a:lnTo>
                  <a:pt x="0" y="161290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4667" y="8328627"/>
            <a:ext cx="11656060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2164" marR="5080" indent="-2070100">
              <a:lnSpc>
                <a:spcPts val="5000"/>
              </a:lnSpc>
            </a:pPr>
            <a:r>
              <a:rPr sz="4200" spc="20" dirty="0">
                <a:solidFill>
                  <a:srgbClr val="FFFFFF"/>
                </a:solidFill>
                <a:latin typeface="Arial"/>
                <a:cs typeface="Arial"/>
              </a:rPr>
              <a:t>ZooKeeper: </a:t>
            </a:r>
            <a:r>
              <a:rPr sz="4200" b="1" spc="-5" dirty="0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relieve </a:t>
            </a:r>
            <a:r>
              <a:rPr sz="4200" spc="45" dirty="0">
                <a:solidFill>
                  <a:srgbClr val="FFFFFF"/>
                </a:solidFill>
                <a:latin typeface="Arial"/>
                <a:cs typeface="Arial"/>
              </a:rPr>
              <a:t>developers</a:t>
            </a:r>
            <a:r>
              <a:rPr sz="4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4200" spc="30" dirty="0">
                <a:solidFill>
                  <a:srgbClr val="FFFFFF"/>
                </a:solidFill>
                <a:latin typeface="Arial"/>
                <a:cs typeface="Arial"/>
              </a:rPr>
              <a:t>writing coordination </a:t>
            </a:r>
            <a:r>
              <a:rPr sz="4200" spc="90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r>
              <a:rPr sz="4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90" dirty="0">
                <a:solidFill>
                  <a:srgbClr val="FFFFFF"/>
                </a:solidFill>
                <a:latin typeface="Arial"/>
                <a:cs typeface="Arial"/>
              </a:rPr>
              <a:t>code.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5011" y="4236720"/>
            <a:ext cx="595503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Lets think</a:t>
            </a:r>
            <a:r>
              <a:rPr spc="-55" dirty="0"/>
              <a:t> </a:t>
            </a:r>
            <a:r>
              <a:rPr dirty="0"/>
              <a:t>….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8" y="3569366"/>
            <a:ext cx="6453479" cy="542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9734"/>
            <a:ext cx="13004800" cy="1739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6300"/>
            <a:ext cx="130048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76300"/>
            <a:ext cx="13004800" cy="1638300"/>
          </a:xfrm>
          <a:custGeom>
            <a:avLst/>
            <a:gdLst/>
            <a:ahLst/>
            <a:cxnLst/>
            <a:rect l="l" t="t" r="r" b="b"/>
            <a:pathLst>
              <a:path w="13004800" h="1638300">
                <a:moveTo>
                  <a:pt x="0" y="1638300"/>
                </a:moveTo>
                <a:lnTo>
                  <a:pt x="13004800" y="1638300"/>
                </a:lnTo>
                <a:lnTo>
                  <a:pt x="13004800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492" rIns="0" bIns="0" rtlCol="0">
            <a:spAutoFit/>
          </a:bodyPr>
          <a:lstStyle/>
          <a:p>
            <a:pPr marL="413384">
              <a:lnSpc>
                <a:spcPct val="100000"/>
              </a:lnSpc>
            </a:pPr>
            <a:r>
              <a:rPr sz="4600" spc="-5" dirty="0">
                <a:solidFill>
                  <a:srgbClr val="FFFFFF"/>
                </a:solidFill>
              </a:rPr>
              <a:t>Question: how </a:t>
            </a:r>
            <a:r>
              <a:rPr sz="4600" spc="125" dirty="0">
                <a:solidFill>
                  <a:srgbClr val="FFFFFF"/>
                </a:solidFill>
              </a:rPr>
              <a:t>do </a:t>
            </a:r>
            <a:r>
              <a:rPr sz="4600" spc="-5" dirty="0">
                <a:solidFill>
                  <a:srgbClr val="FFFFFF"/>
                </a:solidFill>
              </a:rPr>
              <a:t>you </a:t>
            </a:r>
            <a:r>
              <a:rPr sz="4600" spc="50" dirty="0">
                <a:solidFill>
                  <a:srgbClr val="FFFFFF"/>
                </a:solidFill>
              </a:rPr>
              <a:t>elect </a:t>
            </a:r>
            <a:r>
              <a:rPr sz="4600" dirty="0">
                <a:solidFill>
                  <a:srgbClr val="FFFFFF"/>
                </a:solidFill>
              </a:rPr>
              <a:t>the</a:t>
            </a:r>
            <a:r>
              <a:rPr sz="4600" spc="-160" dirty="0">
                <a:solidFill>
                  <a:srgbClr val="FFFFFF"/>
                </a:solidFill>
              </a:rPr>
              <a:t> </a:t>
            </a:r>
            <a:r>
              <a:rPr sz="4600" spc="-5" dirty="0">
                <a:solidFill>
                  <a:srgbClr val="FFFFFF"/>
                </a:solidFill>
              </a:rPr>
              <a:t>leader?</a:t>
            </a:r>
            <a:endParaRPr sz="4600"/>
          </a:p>
        </p:txBody>
      </p:sp>
      <p:sp>
        <p:nvSpPr>
          <p:cNvPr id="7" name="object 7"/>
          <p:cNvSpPr/>
          <p:nvPr/>
        </p:nvSpPr>
        <p:spPr>
          <a:xfrm>
            <a:off x="1558074" y="4846858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0752" y="5381820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3406" y="4196224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0254" y="4755456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9123" y="6308831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2074" y="6567416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6479" y="589035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0783" y="6308831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6172" y="702526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468" y="589035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2293" y="4718862"/>
            <a:ext cx="2579979" cy="134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20393" y="4737100"/>
            <a:ext cx="2504706" cy="127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20393" y="4737100"/>
            <a:ext cx="2505075" cy="1270000"/>
          </a:xfrm>
          <a:custGeom>
            <a:avLst/>
            <a:gdLst/>
            <a:ahLst/>
            <a:cxnLst/>
            <a:rect l="l" t="t" r="r" b="b"/>
            <a:pathLst>
              <a:path w="2505075" h="1270000">
                <a:moveTo>
                  <a:pt x="2313279" y="0"/>
                </a:moveTo>
                <a:lnTo>
                  <a:pt x="190500" y="0"/>
                </a:lnTo>
                <a:lnTo>
                  <a:pt x="140062" y="6394"/>
                </a:lnTo>
                <a:lnTo>
                  <a:pt x="95074" y="24574"/>
                </a:lnTo>
                <a:lnTo>
                  <a:pt x="57196" y="53028"/>
                </a:lnTo>
                <a:lnTo>
                  <a:pt x="28085" y="90250"/>
                </a:lnTo>
                <a:lnTo>
                  <a:pt x="9402" y="134731"/>
                </a:lnTo>
                <a:lnTo>
                  <a:pt x="2806" y="184962"/>
                </a:lnTo>
                <a:lnTo>
                  <a:pt x="0" y="1073962"/>
                </a:lnTo>
                <a:lnTo>
                  <a:pt x="5030" y="1117948"/>
                </a:lnTo>
                <a:lnTo>
                  <a:pt x="19361" y="1158836"/>
                </a:lnTo>
                <a:lnTo>
                  <a:pt x="41847" y="1195288"/>
                </a:lnTo>
                <a:lnTo>
                  <a:pt x="71348" y="1225968"/>
                </a:lnTo>
                <a:lnTo>
                  <a:pt x="106718" y="1249539"/>
                </a:lnTo>
                <a:lnTo>
                  <a:pt x="146817" y="1264661"/>
                </a:lnTo>
                <a:lnTo>
                  <a:pt x="190500" y="1270000"/>
                </a:lnTo>
                <a:lnTo>
                  <a:pt x="2313279" y="1270000"/>
                </a:lnTo>
                <a:lnTo>
                  <a:pt x="2357009" y="1264661"/>
                </a:lnTo>
                <a:lnTo>
                  <a:pt x="2397238" y="1249539"/>
                </a:lnTo>
                <a:lnTo>
                  <a:pt x="2432791" y="1225968"/>
                </a:lnTo>
                <a:lnTo>
                  <a:pt x="2462490" y="1195288"/>
                </a:lnTo>
                <a:lnTo>
                  <a:pt x="2485159" y="1158836"/>
                </a:lnTo>
                <a:lnTo>
                  <a:pt x="2499623" y="1117948"/>
                </a:lnTo>
                <a:lnTo>
                  <a:pt x="2504706" y="1073962"/>
                </a:lnTo>
                <a:lnTo>
                  <a:pt x="2504706" y="184962"/>
                </a:lnTo>
                <a:lnTo>
                  <a:pt x="2497832" y="134731"/>
                </a:lnTo>
                <a:lnTo>
                  <a:pt x="2478456" y="90250"/>
                </a:lnTo>
                <a:lnTo>
                  <a:pt x="2448445" y="53028"/>
                </a:lnTo>
                <a:lnTo>
                  <a:pt x="2409667" y="24574"/>
                </a:lnTo>
                <a:lnTo>
                  <a:pt x="2363989" y="6394"/>
                </a:lnTo>
                <a:lnTo>
                  <a:pt x="2313279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7800" y="5435599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>
                <a:moveTo>
                  <a:pt x="1346203" y="0"/>
                </a:moveTo>
                <a:lnTo>
                  <a:pt x="47218" y="0"/>
                </a:lnTo>
                <a:lnTo>
                  <a:pt x="0" y="0"/>
                </a:lnTo>
              </a:path>
            </a:pathLst>
          </a:custGeom>
          <a:ln w="1016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2359" y="523747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6239" y="0"/>
                </a:moveTo>
                <a:lnTo>
                  <a:pt x="0" y="198120"/>
                </a:lnTo>
                <a:lnTo>
                  <a:pt x="396239" y="396240"/>
                </a:lnTo>
                <a:lnTo>
                  <a:pt x="396239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24174" y="3704951"/>
            <a:ext cx="2682074" cy="959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64700" y="3721100"/>
            <a:ext cx="2603500" cy="879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64700" y="3721100"/>
            <a:ext cx="2603500" cy="880110"/>
          </a:xfrm>
          <a:custGeom>
            <a:avLst/>
            <a:gdLst/>
            <a:ahLst/>
            <a:cxnLst/>
            <a:rect l="l" t="t" r="r" b="b"/>
            <a:pathLst>
              <a:path w="2603500" h="880110">
                <a:moveTo>
                  <a:pt x="478586" y="660400"/>
                </a:moveTo>
                <a:lnTo>
                  <a:pt x="224586" y="660400"/>
                </a:lnTo>
                <a:lnTo>
                  <a:pt x="351586" y="879995"/>
                </a:lnTo>
                <a:lnTo>
                  <a:pt x="478586" y="660400"/>
                </a:lnTo>
                <a:close/>
              </a:path>
              <a:path w="2603500" h="880110">
                <a:moveTo>
                  <a:pt x="2539961" y="0"/>
                </a:moveTo>
                <a:lnTo>
                  <a:pt x="61074" y="0"/>
                </a:lnTo>
                <a:lnTo>
                  <a:pt x="36738" y="2999"/>
                </a:lnTo>
                <a:lnTo>
                  <a:pt x="17387" y="15584"/>
                </a:lnTo>
                <a:lnTo>
                  <a:pt x="4611" y="35391"/>
                </a:lnTo>
                <a:lnTo>
                  <a:pt x="0" y="60058"/>
                </a:lnTo>
                <a:lnTo>
                  <a:pt x="0" y="592264"/>
                </a:lnTo>
                <a:lnTo>
                  <a:pt x="4611" y="617703"/>
                </a:lnTo>
                <a:lnTo>
                  <a:pt x="17387" y="639481"/>
                </a:lnTo>
                <a:lnTo>
                  <a:pt x="36738" y="654684"/>
                </a:lnTo>
                <a:lnTo>
                  <a:pt x="61074" y="660400"/>
                </a:lnTo>
                <a:lnTo>
                  <a:pt x="2539961" y="660400"/>
                </a:lnTo>
                <a:lnTo>
                  <a:pt x="2564682" y="654684"/>
                </a:lnTo>
                <a:lnTo>
                  <a:pt x="2584880" y="639481"/>
                </a:lnTo>
                <a:lnTo>
                  <a:pt x="2598503" y="617703"/>
                </a:lnTo>
                <a:lnTo>
                  <a:pt x="2603500" y="592264"/>
                </a:lnTo>
                <a:lnTo>
                  <a:pt x="2603500" y="60058"/>
                </a:lnTo>
                <a:lnTo>
                  <a:pt x="2598503" y="35875"/>
                </a:lnTo>
                <a:lnTo>
                  <a:pt x="2584880" y="16875"/>
                </a:lnTo>
                <a:lnTo>
                  <a:pt x="2564682" y="4451"/>
                </a:lnTo>
                <a:lnTo>
                  <a:pt x="2539961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01173" y="7215165"/>
            <a:ext cx="2682074" cy="967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34600" y="7227875"/>
            <a:ext cx="2616200" cy="8874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34600" y="7227875"/>
            <a:ext cx="2616200" cy="887730"/>
          </a:xfrm>
          <a:custGeom>
            <a:avLst/>
            <a:gdLst/>
            <a:ahLst/>
            <a:cxnLst/>
            <a:rect l="l" t="t" r="r" b="b"/>
            <a:pathLst>
              <a:path w="2616200" h="887729">
                <a:moveTo>
                  <a:pt x="2547048" y="227025"/>
                </a:moveTo>
                <a:lnTo>
                  <a:pt x="68173" y="227025"/>
                </a:lnTo>
                <a:lnTo>
                  <a:pt x="42723" y="232881"/>
                </a:lnTo>
                <a:lnTo>
                  <a:pt x="20932" y="248394"/>
                </a:lnTo>
                <a:lnTo>
                  <a:pt x="5719" y="270482"/>
                </a:lnTo>
                <a:lnTo>
                  <a:pt x="0" y="296062"/>
                </a:lnTo>
                <a:lnTo>
                  <a:pt x="0" y="828268"/>
                </a:lnTo>
                <a:lnTo>
                  <a:pt x="5719" y="852310"/>
                </a:lnTo>
                <a:lnTo>
                  <a:pt x="20932" y="871000"/>
                </a:lnTo>
                <a:lnTo>
                  <a:pt x="42723" y="883114"/>
                </a:lnTo>
                <a:lnTo>
                  <a:pt x="68173" y="887425"/>
                </a:lnTo>
                <a:lnTo>
                  <a:pt x="2547048" y="887425"/>
                </a:lnTo>
                <a:lnTo>
                  <a:pt x="2572667" y="883114"/>
                </a:lnTo>
                <a:lnTo>
                  <a:pt x="2594792" y="871000"/>
                </a:lnTo>
                <a:lnTo>
                  <a:pt x="2610333" y="852310"/>
                </a:lnTo>
                <a:lnTo>
                  <a:pt x="2616200" y="828268"/>
                </a:lnTo>
                <a:lnTo>
                  <a:pt x="2616200" y="296062"/>
                </a:lnTo>
                <a:lnTo>
                  <a:pt x="2610333" y="270482"/>
                </a:lnTo>
                <a:lnTo>
                  <a:pt x="2594792" y="248394"/>
                </a:lnTo>
                <a:lnTo>
                  <a:pt x="2572667" y="232881"/>
                </a:lnTo>
                <a:lnTo>
                  <a:pt x="2547048" y="227025"/>
                </a:lnTo>
                <a:close/>
              </a:path>
              <a:path w="2616200" h="887729">
                <a:moveTo>
                  <a:pt x="912723" y="0"/>
                </a:moveTo>
                <a:lnTo>
                  <a:pt x="785723" y="227025"/>
                </a:lnTo>
                <a:lnTo>
                  <a:pt x="1039723" y="227025"/>
                </a:lnTo>
                <a:lnTo>
                  <a:pt x="912723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69573" y="3857891"/>
            <a:ext cx="7570470" cy="573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9155">
              <a:lnSpc>
                <a:spcPct val="100000"/>
              </a:lnSpc>
            </a:pP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Times New Roman"/>
              <a:cs typeface="Times New Roman"/>
            </a:endParaRPr>
          </a:p>
          <a:p>
            <a:pPr marL="2854960" marR="2612390" algn="ctr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crawls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949450" marR="5080">
              <a:lnSpc>
                <a:spcPts val="4300"/>
              </a:lnSpc>
              <a:spcBef>
                <a:spcPts val="5"/>
              </a:spcBef>
            </a:pPr>
            <a:r>
              <a:rPr sz="3600" spc="-5" dirty="0">
                <a:latin typeface="Arial"/>
                <a:cs typeface="Arial"/>
              </a:rPr>
              <a:t>one </a:t>
            </a:r>
            <a:r>
              <a:rPr sz="3600" spc="25" dirty="0">
                <a:latin typeface="Arial"/>
                <a:cs typeface="Arial"/>
              </a:rPr>
              <a:t>machine </a:t>
            </a:r>
            <a:r>
              <a:rPr sz="3600" dirty="0">
                <a:latin typeface="Arial"/>
                <a:cs typeface="Arial"/>
              </a:rPr>
              <a:t>(the </a:t>
            </a:r>
            <a:r>
              <a:rPr sz="3600" spc="25" dirty="0">
                <a:latin typeface="Arial"/>
                <a:cs typeface="Arial"/>
              </a:rPr>
              <a:t>leader)  </a:t>
            </a:r>
            <a:r>
              <a:rPr sz="3600" spc="30" dirty="0">
                <a:latin typeface="Arial"/>
                <a:cs typeface="Arial"/>
              </a:rPr>
              <a:t>should coordinate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effort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R="73025" algn="r">
              <a:lnSpc>
                <a:spcPct val="100000"/>
              </a:lnSpc>
              <a:spcBef>
                <a:spcPts val="5"/>
              </a:spcBef>
            </a:pP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  <a:spcBef>
                <a:spcPts val="680"/>
              </a:spcBef>
            </a:pP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25" dirty="0">
                <a:latin typeface="Arial"/>
                <a:cs typeface="Arial"/>
              </a:rPr>
              <a:t>cluster </a:t>
            </a:r>
            <a:r>
              <a:rPr sz="3600" spc="-5" dirty="0">
                <a:latin typeface="Arial"/>
                <a:cs typeface="Arial"/>
              </a:rPr>
              <a:t>with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spc="-5" dirty="0">
                <a:latin typeface="Arial"/>
                <a:cs typeface="Arial"/>
              </a:rPr>
              <a:t>few </a:t>
            </a:r>
            <a:r>
              <a:rPr sz="3600" spc="45" dirty="0">
                <a:latin typeface="Arial"/>
                <a:cs typeface="Arial"/>
              </a:rPr>
              <a:t>hundred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machines</a:t>
            </a:r>
            <a:endParaRPr sz="3600">
              <a:latin typeface="Arial"/>
              <a:cs typeface="Arial"/>
            </a:endParaRPr>
          </a:p>
          <a:p>
            <a:pPr marL="1198880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8" y="3569366"/>
            <a:ext cx="6453479" cy="542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9734"/>
            <a:ext cx="13004800" cy="1739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6300"/>
            <a:ext cx="130048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76300"/>
            <a:ext cx="13004800" cy="1638300"/>
          </a:xfrm>
          <a:custGeom>
            <a:avLst/>
            <a:gdLst/>
            <a:ahLst/>
            <a:cxnLst/>
            <a:rect l="l" t="t" r="r" b="b"/>
            <a:pathLst>
              <a:path w="13004800" h="1638300">
                <a:moveTo>
                  <a:pt x="0" y="1638300"/>
                </a:moveTo>
                <a:lnTo>
                  <a:pt x="13004800" y="1638300"/>
                </a:lnTo>
                <a:lnTo>
                  <a:pt x="13004800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492" rIns="0" bIns="0" rtlCol="0">
            <a:spAutoFit/>
          </a:bodyPr>
          <a:lstStyle/>
          <a:p>
            <a:pPr marL="640715">
              <a:lnSpc>
                <a:spcPct val="100000"/>
              </a:lnSpc>
            </a:pPr>
            <a:r>
              <a:rPr sz="4600" spc="-5" dirty="0">
                <a:solidFill>
                  <a:srgbClr val="FFFFFF"/>
                </a:solidFill>
              </a:rPr>
              <a:t>Question: how </a:t>
            </a:r>
            <a:r>
              <a:rPr sz="4600" spc="125" dirty="0">
                <a:solidFill>
                  <a:srgbClr val="FFFFFF"/>
                </a:solidFill>
              </a:rPr>
              <a:t>do </a:t>
            </a:r>
            <a:r>
              <a:rPr sz="4600" spc="-5" dirty="0">
                <a:solidFill>
                  <a:srgbClr val="FFFFFF"/>
                </a:solidFill>
              </a:rPr>
              <a:t>you </a:t>
            </a:r>
            <a:r>
              <a:rPr sz="4600" spc="60" dirty="0">
                <a:solidFill>
                  <a:srgbClr val="FFFFFF"/>
                </a:solidFill>
              </a:rPr>
              <a:t>lock </a:t>
            </a:r>
            <a:r>
              <a:rPr sz="4600" spc="-5" dirty="0">
                <a:solidFill>
                  <a:srgbClr val="FFFFFF"/>
                </a:solidFill>
              </a:rPr>
              <a:t>a</a:t>
            </a:r>
            <a:r>
              <a:rPr sz="4600" spc="-145" dirty="0">
                <a:solidFill>
                  <a:srgbClr val="FFFFFF"/>
                </a:solidFill>
              </a:rPr>
              <a:t> </a:t>
            </a:r>
            <a:r>
              <a:rPr sz="4600" spc="-5" dirty="0">
                <a:solidFill>
                  <a:srgbClr val="FFFFFF"/>
                </a:solidFill>
              </a:rPr>
              <a:t>service?</a:t>
            </a:r>
            <a:endParaRPr sz="4600"/>
          </a:p>
        </p:txBody>
      </p:sp>
      <p:sp>
        <p:nvSpPr>
          <p:cNvPr id="7" name="object 7"/>
          <p:cNvSpPr/>
          <p:nvPr/>
        </p:nvSpPr>
        <p:spPr>
          <a:xfrm>
            <a:off x="1558074" y="4846858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0752" y="5381820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3406" y="4196224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0254" y="4755456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9123" y="6308831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2074" y="6567416"/>
            <a:ext cx="893884" cy="1039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6479" y="589035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0783" y="6308831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6172" y="702526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468" y="5890354"/>
            <a:ext cx="741438" cy="103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2293" y="4718862"/>
            <a:ext cx="2579979" cy="134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20393" y="4737100"/>
            <a:ext cx="2504706" cy="127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20393" y="4737100"/>
            <a:ext cx="2505075" cy="1270000"/>
          </a:xfrm>
          <a:custGeom>
            <a:avLst/>
            <a:gdLst/>
            <a:ahLst/>
            <a:cxnLst/>
            <a:rect l="l" t="t" r="r" b="b"/>
            <a:pathLst>
              <a:path w="2505075" h="1270000">
                <a:moveTo>
                  <a:pt x="2313279" y="0"/>
                </a:moveTo>
                <a:lnTo>
                  <a:pt x="190500" y="0"/>
                </a:lnTo>
                <a:lnTo>
                  <a:pt x="140062" y="6394"/>
                </a:lnTo>
                <a:lnTo>
                  <a:pt x="95074" y="24574"/>
                </a:lnTo>
                <a:lnTo>
                  <a:pt x="57196" y="53028"/>
                </a:lnTo>
                <a:lnTo>
                  <a:pt x="28085" y="90250"/>
                </a:lnTo>
                <a:lnTo>
                  <a:pt x="9402" y="134731"/>
                </a:lnTo>
                <a:lnTo>
                  <a:pt x="2806" y="184962"/>
                </a:lnTo>
                <a:lnTo>
                  <a:pt x="0" y="1073962"/>
                </a:lnTo>
                <a:lnTo>
                  <a:pt x="5030" y="1117948"/>
                </a:lnTo>
                <a:lnTo>
                  <a:pt x="19361" y="1158836"/>
                </a:lnTo>
                <a:lnTo>
                  <a:pt x="41847" y="1195288"/>
                </a:lnTo>
                <a:lnTo>
                  <a:pt x="71348" y="1225968"/>
                </a:lnTo>
                <a:lnTo>
                  <a:pt x="106718" y="1249539"/>
                </a:lnTo>
                <a:lnTo>
                  <a:pt x="146817" y="1264661"/>
                </a:lnTo>
                <a:lnTo>
                  <a:pt x="190500" y="1270000"/>
                </a:lnTo>
                <a:lnTo>
                  <a:pt x="2313279" y="1270000"/>
                </a:lnTo>
                <a:lnTo>
                  <a:pt x="2357009" y="1264661"/>
                </a:lnTo>
                <a:lnTo>
                  <a:pt x="2397238" y="1249539"/>
                </a:lnTo>
                <a:lnTo>
                  <a:pt x="2432791" y="1225968"/>
                </a:lnTo>
                <a:lnTo>
                  <a:pt x="2462490" y="1195288"/>
                </a:lnTo>
                <a:lnTo>
                  <a:pt x="2485159" y="1158836"/>
                </a:lnTo>
                <a:lnTo>
                  <a:pt x="2499623" y="1117948"/>
                </a:lnTo>
                <a:lnTo>
                  <a:pt x="2504706" y="1073962"/>
                </a:lnTo>
                <a:lnTo>
                  <a:pt x="2504706" y="184962"/>
                </a:lnTo>
                <a:lnTo>
                  <a:pt x="2497832" y="134731"/>
                </a:lnTo>
                <a:lnTo>
                  <a:pt x="2478456" y="90250"/>
                </a:lnTo>
                <a:lnTo>
                  <a:pt x="2448445" y="53028"/>
                </a:lnTo>
                <a:lnTo>
                  <a:pt x="2409667" y="24574"/>
                </a:lnTo>
                <a:lnTo>
                  <a:pt x="2363989" y="6394"/>
                </a:lnTo>
                <a:lnTo>
                  <a:pt x="2313279" y="0"/>
                </a:lnTo>
                <a:close/>
              </a:path>
            </a:pathLst>
          </a:custGeom>
          <a:solidFill>
            <a:srgbClr val="009CF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7289" y="8036934"/>
            <a:ext cx="4692650" cy="155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25" dirty="0">
                <a:latin typeface="Arial"/>
                <a:cs typeface="Arial"/>
              </a:rPr>
              <a:t>cluster </a:t>
            </a:r>
            <a:r>
              <a:rPr sz="3600" spc="-5" dirty="0">
                <a:latin typeface="Arial"/>
                <a:cs typeface="Arial"/>
              </a:rPr>
              <a:t>with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spc="-5" dirty="0">
                <a:latin typeface="Arial"/>
                <a:cs typeface="Arial"/>
              </a:rPr>
              <a:t>few </a:t>
            </a:r>
            <a:r>
              <a:rPr sz="3600" spc="45" dirty="0">
                <a:latin typeface="Arial"/>
                <a:cs typeface="Arial"/>
              </a:rPr>
              <a:t>hundred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machines</a:t>
            </a:r>
            <a:endParaRPr sz="3600">
              <a:latin typeface="Arial"/>
              <a:cs typeface="Arial"/>
            </a:endParaRPr>
          </a:p>
          <a:p>
            <a:pPr marL="1331595">
              <a:lnSpc>
                <a:spcPct val="100000"/>
              </a:lnSpc>
              <a:spcBef>
                <a:spcPts val="1330"/>
              </a:spcBef>
            </a:pPr>
            <a:r>
              <a:rPr sz="1800" spc="-5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27800" y="5435599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>
                <a:moveTo>
                  <a:pt x="1346203" y="0"/>
                </a:moveTo>
                <a:lnTo>
                  <a:pt x="47218" y="0"/>
                </a:lnTo>
                <a:lnTo>
                  <a:pt x="0" y="0"/>
                </a:lnTo>
              </a:path>
            </a:pathLst>
          </a:custGeom>
          <a:ln w="1016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2359" y="523747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6239" y="0"/>
                </a:moveTo>
                <a:lnTo>
                  <a:pt x="0" y="198120"/>
                </a:lnTo>
                <a:lnTo>
                  <a:pt x="396239" y="396240"/>
                </a:lnTo>
                <a:lnTo>
                  <a:pt x="396239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24174" y="3704951"/>
            <a:ext cx="2682074" cy="959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64700" y="3721100"/>
            <a:ext cx="2603500" cy="879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64700" y="3721100"/>
            <a:ext cx="2603500" cy="880110"/>
          </a:xfrm>
          <a:custGeom>
            <a:avLst/>
            <a:gdLst/>
            <a:ahLst/>
            <a:cxnLst/>
            <a:rect l="l" t="t" r="r" b="b"/>
            <a:pathLst>
              <a:path w="2603500" h="880110">
                <a:moveTo>
                  <a:pt x="478586" y="660400"/>
                </a:moveTo>
                <a:lnTo>
                  <a:pt x="224586" y="660400"/>
                </a:lnTo>
                <a:lnTo>
                  <a:pt x="351586" y="879995"/>
                </a:lnTo>
                <a:lnTo>
                  <a:pt x="478586" y="660400"/>
                </a:lnTo>
                <a:close/>
              </a:path>
              <a:path w="2603500" h="880110">
                <a:moveTo>
                  <a:pt x="2539961" y="0"/>
                </a:moveTo>
                <a:lnTo>
                  <a:pt x="61074" y="0"/>
                </a:lnTo>
                <a:lnTo>
                  <a:pt x="36738" y="2999"/>
                </a:lnTo>
                <a:lnTo>
                  <a:pt x="17387" y="15584"/>
                </a:lnTo>
                <a:lnTo>
                  <a:pt x="4611" y="35391"/>
                </a:lnTo>
                <a:lnTo>
                  <a:pt x="0" y="60058"/>
                </a:lnTo>
                <a:lnTo>
                  <a:pt x="0" y="592264"/>
                </a:lnTo>
                <a:lnTo>
                  <a:pt x="4611" y="617703"/>
                </a:lnTo>
                <a:lnTo>
                  <a:pt x="17387" y="639481"/>
                </a:lnTo>
                <a:lnTo>
                  <a:pt x="36738" y="654684"/>
                </a:lnTo>
                <a:lnTo>
                  <a:pt x="61074" y="660400"/>
                </a:lnTo>
                <a:lnTo>
                  <a:pt x="2539961" y="660400"/>
                </a:lnTo>
                <a:lnTo>
                  <a:pt x="2564682" y="654684"/>
                </a:lnTo>
                <a:lnTo>
                  <a:pt x="2584880" y="639481"/>
                </a:lnTo>
                <a:lnTo>
                  <a:pt x="2598503" y="617703"/>
                </a:lnTo>
                <a:lnTo>
                  <a:pt x="2603500" y="592264"/>
                </a:lnTo>
                <a:lnTo>
                  <a:pt x="2603500" y="60058"/>
                </a:lnTo>
                <a:lnTo>
                  <a:pt x="2598503" y="35875"/>
                </a:lnTo>
                <a:lnTo>
                  <a:pt x="2584880" y="16875"/>
                </a:lnTo>
                <a:lnTo>
                  <a:pt x="2564682" y="4451"/>
                </a:lnTo>
                <a:lnTo>
                  <a:pt x="2539961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8995">
              <a:lnSpc>
                <a:spcPct val="100000"/>
              </a:lnSpc>
            </a:pPr>
            <a:r>
              <a:rPr spc="35" dirty="0"/>
              <a:t>application</a:t>
            </a:r>
            <a:r>
              <a:rPr spc="-75" dirty="0"/>
              <a:t> </a:t>
            </a:r>
            <a:r>
              <a:rPr spc="50" dirty="0"/>
              <a:t>logic</a:t>
            </a:r>
          </a:p>
          <a:p>
            <a:pPr marL="7586980">
              <a:lnSpc>
                <a:spcPct val="100000"/>
              </a:lnSpc>
            </a:pPr>
            <a:endParaRPr spc="50" dirty="0"/>
          </a:p>
          <a:p>
            <a:pPr marL="7586980">
              <a:lnSpc>
                <a:spcPct val="100000"/>
              </a:lnSpc>
              <a:spcBef>
                <a:spcPts val="15"/>
              </a:spcBef>
            </a:pPr>
            <a:endParaRPr sz="2850">
              <a:latin typeface="Times New Roman"/>
              <a:cs typeface="Times New Roman"/>
            </a:endParaRPr>
          </a:p>
          <a:p>
            <a:pPr marL="7924800" marR="2776855" indent="25400">
              <a:lnSpc>
                <a:spcPct val="100699"/>
              </a:lnSpc>
            </a:pPr>
            <a:r>
              <a:rPr dirty="0"/>
              <a:t>A </a:t>
            </a:r>
            <a:r>
              <a:rPr spc="30" dirty="0"/>
              <a:t>program </a:t>
            </a:r>
            <a:r>
              <a:rPr dirty="0"/>
              <a:t>that  </a:t>
            </a:r>
            <a:r>
              <a:rPr spc="20" dirty="0"/>
              <a:t>crawls </a:t>
            </a:r>
            <a:r>
              <a:rPr dirty="0"/>
              <a:t>the</a:t>
            </a:r>
            <a:r>
              <a:rPr spc="-95" dirty="0"/>
              <a:t> </a:t>
            </a:r>
            <a:r>
              <a:rPr spc="-20" dirty="0"/>
              <a:t>Web</a:t>
            </a:r>
          </a:p>
          <a:p>
            <a:pPr marL="7586980"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7599680" marR="5080">
              <a:lnSpc>
                <a:spcPts val="4300"/>
              </a:lnSpc>
            </a:pPr>
            <a:r>
              <a:rPr sz="3600" spc="-70" dirty="0">
                <a:solidFill>
                  <a:srgbClr val="000000"/>
                </a:solidFill>
              </a:rPr>
              <a:t>The </a:t>
            </a:r>
            <a:r>
              <a:rPr sz="3600" spc="30" dirty="0">
                <a:solidFill>
                  <a:srgbClr val="000000"/>
                </a:solidFill>
              </a:rPr>
              <a:t>progress </a:t>
            </a:r>
            <a:r>
              <a:rPr sz="3600" dirty="0">
                <a:solidFill>
                  <a:srgbClr val="000000"/>
                </a:solidFill>
              </a:rPr>
              <a:t>of the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spc="40" dirty="0">
                <a:solidFill>
                  <a:srgbClr val="000000"/>
                </a:solidFill>
              </a:rPr>
              <a:t>crawl  </a:t>
            </a:r>
            <a:r>
              <a:rPr sz="3600" spc="-5" dirty="0">
                <a:solidFill>
                  <a:srgbClr val="000000"/>
                </a:solidFill>
              </a:rPr>
              <a:t>is </a:t>
            </a:r>
            <a:r>
              <a:rPr sz="3600" spc="20" dirty="0">
                <a:solidFill>
                  <a:srgbClr val="000000"/>
                </a:solidFill>
              </a:rPr>
              <a:t>stored </a:t>
            </a:r>
            <a:r>
              <a:rPr sz="3600" spc="-5" dirty="0">
                <a:solidFill>
                  <a:srgbClr val="000000"/>
                </a:solidFill>
              </a:rPr>
              <a:t>in a </a:t>
            </a:r>
            <a:r>
              <a:rPr sz="3600" dirty="0">
                <a:solidFill>
                  <a:srgbClr val="000000"/>
                </a:solidFill>
              </a:rPr>
              <a:t>DB: </a:t>
            </a:r>
            <a:r>
              <a:rPr sz="3600" spc="-5" dirty="0">
                <a:solidFill>
                  <a:srgbClr val="000000"/>
                </a:solidFill>
              </a:rPr>
              <a:t>who  </a:t>
            </a:r>
            <a:r>
              <a:rPr sz="3600" spc="50" dirty="0">
                <a:solidFill>
                  <a:srgbClr val="000000"/>
                </a:solidFill>
              </a:rPr>
              <a:t>accesses </a:t>
            </a:r>
            <a:r>
              <a:rPr sz="3600" spc="-5" dirty="0">
                <a:solidFill>
                  <a:srgbClr val="000000"/>
                </a:solidFill>
              </a:rPr>
              <a:t>what </a:t>
            </a:r>
            <a:r>
              <a:rPr sz="3600" dirty="0">
                <a:solidFill>
                  <a:srgbClr val="000000"/>
                </a:solidFill>
              </a:rPr>
              <a:t>&amp;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spc="-45" dirty="0">
                <a:solidFill>
                  <a:srgbClr val="000000"/>
                </a:solidFill>
              </a:rPr>
              <a:t>when?</a:t>
            </a:r>
            <a:endParaRPr sz="3600"/>
          </a:p>
        </p:txBody>
      </p:sp>
      <p:sp>
        <p:nvSpPr>
          <p:cNvPr id="27" name="object 27"/>
          <p:cNvSpPr/>
          <p:nvPr/>
        </p:nvSpPr>
        <p:spPr>
          <a:xfrm>
            <a:off x="10134066" y="7823742"/>
            <a:ext cx="2682074" cy="967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72700" y="7836446"/>
            <a:ext cx="2603500" cy="8884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72700" y="7836446"/>
            <a:ext cx="2603500" cy="889000"/>
          </a:xfrm>
          <a:custGeom>
            <a:avLst/>
            <a:gdLst/>
            <a:ahLst/>
            <a:cxnLst/>
            <a:rect l="l" t="t" r="r" b="b"/>
            <a:pathLst>
              <a:path w="2603500" h="889000">
                <a:moveTo>
                  <a:pt x="2541778" y="228053"/>
                </a:moveTo>
                <a:lnTo>
                  <a:pt x="62966" y="228053"/>
                </a:lnTo>
                <a:lnTo>
                  <a:pt x="38329" y="233749"/>
                </a:lnTo>
                <a:lnTo>
                  <a:pt x="18329" y="248908"/>
                </a:lnTo>
                <a:lnTo>
                  <a:pt x="4905" y="270643"/>
                </a:lnTo>
                <a:lnTo>
                  <a:pt x="0" y="296062"/>
                </a:lnTo>
                <a:lnTo>
                  <a:pt x="0" y="828273"/>
                </a:lnTo>
                <a:lnTo>
                  <a:pt x="4905" y="852471"/>
                </a:lnTo>
                <a:lnTo>
                  <a:pt x="18329" y="871514"/>
                </a:lnTo>
                <a:lnTo>
                  <a:pt x="38329" y="883982"/>
                </a:lnTo>
                <a:lnTo>
                  <a:pt x="62966" y="888453"/>
                </a:lnTo>
                <a:lnTo>
                  <a:pt x="2541778" y="888453"/>
                </a:lnTo>
                <a:lnTo>
                  <a:pt x="2566263" y="883982"/>
                </a:lnTo>
                <a:lnTo>
                  <a:pt x="2585831" y="871514"/>
                </a:lnTo>
                <a:lnTo>
                  <a:pt x="2598802" y="852471"/>
                </a:lnTo>
                <a:lnTo>
                  <a:pt x="2603500" y="828273"/>
                </a:lnTo>
                <a:lnTo>
                  <a:pt x="2603500" y="296062"/>
                </a:lnTo>
                <a:lnTo>
                  <a:pt x="2598802" y="270643"/>
                </a:lnTo>
                <a:lnTo>
                  <a:pt x="2585831" y="248908"/>
                </a:lnTo>
                <a:lnTo>
                  <a:pt x="2566263" y="233749"/>
                </a:lnTo>
                <a:lnTo>
                  <a:pt x="2541778" y="228053"/>
                </a:lnTo>
                <a:close/>
              </a:path>
              <a:path w="2603500" h="889000">
                <a:moveTo>
                  <a:pt x="907516" y="0"/>
                </a:moveTo>
                <a:lnTo>
                  <a:pt x="780516" y="228053"/>
                </a:lnTo>
                <a:lnTo>
                  <a:pt x="1034516" y="228053"/>
                </a:lnTo>
                <a:lnTo>
                  <a:pt x="907516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245458" y="8209252"/>
            <a:ext cx="245935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6627" y="7965422"/>
            <a:ext cx="1279334" cy="1760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7504" y="7343292"/>
            <a:ext cx="1508760" cy="1356360"/>
          </a:xfrm>
          <a:custGeom>
            <a:avLst/>
            <a:gdLst/>
            <a:ahLst/>
            <a:cxnLst/>
            <a:rect l="l" t="t" r="r" b="b"/>
            <a:pathLst>
              <a:path w="1508760" h="1356359">
                <a:moveTo>
                  <a:pt x="1508654" y="0"/>
                </a:moveTo>
                <a:lnTo>
                  <a:pt x="1486074" y="47820"/>
                </a:lnTo>
                <a:lnTo>
                  <a:pt x="1462860" y="94895"/>
                </a:lnTo>
                <a:lnTo>
                  <a:pt x="1439012" y="141221"/>
                </a:lnTo>
                <a:lnTo>
                  <a:pt x="1414529" y="186799"/>
                </a:lnTo>
                <a:lnTo>
                  <a:pt x="1389413" y="231628"/>
                </a:lnTo>
                <a:lnTo>
                  <a:pt x="1363663" y="275707"/>
                </a:lnTo>
                <a:lnTo>
                  <a:pt x="1337279" y="319036"/>
                </a:lnTo>
                <a:lnTo>
                  <a:pt x="1310261" y="361612"/>
                </a:lnTo>
                <a:lnTo>
                  <a:pt x="1282609" y="403437"/>
                </a:lnTo>
                <a:lnTo>
                  <a:pt x="1254323" y="444508"/>
                </a:lnTo>
                <a:lnTo>
                  <a:pt x="1225403" y="484825"/>
                </a:lnTo>
                <a:lnTo>
                  <a:pt x="1195849" y="524387"/>
                </a:lnTo>
                <a:lnTo>
                  <a:pt x="1165660" y="563193"/>
                </a:lnTo>
                <a:lnTo>
                  <a:pt x="1134838" y="601243"/>
                </a:lnTo>
                <a:lnTo>
                  <a:pt x="1103382" y="638536"/>
                </a:lnTo>
                <a:lnTo>
                  <a:pt x="1071292" y="675070"/>
                </a:lnTo>
                <a:lnTo>
                  <a:pt x="1038568" y="710846"/>
                </a:lnTo>
                <a:lnTo>
                  <a:pt x="1005210" y="745862"/>
                </a:lnTo>
                <a:lnTo>
                  <a:pt x="971218" y="780117"/>
                </a:lnTo>
                <a:lnTo>
                  <a:pt x="936592" y="813611"/>
                </a:lnTo>
                <a:lnTo>
                  <a:pt x="901332" y="846343"/>
                </a:lnTo>
                <a:lnTo>
                  <a:pt x="865438" y="878312"/>
                </a:lnTo>
                <a:lnTo>
                  <a:pt x="828911" y="909517"/>
                </a:lnTo>
                <a:lnTo>
                  <a:pt x="791749" y="939957"/>
                </a:lnTo>
                <a:lnTo>
                  <a:pt x="753953" y="969632"/>
                </a:lnTo>
                <a:lnTo>
                  <a:pt x="715523" y="998541"/>
                </a:lnTo>
                <a:lnTo>
                  <a:pt x="676459" y="1026682"/>
                </a:lnTo>
                <a:lnTo>
                  <a:pt x="636762" y="1054056"/>
                </a:lnTo>
                <a:lnTo>
                  <a:pt x="596430" y="1080661"/>
                </a:lnTo>
                <a:lnTo>
                  <a:pt x="555464" y="1106497"/>
                </a:lnTo>
                <a:lnTo>
                  <a:pt x="513864" y="1131562"/>
                </a:lnTo>
                <a:lnTo>
                  <a:pt x="471631" y="1155856"/>
                </a:lnTo>
                <a:lnTo>
                  <a:pt x="428763" y="1179378"/>
                </a:lnTo>
                <a:lnTo>
                  <a:pt x="385262" y="1202128"/>
                </a:lnTo>
                <a:lnTo>
                  <a:pt x="341126" y="1224104"/>
                </a:lnTo>
                <a:lnTo>
                  <a:pt x="296357" y="1245305"/>
                </a:lnTo>
                <a:lnTo>
                  <a:pt x="250953" y="1265732"/>
                </a:lnTo>
                <a:lnTo>
                  <a:pt x="204916" y="1285382"/>
                </a:lnTo>
                <a:lnTo>
                  <a:pt x="158245" y="1304255"/>
                </a:lnTo>
                <a:lnTo>
                  <a:pt x="110939" y="1322351"/>
                </a:lnTo>
                <a:lnTo>
                  <a:pt x="63000" y="1339669"/>
                </a:lnTo>
                <a:lnTo>
                  <a:pt x="14427" y="1356207"/>
                </a:lnTo>
                <a:lnTo>
                  <a:pt x="0" y="1356207"/>
                </a:lnTo>
              </a:path>
            </a:pathLst>
          </a:custGeom>
          <a:ln w="254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3093" y="8637498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19" h="116840">
                <a:moveTo>
                  <a:pt x="98640" y="0"/>
                </a:moveTo>
                <a:lnTo>
                  <a:pt x="0" y="94084"/>
                </a:lnTo>
                <a:lnTo>
                  <a:pt x="134454" y="116541"/>
                </a:lnTo>
                <a:lnTo>
                  <a:pt x="9864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7505" y="7905636"/>
            <a:ext cx="2333625" cy="997585"/>
          </a:xfrm>
          <a:custGeom>
            <a:avLst/>
            <a:gdLst/>
            <a:ahLst/>
            <a:cxnLst/>
            <a:rect l="l" t="t" r="r" b="b"/>
            <a:pathLst>
              <a:path w="2333625" h="997584">
                <a:moveTo>
                  <a:pt x="2333162" y="0"/>
                </a:moveTo>
                <a:lnTo>
                  <a:pt x="2295713" y="37645"/>
                </a:lnTo>
                <a:lnTo>
                  <a:pt x="2257987" y="74559"/>
                </a:lnTo>
                <a:lnTo>
                  <a:pt x="2219984" y="110741"/>
                </a:lnTo>
                <a:lnTo>
                  <a:pt x="2181704" y="146192"/>
                </a:lnTo>
                <a:lnTo>
                  <a:pt x="2143146" y="180911"/>
                </a:lnTo>
                <a:lnTo>
                  <a:pt x="2104311" y="214900"/>
                </a:lnTo>
                <a:lnTo>
                  <a:pt x="2065200" y="248160"/>
                </a:lnTo>
                <a:lnTo>
                  <a:pt x="2025811" y="280689"/>
                </a:lnTo>
                <a:lnTo>
                  <a:pt x="1986144" y="312490"/>
                </a:lnTo>
                <a:lnTo>
                  <a:pt x="1946201" y="343563"/>
                </a:lnTo>
                <a:lnTo>
                  <a:pt x="1905980" y="373907"/>
                </a:lnTo>
                <a:lnTo>
                  <a:pt x="1865483" y="403524"/>
                </a:lnTo>
                <a:lnTo>
                  <a:pt x="1824708" y="432413"/>
                </a:lnTo>
                <a:lnTo>
                  <a:pt x="1783656" y="460577"/>
                </a:lnTo>
                <a:lnTo>
                  <a:pt x="1742326" y="488014"/>
                </a:lnTo>
                <a:lnTo>
                  <a:pt x="1700720" y="514725"/>
                </a:lnTo>
                <a:lnTo>
                  <a:pt x="1658836" y="540711"/>
                </a:lnTo>
                <a:lnTo>
                  <a:pt x="1616675" y="565973"/>
                </a:lnTo>
                <a:lnTo>
                  <a:pt x="1574237" y="590510"/>
                </a:lnTo>
                <a:lnTo>
                  <a:pt x="1531522" y="614323"/>
                </a:lnTo>
                <a:lnTo>
                  <a:pt x="1488530" y="637414"/>
                </a:lnTo>
                <a:lnTo>
                  <a:pt x="1445260" y="659781"/>
                </a:lnTo>
                <a:lnTo>
                  <a:pt x="1401713" y="681426"/>
                </a:lnTo>
                <a:lnTo>
                  <a:pt x="1357889" y="702350"/>
                </a:lnTo>
                <a:lnTo>
                  <a:pt x="1313788" y="722551"/>
                </a:lnTo>
                <a:lnTo>
                  <a:pt x="1269410" y="742033"/>
                </a:lnTo>
                <a:lnTo>
                  <a:pt x="1224754" y="760793"/>
                </a:lnTo>
                <a:lnTo>
                  <a:pt x="1179822" y="778834"/>
                </a:lnTo>
                <a:lnTo>
                  <a:pt x="1134612" y="796155"/>
                </a:lnTo>
                <a:lnTo>
                  <a:pt x="1089125" y="812757"/>
                </a:lnTo>
                <a:lnTo>
                  <a:pt x="1043360" y="828641"/>
                </a:lnTo>
                <a:lnTo>
                  <a:pt x="997319" y="843807"/>
                </a:lnTo>
                <a:lnTo>
                  <a:pt x="951000" y="858255"/>
                </a:lnTo>
                <a:lnTo>
                  <a:pt x="904404" y="871986"/>
                </a:lnTo>
                <a:lnTo>
                  <a:pt x="857531" y="885001"/>
                </a:lnTo>
                <a:lnTo>
                  <a:pt x="810381" y="897299"/>
                </a:lnTo>
                <a:lnTo>
                  <a:pt x="762954" y="908882"/>
                </a:lnTo>
                <a:lnTo>
                  <a:pt x="715249" y="919749"/>
                </a:lnTo>
                <a:lnTo>
                  <a:pt x="667267" y="929902"/>
                </a:lnTo>
                <a:lnTo>
                  <a:pt x="619008" y="939341"/>
                </a:lnTo>
                <a:lnTo>
                  <a:pt x="570472" y="948066"/>
                </a:lnTo>
                <a:lnTo>
                  <a:pt x="521659" y="956077"/>
                </a:lnTo>
                <a:lnTo>
                  <a:pt x="472568" y="963376"/>
                </a:lnTo>
                <a:lnTo>
                  <a:pt x="423201" y="969962"/>
                </a:lnTo>
                <a:lnTo>
                  <a:pt x="373556" y="975837"/>
                </a:lnTo>
                <a:lnTo>
                  <a:pt x="323634" y="981000"/>
                </a:lnTo>
                <a:lnTo>
                  <a:pt x="273434" y="985453"/>
                </a:lnTo>
                <a:lnTo>
                  <a:pt x="222958" y="989195"/>
                </a:lnTo>
                <a:lnTo>
                  <a:pt x="172204" y="992227"/>
                </a:lnTo>
                <a:lnTo>
                  <a:pt x="121173" y="994549"/>
                </a:lnTo>
                <a:lnTo>
                  <a:pt x="69865" y="996163"/>
                </a:lnTo>
                <a:lnTo>
                  <a:pt x="18280" y="997068"/>
                </a:lnTo>
                <a:lnTo>
                  <a:pt x="0" y="997068"/>
                </a:lnTo>
              </a:path>
            </a:pathLst>
          </a:custGeom>
          <a:ln w="25399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8280" y="8841812"/>
            <a:ext cx="122555" cy="121920"/>
          </a:xfrm>
          <a:custGeom>
            <a:avLst/>
            <a:gdLst/>
            <a:ahLst/>
            <a:cxnLst/>
            <a:rect l="l" t="t" r="r" b="b"/>
            <a:pathLst>
              <a:path w="122555" h="121920">
                <a:moveTo>
                  <a:pt x="122262" y="0"/>
                </a:moveTo>
                <a:lnTo>
                  <a:pt x="0" y="60272"/>
                </a:lnTo>
                <a:lnTo>
                  <a:pt x="121577" y="121917"/>
                </a:lnTo>
                <a:lnTo>
                  <a:pt x="122262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1294" y="6841287"/>
            <a:ext cx="127635" cy="1198245"/>
          </a:xfrm>
          <a:custGeom>
            <a:avLst/>
            <a:gdLst/>
            <a:ahLst/>
            <a:cxnLst/>
            <a:rect l="l" t="t" r="r" b="b"/>
            <a:pathLst>
              <a:path w="127635" h="1198245">
                <a:moveTo>
                  <a:pt x="5215" y="0"/>
                </a:moveTo>
                <a:lnTo>
                  <a:pt x="23507" y="50999"/>
                </a:lnTo>
                <a:lnTo>
                  <a:pt x="40327" y="101718"/>
                </a:lnTo>
                <a:lnTo>
                  <a:pt x="55673" y="152157"/>
                </a:lnTo>
                <a:lnTo>
                  <a:pt x="69540" y="202314"/>
                </a:lnTo>
                <a:lnTo>
                  <a:pt x="81924" y="252191"/>
                </a:lnTo>
                <a:lnTo>
                  <a:pt x="92823" y="301787"/>
                </a:lnTo>
                <a:lnTo>
                  <a:pt x="102232" y="351102"/>
                </a:lnTo>
                <a:lnTo>
                  <a:pt x="110149" y="400136"/>
                </a:lnTo>
                <a:lnTo>
                  <a:pt x="116568" y="448890"/>
                </a:lnTo>
                <a:lnTo>
                  <a:pt x="121486" y="497362"/>
                </a:lnTo>
                <a:lnTo>
                  <a:pt x="124901" y="545554"/>
                </a:lnTo>
                <a:lnTo>
                  <a:pt x="126807" y="593465"/>
                </a:lnTo>
                <a:lnTo>
                  <a:pt x="127202" y="641096"/>
                </a:lnTo>
                <a:lnTo>
                  <a:pt x="126082" y="688445"/>
                </a:lnTo>
                <a:lnTo>
                  <a:pt x="123442" y="735514"/>
                </a:lnTo>
                <a:lnTo>
                  <a:pt x="119280" y="782302"/>
                </a:lnTo>
                <a:lnTo>
                  <a:pt x="113592" y="828809"/>
                </a:lnTo>
                <a:lnTo>
                  <a:pt x="106374" y="875036"/>
                </a:lnTo>
                <a:lnTo>
                  <a:pt x="97622" y="920981"/>
                </a:lnTo>
                <a:lnTo>
                  <a:pt x="87333" y="966646"/>
                </a:lnTo>
                <a:lnTo>
                  <a:pt x="75503" y="1012030"/>
                </a:lnTo>
                <a:lnTo>
                  <a:pt x="62128" y="1057133"/>
                </a:lnTo>
                <a:lnTo>
                  <a:pt x="47205" y="1101955"/>
                </a:lnTo>
                <a:lnTo>
                  <a:pt x="30730" y="1146497"/>
                </a:lnTo>
                <a:lnTo>
                  <a:pt x="12700" y="1190758"/>
                </a:lnTo>
                <a:lnTo>
                  <a:pt x="0" y="1197817"/>
                </a:lnTo>
              </a:path>
            </a:pathLst>
          </a:custGeom>
          <a:ln w="254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1630" y="8001546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0" y="0"/>
                </a:moveTo>
                <a:lnTo>
                  <a:pt x="2946" y="136270"/>
                </a:lnTo>
                <a:lnTo>
                  <a:pt x="110197" y="52158"/>
                </a:lnTo>
                <a:lnTo>
                  <a:pt x="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7500" y="7568780"/>
            <a:ext cx="671830" cy="1054735"/>
          </a:xfrm>
          <a:custGeom>
            <a:avLst/>
            <a:gdLst/>
            <a:ahLst/>
            <a:cxnLst/>
            <a:rect l="l" t="t" r="r" b="b"/>
            <a:pathLst>
              <a:path w="671830" h="1054734">
                <a:moveTo>
                  <a:pt x="671466" y="0"/>
                </a:moveTo>
                <a:lnTo>
                  <a:pt x="665004" y="53406"/>
                </a:lnTo>
                <a:lnTo>
                  <a:pt x="657147" y="105723"/>
                </a:lnTo>
                <a:lnTo>
                  <a:pt x="647894" y="156951"/>
                </a:lnTo>
                <a:lnTo>
                  <a:pt x="637247" y="207086"/>
                </a:lnTo>
                <a:lnTo>
                  <a:pt x="625206" y="256127"/>
                </a:lnTo>
                <a:lnTo>
                  <a:pt x="611769" y="304072"/>
                </a:lnTo>
                <a:lnTo>
                  <a:pt x="596937" y="350919"/>
                </a:lnTo>
                <a:lnTo>
                  <a:pt x="580711" y="396667"/>
                </a:lnTo>
                <a:lnTo>
                  <a:pt x="563090" y="441313"/>
                </a:lnTo>
                <a:lnTo>
                  <a:pt x="544074" y="484857"/>
                </a:lnTo>
                <a:lnTo>
                  <a:pt x="523663" y="527295"/>
                </a:lnTo>
                <a:lnTo>
                  <a:pt x="501857" y="568626"/>
                </a:lnTo>
                <a:lnTo>
                  <a:pt x="478656" y="608848"/>
                </a:lnTo>
                <a:lnTo>
                  <a:pt x="454061" y="647960"/>
                </a:lnTo>
                <a:lnTo>
                  <a:pt x="428071" y="685960"/>
                </a:lnTo>
                <a:lnTo>
                  <a:pt x="400685" y="722845"/>
                </a:lnTo>
                <a:lnTo>
                  <a:pt x="371905" y="758614"/>
                </a:lnTo>
                <a:lnTo>
                  <a:pt x="341730" y="793265"/>
                </a:lnTo>
                <a:lnTo>
                  <a:pt x="310161" y="826796"/>
                </a:lnTo>
                <a:lnTo>
                  <a:pt x="277196" y="859206"/>
                </a:lnTo>
                <a:lnTo>
                  <a:pt x="242837" y="890492"/>
                </a:lnTo>
                <a:lnTo>
                  <a:pt x="207082" y="920653"/>
                </a:lnTo>
                <a:lnTo>
                  <a:pt x="169933" y="949687"/>
                </a:lnTo>
                <a:lnTo>
                  <a:pt x="131389" y="977592"/>
                </a:lnTo>
                <a:lnTo>
                  <a:pt x="91450" y="1004366"/>
                </a:lnTo>
                <a:lnTo>
                  <a:pt x="50117" y="1030008"/>
                </a:lnTo>
                <a:lnTo>
                  <a:pt x="7388" y="1054515"/>
                </a:lnTo>
                <a:lnTo>
                  <a:pt x="0" y="1054515"/>
                </a:lnTo>
              </a:path>
            </a:pathLst>
          </a:custGeom>
          <a:ln w="254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9849" y="8563106"/>
            <a:ext cx="136525" cy="109220"/>
          </a:xfrm>
          <a:custGeom>
            <a:avLst/>
            <a:gdLst/>
            <a:ahLst/>
            <a:cxnLst/>
            <a:rect l="l" t="t" r="r" b="b"/>
            <a:pathLst>
              <a:path w="136525" h="109220">
                <a:moveTo>
                  <a:pt x="81699" y="0"/>
                </a:moveTo>
                <a:lnTo>
                  <a:pt x="0" y="109106"/>
                </a:lnTo>
                <a:lnTo>
                  <a:pt x="136309" y="109010"/>
                </a:lnTo>
                <a:lnTo>
                  <a:pt x="81699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30832" y="8962645"/>
            <a:ext cx="28467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one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database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2160</Words>
  <Application>Microsoft Office PowerPoint</Application>
  <PresentationFormat>Custom</PresentationFormat>
  <Paragraphs>586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Tahoma</vt:lpstr>
      <vt:lpstr>Times New Roman</vt:lpstr>
      <vt:lpstr>Office Theme</vt:lpstr>
      <vt:lpstr>PowerPoint Presentation</vt:lpstr>
      <vt:lpstr>ZooKeeper</vt:lpstr>
      <vt:lpstr>ZooKeeper in the Hadoop  ecosystem</vt:lpstr>
      <vt:lpstr>Coordination</vt:lpstr>
      <vt:lpstr>Fallacies of distributed  computing</vt:lpstr>
      <vt:lpstr>Motivation</vt:lpstr>
      <vt:lpstr>Lets think ….</vt:lpstr>
      <vt:lpstr>Question: how do you elect the leader?</vt:lpstr>
      <vt:lpstr>Question: how do you lock a service?</vt:lpstr>
      <vt:lpstr>Question: how can the configuration be  distributed?</vt:lpstr>
      <vt:lpstr>Solution approaches</vt:lpstr>
      <vt:lpstr>How can a distributed  system look like?</vt:lpstr>
      <vt:lpstr>How can a distributed  system look like?</vt:lpstr>
      <vt:lpstr>How can a distributed  system look like?</vt:lpstr>
      <vt:lpstr>What makes distributed  system coordination difficult?</vt:lpstr>
      <vt:lpstr>Typical coordination problems  in distributed systems</vt:lpstr>
      <vt:lpstr>ZooKeeper principles</vt:lpstr>
      <vt:lpstr>ZooKeeper’s design  principles</vt:lpstr>
      <vt:lpstr>ZooKeeper’s strategy to be  fast and reliable</vt:lpstr>
      <vt:lpstr>ZooKeeper terminology</vt:lpstr>
      <vt:lpstr>ZooKeeper’s data model:  filesystem</vt:lpstr>
      <vt:lpstr>znodes</vt:lpstr>
      <vt:lpstr>znode flags</vt:lpstr>
      <vt:lpstr>znodes &amp; watch flag</vt:lpstr>
      <vt:lpstr>Sessions</vt:lpstr>
      <vt:lpstr>A few implementation details</vt:lpstr>
      <vt:lpstr>A few implementation details</vt:lpstr>
      <vt:lpstr>Lets work through  some examples</vt:lpstr>
      <vt:lpstr>ZooKeeper API</vt:lpstr>
      <vt:lpstr>Example: configuration</vt:lpstr>
      <vt:lpstr>Example: group</vt:lpstr>
      <vt:lpstr>Example:  simple locks</vt:lpstr>
      <vt:lpstr>Example: locking without herd effect</vt:lpstr>
      <vt:lpstr>PowerPoint Presentation</vt:lpstr>
      <vt:lpstr>ZooKeeper  applications</vt:lpstr>
      <vt:lpstr>The Yahoo! fetching service</vt:lpstr>
      <vt:lpstr>Yahoo! message broker</vt:lpstr>
      <vt:lpstr>Yahoo! message broker</vt:lpstr>
      <vt:lpstr>Throughput</vt:lpstr>
      <vt:lpstr>Recovery from failure</vt:lpstr>
      <vt:lpstr>References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Arun kumar</cp:lastModifiedBy>
  <cp:revision>2</cp:revision>
  <dcterms:created xsi:type="dcterms:W3CDTF">2016-09-08T22:47:38Z</dcterms:created>
  <dcterms:modified xsi:type="dcterms:W3CDTF">2016-09-09T00:01:11Z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2016-09-08T00:00:00Z</vt:filetime>
  </property>
</Properties>
</file>