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9" y="2855377"/>
            <a:ext cx="443589"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8" y="990800"/>
            <a:ext cx="7801500" cy="1730100"/>
          </a:xfrm>
          <a:prstGeom prst="rect">
            <a:avLst/>
          </a:prstGeom>
        </p:spPr>
        <p:txBody>
          <a:bodyPr wrap="square"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6"/>
            <a:ext cx="7801500" cy="7926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wrap="square"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wrap="square"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wrap="square"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accent3"/>
              </a:buClr>
              <a:buSzPct val="100000"/>
              <a:buFont typeface="Average"/>
              <a:buChar char="●"/>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buChar char="■"/>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17.xml"/><Relationship Id="rId7" Type="http://schemas.openxmlformats.org/officeDocument/2006/relationships/oleObject" Target="../embeddings/oleObject2.bin"/><Relationship Id="rId12" Type="http://schemas.openxmlformats.org/officeDocument/2006/relationships/image" Target="../media/image10.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9.wmf"/><Relationship Id="rId4" Type="http://schemas.openxmlformats.org/officeDocument/2006/relationships/image" Target="../media/image11.png"/><Relationship Id="rId9"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671250" y="574500"/>
            <a:ext cx="7801500" cy="2146500"/>
          </a:xfrm>
          <a:prstGeom prst="rect">
            <a:avLst/>
          </a:prstGeom>
        </p:spPr>
        <p:txBody>
          <a:bodyPr wrap="square" lIns="91425" tIns="91425" rIns="91425" bIns="91425" anchor="b" anchorCtr="0">
            <a:noAutofit/>
          </a:bodyPr>
          <a:lstStyle/>
          <a:p>
            <a:pPr lvl="0" rtl="0">
              <a:lnSpc>
                <a:spcPct val="115000"/>
              </a:lnSpc>
              <a:spcBef>
                <a:spcPts val="0"/>
              </a:spcBef>
              <a:buNone/>
            </a:pPr>
            <a:r>
              <a:rPr lang="en" sz="3600">
                <a:solidFill>
                  <a:srgbClr val="FFFFFF"/>
                </a:solidFill>
              </a:rPr>
              <a:t>Boolean Retrieval</a:t>
            </a:r>
          </a:p>
          <a:p>
            <a:pPr lvl="0" rtl="0">
              <a:lnSpc>
                <a:spcPct val="115000"/>
              </a:lnSpc>
              <a:spcBef>
                <a:spcPts val="0"/>
              </a:spcBef>
              <a:buNone/>
            </a:pPr>
            <a:r>
              <a:rPr lang="en" sz="3600">
                <a:solidFill>
                  <a:srgbClr val="FFFFFF"/>
                </a:solidFill>
              </a:rPr>
              <a:t>Term Vocabulary and Posting Lists</a:t>
            </a:r>
          </a:p>
          <a:p>
            <a:pPr lvl="0">
              <a:spcBef>
                <a:spcPts val="0"/>
              </a:spcBef>
              <a:buNone/>
            </a:pPr>
            <a:r>
              <a:rPr lang="en" sz="3600">
                <a:solidFill>
                  <a:srgbClr val="FFFFFF"/>
                </a:solidFill>
              </a:rPr>
              <a:t>Web Search Basics</a:t>
            </a:r>
          </a:p>
        </p:txBody>
      </p:sp>
      <p:sp>
        <p:nvSpPr>
          <p:cNvPr id="60" name="Shape 60"/>
          <p:cNvSpPr txBox="1">
            <a:spLocks noGrp="1"/>
          </p:cNvSpPr>
          <p:nvPr>
            <p:ph type="subTitle" idx="1"/>
          </p:nvPr>
        </p:nvSpPr>
        <p:spPr>
          <a:xfrm>
            <a:off x="769800" y="4119876"/>
            <a:ext cx="7801500" cy="792600"/>
          </a:xfrm>
          <a:prstGeom prst="rect">
            <a:avLst/>
          </a:prstGeom>
        </p:spPr>
        <p:txBody>
          <a:bodyPr wrap="square" lIns="91425" tIns="91425" rIns="91425" bIns="91425" anchor="t" anchorCtr="0">
            <a:noAutofit/>
          </a:bodyPr>
          <a:lstStyle/>
          <a:p>
            <a:pPr lvl="0">
              <a:spcBef>
                <a:spcPts val="0"/>
              </a:spcBef>
              <a:buNone/>
            </a:pPr>
            <a:endParaRPr lang="en" dirty="0">
              <a:latin typeface="Oswald"/>
              <a:ea typeface="Oswald"/>
              <a:cs typeface="Oswald"/>
              <a:sym typeface="Oswald"/>
            </a:endParaRPr>
          </a:p>
        </p:txBody>
      </p:sp>
      <p:sp>
        <p:nvSpPr>
          <p:cNvPr id="61" name="Shape 61"/>
          <p:cNvSpPr txBox="1">
            <a:spLocks noGrp="1"/>
          </p:cNvSpPr>
          <p:nvPr>
            <p:ph type="subTitle" idx="1"/>
          </p:nvPr>
        </p:nvSpPr>
        <p:spPr>
          <a:xfrm>
            <a:off x="823650" y="3327276"/>
            <a:ext cx="7801500" cy="792600"/>
          </a:xfrm>
          <a:prstGeom prst="rect">
            <a:avLst/>
          </a:prstGeom>
        </p:spPr>
        <p:txBody>
          <a:bodyPr wrap="square" lIns="91425" tIns="91425" rIns="91425" bIns="91425" anchor="t" anchorCtr="0">
            <a:noAutofit/>
          </a:bodyPr>
          <a:lstStyle/>
          <a:p>
            <a:pPr lvl="0">
              <a:spcBef>
                <a:spcPts val="0"/>
              </a:spcBef>
              <a:buNone/>
            </a:pPr>
            <a:endParaRPr lang="en" dirty="0">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Stemming and Lemmatization</a:t>
            </a:r>
          </a:p>
        </p:txBody>
      </p:sp>
      <p:sp>
        <p:nvSpPr>
          <p:cNvPr id="118" name="Shape 11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b="1"/>
              <a:t>Stemming</a:t>
            </a:r>
            <a:r>
              <a:rPr lang="en"/>
              <a:t> – Reduce terms to their “roots” before indexing</a:t>
            </a:r>
          </a:p>
          <a:p>
            <a:pPr marL="457200" lvl="0" indent="-228600" rtl="0">
              <a:spcBef>
                <a:spcPts val="0"/>
              </a:spcBef>
            </a:pPr>
            <a:r>
              <a:rPr lang="en"/>
              <a:t>“Stemming” suggest crude affix chopping</a:t>
            </a:r>
          </a:p>
          <a:p>
            <a:pPr marL="914400" lvl="1" indent="-228600" rtl="0">
              <a:spcBef>
                <a:spcPts val="0"/>
              </a:spcBef>
            </a:pPr>
            <a:r>
              <a:rPr lang="en"/>
              <a:t>Language dependent</a:t>
            </a:r>
          </a:p>
          <a:p>
            <a:pPr marL="914400" lvl="1" indent="-228600" rtl="0">
              <a:spcBef>
                <a:spcPts val="0"/>
              </a:spcBef>
            </a:pPr>
            <a:r>
              <a:rPr lang="en"/>
              <a:t>e.g.: automate(s), automatic, automation all reduced to automat.</a:t>
            </a:r>
          </a:p>
          <a:p>
            <a:pPr marL="457200" lvl="0" indent="-228600" rtl="0">
              <a:spcBef>
                <a:spcPts val="0"/>
              </a:spcBef>
            </a:pPr>
            <a:r>
              <a:rPr lang="en"/>
              <a:t>Porter’s Algorithm is the most used algorithm for stemming</a:t>
            </a:r>
          </a:p>
          <a:p>
            <a:pPr lvl="0" rtl="0">
              <a:spcBef>
                <a:spcPts val="0"/>
              </a:spcBef>
              <a:buNone/>
            </a:pPr>
            <a:endParaRPr/>
          </a:p>
          <a:p>
            <a:pPr marL="457200" lvl="0" indent="-228600" rtl="0">
              <a:spcBef>
                <a:spcPts val="0"/>
              </a:spcBef>
            </a:pPr>
            <a:r>
              <a:rPr lang="en" b="1"/>
              <a:t>Lemmatization</a:t>
            </a:r>
            <a:r>
              <a:rPr lang="en"/>
              <a:t> - Reduce inflectional/variant forms to base form</a:t>
            </a:r>
          </a:p>
          <a:p>
            <a:pPr marL="914400" lvl="1" indent="-228600" rtl="0">
              <a:spcBef>
                <a:spcPts val="0"/>
              </a:spcBef>
            </a:pPr>
            <a:r>
              <a:rPr lang="en"/>
              <a:t>Ex:</a:t>
            </a:r>
          </a:p>
          <a:p>
            <a:pPr marL="1371600" lvl="2" indent="-228600" rtl="0">
              <a:spcBef>
                <a:spcPts val="0"/>
              </a:spcBef>
            </a:pPr>
            <a:r>
              <a:rPr lang="en"/>
              <a:t>am, are, is → be</a:t>
            </a:r>
          </a:p>
          <a:p>
            <a:pPr marL="1371600" lvl="2" indent="-228600" rtl="0">
              <a:spcBef>
                <a:spcPts val="0"/>
              </a:spcBef>
            </a:pPr>
            <a:r>
              <a:rPr lang="en"/>
              <a:t>car, cars, car's, cars’ → car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Posting Lists</a:t>
            </a:r>
          </a:p>
        </p:txBody>
      </p:sp>
      <p:sp>
        <p:nvSpPr>
          <p:cNvPr id="124" name="Shape 12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rtl="0">
              <a:spcBef>
                <a:spcPts val="0"/>
              </a:spcBef>
              <a:buNone/>
            </a:pPr>
            <a:endParaRPr/>
          </a:p>
          <a:p>
            <a:pPr marL="457200" lvl="0" indent="-228600" rtl="0">
              <a:spcBef>
                <a:spcPts val="0"/>
              </a:spcBef>
            </a:pPr>
            <a:r>
              <a:rPr lang="en"/>
              <a:t>If the list lengths are m and n, the merge takes O(m+n)operations.</a:t>
            </a:r>
          </a:p>
          <a:p>
            <a:pPr marL="457200" lvl="0" indent="-228600" rtl="0">
              <a:spcBef>
                <a:spcPts val="0"/>
              </a:spcBef>
            </a:pPr>
            <a:r>
              <a:rPr lang="en"/>
              <a:t>Can we do it better?    Yes</a:t>
            </a:r>
          </a:p>
          <a:p>
            <a:pPr marL="457200" lvl="0" indent="-228600" rtl="0">
              <a:spcBef>
                <a:spcPts val="0"/>
              </a:spcBef>
            </a:pPr>
            <a:r>
              <a:rPr lang="en"/>
              <a:t>Postings with Skip Pointers</a:t>
            </a:r>
          </a:p>
          <a:p>
            <a:pPr marL="914400" lvl="1" indent="-228600" rtl="0">
              <a:spcBef>
                <a:spcPts val="0"/>
              </a:spcBef>
            </a:pPr>
            <a:r>
              <a:rPr lang="en"/>
              <a:t>To skip postings that will not figure in the search results</a:t>
            </a:r>
          </a:p>
          <a:p>
            <a:pPr marL="914400" lvl="1" indent="-228600" rtl="0">
              <a:spcBef>
                <a:spcPts val="0"/>
              </a:spcBef>
            </a:pPr>
            <a:r>
              <a:rPr lang="en"/>
              <a:t>This makes intersecting postings lists more efficient</a:t>
            </a:r>
          </a:p>
          <a:p>
            <a:pPr marL="914400" lvl="1" indent="-228600" rtl="0">
              <a:spcBef>
                <a:spcPts val="0"/>
              </a:spcBef>
            </a:pPr>
            <a:r>
              <a:rPr lang="en"/>
              <a:t>Some postings contains several million entries, so efficiency can be an issue even if basic intersection is linear</a:t>
            </a:r>
          </a:p>
        </p:txBody>
      </p:sp>
      <p:pic>
        <p:nvPicPr>
          <p:cNvPr id="125" name="Shape 125"/>
          <p:cNvPicPr preferRelativeResize="0"/>
          <p:nvPr/>
        </p:nvPicPr>
        <p:blipFill>
          <a:blip r:embed="rId3">
            <a:alphaModFix/>
          </a:blip>
          <a:stretch>
            <a:fillRect/>
          </a:stretch>
        </p:blipFill>
        <p:spPr>
          <a:xfrm>
            <a:off x="2096400" y="1017724"/>
            <a:ext cx="4639576" cy="660925"/>
          </a:xfrm>
          <a:prstGeom prst="rect">
            <a:avLst/>
          </a:prstGeom>
          <a:noFill/>
          <a:ln>
            <a:noFill/>
          </a:ln>
        </p:spPr>
      </p:pic>
      <p:pic>
        <p:nvPicPr>
          <p:cNvPr id="126" name="Shape 126"/>
          <p:cNvPicPr preferRelativeResize="0"/>
          <p:nvPr/>
        </p:nvPicPr>
        <p:blipFill>
          <a:blip r:embed="rId4">
            <a:alphaModFix/>
          </a:blip>
          <a:stretch>
            <a:fillRect/>
          </a:stretch>
        </p:blipFill>
        <p:spPr>
          <a:xfrm>
            <a:off x="2700047" y="3796525"/>
            <a:ext cx="3030999" cy="1204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Web Search Basics</a:t>
            </a:r>
          </a:p>
        </p:txBody>
      </p:sp>
      <p:sp>
        <p:nvSpPr>
          <p:cNvPr id="132" name="Shape 132"/>
          <p:cNvSpPr txBox="1">
            <a:spLocks noGrp="1"/>
          </p:cNvSpPr>
          <p:nvPr>
            <p:ph type="body" idx="1"/>
          </p:nvPr>
        </p:nvSpPr>
        <p:spPr>
          <a:xfrm>
            <a:off x="311700" y="1108000"/>
            <a:ext cx="8520600" cy="3767400"/>
          </a:xfrm>
          <a:prstGeom prst="rect">
            <a:avLst/>
          </a:prstGeom>
        </p:spPr>
        <p:txBody>
          <a:bodyPr wrap="square" lIns="91425" tIns="91425" rIns="91425" bIns="91425" anchor="t" anchorCtr="0">
            <a:noAutofit/>
          </a:bodyPr>
          <a:lstStyle/>
          <a:p>
            <a:pPr lvl="0">
              <a:spcBef>
                <a:spcPts val="0"/>
              </a:spcBef>
              <a:buNone/>
            </a:pPr>
            <a:r>
              <a:rPr lang="en"/>
              <a:t>Anchor text is the clickable text in a hyperlink. Anchor text is relevant to the page the user is linking to, rather than generic text.</a:t>
            </a:r>
          </a:p>
          <a:p>
            <a:pPr lvl="0">
              <a:spcBef>
                <a:spcPts val="0"/>
              </a:spcBef>
              <a:buNone/>
            </a:pPr>
            <a:r>
              <a:rPr lang="en"/>
              <a:t>The keywords in anchor text are one of the many signals search engines use to determine the topic of a web page.</a:t>
            </a:r>
          </a:p>
          <a:p>
            <a:pPr lvl="0">
              <a:spcBef>
                <a:spcPts val="0"/>
              </a:spcBef>
              <a:buNone/>
            </a:pPr>
            <a:r>
              <a:rPr lang="en"/>
              <a:t>The words contained in the anchor text help determine the ranking that the page will receive by search engines such as Google or Yahoo and Bing.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Example of anchor text:</a:t>
            </a:r>
          </a:p>
        </p:txBody>
      </p:sp>
      <p:sp>
        <p:nvSpPr>
          <p:cNvPr id="138" name="Shape 138"/>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t>The blue hyperlinked texts are the anchor text:</a:t>
            </a:r>
          </a:p>
        </p:txBody>
      </p:sp>
      <p:pic>
        <p:nvPicPr>
          <p:cNvPr id="139" name="Shape 139"/>
          <p:cNvPicPr preferRelativeResize="0"/>
          <p:nvPr/>
        </p:nvPicPr>
        <p:blipFill>
          <a:blip r:embed="rId3">
            <a:alphaModFix/>
          </a:blip>
          <a:stretch>
            <a:fillRect/>
          </a:stretch>
        </p:blipFill>
        <p:spPr>
          <a:xfrm>
            <a:off x="2095300" y="1737825"/>
            <a:ext cx="4919400" cy="2736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How web search would be without search engine?</a:t>
            </a:r>
          </a:p>
        </p:txBody>
      </p:sp>
      <p:sp>
        <p:nvSpPr>
          <p:cNvPr id="145" name="Shape 145"/>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0" rtl="0">
              <a:spcBef>
                <a:spcPts val="0"/>
              </a:spcBef>
              <a:buNone/>
            </a:pPr>
            <a:r>
              <a:rPr lang="en"/>
              <a:t>The World Wide Web contains more than ten million websites with thousands more being added daily from all over the world, and search engines are tasked with presenting the most relevant pages based on the search criteria entered.</a:t>
            </a:r>
          </a:p>
          <a:p>
            <a:pPr marL="457200" lvl="0" indent="-228600" rtl="0">
              <a:spcBef>
                <a:spcPts val="0"/>
              </a:spcBef>
              <a:buChar char="●"/>
            </a:pPr>
            <a:r>
              <a:rPr lang="en"/>
              <a:t>Without search engine, content is hard to find: relevant information retrieval becomes hard.</a:t>
            </a:r>
          </a:p>
          <a:p>
            <a:pPr marL="457200" lvl="0" indent="-228600" rtl="0">
              <a:spcBef>
                <a:spcPts val="0"/>
              </a:spcBef>
              <a:buChar char="●"/>
            </a:pPr>
            <a:r>
              <a:rPr lang="en"/>
              <a:t>Without search engine, there is no incentive to create content.</a:t>
            </a:r>
          </a:p>
          <a:p>
            <a:pPr marL="457200" lvl="0" indent="-228600" rtl="0">
              <a:spcBef>
                <a:spcPts val="0"/>
              </a:spcBef>
              <a:buChar char="●"/>
            </a:pPr>
            <a:r>
              <a:rPr lang="en"/>
              <a:t>Somebody needs to pay for the web.</a:t>
            </a:r>
          </a:p>
          <a:p>
            <a:pPr marL="457200" lvl="0" indent="-228600">
              <a:spcBef>
                <a:spcPts val="0"/>
              </a:spcBef>
              <a:buChar char="●"/>
            </a:pPr>
            <a:r>
              <a:rPr lang="en"/>
              <a:t>Search engines are a key enabler for interest aggregation: a small number of geographically dispersed people with similar interests can find each other.</a:t>
            </a:r>
            <a:br>
              <a:rPr lang="en"/>
            </a:br>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IR in web vs IR in general</a:t>
            </a:r>
          </a:p>
        </p:txBody>
      </p:sp>
      <p:sp>
        <p:nvSpPr>
          <p:cNvPr id="151" name="Shape 151"/>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buChar char="●"/>
            </a:pPr>
            <a:r>
              <a:rPr lang="en"/>
              <a:t>The web is a chaotic und uncoordinated collection.  → lots of duplicates – need to detect duplicates.</a:t>
            </a:r>
          </a:p>
          <a:p>
            <a:pPr marL="457200" lvl="0" indent="-228600" rtl="0">
              <a:spcBef>
                <a:spcPts val="0"/>
              </a:spcBef>
              <a:buChar char="●"/>
            </a:pPr>
            <a:r>
              <a:rPr lang="en"/>
              <a:t>No control / restrictions on who can author content → lots of spam – need to detect spam.</a:t>
            </a:r>
          </a:p>
          <a:p>
            <a:pPr lvl="0">
              <a:spcBef>
                <a:spcPts val="0"/>
              </a:spcBef>
              <a:buNone/>
            </a:pPr>
            <a:br>
              <a:rPr lang="en"/>
            </a:br>
            <a:br>
              <a:rPr lang="en"/>
            </a:br>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61950" y="132450"/>
            <a:ext cx="8520600" cy="572700"/>
          </a:xfrm>
          <a:prstGeom prst="rect">
            <a:avLst/>
          </a:prstGeom>
        </p:spPr>
        <p:txBody>
          <a:bodyPr wrap="square" lIns="91425" tIns="91425" rIns="91425" bIns="91425" anchor="t" anchorCtr="0">
            <a:noAutofit/>
          </a:bodyPr>
          <a:lstStyle/>
          <a:p>
            <a:pPr lvl="0">
              <a:spcBef>
                <a:spcPts val="0"/>
              </a:spcBef>
              <a:buNone/>
            </a:pPr>
            <a:r>
              <a:rPr lang="en" sz="3200">
                <a:solidFill>
                  <a:srgbClr val="F3F3F3"/>
                </a:solidFill>
                <a:latin typeface="Arial"/>
                <a:ea typeface="Arial"/>
                <a:cs typeface="Arial"/>
                <a:sym typeface="Arial"/>
              </a:rPr>
              <a:t>PageRank</a:t>
            </a:r>
          </a:p>
        </p:txBody>
      </p:sp>
      <p:sp>
        <p:nvSpPr>
          <p:cNvPr id="157" name="Shape 157"/>
          <p:cNvSpPr txBox="1">
            <a:spLocks noGrp="1"/>
          </p:cNvSpPr>
          <p:nvPr>
            <p:ph type="body" idx="1"/>
          </p:nvPr>
        </p:nvSpPr>
        <p:spPr>
          <a:xfrm>
            <a:off x="340125" y="705150"/>
            <a:ext cx="8520600" cy="4303500"/>
          </a:xfrm>
          <a:prstGeom prst="rect">
            <a:avLst/>
          </a:prstGeom>
        </p:spPr>
        <p:txBody>
          <a:bodyPr wrap="square" lIns="91425" tIns="91425" rIns="91425" bIns="91425" anchor="t" anchorCtr="0">
            <a:noAutofit/>
          </a:bodyPr>
          <a:lstStyle/>
          <a:p>
            <a:pPr lvl="0" rtl="0">
              <a:lnSpc>
                <a:spcPct val="90000"/>
              </a:lnSpc>
              <a:spcBef>
                <a:spcPts val="1000"/>
              </a:spcBef>
              <a:spcAft>
                <a:spcPts val="0"/>
              </a:spcAft>
              <a:buNone/>
            </a:pPr>
            <a:r>
              <a:rPr lang="en" sz="2000">
                <a:solidFill>
                  <a:srgbClr val="CACACA"/>
                </a:solidFill>
                <a:latin typeface="Arial"/>
                <a:ea typeface="Arial"/>
                <a:cs typeface="Arial"/>
                <a:sym typeface="Arial"/>
              </a:rPr>
              <a:t>Why it is needed?</a:t>
            </a:r>
          </a:p>
          <a:p>
            <a:pPr lvl="0" rtl="0">
              <a:lnSpc>
                <a:spcPct val="90000"/>
              </a:lnSpc>
              <a:spcBef>
                <a:spcPts val="1000"/>
              </a:spcBef>
              <a:spcAft>
                <a:spcPts val="0"/>
              </a:spcAft>
              <a:buNone/>
            </a:pPr>
            <a:r>
              <a:rPr lang="en" sz="2000">
                <a:solidFill>
                  <a:srgbClr val="CACACA"/>
                </a:solidFill>
                <a:latin typeface="Arial"/>
                <a:ea typeface="Arial"/>
                <a:cs typeface="Arial"/>
                <a:sym typeface="Arial"/>
              </a:rPr>
              <a:t>•To rank the pages that retrieved and making sure the information retrieved is more relevant.</a:t>
            </a:r>
          </a:p>
          <a:p>
            <a:pPr lvl="0" rtl="0">
              <a:lnSpc>
                <a:spcPct val="90000"/>
              </a:lnSpc>
              <a:spcBef>
                <a:spcPts val="1000"/>
              </a:spcBef>
              <a:spcAft>
                <a:spcPts val="0"/>
              </a:spcAft>
              <a:buNone/>
            </a:pPr>
            <a:r>
              <a:rPr lang="en" sz="2000">
                <a:solidFill>
                  <a:srgbClr val="CACACA"/>
                </a:solidFill>
                <a:latin typeface="Arial"/>
                <a:ea typeface="Arial"/>
                <a:cs typeface="Arial"/>
                <a:sym typeface="Arial"/>
              </a:rPr>
              <a:t>•How to rank efficiently/ spam proof?</a:t>
            </a:r>
          </a:p>
          <a:p>
            <a:pPr lvl="0" rtl="0">
              <a:lnSpc>
                <a:spcPct val="90000"/>
              </a:lnSpc>
              <a:spcBef>
                <a:spcPts val="1000"/>
              </a:spcBef>
              <a:spcAft>
                <a:spcPts val="0"/>
              </a:spcAft>
              <a:buNone/>
            </a:pPr>
            <a:r>
              <a:rPr lang="en" sz="2000">
                <a:solidFill>
                  <a:srgbClr val="CACACA"/>
                </a:solidFill>
                <a:latin typeface="Arial"/>
                <a:ea typeface="Arial"/>
                <a:cs typeface="Arial"/>
                <a:sym typeface="Arial"/>
              </a:rPr>
              <a:t>•Google come with an algorithm called PageRank.</a:t>
            </a:r>
          </a:p>
          <a:p>
            <a:pPr lvl="0" rtl="0">
              <a:lnSpc>
                <a:spcPct val="90000"/>
              </a:lnSpc>
              <a:spcBef>
                <a:spcPts val="1000"/>
              </a:spcBef>
              <a:spcAft>
                <a:spcPts val="0"/>
              </a:spcAft>
              <a:buNone/>
            </a:pPr>
            <a:r>
              <a:rPr lang="en" sz="2000">
                <a:solidFill>
                  <a:srgbClr val="CACACA"/>
                </a:solidFill>
                <a:latin typeface="Arial"/>
                <a:ea typeface="Arial"/>
                <a:cs typeface="Arial"/>
                <a:sym typeface="Arial"/>
              </a:rPr>
              <a:t>•Every page is ranked based upon number of links available to the page and Page rank of the page in which the link is available.</a:t>
            </a:r>
          </a:p>
          <a:p>
            <a:pPr lvl="0" rtl="0">
              <a:lnSpc>
                <a:spcPct val="90000"/>
              </a:lnSpc>
              <a:spcBef>
                <a:spcPts val="1000"/>
              </a:spcBef>
              <a:spcAft>
                <a:spcPts val="0"/>
              </a:spcAft>
              <a:buNone/>
            </a:pPr>
            <a:r>
              <a:rPr lang="en" sz="2000">
                <a:solidFill>
                  <a:srgbClr val="CACACA"/>
                </a:solidFill>
                <a:latin typeface="Arial"/>
                <a:ea typeface="Arial"/>
                <a:cs typeface="Arial"/>
                <a:sym typeface="Arial"/>
              </a:rPr>
              <a:t>•for ex: Say we have a web page X that has n links including one link to Y, the contribution of this pageX to page rank of Y is PR(X)/n.</a:t>
            </a:r>
          </a:p>
          <a:p>
            <a:pPr lvl="0" rtl="0">
              <a:lnSpc>
                <a:spcPct val="90000"/>
              </a:lnSpc>
              <a:spcBef>
                <a:spcPts val="1000"/>
              </a:spcBef>
              <a:spcAft>
                <a:spcPts val="0"/>
              </a:spcAft>
              <a:buNone/>
            </a:pPr>
            <a:r>
              <a:rPr lang="en" sz="2400">
                <a:solidFill>
                  <a:srgbClr val="CACACA"/>
                </a:solidFill>
                <a:latin typeface="Arial"/>
                <a:ea typeface="Arial"/>
                <a:cs typeface="Arial"/>
                <a:sym typeface="Arial"/>
              </a:rPr>
              <a:t>•</a:t>
            </a:r>
            <a:r>
              <a:rPr lang="en" sz="2400">
                <a:solidFill>
                  <a:srgbClr val="CACACA"/>
                </a:solidFill>
                <a:latin typeface="Calibri"/>
                <a:ea typeface="Calibri"/>
                <a:cs typeface="Calibri"/>
                <a:sym typeface="Calibri"/>
              </a:rPr>
              <a:t>PR(A) = (1-d) + d (PR(T1)/C(T1) + ... + PR(Tn)/C(Tn))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PageRank (Cont..)</a:t>
            </a:r>
          </a:p>
        </p:txBody>
      </p:sp>
      <p:sp>
        <p:nvSpPr>
          <p:cNvPr id="163" name="Shape 16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endParaRPr dirty="0"/>
          </a:p>
        </p:txBody>
      </p:sp>
      <p:pic>
        <p:nvPicPr>
          <p:cNvPr id="164" name="Shape 164"/>
          <p:cNvPicPr preferRelativeResize="0"/>
          <p:nvPr/>
        </p:nvPicPr>
        <p:blipFill>
          <a:blip r:embed="rId4">
            <a:alphaModFix/>
          </a:blip>
          <a:stretch>
            <a:fillRect/>
          </a:stretch>
        </p:blipFill>
        <p:spPr>
          <a:xfrm>
            <a:off x="7436647" y="0"/>
            <a:ext cx="1707356" cy="5143500"/>
          </a:xfrm>
          <a:prstGeom prst="rect">
            <a:avLst/>
          </a:prstGeom>
          <a:noFill/>
          <a:ln>
            <a:noFill/>
          </a:ln>
        </p:spPr>
      </p:pic>
      <p:graphicFrame>
        <p:nvGraphicFramePr>
          <p:cNvPr id="2" name="Object 1">
            <a:extLst>
              <a:ext uri="{FF2B5EF4-FFF2-40B4-BE49-F238E27FC236}">
                <a16:creationId xmlns:a16="http://schemas.microsoft.com/office/drawing/2014/main" id="{448911F7-9C5F-493C-9E1D-D514B634446E}"/>
              </a:ext>
            </a:extLst>
          </p:cNvPr>
          <p:cNvGraphicFramePr>
            <a:graphicFrameLocks noChangeAspect="1"/>
          </p:cNvGraphicFramePr>
          <p:nvPr>
            <p:extLst>
              <p:ext uri="{D42A27DB-BD31-4B8C-83A1-F6EECF244321}">
                <p14:modId xmlns:p14="http://schemas.microsoft.com/office/powerpoint/2010/main" val="274459878"/>
              </p:ext>
            </p:extLst>
          </p:nvPr>
        </p:nvGraphicFramePr>
        <p:xfrm>
          <a:off x="2060714" y="1563381"/>
          <a:ext cx="723900" cy="387350"/>
        </p:xfrm>
        <a:graphic>
          <a:graphicData uri="http://schemas.openxmlformats.org/presentationml/2006/ole">
            <mc:AlternateContent xmlns:mc="http://schemas.openxmlformats.org/markup-compatibility/2006">
              <mc:Choice xmlns:v="urn:schemas-microsoft-com:vml" Requires="v">
                <p:oleObj spid="_x0000_s1038" name="Packager Shell Object" showAsIcon="1" r:id="rId5" imgW="723240" imgH="387000" progId="Package">
                  <p:embed/>
                </p:oleObj>
              </mc:Choice>
              <mc:Fallback>
                <p:oleObj name="Packager Shell Object" showAsIcon="1" r:id="rId5" imgW="723240" imgH="387000" progId="Package">
                  <p:embed/>
                  <p:pic>
                    <p:nvPicPr>
                      <p:cNvPr id="0" name=""/>
                      <p:cNvPicPr/>
                      <p:nvPr/>
                    </p:nvPicPr>
                    <p:blipFill>
                      <a:blip r:embed="rId6"/>
                      <a:stretch>
                        <a:fillRect/>
                      </a:stretch>
                    </p:blipFill>
                    <p:spPr>
                      <a:xfrm>
                        <a:off x="2060714" y="1563381"/>
                        <a:ext cx="723900" cy="38735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E0E8AB33-27EC-4299-B4BA-FAC1B7EF79BA}"/>
              </a:ext>
            </a:extLst>
          </p:cNvPr>
          <p:cNvGraphicFramePr>
            <a:graphicFrameLocks noChangeAspect="1"/>
          </p:cNvGraphicFramePr>
          <p:nvPr>
            <p:extLst>
              <p:ext uri="{D42A27DB-BD31-4B8C-83A1-F6EECF244321}">
                <p14:modId xmlns:p14="http://schemas.microsoft.com/office/powerpoint/2010/main" val="2161652853"/>
              </p:ext>
            </p:extLst>
          </p:nvPr>
        </p:nvGraphicFramePr>
        <p:xfrm>
          <a:off x="1007106" y="1553456"/>
          <a:ext cx="952500" cy="38735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7" imgW="952560" imgH="387000" progId="Package">
                  <p:embed/>
                </p:oleObj>
              </mc:Choice>
              <mc:Fallback>
                <p:oleObj name="Packager Shell Object" showAsIcon="1" r:id="rId7" imgW="952560" imgH="387000" progId="Package">
                  <p:embed/>
                  <p:pic>
                    <p:nvPicPr>
                      <p:cNvPr id="0" name=""/>
                      <p:cNvPicPr/>
                      <p:nvPr/>
                    </p:nvPicPr>
                    <p:blipFill>
                      <a:blip r:embed="rId8"/>
                      <a:stretch>
                        <a:fillRect/>
                      </a:stretch>
                    </p:blipFill>
                    <p:spPr>
                      <a:xfrm>
                        <a:off x="1007106" y="1553456"/>
                        <a:ext cx="952500" cy="38735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8A7DF17A-F657-455F-B841-1AB04CE7165E}"/>
              </a:ext>
            </a:extLst>
          </p:cNvPr>
          <p:cNvGraphicFramePr>
            <a:graphicFrameLocks noChangeAspect="1"/>
          </p:cNvGraphicFramePr>
          <p:nvPr>
            <p:extLst>
              <p:ext uri="{D42A27DB-BD31-4B8C-83A1-F6EECF244321}">
                <p14:modId xmlns:p14="http://schemas.microsoft.com/office/powerpoint/2010/main" val="3935689602"/>
              </p:ext>
            </p:extLst>
          </p:nvPr>
        </p:nvGraphicFramePr>
        <p:xfrm>
          <a:off x="311700" y="1553456"/>
          <a:ext cx="687388" cy="387350"/>
        </p:xfrm>
        <a:graphic>
          <a:graphicData uri="http://schemas.openxmlformats.org/presentationml/2006/ole">
            <mc:AlternateContent xmlns:mc="http://schemas.openxmlformats.org/markup-compatibility/2006">
              <mc:Choice xmlns:v="urn:schemas-microsoft-com:vml" Requires="v">
                <p:oleObj spid="_x0000_s1040" name="Packager Shell Object" showAsIcon="1" r:id="rId9" imgW="687600" imgH="387000" progId="Package">
                  <p:embed/>
                </p:oleObj>
              </mc:Choice>
              <mc:Fallback>
                <p:oleObj name="Packager Shell Object" showAsIcon="1" r:id="rId9" imgW="687600" imgH="387000" progId="Package">
                  <p:embed/>
                  <p:pic>
                    <p:nvPicPr>
                      <p:cNvPr id="0" name=""/>
                      <p:cNvPicPr/>
                      <p:nvPr/>
                    </p:nvPicPr>
                    <p:blipFill>
                      <a:blip r:embed="rId10"/>
                      <a:stretch>
                        <a:fillRect/>
                      </a:stretch>
                    </p:blipFill>
                    <p:spPr>
                      <a:xfrm>
                        <a:off x="311700" y="1553456"/>
                        <a:ext cx="687388" cy="38735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83658D71-DB66-45F2-B09C-48B566F8C834}"/>
              </a:ext>
            </a:extLst>
          </p:cNvPr>
          <p:cNvGraphicFramePr>
            <a:graphicFrameLocks noChangeAspect="1"/>
          </p:cNvGraphicFramePr>
          <p:nvPr>
            <p:extLst>
              <p:ext uri="{D42A27DB-BD31-4B8C-83A1-F6EECF244321}">
                <p14:modId xmlns:p14="http://schemas.microsoft.com/office/powerpoint/2010/main" val="1272842369"/>
              </p:ext>
            </p:extLst>
          </p:nvPr>
        </p:nvGraphicFramePr>
        <p:xfrm>
          <a:off x="311700" y="2378075"/>
          <a:ext cx="687388" cy="387350"/>
        </p:xfrm>
        <a:graphic>
          <a:graphicData uri="http://schemas.openxmlformats.org/presentationml/2006/ole">
            <mc:AlternateContent xmlns:mc="http://schemas.openxmlformats.org/markup-compatibility/2006">
              <mc:Choice xmlns:v="urn:schemas-microsoft-com:vml" Requires="v">
                <p:oleObj spid="_x0000_s1041" name="Packager Shell Object" showAsIcon="1" r:id="rId11" imgW="687600" imgH="387000" progId="Package">
                  <p:embed/>
                </p:oleObj>
              </mc:Choice>
              <mc:Fallback>
                <p:oleObj name="Packager Shell Object" showAsIcon="1" r:id="rId11" imgW="687600" imgH="387000" progId="Package">
                  <p:embed/>
                  <p:pic>
                    <p:nvPicPr>
                      <p:cNvPr id="0" name=""/>
                      <p:cNvPicPr/>
                      <p:nvPr/>
                    </p:nvPicPr>
                    <p:blipFill>
                      <a:blip r:embed="rId12"/>
                      <a:stretch>
                        <a:fillRect/>
                      </a:stretch>
                    </p:blipFill>
                    <p:spPr>
                      <a:xfrm>
                        <a:off x="311700" y="2378075"/>
                        <a:ext cx="687388" cy="387350"/>
                      </a:xfrm>
                      <a:prstGeom prst="rect">
                        <a:avLst/>
                      </a:prstGeom>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Information Retrieval</a:t>
            </a:r>
          </a:p>
        </p:txBody>
      </p:sp>
      <p:sp>
        <p:nvSpPr>
          <p:cNvPr id="67" name="Shape 67"/>
          <p:cNvSpPr txBox="1">
            <a:spLocks noGrp="1"/>
          </p:cNvSpPr>
          <p:nvPr>
            <p:ph type="body" idx="1"/>
          </p:nvPr>
        </p:nvSpPr>
        <p:spPr>
          <a:xfrm>
            <a:off x="311700" y="1152475"/>
            <a:ext cx="8520600" cy="3892200"/>
          </a:xfrm>
          <a:prstGeom prst="rect">
            <a:avLst/>
          </a:prstGeom>
        </p:spPr>
        <p:txBody>
          <a:bodyPr wrap="square" lIns="91425" tIns="91425" rIns="91425" bIns="91425" anchor="t" anchorCtr="0">
            <a:noAutofit/>
          </a:bodyPr>
          <a:lstStyle/>
          <a:p>
            <a:pPr lvl="0" rtl="0">
              <a:lnSpc>
                <a:spcPct val="150000"/>
              </a:lnSpc>
              <a:spcBef>
                <a:spcPts val="0"/>
              </a:spcBef>
              <a:spcAft>
                <a:spcPts val="0"/>
              </a:spcAft>
              <a:buNone/>
            </a:pPr>
            <a:r>
              <a:rPr lang="en" u="sng">
                <a:latin typeface="Oswald"/>
                <a:ea typeface="Oswald"/>
                <a:cs typeface="Oswald"/>
                <a:sym typeface="Oswald"/>
              </a:rPr>
              <a:t>Information Retrieval:</a:t>
            </a:r>
            <a:r>
              <a:rPr lang="en">
                <a:latin typeface="Oswald"/>
                <a:ea typeface="Oswald"/>
                <a:cs typeface="Oswald"/>
                <a:sym typeface="Oswald"/>
              </a:rPr>
              <a:t> is finding material of an unstructured nature that satisfies an information need from within large collections.</a:t>
            </a:r>
          </a:p>
          <a:p>
            <a:pPr marL="457200" lvl="0" indent="-228600" rtl="0">
              <a:lnSpc>
                <a:spcPct val="150000"/>
              </a:lnSpc>
              <a:spcBef>
                <a:spcPts val="0"/>
              </a:spcBef>
              <a:spcAft>
                <a:spcPts val="0"/>
              </a:spcAft>
              <a:buFont typeface="Oswald"/>
            </a:pPr>
            <a:r>
              <a:rPr lang="en">
                <a:latin typeface="Oswald"/>
                <a:ea typeface="Oswald"/>
                <a:cs typeface="Oswald"/>
                <a:sym typeface="Oswald"/>
              </a:rPr>
              <a:t>Used to reduce information overload (aka Infoxication, infobesity, data smog, and info glut.)</a:t>
            </a:r>
          </a:p>
          <a:p>
            <a:pPr marL="457200" lvl="0" indent="-228600" rtl="0">
              <a:lnSpc>
                <a:spcPct val="150000"/>
              </a:lnSpc>
              <a:spcBef>
                <a:spcPts val="0"/>
              </a:spcBef>
              <a:spcAft>
                <a:spcPts val="0"/>
              </a:spcAft>
              <a:buFont typeface="Oswald"/>
            </a:pPr>
            <a:r>
              <a:rPr lang="en">
                <a:latin typeface="Oswald"/>
                <a:ea typeface="Oswald"/>
                <a:cs typeface="Oswald"/>
                <a:sym typeface="Oswald"/>
              </a:rPr>
              <a:t>Used to retrieve information from a large collection of data. Think library system.</a:t>
            </a:r>
          </a:p>
          <a:p>
            <a:pPr marL="457200" lvl="0" indent="-228600" rtl="0">
              <a:lnSpc>
                <a:spcPct val="150000"/>
              </a:lnSpc>
              <a:spcBef>
                <a:spcPts val="0"/>
              </a:spcBef>
              <a:spcAft>
                <a:spcPts val="0"/>
              </a:spcAft>
              <a:buFont typeface="Oswald"/>
            </a:pPr>
            <a:r>
              <a:rPr lang="en">
                <a:latin typeface="Oswald"/>
                <a:ea typeface="Oswald"/>
                <a:cs typeface="Oswald"/>
                <a:sym typeface="Oswald"/>
              </a:rPr>
              <a:t>Most visible use is Web Searches.</a:t>
            </a:r>
          </a:p>
          <a:p>
            <a:pPr lvl="0" rtl="0">
              <a:lnSpc>
                <a:spcPct val="150000"/>
              </a:lnSpc>
              <a:spcBef>
                <a:spcPts val="0"/>
              </a:spcBef>
              <a:spcAft>
                <a:spcPts val="0"/>
              </a:spcAft>
              <a:buNone/>
            </a:pPr>
            <a:r>
              <a:rPr lang="en">
                <a:latin typeface="Oswald"/>
                <a:ea typeface="Oswald"/>
                <a:cs typeface="Oswald"/>
                <a:sym typeface="Oswald"/>
              </a:rPr>
              <a:t>Documents are typically transformed into a usable representation before I.R.</a:t>
            </a:r>
          </a:p>
          <a:p>
            <a:pPr marL="457200" lvl="0" indent="-228600" rtl="0">
              <a:lnSpc>
                <a:spcPct val="150000"/>
              </a:lnSpc>
              <a:spcBef>
                <a:spcPts val="0"/>
              </a:spcBef>
              <a:spcAft>
                <a:spcPts val="0"/>
              </a:spcAft>
              <a:buFont typeface="Oswald"/>
            </a:pPr>
            <a:r>
              <a:rPr lang="en">
                <a:latin typeface="Oswald"/>
                <a:ea typeface="Oswald"/>
                <a:cs typeface="Oswald"/>
                <a:sym typeface="Oswald"/>
              </a:rPr>
              <a:t>Documents represented as words or phrases</a:t>
            </a:r>
          </a:p>
          <a:p>
            <a:pPr marL="457200" lvl="0" indent="-228600" rtl="0">
              <a:lnSpc>
                <a:spcPct val="150000"/>
              </a:lnSpc>
              <a:spcBef>
                <a:spcPts val="0"/>
              </a:spcBef>
              <a:spcAft>
                <a:spcPts val="0"/>
              </a:spcAft>
              <a:buFont typeface="Oswald"/>
            </a:pPr>
            <a:r>
              <a:rPr lang="en">
                <a:latin typeface="Oswald"/>
                <a:ea typeface="Oswald"/>
                <a:cs typeface="Oswald"/>
                <a:sym typeface="Oswald"/>
              </a:rPr>
              <a:t>Documents and queries represented as vectors, matrices, or tuples</a:t>
            </a:r>
          </a:p>
          <a:p>
            <a:pPr marL="457200" lvl="0" indent="-228600" rtl="0">
              <a:lnSpc>
                <a:spcPct val="150000"/>
              </a:lnSpc>
              <a:spcBef>
                <a:spcPts val="0"/>
              </a:spcBef>
              <a:spcAft>
                <a:spcPts val="0"/>
              </a:spcAft>
              <a:buFont typeface="Oswald"/>
            </a:pPr>
            <a:r>
              <a:rPr lang="en">
                <a:latin typeface="Oswald"/>
                <a:ea typeface="Oswald"/>
                <a:cs typeface="Oswald"/>
                <a:sym typeface="Oswald"/>
              </a:rPr>
              <a:t>etc.</a:t>
            </a:r>
          </a:p>
          <a:p>
            <a:pPr lvl="0">
              <a:spcBef>
                <a:spcPts val="0"/>
              </a:spcBef>
              <a:buNone/>
            </a:pPr>
            <a:endParaRPr>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Incident matrix</a:t>
            </a:r>
          </a:p>
        </p:txBody>
      </p:sp>
      <p:sp>
        <p:nvSpPr>
          <p:cNvPr id="73" name="Shape 73"/>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spcBef>
                <a:spcPts val="0"/>
              </a:spcBef>
              <a:buNone/>
            </a:pPr>
            <a:r>
              <a:rPr lang="en">
                <a:latin typeface="Oswald"/>
                <a:ea typeface="Oswald"/>
                <a:cs typeface="Oswald"/>
                <a:sym typeface="Oswald"/>
              </a:rPr>
              <a:t>An example of how documents can be represented:</a:t>
            </a:r>
          </a:p>
          <a:p>
            <a:pPr lvl="0">
              <a:spcBef>
                <a:spcPts val="0"/>
              </a:spcBef>
              <a:buNone/>
            </a:pPr>
            <a:endParaRPr>
              <a:latin typeface="Oswald"/>
              <a:ea typeface="Oswald"/>
              <a:cs typeface="Oswald"/>
              <a:sym typeface="Oswald"/>
            </a:endParaRPr>
          </a:p>
          <a:p>
            <a:pPr lvl="0">
              <a:spcBef>
                <a:spcPts val="0"/>
              </a:spcBef>
              <a:buNone/>
            </a:pPr>
            <a:r>
              <a:rPr lang="en">
                <a:latin typeface="Oswald"/>
                <a:ea typeface="Oswald"/>
                <a:cs typeface="Oswald"/>
                <a:sym typeface="Oswald"/>
              </a:rPr>
              <a:t>Can be used for a Boolean Retrieval</a:t>
            </a:r>
          </a:p>
          <a:p>
            <a:pPr lvl="0">
              <a:spcBef>
                <a:spcPts val="0"/>
              </a:spcBef>
              <a:buNone/>
            </a:pPr>
            <a:r>
              <a:rPr lang="en">
                <a:latin typeface="Oswald"/>
                <a:ea typeface="Oswald"/>
                <a:cs typeface="Oswald"/>
                <a:sym typeface="Oswald"/>
              </a:rPr>
              <a:t>Simply a boolean stating on whether a word has been used in a document.</a:t>
            </a:r>
          </a:p>
          <a:p>
            <a:pPr lvl="0">
              <a:spcBef>
                <a:spcPts val="0"/>
              </a:spcBef>
              <a:buNone/>
            </a:pPr>
            <a:r>
              <a:rPr lang="en">
                <a:latin typeface="Oswald"/>
                <a:ea typeface="Oswald"/>
                <a:cs typeface="Oswald"/>
                <a:sym typeface="Oswald"/>
              </a:rPr>
              <a:t>The statement “Brutus AND Ceasar AND NOT Calpurnia” becomes</a:t>
            </a:r>
          </a:p>
          <a:p>
            <a:pPr lvl="0">
              <a:spcBef>
                <a:spcPts val="0"/>
              </a:spcBef>
              <a:buNone/>
            </a:pPr>
            <a:r>
              <a:rPr lang="en">
                <a:latin typeface="Oswald"/>
                <a:ea typeface="Oswald"/>
                <a:cs typeface="Oswald"/>
                <a:sym typeface="Oswald"/>
              </a:rPr>
              <a:t>110100 AND 110111 AND 101111 = 100100</a:t>
            </a:r>
          </a:p>
          <a:p>
            <a:pPr lvl="0">
              <a:spcBef>
                <a:spcPts val="0"/>
              </a:spcBef>
              <a:buNone/>
            </a:pPr>
            <a:r>
              <a:rPr lang="en">
                <a:latin typeface="Oswald"/>
                <a:ea typeface="Oswald"/>
                <a:cs typeface="Oswald"/>
                <a:sym typeface="Oswald"/>
              </a:rPr>
              <a:t>Therefore “Anthony and Cleopatra” and “Hamlet” is returned</a:t>
            </a:r>
          </a:p>
        </p:txBody>
      </p:sp>
      <p:pic>
        <p:nvPicPr>
          <p:cNvPr id="74" name="Shape 74"/>
          <p:cNvPicPr preferRelativeResize="0"/>
          <p:nvPr/>
        </p:nvPicPr>
        <p:blipFill>
          <a:blip r:embed="rId3">
            <a:alphaModFix/>
          </a:blip>
          <a:stretch>
            <a:fillRect/>
          </a:stretch>
        </p:blipFill>
        <p:spPr>
          <a:xfrm>
            <a:off x="4746063" y="445013"/>
            <a:ext cx="4086225" cy="1857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Inverted Index</a:t>
            </a:r>
          </a:p>
        </p:txBody>
      </p:sp>
      <p:sp>
        <p:nvSpPr>
          <p:cNvPr id="80" name="Shape 8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lnSpc>
                <a:spcPct val="100000"/>
              </a:lnSpc>
              <a:spcBef>
                <a:spcPts val="0"/>
              </a:spcBef>
              <a:buNone/>
            </a:pPr>
            <a:r>
              <a:rPr lang="en">
                <a:latin typeface="Oswald"/>
                <a:ea typeface="Oswald"/>
                <a:cs typeface="Oswald"/>
                <a:sym typeface="Oswald"/>
              </a:rPr>
              <a:t>Too large to work with.</a:t>
            </a:r>
          </a:p>
          <a:p>
            <a:pPr lvl="0" rtl="0">
              <a:lnSpc>
                <a:spcPct val="100000"/>
              </a:lnSpc>
              <a:spcBef>
                <a:spcPts val="0"/>
              </a:spcBef>
              <a:buNone/>
            </a:pPr>
            <a:r>
              <a:rPr lang="en">
                <a:latin typeface="Oswald"/>
                <a:ea typeface="Oswald"/>
                <a:cs typeface="Oswald"/>
                <a:sym typeface="Oswald"/>
              </a:rPr>
              <a:t>An inverted Index is created to help search efficiency.</a:t>
            </a:r>
          </a:p>
          <a:p>
            <a:pPr lvl="0">
              <a:lnSpc>
                <a:spcPct val="100000"/>
              </a:lnSpc>
              <a:spcBef>
                <a:spcPts val="0"/>
              </a:spcBef>
              <a:buNone/>
            </a:pPr>
            <a:r>
              <a:rPr lang="en">
                <a:latin typeface="Oswald"/>
                <a:ea typeface="Oswald"/>
                <a:cs typeface="Oswald"/>
                <a:sym typeface="Oswald"/>
              </a:rPr>
              <a:t>Documents where each term occurs and places in posting list.</a:t>
            </a:r>
          </a:p>
        </p:txBody>
      </p:sp>
      <p:pic>
        <p:nvPicPr>
          <p:cNvPr id="81" name="Shape 81"/>
          <p:cNvPicPr preferRelativeResize="0"/>
          <p:nvPr/>
        </p:nvPicPr>
        <p:blipFill>
          <a:blip r:embed="rId3">
            <a:alphaModFix/>
          </a:blip>
          <a:stretch>
            <a:fillRect/>
          </a:stretch>
        </p:blipFill>
        <p:spPr>
          <a:xfrm>
            <a:off x="5714538" y="457200"/>
            <a:ext cx="3324225" cy="4229100"/>
          </a:xfrm>
          <a:prstGeom prst="rect">
            <a:avLst/>
          </a:prstGeom>
          <a:noFill/>
          <a:ln>
            <a:noFill/>
          </a:ln>
        </p:spPr>
      </p:pic>
      <p:pic>
        <p:nvPicPr>
          <p:cNvPr id="82" name="Shape 82"/>
          <p:cNvPicPr preferRelativeResize="0"/>
          <p:nvPr/>
        </p:nvPicPr>
        <p:blipFill>
          <a:blip r:embed="rId4">
            <a:alphaModFix/>
          </a:blip>
          <a:stretch>
            <a:fillRect/>
          </a:stretch>
        </p:blipFill>
        <p:spPr>
          <a:xfrm>
            <a:off x="311700" y="2707525"/>
            <a:ext cx="4141201" cy="1978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Boolean Retrieval Model</a:t>
            </a:r>
          </a:p>
        </p:txBody>
      </p:sp>
      <p:sp>
        <p:nvSpPr>
          <p:cNvPr id="88" name="Shape 88"/>
          <p:cNvSpPr txBox="1">
            <a:spLocks noGrp="1"/>
          </p:cNvSpPr>
          <p:nvPr>
            <p:ph type="body" idx="1"/>
          </p:nvPr>
        </p:nvSpPr>
        <p:spPr>
          <a:xfrm>
            <a:off x="311700" y="1152475"/>
            <a:ext cx="8520600" cy="3784500"/>
          </a:xfrm>
          <a:prstGeom prst="rect">
            <a:avLst/>
          </a:prstGeom>
        </p:spPr>
        <p:txBody>
          <a:bodyPr wrap="square" lIns="91425" tIns="91425" rIns="91425" bIns="91425" anchor="t" anchorCtr="0">
            <a:noAutofit/>
          </a:bodyPr>
          <a:lstStyle/>
          <a:p>
            <a:pPr lvl="0">
              <a:spcBef>
                <a:spcPts val="0"/>
              </a:spcBef>
              <a:buNone/>
            </a:pPr>
            <a:r>
              <a:rPr lang="en" sz="1400">
                <a:latin typeface="Oswald"/>
                <a:ea typeface="Oswald"/>
                <a:cs typeface="Oswald"/>
                <a:sym typeface="Oswald"/>
              </a:rPr>
              <a:t>Arguably the simplest model to base an I.R. system on. It is the first and very commonly adopted.</a:t>
            </a:r>
          </a:p>
          <a:p>
            <a:pPr lvl="0">
              <a:spcBef>
                <a:spcPts val="0"/>
              </a:spcBef>
              <a:buNone/>
            </a:pPr>
            <a:r>
              <a:rPr lang="en" sz="1400">
                <a:latin typeface="Oswald"/>
                <a:ea typeface="Oswald"/>
                <a:cs typeface="Oswald"/>
                <a:sym typeface="Oswald"/>
              </a:rPr>
              <a:t>Boolean Retrieval queries are boolean expressions and the search engine returns returns all documents that satisfy that boolean expression</a:t>
            </a:r>
          </a:p>
          <a:p>
            <a:pPr lvl="0">
              <a:spcBef>
                <a:spcPts val="0"/>
              </a:spcBef>
              <a:buNone/>
            </a:pPr>
            <a:r>
              <a:rPr lang="en" sz="1400">
                <a:latin typeface="Oswald"/>
                <a:ea typeface="Oswald"/>
                <a:cs typeface="Oswald"/>
                <a:sym typeface="Oswald"/>
              </a:rPr>
              <a:t>Boolean queries are queries that use AND, OR, or NOT.</a:t>
            </a:r>
          </a:p>
          <a:p>
            <a:pPr lvl="0" rtl="0">
              <a:lnSpc>
                <a:spcPct val="115000"/>
              </a:lnSpc>
              <a:spcBef>
                <a:spcPts val="0"/>
              </a:spcBef>
              <a:spcAft>
                <a:spcPts val="0"/>
              </a:spcAft>
              <a:buNone/>
            </a:pPr>
            <a:r>
              <a:rPr lang="en" sz="1400">
                <a:solidFill>
                  <a:srgbClr val="CACACA"/>
                </a:solidFill>
                <a:latin typeface="Oswald"/>
                <a:ea typeface="Oswald"/>
                <a:cs typeface="Oswald"/>
                <a:sym typeface="Oswald"/>
              </a:rPr>
              <a:t>Consider the query: BRUTUS AND CALPURNIA</a:t>
            </a:r>
          </a:p>
          <a:p>
            <a:pPr lvl="0" rtl="0">
              <a:lnSpc>
                <a:spcPct val="115000"/>
              </a:lnSpc>
              <a:spcBef>
                <a:spcPts val="0"/>
              </a:spcBef>
              <a:spcAft>
                <a:spcPts val="0"/>
              </a:spcAft>
              <a:buNone/>
            </a:pPr>
            <a:r>
              <a:rPr lang="en" sz="1400">
                <a:solidFill>
                  <a:srgbClr val="CACACA"/>
                </a:solidFill>
                <a:latin typeface="Oswald"/>
                <a:ea typeface="Oswald"/>
                <a:cs typeface="Oswald"/>
                <a:sym typeface="Oswald"/>
              </a:rPr>
              <a:t>The steps will be:</a:t>
            </a:r>
          </a:p>
          <a:p>
            <a:pPr marL="457200" lvl="0" indent="-317500" rtl="0">
              <a:lnSpc>
                <a:spcPct val="115000"/>
              </a:lnSpc>
              <a:spcBef>
                <a:spcPts val="0"/>
              </a:spcBef>
              <a:spcAft>
                <a:spcPts val="0"/>
              </a:spcAft>
              <a:buClr>
                <a:srgbClr val="CACACA"/>
              </a:buClr>
              <a:buSzPct val="100000"/>
              <a:buFont typeface="Oswald"/>
              <a:buAutoNum type="arabicPeriod"/>
            </a:pPr>
            <a:r>
              <a:rPr lang="en" sz="1400">
                <a:solidFill>
                  <a:srgbClr val="CACACA"/>
                </a:solidFill>
                <a:latin typeface="Oswald"/>
                <a:ea typeface="Oswald"/>
                <a:cs typeface="Oswald"/>
                <a:sym typeface="Oswald"/>
              </a:rPr>
              <a:t>Locate BRUTUS in the dictionary</a:t>
            </a:r>
          </a:p>
          <a:p>
            <a:pPr marL="457200" lvl="0" indent="-317500" rtl="0">
              <a:lnSpc>
                <a:spcPct val="115000"/>
              </a:lnSpc>
              <a:spcBef>
                <a:spcPts val="0"/>
              </a:spcBef>
              <a:spcAft>
                <a:spcPts val="0"/>
              </a:spcAft>
              <a:buClr>
                <a:srgbClr val="CACACA"/>
              </a:buClr>
              <a:buSzPct val="100000"/>
              <a:buFont typeface="Oswald"/>
              <a:buAutoNum type="arabicPeriod"/>
            </a:pPr>
            <a:r>
              <a:rPr lang="en" sz="1400">
                <a:solidFill>
                  <a:srgbClr val="CACACA"/>
                </a:solidFill>
                <a:latin typeface="Oswald"/>
                <a:ea typeface="Oswald"/>
                <a:cs typeface="Oswald"/>
                <a:sym typeface="Oswald"/>
              </a:rPr>
              <a:t>Retrieve its posting list from the postings file</a:t>
            </a:r>
          </a:p>
          <a:p>
            <a:pPr marL="457200" lvl="0" indent="-317500" rtl="0">
              <a:lnSpc>
                <a:spcPct val="115000"/>
              </a:lnSpc>
              <a:spcBef>
                <a:spcPts val="0"/>
              </a:spcBef>
              <a:spcAft>
                <a:spcPts val="0"/>
              </a:spcAft>
              <a:buClr>
                <a:srgbClr val="CACACA"/>
              </a:buClr>
              <a:buSzPct val="100000"/>
              <a:buFont typeface="Oswald"/>
              <a:buAutoNum type="arabicPeriod"/>
            </a:pPr>
            <a:r>
              <a:rPr lang="en" sz="1400">
                <a:solidFill>
                  <a:srgbClr val="CACACA"/>
                </a:solidFill>
                <a:latin typeface="Oswald"/>
                <a:ea typeface="Oswald"/>
                <a:cs typeface="Oswald"/>
                <a:sym typeface="Oswald"/>
              </a:rPr>
              <a:t>Locate CALPURNIA in the dictionary</a:t>
            </a:r>
          </a:p>
          <a:p>
            <a:pPr marL="457200" lvl="0" indent="-317500" rtl="0">
              <a:lnSpc>
                <a:spcPct val="115000"/>
              </a:lnSpc>
              <a:spcBef>
                <a:spcPts val="0"/>
              </a:spcBef>
              <a:spcAft>
                <a:spcPts val="0"/>
              </a:spcAft>
              <a:buClr>
                <a:srgbClr val="CACACA"/>
              </a:buClr>
              <a:buSzPct val="100000"/>
              <a:buFont typeface="Oswald"/>
              <a:buAutoNum type="arabicPeriod"/>
            </a:pPr>
            <a:r>
              <a:rPr lang="en" sz="1400">
                <a:solidFill>
                  <a:srgbClr val="CACACA"/>
                </a:solidFill>
                <a:latin typeface="Oswald"/>
                <a:ea typeface="Oswald"/>
                <a:cs typeface="Oswald"/>
                <a:sym typeface="Oswald"/>
              </a:rPr>
              <a:t>Retrieve its posting list from the Postings file</a:t>
            </a:r>
          </a:p>
          <a:p>
            <a:pPr marL="457200" lvl="0" indent="-317500" rtl="0">
              <a:lnSpc>
                <a:spcPct val="115000"/>
              </a:lnSpc>
              <a:spcBef>
                <a:spcPts val="0"/>
              </a:spcBef>
              <a:spcAft>
                <a:spcPts val="0"/>
              </a:spcAft>
              <a:buClr>
                <a:srgbClr val="CACACA"/>
              </a:buClr>
              <a:buSzPct val="100000"/>
              <a:buFont typeface="Oswald"/>
              <a:buAutoNum type="arabicPeriod"/>
            </a:pPr>
            <a:r>
              <a:rPr lang="en" sz="1400">
                <a:solidFill>
                  <a:srgbClr val="CACACA"/>
                </a:solidFill>
                <a:latin typeface="Oswald"/>
                <a:ea typeface="Oswald"/>
                <a:cs typeface="Oswald"/>
                <a:sym typeface="Oswald"/>
              </a:rPr>
              <a:t>Intersect the two posting lists.</a:t>
            </a:r>
          </a:p>
          <a:p>
            <a:pPr lvl="0">
              <a:spcBef>
                <a:spcPts val="0"/>
              </a:spcBef>
              <a:buNone/>
            </a:pP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Term Vocabulary</a:t>
            </a:r>
          </a:p>
        </p:txBody>
      </p:sp>
      <p:sp>
        <p:nvSpPr>
          <p:cNvPr id="94" name="Shape 9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a:t>Tokenization</a:t>
            </a:r>
          </a:p>
          <a:p>
            <a:pPr marL="457200" lvl="0" indent="-228600" rtl="0">
              <a:spcBef>
                <a:spcPts val="0"/>
              </a:spcBef>
            </a:pPr>
            <a:r>
              <a:rPr lang="en"/>
              <a:t>Stop words</a:t>
            </a:r>
          </a:p>
          <a:p>
            <a:pPr marL="457200" lvl="0" indent="-228600" rtl="0">
              <a:spcBef>
                <a:spcPts val="0"/>
              </a:spcBef>
            </a:pPr>
            <a:r>
              <a:rPr lang="en"/>
              <a:t>Normalization</a:t>
            </a:r>
          </a:p>
          <a:p>
            <a:pPr marL="457200" lvl="0" indent="-228600" rtl="0">
              <a:spcBef>
                <a:spcPts val="0"/>
              </a:spcBef>
            </a:pPr>
            <a:r>
              <a:rPr lang="en"/>
              <a:t>Stemming</a:t>
            </a:r>
          </a:p>
          <a:p>
            <a:pPr marL="457200" lvl="0" indent="-228600">
              <a:spcBef>
                <a:spcPts val="0"/>
              </a:spcBef>
            </a:pPr>
            <a:r>
              <a:rPr lang="en"/>
              <a:t>Lemmatization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Tokenization</a:t>
            </a:r>
          </a:p>
        </p:txBody>
      </p:sp>
      <p:sp>
        <p:nvSpPr>
          <p:cNvPr id="100" name="Shape 100"/>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a:t>Tokens: Sequence of characters in a document</a:t>
            </a:r>
          </a:p>
          <a:p>
            <a:pPr marL="914400" lvl="1" indent="-228600" rtl="0">
              <a:spcBef>
                <a:spcPts val="0"/>
              </a:spcBef>
            </a:pPr>
            <a:r>
              <a:rPr lang="en"/>
              <a:t>Ex:</a:t>
            </a:r>
          </a:p>
          <a:p>
            <a:pPr marL="1371600" lvl="2" indent="-228600" rtl="0">
              <a:spcBef>
                <a:spcPts val="0"/>
              </a:spcBef>
            </a:pPr>
            <a:r>
              <a:rPr lang="en"/>
              <a:t>Input: “Friends, Romans, Countrymen”</a:t>
            </a:r>
          </a:p>
          <a:p>
            <a:pPr marL="1371600" lvl="2" indent="-228600" rtl="0">
              <a:spcBef>
                <a:spcPts val="0"/>
              </a:spcBef>
            </a:pPr>
            <a:r>
              <a:rPr lang="en"/>
              <a:t>Output:</a:t>
            </a:r>
          </a:p>
          <a:p>
            <a:pPr marL="1828800" lvl="3" indent="-228600" rtl="0">
              <a:spcBef>
                <a:spcPts val="0"/>
              </a:spcBef>
            </a:pPr>
            <a:r>
              <a:rPr lang="en"/>
              <a:t>Friends</a:t>
            </a:r>
          </a:p>
          <a:p>
            <a:pPr marL="1828800" lvl="3" indent="-228600" rtl="0">
              <a:spcBef>
                <a:spcPts val="0"/>
              </a:spcBef>
            </a:pPr>
            <a:r>
              <a:rPr lang="en"/>
              <a:t>Romans</a:t>
            </a:r>
          </a:p>
          <a:p>
            <a:pPr marL="1828800" lvl="3" indent="-228600" rtl="0">
              <a:spcBef>
                <a:spcPts val="0"/>
              </a:spcBef>
            </a:pPr>
            <a:r>
              <a:rPr lang="en"/>
              <a:t>Countrymen</a:t>
            </a:r>
          </a:p>
          <a:p>
            <a:pPr marL="457200" lvl="0" indent="-228600" rtl="0">
              <a:spcBef>
                <a:spcPts val="0"/>
              </a:spcBef>
            </a:pPr>
            <a:r>
              <a:rPr lang="en"/>
              <a:t>Issues:</a:t>
            </a:r>
          </a:p>
          <a:p>
            <a:pPr marL="914400" lvl="1" indent="-228600" rtl="0">
              <a:spcBef>
                <a:spcPts val="0"/>
              </a:spcBef>
            </a:pPr>
            <a:r>
              <a:rPr lang="en"/>
              <a:t>Spacing Issues: San Francisco – one token or two?</a:t>
            </a:r>
          </a:p>
          <a:p>
            <a:pPr marL="914400" lvl="1" indent="-228600" rtl="0">
              <a:spcBef>
                <a:spcPts val="0"/>
              </a:spcBef>
            </a:pPr>
            <a:r>
              <a:rPr lang="en"/>
              <a:t>Language issues: in French : L'ensemble – one token or two?</a:t>
            </a:r>
          </a:p>
          <a:p>
            <a:pPr marL="914400" lvl="1" indent="-228600" rtl="0">
              <a:spcBef>
                <a:spcPts val="0"/>
              </a:spcBef>
            </a:pPr>
            <a:r>
              <a:rPr lang="en"/>
              <a:t>In Chinese and Japanese: No spaces in between words.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Stop Words</a:t>
            </a:r>
          </a:p>
        </p:txBody>
      </p:sp>
      <p:sp>
        <p:nvSpPr>
          <p:cNvPr id="106" name="Shape 106"/>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a:t>Stop words - Dropping common terms which would appear to be have little value in helping selecting documents</a:t>
            </a:r>
          </a:p>
          <a:p>
            <a:pPr marL="914400" lvl="1" indent="-228600" rtl="0">
              <a:spcBef>
                <a:spcPts val="0"/>
              </a:spcBef>
            </a:pPr>
            <a:r>
              <a:rPr lang="en"/>
              <a:t>a, an, and, are, as, at, be, by, for, from, has, he, in, is, it, its, of, on, that, the, to, was, were, will, with</a:t>
            </a:r>
          </a:p>
          <a:p>
            <a:pPr marL="457200" lvl="0" indent="0" rtl="0">
              <a:spcBef>
                <a:spcPts val="0"/>
              </a:spcBef>
              <a:buNone/>
            </a:pPr>
            <a:endParaRPr/>
          </a:p>
          <a:p>
            <a:pPr marL="457200" lvl="0" indent="-228600" rtl="0">
              <a:spcBef>
                <a:spcPts val="0"/>
              </a:spcBef>
            </a:pPr>
            <a:r>
              <a:rPr lang="en"/>
              <a:t>Stop List: the members of which are then discarded during indexing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wrap="square" lIns="91425" tIns="91425" rIns="91425" bIns="91425" anchor="t" anchorCtr="0">
            <a:noAutofit/>
          </a:bodyPr>
          <a:lstStyle/>
          <a:p>
            <a:pPr lvl="0">
              <a:spcBef>
                <a:spcPts val="0"/>
              </a:spcBef>
              <a:buNone/>
            </a:pPr>
            <a:r>
              <a:rPr lang="en"/>
              <a:t>Normalization</a:t>
            </a:r>
          </a:p>
        </p:txBody>
      </p:sp>
      <p:sp>
        <p:nvSpPr>
          <p:cNvPr id="112" name="Shape 112"/>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marL="457200" lvl="0" indent="-228600" rtl="0">
              <a:spcBef>
                <a:spcPts val="0"/>
              </a:spcBef>
            </a:pPr>
            <a:r>
              <a:rPr lang="en"/>
              <a:t>“normalize” words in indexed text as well as query words into the same form</a:t>
            </a:r>
          </a:p>
          <a:p>
            <a:pPr marL="457200" lvl="0" indent="-228600" rtl="0">
              <a:spcBef>
                <a:spcPts val="0"/>
              </a:spcBef>
            </a:pPr>
            <a:r>
              <a:rPr lang="en"/>
              <a:t>Ex:</a:t>
            </a:r>
          </a:p>
          <a:p>
            <a:pPr marL="914400" lvl="1" indent="-228600" rtl="0">
              <a:spcBef>
                <a:spcPts val="0"/>
              </a:spcBef>
            </a:pPr>
            <a:r>
              <a:rPr lang="en"/>
              <a:t>match U.S.A with USA  (deleting periods)</a:t>
            </a:r>
          </a:p>
          <a:p>
            <a:pPr marL="914400" lvl="1" indent="-228600" rtl="0">
              <a:spcBef>
                <a:spcPts val="0"/>
              </a:spcBef>
            </a:pPr>
            <a:r>
              <a:rPr lang="en"/>
              <a:t>anti‐discriminatory to antidiscriminatory (deleting hyphens)</a:t>
            </a:r>
          </a:p>
          <a:p>
            <a:pPr marL="914400" lvl="1" indent="-228600" rtl="0">
              <a:spcBef>
                <a:spcPts val="0"/>
              </a:spcBef>
            </a:pPr>
            <a:r>
              <a:rPr lang="en"/>
              <a:t>Accents - résumé vs. resume.</a:t>
            </a:r>
          </a:p>
          <a:p>
            <a:pPr marL="914400" lvl="1" indent="-228600" rtl="0">
              <a:spcBef>
                <a:spcPts val="0"/>
              </a:spcBef>
            </a:pPr>
            <a:r>
              <a:rPr lang="en"/>
              <a:t>Date forms - 7月30日vs. 7/30</a:t>
            </a:r>
          </a:p>
          <a:p>
            <a:pPr marL="0" lvl="0" indent="0" rtl="0">
              <a:lnSpc>
                <a:spcPct val="100000"/>
              </a:lnSpc>
              <a:spcBef>
                <a:spcPts val="0"/>
              </a:spcBef>
              <a:buNone/>
            </a:pPr>
            <a:endParaRPr/>
          </a:p>
          <a:p>
            <a:pPr marL="457200" lvl="0" indent="-228600" rtl="0">
              <a:spcBef>
                <a:spcPts val="0"/>
              </a:spcBef>
            </a:pPr>
            <a:r>
              <a:rPr lang="en"/>
              <a:t>Case folding – Reduce all letters to lower case since every user will search using lower case letters instead of correct capitalization</a:t>
            </a:r>
          </a:p>
          <a:p>
            <a:pPr marL="914400" lvl="1" indent="-228600">
              <a:spcBef>
                <a:spcPts val="0"/>
              </a:spcBef>
            </a:pPr>
            <a:r>
              <a:rPr lang="en"/>
              <a:t>Ex: Searching for UNC Charlotte – unc charlotte</a:t>
            </a: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1075</Words>
  <Application>Microsoft Office PowerPoint</Application>
  <PresentationFormat>On-screen Show (16:9)</PresentationFormat>
  <Paragraphs>112</Paragraphs>
  <Slides>17</Slides>
  <Notes>17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Average</vt:lpstr>
      <vt:lpstr>Calibri</vt:lpstr>
      <vt:lpstr>Oswald</vt:lpstr>
      <vt:lpstr>Slate</vt:lpstr>
      <vt:lpstr>Packager Shell Object</vt:lpstr>
      <vt:lpstr>Boolean Retrieval Term Vocabulary and Posting Lists Web Search Basics</vt:lpstr>
      <vt:lpstr>Information Retrieval</vt:lpstr>
      <vt:lpstr>Incident matrix</vt:lpstr>
      <vt:lpstr>Inverted Index</vt:lpstr>
      <vt:lpstr>Boolean Retrieval Model</vt:lpstr>
      <vt:lpstr>Term Vocabulary</vt:lpstr>
      <vt:lpstr>Tokenization</vt:lpstr>
      <vt:lpstr>Stop Words</vt:lpstr>
      <vt:lpstr>Normalization</vt:lpstr>
      <vt:lpstr>Stemming and Lemmatization</vt:lpstr>
      <vt:lpstr>Posting Lists</vt:lpstr>
      <vt:lpstr>Web Search Basics</vt:lpstr>
      <vt:lpstr>Example of anchor text:</vt:lpstr>
      <vt:lpstr>How web search would be without search engine?</vt:lpstr>
      <vt:lpstr>IR in web vs IR in general</vt:lpstr>
      <vt:lpstr>PageRank</vt:lpstr>
      <vt:lpstr>PageRank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Boolean Retrieval Term Vocabulary and Posting Lists Web Search Basics</dc:title>
  <cp:lastModifiedBy>Arun kumar</cp:lastModifiedBy>
  <cp:revision>2</cp:revision>
  <dcterms:modified xsi:type="dcterms:W3CDTF">2017-10-23T18:17:34Z</dcterms:modified>
</cp:coreProperties>
</file>