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232964d6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4232964d6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232964d60_9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4232964d60_9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232964d60_9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4232964d60_9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232964d60_9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4232964d60_9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232964d60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232964d60_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4232964d60_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232964d60_5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232964d60_5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4232964d60_5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232964d60_5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232964d60_5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4232964d60_5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232964d60_1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232964d60_1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4232964d60_1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Nevertheless: “Google ignores common words and characters such as where, the, how, and other digits and letters which slow down your search without improving the results.” (Though you can explicitly ask for them to remain.)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4" name="Google Shape;1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lstStyle>
            <a:lvl1pPr lvl="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2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2pPr>
            <a:lvl3pPr lvl="2" marR="0" rtl="0" algn="ctr">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ctr">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ctr">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23" name="Google Shape;23;p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7" name="Shape 87"/>
        <p:cNvGrpSpPr/>
        <p:nvPr/>
      </p:nvGrpSpPr>
      <p:grpSpPr>
        <a:xfrm>
          <a:off x="0" y="0"/>
          <a:ext cx="0" cy="0"/>
          <a:chOff x="0" y="0"/>
          <a:chExt cx="0" cy="0"/>
        </a:xfrm>
      </p:grpSpPr>
      <p:sp>
        <p:nvSpPr>
          <p:cNvPr id="88" name="Google Shape;88;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1"/>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90" name="Google Shape;90;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1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12"/>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98" name="Google Shape;98;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30" name="Google Shape;30;p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262626"/>
              </a:buClr>
              <a:buSzPts val="8000"/>
              <a:buFont typeface="Calibri"/>
              <a:buNone/>
              <a:defRPr b="0" i="0" sz="8000" u="none" cap="none" strike="noStrik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4"/>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2400"/>
              <a:buFont typeface="Calibri"/>
              <a:buNone/>
              <a:defRPr b="0" i="0" sz="24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800"/>
              <a:buFont typeface="Calibri"/>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600"/>
              <a:buFont typeface="Calibri"/>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400"/>
              <a:buFont typeface="Calibri"/>
              <a:buNone/>
              <a:defRPr b="0" i="0" sz="1400" u="none" cap="none" strike="noStrike">
                <a:solidFill>
                  <a:srgbClr val="888888"/>
                </a:solidFill>
                <a:latin typeface="Calibri"/>
                <a:ea typeface="Calibri"/>
                <a:cs typeface="Calibri"/>
                <a:sym typeface="Calibri"/>
              </a:defRPr>
            </a:lvl9pPr>
          </a:lstStyle>
          <a:p/>
        </p:txBody>
      </p:sp>
      <p:sp>
        <p:nvSpPr>
          <p:cNvPr id="38" name="Google Shape;38;p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5"/>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5" name="Google Shape;45;p5"/>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6" name="Google Shape;46;p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9" name="Shape 49"/>
        <p:cNvGrpSpPr/>
        <p:nvPr/>
      </p:nvGrpSpPr>
      <p:grpSpPr>
        <a:xfrm>
          <a:off x="0" y="0"/>
          <a:ext cx="0" cy="0"/>
          <a:chOff x="0" y="0"/>
          <a:chExt cx="0" cy="0"/>
        </a:xfrm>
      </p:grpSpPr>
      <p:sp>
        <p:nvSpPr>
          <p:cNvPr id="50" name="Google Shape;50;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6"/>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52" name="Google Shape;52;p6"/>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3" name="Google Shape;53;p6"/>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200"/>
              </a:spcBef>
              <a:spcAft>
                <a:spcPts val="0"/>
              </a:spcAft>
              <a:buClr>
                <a:schemeClr val="accent1"/>
              </a:buClr>
              <a:buSzPts val="2000"/>
              <a:buFont typeface="Calibri"/>
              <a:buNone/>
              <a:defRPr b="0" i="0" sz="2000" u="none" cap="none" strike="noStrike">
                <a:solidFill>
                  <a:schemeClr val="dk2"/>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2000"/>
              <a:buFont typeface="Calibri"/>
              <a:buNone/>
              <a:defRPr b="1" i="0" sz="20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800"/>
              <a:buFont typeface="Calibri"/>
              <a:buNone/>
              <a:defRPr b="1" i="0" sz="18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1600"/>
              <a:buFont typeface="Calibri"/>
              <a:buNone/>
              <a:defRPr b="1" i="0" sz="1600" u="none" cap="none" strike="noStrike">
                <a:solidFill>
                  <a:srgbClr val="3F3F3F"/>
                </a:solidFill>
                <a:latin typeface="Calibri"/>
                <a:ea typeface="Calibri"/>
                <a:cs typeface="Calibri"/>
                <a:sym typeface="Calibri"/>
              </a:defRPr>
            </a:lvl9pPr>
          </a:lstStyle>
          <a:p/>
        </p:txBody>
      </p:sp>
      <p:sp>
        <p:nvSpPr>
          <p:cNvPr id="54" name="Google Shape;54;p6"/>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55" name="Google Shape;55;p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8" name="Shape 58"/>
        <p:cNvGrpSpPr/>
        <p:nvPr/>
      </p:nvGrpSpPr>
      <p:grpSpPr>
        <a:xfrm>
          <a:off x="0" y="0"/>
          <a:ext cx="0" cy="0"/>
          <a:chOff x="0" y="0"/>
          <a:chExt cx="0" cy="0"/>
        </a:xfrm>
      </p:grpSpPr>
      <p:sp>
        <p:nvSpPr>
          <p:cNvPr id="59" name="Google Shape;59;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3" name="Shape 63"/>
        <p:cNvGrpSpPr/>
        <p:nvPr/>
      </p:nvGrpSpPr>
      <p:grpSpPr>
        <a:xfrm>
          <a:off x="0" y="0"/>
          <a:ext cx="0" cy="0"/>
          <a:chOff x="0" y="0"/>
          <a:chExt cx="0" cy="0"/>
        </a:xfrm>
      </p:grpSpPr>
      <p:sp>
        <p:nvSpPr>
          <p:cNvPr id="64" name="Google Shape;64;p8"/>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9"/>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9"/>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74" name="Google Shape;74;p9"/>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20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2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75" name="Google Shape;75;p9"/>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9"/>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cap="none">
                <a:solidFill>
                  <a:schemeClr val="dk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chemeClr val="dk2"/>
                </a:solidFill>
                <a:latin typeface="Calibri"/>
                <a:ea typeface="Calibri"/>
                <a:cs typeface="Calibri"/>
                <a:sym typeface="Calibri"/>
              </a:defRPr>
            </a:lvl1pPr>
            <a:lvl2pPr indent="0" lvl="1" marL="0" marR="0" rtl="0" algn="r">
              <a:spcBef>
                <a:spcPts val="0"/>
              </a:spcBef>
              <a:buNone/>
              <a:defRPr sz="1050">
                <a:solidFill>
                  <a:schemeClr val="dk2"/>
                </a:solidFill>
                <a:latin typeface="Calibri"/>
                <a:ea typeface="Calibri"/>
                <a:cs typeface="Calibri"/>
                <a:sym typeface="Calibri"/>
              </a:defRPr>
            </a:lvl2pPr>
            <a:lvl3pPr indent="0" lvl="2" marL="0" marR="0" rtl="0" algn="r">
              <a:spcBef>
                <a:spcPts val="0"/>
              </a:spcBef>
              <a:buNone/>
              <a:defRPr sz="1050">
                <a:solidFill>
                  <a:schemeClr val="dk2"/>
                </a:solidFill>
                <a:latin typeface="Calibri"/>
                <a:ea typeface="Calibri"/>
                <a:cs typeface="Calibri"/>
                <a:sym typeface="Calibri"/>
              </a:defRPr>
            </a:lvl3pPr>
            <a:lvl4pPr indent="0" lvl="3" marL="0" marR="0" rtl="0" algn="r">
              <a:spcBef>
                <a:spcPts val="0"/>
              </a:spcBef>
              <a:buNone/>
              <a:defRPr sz="1050">
                <a:solidFill>
                  <a:schemeClr val="dk2"/>
                </a:solidFill>
                <a:latin typeface="Calibri"/>
                <a:ea typeface="Calibri"/>
                <a:cs typeface="Calibri"/>
                <a:sym typeface="Calibri"/>
              </a:defRPr>
            </a:lvl4pPr>
            <a:lvl5pPr indent="0" lvl="4" marL="0" marR="0" rtl="0" algn="r">
              <a:spcBef>
                <a:spcPts val="0"/>
              </a:spcBef>
              <a:buNone/>
              <a:defRPr sz="1050">
                <a:solidFill>
                  <a:schemeClr val="dk2"/>
                </a:solidFill>
                <a:latin typeface="Calibri"/>
                <a:ea typeface="Calibri"/>
                <a:cs typeface="Calibri"/>
                <a:sym typeface="Calibri"/>
              </a:defRPr>
            </a:lvl5pPr>
            <a:lvl6pPr indent="0" lvl="5" marL="0" marR="0" rtl="0" algn="r">
              <a:spcBef>
                <a:spcPts val="0"/>
              </a:spcBef>
              <a:buNone/>
              <a:defRPr sz="1050">
                <a:solidFill>
                  <a:schemeClr val="dk2"/>
                </a:solidFill>
                <a:latin typeface="Calibri"/>
                <a:ea typeface="Calibri"/>
                <a:cs typeface="Calibri"/>
                <a:sym typeface="Calibri"/>
              </a:defRPr>
            </a:lvl6pPr>
            <a:lvl7pPr indent="0" lvl="6" marL="0" marR="0" rtl="0" algn="r">
              <a:spcBef>
                <a:spcPts val="0"/>
              </a:spcBef>
              <a:buNone/>
              <a:defRPr sz="1050">
                <a:solidFill>
                  <a:schemeClr val="dk2"/>
                </a:solidFill>
                <a:latin typeface="Calibri"/>
                <a:ea typeface="Calibri"/>
                <a:cs typeface="Calibri"/>
                <a:sym typeface="Calibri"/>
              </a:defRPr>
            </a:lvl7pPr>
            <a:lvl8pPr indent="0" lvl="7" marL="0" marR="0" rtl="0" algn="r">
              <a:spcBef>
                <a:spcPts val="0"/>
              </a:spcBef>
              <a:buNone/>
              <a:defRPr sz="1050">
                <a:solidFill>
                  <a:schemeClr val="dk2"/>
                </a:solidFill>
                <a:latin typeface="Calibri"/>
                <a:ea typeface="Calibri"/>
                <a:cs typeface="Calibri"/>
                <a:sym typeface="Calibri"/>
              </a:defRPr>
            </a:lvl8pPr>
            <a:lvl9pPr indent="0" lvl="8" marL="0" marR="0" rt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10"/>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lstStyle>
            <a:lvl1pPr lvl="0" marR="0" rtl="0" algn="l">
              <a:lnSpc>
                <a:spcPct val="85000"/>
              </a:lnSpc>
              <a:spcBef>
                <a:spcPts val="0"/>
              </a:spcBef>
              <a:spcAft>
                <a:spcPts val="0"/>
              </a:spcAft>
              <a:buClr>
                <a:srgbClr val="FFFFFF"/>
              </a:buClr>
              <a:buSzPts val="3600"/>
              <a:buFont typeface="Calibri"/>
              <a:buNone/>
              <a:defRPr b="0" i="0" sz="3600" u="none" cap="none" strike="noStrik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0"/>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10"/>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lstStyle>
            <a:lvl1pPr indent="-228600" lvl="0" marL="457200" marR="0" rtl="0" algn="l">
              <a:lnSpc>
                <a:spcPct val="90000"/>
              </a:lnSpc>
              <a:spcBef>
                <a:spcPts val="0"/>
              </a:spcBef>
              <a:spcAft>
                <a:spcPts val="0"/>
              </a:spcAft>
              <a:buClr>
                <a:schemeClr val="accent1"/>
              </a:buClr>
              <a:buSzPts val="1500"/>
              <a:buFont typeface="Calibri"/>
              <a:buNone/>
              <a:defRPr b="0" i="0" sz="1500" u="none" cap="none" strike="noStrike">
                <a:solidFill>
                  <a:srgbClr val="FFFFFF"/>
                </a:solidFill>
                <a:latin typeface="Calibri"/>
                <a:ea typeface="Calibri"/>
                <a:cs typeface="Calibri"/>
                <a:sym typeface="Calibri"/>
              </a:defRPr>
            </a:lvl1pPr>
            <a:lvl2pPr indent="-228600" lvl="1" marL="914400" marR="0" rtl="0" algn="l">
              <a:lnSpc>
                <a:spcPct val="90000"/>
              </a:lnSpc>
              <a:spcBef>
                <a:spcPts val="600"/>
              </a:spcBef>
              <a:spcAft>
                <a:spcPts val="0"/>
              </a:spcAft>
              <a:buClr>
                <a:schemeClr val="accent1"/>
              </a:buClr>
              <a:buSzPts val="1200"/>
              <a:buFont typeface="Calibri"/>
              <a:buNone/>
              <a:defRPr b="0" i="0" sz="1200" u="none" cap="none" strike="noStrike">
                <a:solidFill>
                  <a:srgbClr val="3F3F3F"/>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accent1"/>
              </a:buClr>
              <a:buSzPts val="1000"/>
              <a:buFont typeface="Calibri"/>
              <a:buNone/>
              <a:defRPr b="0" i="0" sz="1000" u="none" cap="none" strike="noStrike">
                <a:solidFill>
                  <a:srgbClr val="3F3F3F"/>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8pPr>
            <a:lvl9pPr indent="-228600" lvl="8" marL="4114800" marR="0" rtl="0" algn="l">
              <a:lnSpc>
                <a:spcPct val="90000"/>
              </a:lnSpc>
              <a:spcBef>
                <a:spcPts val="400"/>
              </a:spcBef>
              <a:spcAft>
                <a:spcPts val="400"/>
              </a:spcAft>
              <a:buClr>
                <a:schemeClr val="accent1"/>
              </a:buClr>
              <a:buSzPts val="900"/>
              <a:buFont typeface="Calibri"/>
              <a:buNone/>
              <a:defRPr b="0" i="0" sz="900" u="none" cap="none" strike="noStrike">
                <a:solidFill>
                  <a:srgbClr val="3F3F3F"/>
                </a:solidFill>
                <a:latin typeface="Calibri"/>
                <a:ea typeface="Calibri"/>
                <a:cs typeface="Calibri"/>
                <a:sym typeface="Calibri"/>
              </a:defRPr>
            </a:lvl9pPr>
          </a:lstStyle>
          <a:p/>
        </p:txBody>
      </p:sp>
      <p:sp>
        <p:nvSpPr>
          <p:cNvPr id="84" name="Google Shape;84;p1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900">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900" cap="non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50">
                <a:solidFill>
                  <a:srgbClr val="FFFFFF"/>
                </a:solidFill>
                <a:latin typeface="Calibri"/>
                <a:ea typeface="Calibri"/>
                <a:cs typeface="Calibri"/>
                <a:sym typeface="Calibri"/>
              </a:defRPr>
            </a:lvl1pPr>
            <a:lvl2pPr indent="0" lvl="1" marL="0" marR="0" rtl="0" algn="r">
              <a:spcBef>
                <a:spcPts val="0"/>
              </a:spcBef>
              <a:buNone/>
              <a:defRPr sz="1050">
                <a:solidFill>
                  <a:srgbClr val="FFFFFF"/>
                </a:solidFill>
                <a:latin typeface="Calibri"/>
                <a:ea typeface="Calibri"/>
                <a:cs typeface="Calibri"/>
                <a:sym typeface="Calibri"/>
              </a:defRPr>
            </a:lvl2pPr>
            <a:lvl3pPr indent="0" lvl="2" marL="0" marR="0" rtl="0" algn="r">
              <a:spcBef>
                <a:spcPts val="0"/>
              </a:spcBef>
              <a:buNone/>
              <a:defRPr sz="1050">
                <a:solidFill>
                  <a:srgbClr val="FFFFFF"/>
                </a:solidFill>
                <a:latin typeface="Calibri"/>
                <a:ea typeface="Calibri"/>
                <a:cs typeface="Calibri"/>
                <a:sym typeface="Calibri"/>
              </a:defRPr>
            </a:lvl3pPr>
            <a:lvl4pPr indent="0" lvl="3" marL="0" marR="0" rtl="0" algn="r">
              <a:spcBef>
                <a:spcPts val="0"/>
              </a:spcBef>
              <a:buNone/>
              <a:defRPr sz="1050">
                <a:solidFill>
                  <a:srgbClr val="FFFFFF"/>
                </a:solidFill>
                <a:latin typeface="Calibri"/>
                <a:ea typeface="Calibri"/>
                <a:cs typeface="Calibri"/>
                <a:sym typeface="Calibri"/>
              </a:defRPr>
            </a:lvl4pPr>
            <a:lvl5pPr indent="0" lvl="4" marL="0" marR="0" rtl="0" algn="r">
              <a:spcBef>
                <a:spcPts val="0"/>
              </a:spcBef>
              <a:buNone/>
              <a:defRPr sz="1050">
                <a:solidFill>
                  <a:srgbClr val="FFFFFF"/>
                </a:solidFill>
                <a:latin typeface="Calibri"/>
                <a:ea typeface="Calibri"/>
                <a:cs typeface="Calibri"/>
                <a:sym typeface="Calibri"/>
              </a:defRPr>
            </a:lvl5pPr>
            <a:lvl6pPr indent="0" lvl="5" marL="0" marR="0" rtl="0" algn="r">
              <a:spcBef>
                <a:spcPts val="0"/>
              </a:spcBef>
              <a:buNone/>
              <a:defRPr sz="1050">
                <a:solidFill>
                  <a:srgbClr val="FFFFFF"/>
                </a:solidFill>
                <a:latin typeface="Calibri"/>
                <a:ea typeface="Calibri"/>
                <a:cs typeface="Calibri"/>
                <a:sym typeface="Calibri"/>
              </a:defRPr>
            </a:lvl6pPr>
            <a:lvl7pPr indent="0" lvl="6" marL="0" marR="0" rtl="0" algn="r">
              <a:spcBef>
                <a:spcPts val="0"/>
              </a:spcBef>
              <a:buNone/>
              <a:defRPr sz="1050">
                <a:solidFill>
                  <a:srgbClr val="FFFFFF"/>
                </a:solidFill>
                <a:latin typeface="Calibri"/>
                <a:ea typeface="Calibri"/>
                <a:cs typeface="Calibri"/>
                <a:sym typeface="Calibri"/>
              </a:defRPr>
            </a:lvl7pPr>
            <a:lvl8pPr indent="0" lvl="7" marL="0" marR="0" rtl="0" algn="r">
              <a:spcBef>
                <a:spcPts val="0"/>
              </a:spcBef>
              <a:buNone/>
              <a:defRPr sz="1050">
                <a:solidFill>
                  <a:srgbClr val="FFFFFF"/>
                </a:solidFill>
                <a:latin typeface="Calibri"/>
                <a:ea typeface="Calibri"/>
                <a:cs typeface="Calibri"/>
                <a:sym typeface="Calibri"/>
              </a:defRPr>
            </a:lvl8pPr>
            <a:lvl9pPr indent="0" lvl="8" marL="0" marR="0" rtl="0" algn="r">
              <a:spcBef>
                <a:spcPts val="0"/>
              </a:spcBef>
              <a:buNone/>
              <a:defRPr sz="105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cs.princeton.edu/~chazelle/courses/BIB/pagerank.htm" TargetMode="External"/><Relationship Id="rId4" Type="http://schemas.openxmlformats.org/officeDocument/2006/relationships/hyperlink" Target="http://www.westlawinternational.com/updates/update-september-201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3"/>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DF9677"/>
              </a:buClr>
              <a:buSzPts val="8800"/>
              <a:buFont typeface="Times New Roman"/>
              <a:buNone/>
            </a:pPr>
            <a:r>
              <a:rPr b="0" i="0" lang="en-US" sz="8800" u="none" cap="none" strike="noStrike">
                <a:solidFill>
                  <a:srgbClr val="DF9677"/>
                </a:solidFill>
                <a:latin typeface="Times New Roman"/>
                <a:ea typeface="Times New Roman"/>
                <a:cs typeface="Times New Roman"/>
                <a:sym typeface="Times New Roman"/>
              </a:rPr>
              <a:t>PageRank</a:t>
            </a:r>
            <a:br>
              <a:rPr b="0" i="0" lang="en-US" sz="8000" u="none" cap="none" strike="noStrike">
                <a:solidFill>
                  <a:srgbClr val="262626"/>
                </a:solidFill>
                <a:latin typeface="Calibri"/>
                <a:ea typeface="Calibri"/>
                <a:cs typeface="Calibri"/>
                <a:sym typeface="Calibri"/>
              </a:rPr>
            </a:br>
            <a:r>
              <a:rPr b="0" i="0" lang="en-US" sz="8000" u="none" cap="none" strike="noStrike">
                <a:solidFill>
                  <a:srgbClr val="262626"/>
                </a:solidFill>
                <a:latin typeface="Calibri"/>
                <a:ea typeface="Calibri"/>
                <a:cs typeface="Calibri"/>
                <a:sym typeface="Calibri"/>
              </a:rPr>
              <a:t>                           </a:t>
            </a:r>
            <a:endParaRPr b="0" i="0" sz="4000" u="none" cap="none" strike="noStrike">
              <a:solidFill>
                <a:srgbClr val="262626"/>
              </a:solidFill>
              <a:latin typeface="Calibri"/>
              <a:ea typeface="Calibri"/>
              <a:cs typeface="Calibri"/>
              <a:sym typeface="Calibri"/>
            </a:endParaRPr>
          </a:p>
        </p:txBody>
      </p:sp>
      <p:sp>
        <p:nvSpPr>
          <p:cNvPr id="106" name="Google Shape;106;p13"/>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Calibri"/>
              <a:buNone/>
            </a:pPr>
            <a:r>
              <a:rPr b="1" i="0" lang="en-US" sz="4000" u="none" cap="none" strike="noStrike">
                <a:solidFill>
                  <a:srgbClr val="DF9677"/>
                </a:solidFill>
                <a:latin typeface="Calibri"/>
                <a:ea typeface="Calibri"/>
                <a:cs typeface="Calibri"/>
                <a:sym typeface="Calibri"/>
              </a:rPr>
              <a:t>GROUP 4</a:t>
            </a:r>
            <a:endParaRPr/>
          </a:p>
          <a:p>
            <a:pPr indent="0" lvl="0" marL="0" marR="0" rtl="0" algn="l">
              <a:lnSpc>
                <a:spcPct val="90000"/>
              </a:lnSpc>
              <a:spcBef>
                <a:spcPts val="1400"/>
              </a:spcBef>
              <a:spcAft>
                <a:spcPts val="0"/>
              </a:spcAft>
              <a:buClr>
                <a:schemeClr val="accent1"/>
              </a:buClr>
              <a:buSzPts val="2400"/>
              <a:buFont typeface="Calibri"/>
              <a:buNone/>
            </a:pPr>
            <a:r>
              <a:t/>
            </a:r>
            <a:endParaRPr b="0" i="0" sz="2400" u="none" cap="none" strike="noStrike">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810550" y="286600"/>
            <a:ext cx="103452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Normalization to Terms</a:t>
            </a:r>
            <a:endParaRPr/>
          </a:p>
        </p:txBody>
      </p:sp>
      <p:sp>
        <p:nvSpPr>
          <p:cNvPr id="173" name="Google Shape;173;p22"/>
          <p:cNvSpPr txBox="1"/>
          <p:nvPr>
            <p:ph idx="1" type="body"/>
          </p:nvPr>
        </p:nvSpPr>
        <p:spPr>
          <a:xfrm>
            <a:off x="1097280" y="1914560"/>
            <a:ext cx="10058400" cy="4023360"/>
          </a:xfrm>
          <a:prstGeom prst="rect">
            <a:avLst/>
          </a:prstGeom>
          <a:noFill/>
          <a:ln>
            <a:noFill/>
          </a:ln>
        </p:spPr>
        <p:txBody>
          <a:bodyPr anchorCtr="0" anchor="t" bIns="45700" lIns="0" spcFirstLastPara="1" rIns="0" wrap="square" tIns="45700">
            <a:noAutofit/>
          </a:bodyPr>
          <a:lstStyle/>
          <a:p>
            <a:pPr indent="0" lvl="1" marL="0" marR="0" rtl="0" algn="l">
              <a:lnSpc>
                <a:spcPct val="90000"/>
              </a:lnSpc>
              <a:spcBef>
                <a:spcPts val="0"/>
              </a:spcBef>
              <a:spcAft>
                <a:spcPts val="0"/>
              </a:spcAft>
              <a:buClr>
                <a:schemeClr val="dk1"/>
              </a:buClr>
              <a:buSzPts val="2160"/>
              <a:buFont typeface="Calibri"/>
              <a:buNone/>
            </a:pPr>
            <a:r>
              <a:rPr b="0" i="0" lang="en-US" sz="2000" u="none" cap="none" strike="noStrike">
                <a:solidFill>
                  <a:srgbClr val="3F3F3F"/>
                </a:solidFill>
                <a:latin typeface="Calibri"/>
                <a:ea typeface="Calibri"/>
                <a:cs typeface="Calibri"/>
                <a:sym typeface="Calibri"/>
              </a:rPr>
              <a:t>We may need to “normalize” words in indexed text as well as query words into the same form</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Removing periods </a:t>
            </a:r>
            <a:endParaRPr/>
          </a:p>
          <a:p>
            <a:pPr indent="-166688" lvl="3" marL="532448" marR="0" rtl="0" algn="l">
              <a:lnSpc>
                <a:spcPct val="90000"/>
              </a:lnSpc>
              <a:spcBef>
                <a:spcPts val="200"/>
              </a:spcBef>
              <a:spcAft>
                <a:spcPts val="0"/>
              </a:spcAft>
              <a:buClr>
                <a:schemeClr val="dk1"/>
              </a:buClr>
              <a:buSzPts val="2160"/>
              <a:buFont typeface="Arial"/>
              <a:buChar char="•"/>
            </a:pPr>
            <a:r>
              <a:rPr b="1" i="0" lang="en-US" sz="2000" u="none" cap="none" strike="noStrike">
                <a:solidFill>
                  <a:srgbClr val="3F3F3F"/>
                </a:solidFill>
                <a:latin typeface="Calibri"/>
                <a:ea typeface="Calibri"/>
                <a:cs typeface="Calibri"/>
                <a:sym typeface="Calibri"/>
              </a:rPr>
              <a:t>U.S.A. </a:t>
            </a:r>
            <a:r>
              <a:rPr b="0" i="0" lang="en-US" sz="2000" u="none" cap="none" strike="noStrike">
                <a:solidFill>
                  <a:srgbClr val="3F3F3F"/>
                </a:solidFill>
                <a:latin typeface="Calibri"/>
                <a:ea typeface="Calibri"/>
                <a:cs typeface="Calibri"/>
                <a:sym typeface="Calibri"/>
              </a:rPr>
              <a:t>and</a:t>
            </a:r>
            <a:r>
              <a:rPr b="1" i="0" lang="en-US" sz="2000" u="none" cap="none" strike="noStrike">
                <a:solidFill>
                  <a:srgbClr val="3F3F3F"/>
                </a:solidFill>
                <a:latin typeface="Calibri"/>
                <a:ea typeface="Calibri"/>
                <a:cs typeface="Calibri"/>
                <a:sym typeface="Calibri"/>
              </a:rPr>
              <a:t> USA</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Accents </a:t>
            </a:r>
            <a:endParaRPr/>
          </a:p>
          <a:p>
            <a:pPr indent="-166688" lvl="3" marL="532448" marR="0" rtl="0" algn="l">
              <a:lnSpc>
                <a:spcPct val="90000"/>
              </a:lnSpc>
              <a:spcBef>
                <a:spcPts val="200"/>
              </a:spcBef>
              <a:spcAft>
                <a:spcPts val="0"/>
              </a:spcAft>
              <a:buClr>
                <a:schemeClr val="dk1"/>
              </a:buClr>
              <a:buSzPts val="2160"/>
              <a:buFont typeface="Arial"/>
              <a:buChar char="•"/>
            </a:pPr>
            <a:r>
              <a:rPr b="1" i="0" lang="en-US" sz="2000" u="none" cap="none" strike="noStrike">
                <a:solidFill>
                  <a:srgbClr val="3F3F3F"/>
                </a:solidFill>
                <a:latin typeface="Calibri"/>
                <a:ea typeface="Calibri"/>
                <a:cs typeface="Calibri"/>
                <a:sym typeface="Calibri"/>
              </a:rPr>
              <a:t>Tel</a:t>
            </a:r>
            <a:r>
              <a:rPr b="0" i="0" lang="en-US" sz="2000" u="none" cap="none" strike="noStrike">
                <a:solidFill>
                  <a:srgbClr val="3F3F3F"/>
                </a:solidFill>
                <a:latin typeface="Calibri"/>
                <a:ea typeface="Calibri"/>
                <a:cs typeface="Calibri"/>
                <a:sym typeface="Calibri"/>
              </a:rPr>
              <a:t>’ e gram - &gt; Telegram</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Deleting hyphens – </a:t>
            </a:r>
            <a:endParaRPr/>
          </a:p>
          <a:p>
            <a:pPr indent="-166688" lvl="3" marL="532448" marR="0" rtl="0" algn="l">
              <a:lnSpc>
                <a:spcPct val="90000"/>
              </a:lnSpc>
              <a:spcBef>
                <a:spcPts val="200"/>
              </a:spcBef>
              <a:spcAft>
                <a:spcPts val="0"/>
              </a:spcAft>
              <a:buClr>
                <a:schemeClr val="dk1"/>
              </a:buClr>
              <a:buSzPts val="1728"/>
              <a:buFont typeface="Arial"/>
              <a:buChar char="•"/>
            </a:pPr>
            <a:r>
              <a:rPr b="0" i="0" lang="en-US" sz="1600" u="none" cap="none" strike="noStrike">
                <a:solidFill>
                  <a:srgbClr val="3F3F3F"/>
                </a:solidFill>
                <a:latin typeface="Calibri"/>
                <a:ea typeface="Calibri"/>
                <a:cs typeface="Calibri"/>
                <a:sym typeface="Calibri"/>
              </a:rPr>
              <a:t> </a:t>
            </a:r>
            <a:r>
              <a:rPr b="1" i="0" lang="en-US" sz="2000" u="none" cap="none" strike="noStrike">
                <a:solidFill>
                  <a:srgbClr val="3F3F3F"/>
                </a:solidFill>
                <a:latin typeface="Calibri"/>
                <a:ea typeface="Calibri"/>
                <a:cs typeface="Calibri"/>
                <a:sym typeface="Calibri"/>
              </a:rPr>
              <a:t>Good-hearted</a:t>
            </a:r>
            <a:r>
              <a:rPr b="0" i="0" lang="en-US" sz="2000" u="none" cap="none" strike="noStrike">
                <a:solidFill>
                  <a:srgbClr val="3F3F3F"/>
                </a:solidFill>
                <a:latin typeface="Calibri"/>
                <a:ea typeface="Calibri"/>
                <a:cs typeface="Calibri"/>
                <a:sym typeface="Calibri"/>
              </a:rPr>
              <a:t> -&gt;Good Hearted</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Date Forms-</a:t>
            </a:r>
            <a:endParaRPr/>
          </a:p>
          <a:p>
            <a:pPr indent="-166688" lvl="3" marL="53244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 7月30日 vs. 7/30</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Tokenization and normalization may depend on the language and so is intertwined with language detection</a:t>
            </a:r>
            <a:endParaRPr/>
          </a:p>
          <a:p>
            <a:pPr indent="-68579" lvl="1" marL="384048" marR="0" rtl="0" algn="l">
              <a:lnSpc>
                <a:spcPct val="90000"/>
              </a:lnSpc>
              <a:spcBef>
                <a:spcPts val="400"/>
              </a:spcBef>
              <a:spcAft>
                <a:spcPts val="0"/>
              </a:spcAft>
              <a:buClr>
                <a:schemeClr val="accent1"/>
              </a:buClr>
              <a:buSzPts val="1800"/>
              <a:buFont typeface="Calibri"/>
              <a:buNone/>
            </a:pPr>
            <a:r>
              <a:t/>
            </a:r>
            <a:endParaRPr b="1" i="1" sz="1800" u="none" cap="none" strike="noStrike">
              <a:solidFill>
                <a:srgbClr val="A40508"/>
              </a:solidFill>
              <a:latin typeface="Arial"/>
              <a:ea typeface="Arial"/>
              <a:cs typeface="Arial"/>
              <a:sym typeface="Arial"/>
            </a:endParaRPr>
          </a:p>
          <a:p>
            <a:pPr indent="0" lvl="0" marL="0" marR="0" rtl="0" algn="l">
              <a:lnSpc>
                <a:spcPct val="90000"/>
              </a:lnSpc>
              <a:spcBef>
                <a:spcPts val="16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3600"/>
              <a:buFont typeface="Noto Sans Symbols"/>
              <a:buNone/>
            </a:pPr>
            <a:r>
              <a:t/>
            </a:r>
            <a:endParaRPr b="0" i="0" sz="3600" u="none" cap="none" strike="noStrike">
              <a:solidFill>
                <a:srgbClr val="3F3F3F"/>
              </a:solidFill>
              <a:latin typeface="Calibri"/>
              <a:ea typeface="Calibri"/>
              <a:cs typeface="Calibri"/>
              <a:sym typeface="Calibri"/>
            </a:endParaRPr>
          </a:p>
          <a:p>
            <a:pPr indent="-68579" lvl="1" marL="384048" marR="0" rtl="0" algn="l">
              <a:lnSpc>
                <a:spcPct val="90000"/>
              </a:lnSpc>
              <a:spcBef>
                <a:spcPts val="400"/>
              </a:spcBef>
              <a:spcAft>
                <a:spcPts val="0"/>
              </a:spcAft>
              <a:buClr>
                <a:schemeClr val="accent1"/>
              </a:buClr>
              <a:buSzPts val="1800"/>
              <a:buFont typeface="Calibri"/>
              <a:buNone/>
            </a:pPr>
            <a:r>
              <a:t/>
            </a:r>
            <a:endParaRPr b="1" i="1" sz="1800" u="none" cap="none" strike="noStrike">
              <a:solidFill>
                <a:srgbClr val="A40508"/>
              </a:solidFill>
              <a:latin typeface="Arial"/>
              <a:ea typeface="Arial"/>
              <a:cs typeface="Arial"/>
              <a:sym typeface="Arial"/>
            </a:endParaRPr>
          </a:p>
          <a:p>
            <a:pPr indent="-68579" lvl="1" marL="384048" marR="0" rtl="0" algn="l">
              <a:lnSpc>
                <a:spcPct val="90000"/>
              </a:lnSpc>
              <a:spcBef>
                <a:spcPts val="600"/>
              </a:spcBef>
              <a:spcAft>
                <a:spcPts val="0"/>
              </a:spcAft>
              <a:buClr>
                <a:schemeClr val="accent1"/>
              </a:buClr>
              <a:buSzPts val="1800"/>
              <a:buFont typeface="Calibri"/>
              <a:buNone/>
            </a:pPr>
            <a:r>
              <a:t/>
            </a:r>
            <a:endParaRPr b="1" i="1" sz="1800" u="none" cap="none" strike="noStrike">
              <a:solidFill>
                <a:srgbClr val="3F3F3F"/>
              </a:solidFill>
              <a:latin typeface="Calibri"/>
              <a:ea typeface="Calibri"/>
              <a:cs typeface="Calibri"/>
              <a:sym typeface="Calibri"/>
            </a:endParaRPr>
          </a:p>
          <a:p>
            <a:pPr indent="0" lvl="0" marL="91440" marR="0" rtl="0" algn="l">
              <a:lnSpc>
                <a:spcPct val="90000"/>
              </a:lnSpc>
              <a:spcBef>
                <a:spcPts val="16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
        <p:nvSpPr>
          <p:cNvPr id="174" name="Google Shape;174;p22"/>
          <p:cNvSpPr txBox="1"/>
          <p:nvPr/>
        </p:nvSpPr>
        <p:spPr>
          <a:xfrm>
            <a:off x="2423477" y="5937919"/>
            <a:ext cx="41403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400">
                <a:solidFill>
                  <a:schemeClr val="dk1"/>
                </a:solidFill>
                <a:latin typeface="Lucida Sans"/>
                <a:ea typeface="Lucida Sans"/>
                <a:cs typeface="Lucida Sans"/>
                <a:sym typeface="Lucida Sans"/>
              </a:rPr>
              <a:t>Morgen will ich in MIT</a:t>
            </a:r>
            <a:r>
              <a:rPr lang="en-US" sz="2400">
                <a:solidFill>
                  <a:schemeClr val="dk1"/>
                </a:solidFill>
                <a:latin typeface="Lucida Sans"/>
                <a:ea typeface="Lucida Sans"/>
                <a:cs typeface="Lucida Sans"/>
                <a:sym typeface="Lucida Sans"/>
              </a:rPr>
              <a:t> … </a:t>
            </a:r>
            <a:endParaRPr/>
          </a:p>
        </p:txBody>
      </p:sp>
      <p:grpSp>
        <p:nvGrpSpPr>
          <p:cNvPr id="175" name="Google Shape;175;p22"/>
          <p:cNvGrpSpPr/>
          <p:nvPr/>
        </p:nvGrpSpPr>
        <p:grpSpPr>
          <a:xfrm>
            <a:off x="5491552" y="5563269"/>
            <a:ext cx="3722688" cy="831850"/>
            <a:chOff x="3216" y="3604"/>
            <a:chExt cx="2345" cy="524"/>
          </a:xfrm>
        </p:grpSpPr>
        <p:sp>
          <p:nvSpPr>
            <p:cNvPr id="176" name="Google Shape;176;p22"/>
            <p:cNvSpPr/>
            <p:nvPr/>
          </p:nvSpPr>
          <p:spPr>
            <a:xfrm>
              <a:off x="3216" y="3888"/>
              <a:ext cx="432" cy="24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Lucida Sans"/>
                <a:ea typeface="Lucida Sans"/>
                <a:cs typeface="Lucida Sans"/>
                <a:sym typeface="Lucida Sans"/>
              </a:endParaRPr>
            </a:p>
          </p:txBody>
        </p:sp>
        <p:sp>
          <p:nvSpPr>
            <p:cNvPr id="177" name="Google Shape;177;p22"/>
            <p:cNvSpPr/>
            <p:nvPr/>
          </p:nvSpPr>
          <p:spPr>
            <a:xfrm>
              <a:off x="4242" y="3604"/>
              <a:ext cx="1319" cy="523"/>
            </a:xfrm>
            <a:custGeom>
              <a:rect b="b" l="l" r="r" t="t"/>
              <a:pathLst>
                <a:path extrusionOk="0" h="120000" w="120000">
                  <a:moveTo>
                    <a:pt x="0" y="0"/>
                  </a:moveTo>
                  <a:lnTo>
                    <a:pt x="120000" y="0"/>
                  </a:lnTo>
                  <a:lnTo>
                    <a:pt x="120000" y="120000"/>
                  </a:lnTo>
                  <a:lnTo>
                    <a:pt x="0" y="120000"/>
                  </a:lnTo>
                  <a:close/>
                </a:path>
                <a:path extrusionOk="0" fill="none" h="120000" w="120000">
                  <a:moveTo>
                    <a:pt x="-3700" y="22500"/>
                  </a:moveTo>
                  <a:lnTo>
                    <a:pt x="-12262" y="22500"/>
                  </a:lnTo>
                  <a:lnTo>
                    <a:pt x="-43267" y="87500"/>
                  </a:lnTo>
                </a:path>
              </a:pathLst>
            </a:cu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Is this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German “mit”?</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829925" y="286600"/>
            <a:ext cx="103257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Case Folding</a:t>
            </a:r>
            <a:endParaRPr/>
          </a:p>
        </p:txBody>
      </p:sp>
      <p:sp>
        <p:nvSpPr>
          <p:cNvPr id="183" name="Google Shape;183;p2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166688" lvl="1" marL="166688" marR="0" rtl="0" algn="l">
              <a:lnSpc>
                <a:spcPct val="90000"/>
              </a:lnSpc>
              <a:spcBef>
                <a:spcPts val="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Reduce all letters to lower case</a:t>
            </a:r>
            <a:endParaRPr/>
          </a:p>
          <a:p>
            <a:pPr indent="0" lvl="1" marL="0" marR="0" rtl="0" algn="l">
              <a:lnSpc>
                <a:spcPct val="90000"/>
              </a:lnSpc>
              <a:spcBef>
                <a:spcPts val="200"/>
              </a:spcBef>
              <a:spcAft>
                <a:spcPts val="0"/>
              </a:spcAft>
              <a:buClr>
                <a:schemeClr val="dk1"/>
              </a:buClr>
              <a:buSzPts val="2160"/>
              <a:buFont typeface="Calibri"/>
              <a:buNone/>
            </a:pPr>
            <a:r>
              <a:rPr b="0" i="0" lang="en-US" sz="2000" u="none" cap="none" strike="noStrike">
                <a:solidFill>
                  <a:srgbClr val="3F3F3F"/>
                </a:solidFill>
                <a:latin typeface="Calibri"/>
                <a:ea typeface="Calibri"/>
                <a:cs typeface="Calibri"/>
                <a:sym typeface="Calibri"/>
              </a:rPr>
              <a:t> </a:t>
            </a:r>
            <a:r>
              <a:rPr b="1" i="0" lang="en-US" sz="2000" u="none" cap="none" strike="noStrike">
                <a:solidFill>
                  <a:srgbClr val="3F3F3F"/>
                </a:solidFill>
                <a:latin typeface="Calibri"/>
                <a:ea typeface="Calibri"/>
                <a:cs typeface="Calibri"/>
                <a:sym typeface="Calibri"/>
              </a:rPr>
              <a:t>Exception</a:t>
            </a:r>
            <a:r>
              <a:rPr b="0" i="0" lang="en-US" sz="2000" u="none" cap="none" strike="noStrike">
                <a:solidFill>
                  <a:srgbClr val="3F3F3F"/>
                </a:solidFill>
                <a:latin typeface="Calibri"/>
                <a:ea typeface="Calibri"/>
                <a:cs typeface="Calibri"/>
                <a:sym typeface="Calibri"/>
              </a:rPr>
              <a:t>: upper case in mid-sentence?</a:t>
            </a:r>
            <a:endParaRPr/>
          </a:p>
          <a:p>
            <a:pPr indent="0" lvl="3" marL="365760" marR="0" rtl="0" algn="l">
              <a:lnSpc>
                <a:spcPct val="90000"/>
              </a:lnSpc>
              <a:spcBef>
                <a:spcPts val="200"/>
              </a:spcBef>
              <a:spcAft>
                <a:spcPts val="0"/>
              </a:spcAft>
              <a:buClr>
                <a:schemeClr val="dk1"/>
              </a:buClr>
              <a:buSzPts val="2160"/>
              <a:buFont typeface="Calibri"/>
              <a:buNone/>
            </a:pPr>
            <a:r>
              <a:rPr b="0" i="0" lang="en-US" sz="2000" u="none" cap="none" strike="noStrike">
                <a:solidFill>
                  <a:srgbClr val="3F3F3F"/>
                </a:solidFill>
                <a:latin typeface="Calibri"/>
                <a:ea typeface="Calibri"/>
                <a:cs typeface="Calibri"/>
                <a:sym typeface="Calibri"/>
              </a:rPr>
              <a:t>E.g., </a:t>
            </a:r>
            <a:endParaRPr/>
          </a:p>
          <a:p>
            <a:pPr indent="-166688" lvl="3" marL="53244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General Motors</a:t>
            </a:r>
            <a:endParaRPr/>
          </a:p>
          <a:p>
            <a:pPr indent="-166688" lvl="3" marL="53244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Fed vs. fed</a:t>
            </a:r>
            <a:endParaRPr/>
          </a:p>
          <a:p>
            <a:pPr indent="-166688" lvl="3" marL="53244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SAIL vs. sail</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Often best to lower case everything, since users will use lowercase regardless of ‘correct’ capitalization…</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4"/>
          <p:cNvSpPr txBox="1"/>
          <p:nvPr>
            <p:ph type="title"/>
          </p:nvPr>
        </p:nvSpPr>
        <p:spPr>
          <a:xfrm>
            <a:off x="791200" y="286600"/>
            <a:ext cx="103644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Lemmatization &amp; Stemming</a:t>
            </a:r>
            <a:endParaRPr b="0" i="0" sz="4800" u="none" cap="none" strike="noStrike">
              <a:solidFill>
                <a:srgbClr val="3F3F3F"/>
              </a:solidFill>
              <a:latin typeface="Calibri"/>
              <a:ea typeface="Calibri"/>
              <a:cs typeface="Calibri"/>
              <a:sym typeface="Calibri"/>
            </a:endParaRPr>
          </a:p>
        </p:txBody>
      </p:sp>
      <p:sp>
        <p:nvSpPr>
          <p:cNvPr id="189" name="Google Shape;189;p2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0" lvl="1" marL="0" marR="0" rtl="0" algn="l">
              <a:lnSpc>
                <a:spcPct val="90000"/>
              </a:lnSpc>
              <a:spcBef>
                <a:spcPts val="0"/>
              </a:spcBef>
              <a:spcAft>
                <a:spcPts val="0"/>
              </a:spcAft>
              <a:buClr>
                <a:schemeClr val="dk1"/>
              </a:buClr>
              <a:buSzPts val="2160"/>
              <a:buFont typeface="Calibri"/>
              <a:buNone/>
            </a:pPr>
            <a:r>
              <a:rPr b="1" i="0" lang="en-US" sz="2000" u="none" cap="none" strike="noStrike">
                <a:solidFill>
                  <a:srgbClr val="3F3F3F"/>
                </a:solidFill>
                <a:latin typeface="Calibri"/>
                <a:ea typeface="Calibri"/>
                <a:cs typeface="Calibri"/>
                <a:sym typeface="Calibri"/>
              </a:rPr>
              <a:t>Lemmatization</a:t>
            </a:r>
            <a:r>
              <a:rPr b="0" i="0" lang="en-US" sz="2000" u="none" cap="none" strike="noStrike">
                <a:solidFill>
                  <a:srgbClr val="3F3F3F"/>
                </a:solidFill>
                <a:latin typeface="Calibri"/>
                <a:ea typeface="Calibri"/>
                <a:cs typeface="Calibri"/>
                <a:sym typeface="Calibri"/>
              </a:rPr>
              <a:t> -Reduce inflectional/variant forms to base form</a:t>
            </a:r>
            <a:endParaRPr/>
          </a:p>
          <a:p>
            <a:pPr indent="0" lvl="1" marL="0" marR="0" rtl="0" algn="l">
              <a:lnSpc>
                <a:spcPct val="90000"/>
              </a:lnSpc>
              <a:spcBef>
                <a:spcPts val="200"/>
              </a:spcBef>
              <a:spcAft>
                <a:spcPts val="0"/>
              </a:spcAft>
              <a:buClr>
                <a:schemeClr val="dk1"/>
              </a:buClr>
              <a:buSzPts val="2160"/>
              <a:buFont typeface="Calibri"/>
              <a:buNone/>
            </a:pPr>
            <a:r>
              <a:rPr b="0" i="0" lang="en-US" sz="2000" u="none" cap="none" strike="noStrike">
                <a:solidFill>
                  <a:srgbClr val="3F3F3F"/>
                </a:solidFill>
                <a:latin typeface="Calibri"/>
                <a:ea typeface="Calibri"/>
                <a:cs typeface="Calibri"/>
                <a:sym typeface="Calibri"/>
              </a:rPr>
              <a:t>	E.g.,</a:t>
            </a:r>
            <a:endParaRPr/>
          </a:p>
          <a:p>
            <a:pPr indent="-166687" lvl="6" marL="108264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am, are, is → be</a:t>
            </a:r>
            <a:endParaRPr/>
          </a:p>
          <a:p>
            <a:pPr indent="-166687" lvl="6" marL="108264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car, cars, car's, cars' → car</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Lemmatization implies doing “proper” reduction to dictionary headword form</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Reduce terms to their “roots” before indexing</a:t>
            </a:r>
            <a:endParaRPr/>
          </a:p>
          <a:p>
            <a:pPr indent="0" lvl="1" marL="0" marR="0" rtl="0" algn="l">
              <a:lnSpc>
                <a:spcPct val="90000"/>
              </a:lnSpc>
              <a:spcBef>
                <a:spcPts val="200"/>
              </a:spcBef>
              <a:spcAft>
                <a:spcPts val="0"/>
              </a:spcAft>
              <a:buClr>
                <a:schemeClr val="dk1"/>
              </a:buClr>
              <a:buSzPts val="2160"/>
              <a:buFont typeface="Calibri"/>
              <a:buNone/>
            </a:pPr>
            <a:r>
              <a:t/>
            </a:r>
            <a:endParaRPr b="0" i="0" sz="2000" u="none" cap="none" strike="noStrike">
              <a:solidFill>
                <a:srgbClr val="3F3F3F"/>
              </a:solidFill>
              <a:latin typeface="Calibri"/>
              <a:ea typeface="Calibri"/>
              <a:cs typeface="Calibri"/>
              <a:sym typeface="Calibri"/>
            </a:endParaRPr>
          </a:p>
          <a:p>
            <a:pPr indent="0" lvl="1" marL="0" marR="0" rtl="0" algn="l">
              <a:lnSpc>
                <a:spcPct val="90000"/>
              </a:lnSpc>
              <a:spcBef>
                <a:spcPts val="200"/>
              </a:spcBef>
              <a:spcAft>
                <a:spcPts val="0"/>
              </a:spcAft>
              <a:buClr>
                <a:schemeClr val="dk1"/>
              </a:buClr>
              <a:buSzPts val="2160"/>
              <a:buFont typeface="Calibri"/>
              <a:buNone/>
            </a:pPr>
            <a:r>
              <a:rPr b="1" i="0" lang="en-US" sz="2000" u="none" cap="none" strike="noStrike">
                <a:solidFill>
                  <a:srgbClr val="3F3F3F"/>
                </a:solidFill>
                <a:latin typeface="Calibri"/>
                <a:ea typeface="Calibri"/>
                <a:cs typeface="Calibri"/>
                <a:sym typeface="Calibri"/>
              </a:rPr>
              <a:t>Stemming-</a:t>
            </a:r>
            <a:r>
              <a:rPr b="0" i="0" lang="en-US" sz="2000" u="none" cap="none" strike="noStrike">
                <a:solidFill>
                  <a:srgbClr val="3F3F3F"/>
                </a:solidFill>
                <a:latin typeface="Calibri"/>
                <a:ea typeface="Calibri"/>
                <a:cs typeface="Calibri"/>
                <a:sym typeface="Calibri"/>
              </a:rPr>
              <a:t> “Stemming” suggests crude affix chopping</a:t>
            </a:r>
            <a:endParaRPr/>
          </a:p>
          <a:p>
            <a:pPr indent="-166688" lvl="1" marL="166688"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Language dependent</a:t>
            </a:r>
            <a:endParaRPr/>
          </a:p>
          <a:p>
            <a:pPr indent="-166687" lvl="6" marL="108264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e.g., </a:t>
            </a:r>
            <a:endParaRPr/>
          </a:p>
          <a:p>
            <a:pPr indent="0" lvl="6" marL="915952" marR="0" rtl="0" algn="l">
              <a:lnSpc>
                <a:spcPct val="90000"/>
              </a:lnSpc>
              <a:spcBef>
                <a:spcPts val="200"/>
              </a:spcBef>
              <a:spcAft>
                <a:spcPts val="0"/>
              </a:spcAft>
              <a:buClr>
                <a:schemeClr val="dk1"/>
              </a:buClr>
              <a:buSzPts val="2160"/>
              <a:buFont typeface="Calibri"/>
              <a:buNone/>
            </a:pPr>
            <a:r>
              <a:rPr b="0" i="0" lang="en-US" sz="2000" u="none" cap="none" strike="noStrike">
                <a:solidFill>
                  <a:srgbClr val="3F3F3F"/>
                </a:solidFill>
                <a:latin typeface="Calibri"/>
                <a:ea typeface="Calibri"/>
                <a:cs typeface="Calibri"/>
                <a:sym typeface="Calibri"/>
              </a:rPr>
              <a:t> </a:t>
            </a:r>
            <a:r>
              <a:rPr b="1" i="0" lang="en-US" sz="2000" u="none" cap="none" strike="noStrike">
                <a:solidFill>
                  <a:srgbClr val="3F3F3F"/>
                </a:solidFill>
                <a:latin typeface="Calibri"/>
                <a:ea typeface="Calibri"/>
                <a:cs typeface="Calibri"/>
                <a:sym typeface="Calibri"/>
              </a:rPr>
              <a:t>automate(s), automatic, automation </a:t>
            </a:r>
            <a:r>
              <a:rPr b="0" i="0" lang="en-US" sz="2000" u="none" cap="none" strike="noStrike">
                <a:solidFill>
                  <a:srgbClr val="3F3F3F"/>
                </a:solidFill>
                <a:latin typeface="Calibri"/>
                <a:ea typeface="Calibri"/>
                <a:cs typeface="Calibri"/>
                <a:sym typeface="Calibri"/>
              </a:rPr>
              <a:t>all reduced to automat.</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5"/>
          <p:cNvSpPr txBox="1"/>
          <p:nvPr>
            <p:ph type="title"/>
          </p:nvPr>
        </p:nvSpPr>
        <p:spPr>
          <a:xfrm>
            <a:off x="810550" y="286600"/>
            <a:ext cx="103449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t>Posting Lists</a:t>
            </a:r>
            <a:endParaRPr b="0" i="0" sz="4800" u="none" cap="none" strike="noStrike">
              <a:solidFill>
                <a:srgbClr val="3F3F3F"/>
              </a:solidFill>
              <a:latin typeface="Calibri"/>
              <a:ea typeface="Calibri"/>
              <a:cs typeface="Calibri"/>
              <a:sym typeface="Calibri"/>
            </a:endParaRPr>
          </a:p>
        </p:txBody>
      </p:sp>
      <p:sp>
        <p:nvSpPr>
          <p:cNvPr id="195" name="Google Shape;195;p25"/>
          <p:cNvSpPr txBox="1"/>
          <p:nvPr>
            <p:ph idx="1" type="body"/>
          </p:nvPr>
        </p:nvSpPr>
        <p:spPr>
          <a:xfrm>
            <a:off x="1097280" y="1845734"/>
            <a:ext cx="10058400" cy="4023300"/>
          </a:xfrm>
          <a:prstGeom prst="rect">
            <a:avLst/>
          </a:prstGeom>
          <a:noFill/>
          <a:ln>
            <a:noFill/>
          </a:ln>
        </p:spPr>
        <p:txBody>
          <a:bodyPr anchorCtr="0" anchor="t" bIns="45700" lIns="0" spcFirstLastPara="1" rIns="0" wrap="square" tIns="45700">
            <a:noAutofit/>
          </a:bodyPr>
          <a:lstStyle/>
          <a:p>
            <a:pPr indent="0" lvl="1" marL="0" marR="0" rtl="0" algn="l">
              <a:lnSpc>
                <a:spcPct val="90000"/>
              </a:lnSpc>
              <a:spcBef>
                <a:spcPts val="0"/>
              </a:spcBef>
              <a:spcAft>
                <a:spcPts val="0"/>
              </a:spcAft>
              <a:buClr>
                <a:schemeClr val="dk1"/>
              </a:buClr>
              <a:buSzPts val="2160"/>
              <a:buFont typeface="Calibri"/>
              <a:buNone/>
            </a:pPr>
            <a:r>
              <a:rPr lang="en-US" sz="2000"/>
              <a:t>A postings list present in every </a:t>
            </a:r>
            <a:r>
              <a:rPr b="1" lang="en-US" sz="2000"/>
              <a:t>inverted index</a:t>
            </a:r>
            <a:r>
              <a:rPr lang="en-US" sz="2000"/>
              <a:t> is comprised of individual postings, each of which consists of a document id and a payload.  For simple boolean retrieval, payload is not needed in the posting other than the document id</a:t>
            </a:r>
            <a:endParaRPr sz="2000"/>
          </a:p>
          <a:p>
            <a:pPr indent="0" lvl="1" marL="0" marR="0" rtl="0" algn="l">
              <a:lnSpc>
                <a:spcPct val="90000"/>
              </a:lnSpc>
              <a:spcBef>
                <a:spcPts val="0"/>
              </a:spcBef>
              <a:spcAft>
                <a:spcPts val="0"/>
              </a:spcAft>
              <a:buClr>
                <a:schemeClr val="dk1"/>
              </a:buClr>
              <a:buSzPts val="2160"/>
              <a:buFont typeface="Calibri"/>
              <a:buNone/>
            </a:pPr>
            <a:r>
              <a:t/>
            </a:r>
            <a:endParaRPr sz="2000"/>
          </a:p>
          <a:p>
            <a:pPr indent="0" lvl="1" marL="0" marR="0" rtl="0" algn="l">
              <a:lnSpc>
                <a:spcPct val="90000"/>
              </a:lnSpc>
              <a:spcBef>
                <a:spcPts val="0"/>
              </a:spcBef>
              <a:spcAft>
                <a:spcPts val="0"/>
              </a:spcAft>
              <a:buClr>
                <a:schemeClr val="dk1"/>
              </a:buClr>
              <a:buSzPts val="2160"/>
              <a:buFont typeface="Calibri"/>
              <a:buNone/>
            </a:pPr>
            <a:r>
              <a:rPr lang="en-US" sz="2000"/>
              <a:t>Term Frequency (tf )- the most common payload indicates the number of times the term occurs in the document.</a:t>
            </a:r>
            <a:endParaRPr sz="2000"/>
          </a:p>
          <a:p>
            <a:pPr indent="0" lvl="1" marL="0" marR="0" rtl="0" algn="l">
              <a:lnSpc>
                <a:spcPct val="90000"/>
              </a:lnSpc>
              <a:spcBef>
                <a:spcPts val="200"/>
              </a:spcBef>
              <a:spcAft>
                <a:spcPts val="0"/>
              </a:spcAft>
              <a:buClr>
                <a:schemeClr val="dk1"/>
              </a:buClr>
              <a:buSzPts val="2160"/>
              <a:buFont typeface="Calibri"/>
              <a:buNone/>
            </a:pPr>
            <a:r>
              <a:t/>
            </a:r>
            <a:endParaRPr sz="2000"/>
          </a:p>
          <a:p>
            <a:pPr indent="0" lvl="1" marL="0" marR="0" rtl="0" algn="l">
              <a:lnSpc>
                <a:spcPct val="90000"/>
              </a:lnSpc>
              <a:spcBef>
                <a:spcPts val="200"/>
              </a:spcBef>
              <a:spcAft>
                <a:spcPts val="0"/>
              </a:spcAft>
              <a:buClr>
                <a:schemeClr val="dk1"/>
              </a:buClr>
              <a:buSzPts val="2160"/>
              <a:buFont typeface="Calibri"/>
              <a:buNone/>
            </a:pPr>
            <a:r>
              <a:rPr lang="en-US" sz="2000"/>
              <a:t>Other complex payloads could be </a:t>
            </a:r>
            <a:endParaRPr sz="2000"/>
          </a:p>
          <a:p>
            <a:pPr indent="-355600" lvl="0" marL="457200" marR="0" rtl="0" algn="l">
              <a:lnSpc>
                <a:spcPct val="90000"/>
              </a:lnSpc>
              <a:spcBef>
                <a:spcPts val="200"/>
              </a:spcBef>
              <a:spcAft>
                <a:spcPts val="0"/>
              </a:spcAft>
              <a:buSzPts val="2000"/>
              <a:buChar char="●"/>
            </a:pPr>
            <a:r>
              <a:rPr lang="en-US" sz="2000"/>
              <a:t>positions of every occurrence of the term in the document</a:t>
            </a:r>
            <a:endParaRPr sz="2000"/>
          </a:p>
          <a:p>
            <a:pPr indent="-355600" lvl="0" marL="457200" marR="0" rtl="0" algn="l">
              <a:lnSpc>
                <a:spcPct val="90000"/>
              </a:lnSpc>
              <a:spcBef>
                <a:spcPts val="0"/>
              </a:spcBef>
              <a:spcAft>
                <a:spcPts val="0"/>
              </a:spcAft>
              <a:buSzPts val="2000"/>
              <a:buChar char="●"/>
            </a:pPr>
            <a:r>
              <a:rPr lang="en-US"/>
              <a:t>properties of the term </a:t>
            </a:r>
            <a:endParaRPr/>
          </a:p>
          <a:p>
            <a:pPr indent="-355600" lvl="0" marL="457200" marR="0" rtl="0" algn="l">
              <a:lnSpc>
                <a:spcPct val="90000"/>
              </a:lnSpc>
              <a:spcBef>
                <a:spcPts val="0"/>
              </a:spcBef>
              <a:spcAft>
                <a:spcPts val="0"/>
              </a:spcAft>
              <a:buSzPts val="2000"/>
              <a:buChar char="●"/>
            </a:pPr>
            <a:r>
              <a:rPr lang="en-US"/>
              <a:t>results of linguistic processing</a:t>
            </a:r>
            <a:endParaRPr/>
          </a:p>
          <a:p>
            <a:pPr indent="0" lvl="0" marL="0" marR="0" rtl="0" algn="l">
              <a:lnSpc>
                <a:spcPct val="90000"/>
              </a:lnSpc>
              <a:spcBef>
                <a:spcPts val="200"/>
              </a:spcBef>
              <a:spcAft>
                <a:spcPts val="0"/>
              </a:spcAft>
              <a:buNone/>
            </a:pPr>
            <a:r>
              <a:rPr lang="en-US"/>
              <a:t>These complex payloads are useful in enriching the representation of document content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926800" y="286600"/>
            <a:ext cx="102288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t>Posting Lists Baseline Implementation</a:t>
            </a:r>
            <a:endParaRPr b="0" i="0" sz="4800" u="none" cap="none" strike="noStrike">
              <a:solidFill>
                <a:srgbClr val="3F3F3F"/>
              </a:solidFill>
              <a:latin typeface="Calibri"/>
              <a:ea typeface="Calibri"/>
              <a:cs typeface="Calibri"/>
              <a:sym typeface="Calibri"/>
            </a:endParaRPr>
          </a:p>
        </p:txBody>
      </p:sp>
      <p:sp>
        <p:nvSpPr>
          <p:cNvPr id="201" name="Google Shape;201;p26"/>
          <p:cNvSpPr txBox="1"/>
          <p:nvPr>
            <p:ph idx="1" type="body"/>
          </p:nvPr>
        </p:nvSpPr>
        <p:spPr>
          <a:xfrm>
            <a:off x="1097275" y="1988600"/>
            <a:ext cx="6110100" cy="3561000"/>
          </a:xfrm>
          <a:prstGeom prst="rect">
            <a:avLst/>
          </a:prstGeom>
          <a:noFill/>
          <a:ln>
            <a:noFill/>
          </a:ln>
        </p:spPr>
        <p:txBody>
          <a:bodyPr anchorCtr="0" anchor="t" bIns="45700" lIns="0" spcFirstLastPara="1" rIns="0" wrap="square" tIns="45700">
            <a:noAutofit/>
          </a:bodyPr>
          <a:lstStyle/>
          <a:p>
            <a:pPr indent="-355600" lvl="0" marL="457200" rtl="0" algn="l">
              <a:spcBef>
                <a:spcPts val="0"/>
              </a:spcBef>
              <a:spcAft>
                <a:spcPts val="0"/>
              </a:spcAft>
              <a:buSzPts val="2000"/>
              <a:buChar char="●"/>
            </a:pPr>
            <a:r>
              <a:rPr lang="en-US"/>
              <a:t>Every document is  identified by a unique integer ranging from 1 to n, where n is the total number of documents</a:t>
            </a:r>
            <a:endParaRPr/>
          </a:p>
          <a:p>
            <a:pPr indent="-355600" lvl="0" marL="457200" rtl="0" algn="l">
              <a:spcBef>
                <a:spcPts val="0"/>
              </a:spcBef>
              <a:spcAft>
                <a:spcPts val="0"/>
              </a:spcAft>
              <a:buSzPts val="2000"/>
              <a:buChar char="●"/>
            </a:pPr>
            <a:r>
              <a:rPr lang="en-US"/>
              <a:t>Each document is then analyzed and broken out into its components</a:t>
            </a:r>
            <a:endParaRPr/>
          </a:p>
          <a:p>
            <a:pPr indent="-355600" lvl="0" marL="457200" rtl="0" algn="l">
              <a:spcBef>
                <a:spcPts val="0"/>
              </a:spcBef>
              <a:spcAft>
                <a:spcPts val="0"/>
              </a:spcAft>
              <a:buSzPts val="2000"/>
              <a:buChar char="●"/>
            </a:pPr>
            <a:r>
              <a:rPr lang="en-US"/>
              <a:t>For Web pages HTML tags, JavaScript code, tokenizing, case folding, s</a:t>
            </a:r>
            <a:r>
              <a:rPr lang="en-US"/>
              <a:t>temming and </a:t>
            </a:r>
            <a:r>
              <a:rPr lang="en-US"/>
              <a:t>stop words are stripped out</a:t>
            </a:r>
            <a:endParaRPr/>
          </a:p>
          <a:p>
            <a:pPr indent="-355600" lvl="0" marL="457200" rtl="0" algn="l">
              <a:spcBef>
                <a:spcPts val="0"/>
              </a:spcBef>
              <a:spcAft>
                <a:spcPts val="0"/>
              </a:spcAft>
              <a:buSzPts val="2000"/>
              <a:buChar char="●"/>
            </a:pPr>
            <a:r>
              <a:rPr lang="en-US"/>
              <a:t>Once the document has been analyzed, term frequencies are computed by iterating over all the terms and keeping track of counts</a:t>
            </a:r>
            <a:endParaRPr/>
          </a:p>
          <a:p>
            <a:pPr indent="0" lvl="0" marL="457200" marR="0" rtl="0" algn="l">
              <a:lnSpc>
                <a:spcPct val="90000"/>
              </a:lnSpc>
              <a:spcBef>
                <a:spcPts val="0"/>
              </a:spcBef>
              <a:spcAft>
                <a:spcPts val="0"/>
              </a:spcAft>
              <a:buNone/>
            </a:pPr>
            <a:r>
              <a:t/>
            </a:r>
            <a:endParaRPr/>
          </a:p>
        </p:txBody>
      </p:sp>
      <p:pic>
        <p:nvPicPr>
          <p:cNvPr id="202" name="Google Shape;202;p26"/>
          <p:cNvPicPr preferRelativeResize="0"/>
          <p:nvPr/>
        </p:nvPicPr>
        <p:blipFill>
          <a:blip r:embed="rId3">
            <a:alphaModFix/>
          </a:blip>
          <a:stretch>
            <a:fillRect/>
          </a:stretch>
        </p:blipFill>
        <p:spPr>
          <a:xfrm>
            <a:off x="7434563" y="2026025"/>
            <a:ext cx="3609975" cy="3486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829925" y="286600"/>
            <a:ext cx="103257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t>Posting Lists Baseline Implementation</a:t>
            </a:r>
            <a:endParaRPr b="0" i="0" sz="4800" u="none" cap="none" strike="noStrike">
              <a:solidFill>
                <a:srgbClr val="3F3F3F"/>
              </a:solidFill>
              <a:latin typeface="Calibri"/>
              <a:ea typeface="Calibri"/>
              <a:cs typeface="Calibri"/>
              <a:sym typeface="Calibri"/>
            </a:endParaRPr>
          </a:p>
        </p:txBody>
      </p:sp>
      <p:sp>
        <p:nvSpPr>
          <p:cNvPr id="208" name="Google Shape;208;p27"/>
          <p:cNvSpPr txBox="1"/>
          <p:nvPr>
            <p:ph idx="1" type="body"/>
          </p:nvPr>
        </p:nvSpPr>
        <p:spPr>
          <a:xfrm>
            <a:off x="1097275" y="1737400"/>
            <a:ext cx="6014700" cy="3561000"/>
          </a:xfrm>
          <a:prstGeom prst="rect">
            <a:avLst/>
          </a:prstGeom>
          <a:noFill/>
          <a:ln>
            <a:noFill/>
          </a:ln>
        </p:spPr>
        <p:txBody>
          <a:bodyPr anchorCtr="0" anchor="t" bIns="45700" lIns="0" spcFirstLastPara="1" rIns="0" wrap="square" tIns="45700">
            <a:noAutofit/>
          </a:bodyPr>
          <a:lstStyle/>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US"/>
              <a:t>The mapper then emits an intermediate key-value pair with the term as the key and the posting as the value</a:t>
            </a:r>
            <a:endParaRPr/>
          </a:p>
          <a:p>
            <a:pPr indent="-355600" lvl="0" marL="457200" rtl="0" algn="l">
              <a:spcBef>
                <a:spcPts val="0"/>
              </a:spcBef>
              <a:spcAft>
                <a:spcPts val="0"/>
              </a:spcAft>
              <a:buSzPts val="2000"/>
              <a:buChar char="●"/>
            </a:pPr>
            <a:r>
              <a:rPr lang="en-US"/>
              <a:t>In the shuffle and sort phase, The reducer begins by initializing an empty list and then appends all postings associated with the same key (term) to the list </a:t>
            </a:r>
            <a:endParaRPr/>
          </a:p>
          <a:p>
            <a:pPr indent="-355600" lvl="0" marL="457200" rtl="0" algn="l">
              <a:spcBef>
                <a:spcPts val="0"/>
              </a:spcBef>
              <a:spcAft>
                <a:spcPts val="0"/>
              </a:spcAft>
              <a:buSzPts val="2000"/>
              <a:buChar char="●"/>
            </a:pPr>
            <a:r>
              <a:rPr lang="en-US"/>
              <a:t>The postings are then sorted by document id, and the entire postings list is emitted as a value, with the term as the key</a:t>
            </a:r>
            <a:endParaRPr/>
          </a:p>
          <a:p>
            <a:pPr indent="0" lvl="0" marL="457200" marR="0" rtl="0" algn="l">
              <a:lnSpc>
                <a:spcPct val="90000"/>
              </a:lnSpc>
              <a:spcBef>
                <a:spcPts val="0"/>
              </a:spcBef>
              <a:spcAft>
                <a:spcPts val="0"/>
              </a:spcAft>
              <a:buNone/>
            </a:pPr>
            <a:r>
              <a:t/>
            </a:r>
            <a:endParaRPr/>
          </a:p>
        </p:txBody>
      </p:sp>
      <p:pic>
        <p:nvPicPr>
          <p:cNvPr id="209" name="Google Shape;209;p27"/>
          <p:cNvPicPr preferRelativeResize="0"/>
          <p:nvPr/>
        </p:nvPicPr>
        <p:blipFill>
          <a:blip r:embed="rId3">
            <a:alphaModFix/>
          </a:blip>
          <a:stretch>
            <a:fillRect/>
          </a:stretch>
        </p:blipFill>
        <p:spPr>
          <a:xfrm>
            <a:off x="7291388" y="2019300"/>
            <a:ext cx="3609975" cy="3486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752450" y="286600"/>
            <a:ext cx="104031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lang="en-US"/>
              <a:t>Posting Lists Baseline Implementation</a:t>
            </a:r>
            <a:endParaRPr b="0" i="0" sz="4800" u="none" cap="none" strike="noStrike">
              <a:solidFill>
                <a:srgbClr val="3F3F3F"/>
              </a:solidFill>
              <a:latin typeface="Calibri"/>
              <a:ea typeface="Calibri"/>
              <a:cs typeface="Calibri"/>
              <a:sym typeface="Calibri"/>
            </a:endParaRPr>
          </a:p>
        </p:txBody>
      </p:sp>
      <p:sp>
        <p:nvSpPr>
          <p:cNvPr id="215" name="Google Shape;215;p28"/>
          <p:cNvSpPr txBox="1"/>
          <p:nvPr>
            <p:ph idx="1" type="body"/>
          </p:nvPr>
        </p:nvSpPr>
        <p:spPr>
          <a:xfrm>
            <a:off x="1097275" y="1845725"/>
            <a:ext cx="10058400" cy="3561000"/>
          </a:xfrm>
          <a:prstGeom prst="rect">
            <a:avLst/>
          </a:prstGeom>
          <a:noFill/>
          <a:ln>
            <a:noFill/>
          </a:ln>
        </p:spPr>
        <p:txBody>
          <a:bodyPr anchorCtr="0" anchor="t" bIns="45700" lIns="0" spcFirstLastPara="1" rIns="0" wrap="square" tIns="45700">
            <a:noAutofit/>
          </a:bodyPr>
          <a:lstStyle/>
          <a:p>
            <a:pPr indent="0" lvl="0" marL="0" rtl="0" algn="l">
              <a:spcBef>
                <a:spcPts val="0"/>
              </a:spcBef>
              <a:spcAft>
                <a:spcPts val="0"/>
              </a:spcAft>
              <a:buNone/>
            </a:pPr>
            <a:r>
              <a:rPr lang="en-US"/>
              <a:t>Simple illustration of an inverted index. Each term is associated with a list of postings.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posting is comprised of a document id and a payload, denoted by p in this case. An inverted index provides quick access to documents ids that contain a term. </a:t>
            </a:r>
            <a:endParaRPr/>
          </a:p>
          <a:p>
            <a:pPr indent="0" lvl="0" marL="457200" marR="0" rtl="0" algn="l">
              <a:lnSpc>
                <a:spcPct val="90000"/>
              </a:lnSpc>
              <a:spcBef>
                <a:spcPts val="0"/>
              </a:spcBef>
              <a:spcAft>
                <a:spcPts val="0"/>
              </a:spcAft>
              <a:buNone/>
            </a:pPr>
            <a:r>
              <a:t/>
            </a:r>
            <a:endParaRPr/>
          </a:p>
        </p:txBody>
      </p:sp>
      <p:pic>
        <p:nvPicPr>
          <p:cNvPr id="216" name="Google Shape;216;p28"/>
          <p:cNvPicPr preferRelativeResize="0"/>
          <p:nvPr/>
        </p:nvPicPr>
        <p:blipFill>
          <a:blip r:embed="rId3">
            <a:alphaModFix/>
          </a:blip>
          <a:stretch>
            <a:fillRect/>
          </a:stretch>
        </p:blipFill>
        <p:spPr>
          <a:xfrm>
            <a:off x="1684650" y="3428999"/>
            <a:ext cx="3673968" cy="1450800"/>
          </a:xfrm>
          <a:prstGeom prst="rect">
            <a:avLst/>
          </a:prstGeom>
          <a:noFill/>
          <a:ln>
            <a:noFill/>
          </a:ln>
        </p:spPr>
      </p:pic>
      <p:pic>
        <p:nvPicPr>
          <p:cNvPr id="217" name="Google Shape;217;p28"/>
          <p:cNvPicPr preferRelativeResize="0"/>
          <p:nvPr/>
        </p:nvPicPr>
        <p:blipFill>
          <a:blip r:embed="rId4">
            <a:alphaModFix/>
          </a:blip>
          <a:stretch>
            <a:fillRect/>
          </a:stretch>
        </p:blipFill>
        <p:spPr>
          <a:xfrm>
            <a:off x="5705475" y="3824473"/>
            <a:ext cx="3056147" cy="659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ph type="title"/>
          </p:nvPr>
        </p:nvSpPr>
        <p:spPr>
          <a:xfrm>
            <a:off x="616825" y="286600"/>
            <a:ext cx="105390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400">
                <a:solidFill>
                  <a:schemeClr val="dk1"/>
                </a:solidFill>
                <a:latin typeface="Arial"/>
                <a:ea typeface="Arial"/>
                <a:cs typeface="Arial"/>
                <a:sym typeface="Arial"/>
              </a:rPr>
              <a:t>Web Search Basics</a:t>
            </a:r>
            <a:endParaRPr/>
          </a:p>
        </p:txBody>
      </p:sp>
      <p:pic>
        <p:nvPicPr>
          <p:cNvPr id="224" name="Google Shape;224;p29"/>
          <p:cNvPicPr preferRelativeResize="0"/>
          <p:nvPr/>
        </p:nvPicPr>
        <p:blipFill>
          <a:blip r:embed="rId3">
            <a:alphaModFix/>
          </a:blip>
          <a:stretch>
            <a:fillRect/>
          </a:stretch>
        </p:blipFill>
        <p:spPr>
          <a:xfrm>
            <a:off x="762000" y="1889800"/>
            <a:ext cx="11159651" cy="4815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0"/>
          <p:cNvSpPr txBox="1"/>
          <p:nvPr>
            <p:ph type="title"/>
          </p:nvPr>
        </p:nvSpPr>
        <p:spPr>
          <a:xfrm>
            <a:off x="752450" y="286600"/>
            <a:ext cx="104031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Types of web pages</a:t>
            </a:r>
            <a:endParaRPr/>
          </a:p>
        </p:txBody>
      </p:sp>
      <p:sp>
        <p:nvSpPr>
          <p:cNvPr id="231" name="Google Shape;231;p30"/>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just">
              <a:lnSpc>
                <a:spcPct val="115000"/>
              </a:lnSpc>
              <a:spcBef>
                <a:spcPts val="600"/>
              </a:spcBef>
              <a:spcAft>
                <a:spcPts val="0"/>
              </a:spcAft>
              <a:buClr>
                <a:schemeClr val="dk1"/>
              </a:buClr>
              <a:buSzPts val="1100"/>
              <a:buFont typeface="Arial"/>
              <a:buNone/>
            </a:pPr>
            <a:r>
              <a:rPr lang="en-US">
                <a:solidFill>
                  <a:schemeClr val="dk1"/>
                </a:solidFill>
              </a:rPr>
              <a:t>The webpages are broadly divided into static and dynamic web pages.</a:t>
            </a:r>
            <a:endParaRPr>
              <a:solidFill>
                <a:schemeClr val="dk1"/>
              </a:solidFill>
            </a:endParaRPr>
          </a:p>
          <a:p>
            <a:pPr indent="0" lvl="0" marL="0" rtl="0" algn="just">
              <a:lnSpc>
                <a:spcPct val="115000"/>
              </a:lnSpc>
              <a:spcBef>
                <a:spcPts val="600"/>
              </a:spcBef>
              <a:spcAft>
                <a:spcPts val="0"/>
              </a:spcAft>
              <a:buNone/>
            </a:pPr>
            <a:r>
              <a:rPr b="1" lang="en-US">
                <a:solidFill>
                  <a:schemeClr val="dk1"/>
                </a:solidFill>
              </a:rPr>
              <a:t>Static web pages </a:t>
            </a:r>
            <a:r>
              <a:rPr lang="en-US">
                <a:solidFill>
                  <a:schemeClr val="dk1"/>
                </a:solidFill>
              </a:rPr>
              <a:t>contain a fixed number of pages and the webpage’s format is fixed before it delivers information to the client.</a:t>
            </a:r>
            <a:endParaRPr>
              <a:solidFill>
                <a:schemeClr val="dk1"/>
              </a:solidFill>
            </a:endParaRPr>
          </a:p>
          <a:p>
            <a:pPr indent="0" lvl="0" marL="0" rtl="0" algn="just">
              <a:lnSpc>
                <a:spcPct val="115000"/>
              </a:lnSpc>
              <a:spcBef>
                <a:spcPts val="600"/>
              </a:spcBef>
              <a:spcAft>
                <a:spcPts val="0"/>
              </a:spcAft>
              <a:buNone/>
            </a:pPr>
            <a:r>
              <a:t/>
            </a:r>
            <a:endParaRPr>
              <a:solidFill>
                <a:schemeClr val="dk1"/>
              </a:solidFill>
            </a:endParaRPr>
          </a:p>
          <a:p>
            <a:pPr indent="0" lvl="0" marL="0" rtl="0" algn="just">
              <a:lnSpc>
                <a:spcPct val="115000"/>
              </a:lnSpc>
              <a:spcBef>
                <a:spcPts val="60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600"/>
              </a:spcBef>
              <a:spcAft>
                <a:spcPts val="0"/>
              </a:spcAft>
              <a:buNone/>
            </a:pPr>
            <a:r>
              <a:t/>
            </a:r>
            <a:endParaRPr b="1">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b="1" lang="en-US">
                <a:solidFill>
                  <a:schemeClr val="dk1"/>
                </a:solidFill>
              </a:rPr>
              <a:t>Dynamic web pages </a:t>
            </a:r>
            <a:r>
              <a:rPr lang="en-US">
                <a:solidFill>
                  <a:schemeClr val="dk1"/>
                </a:solidFill>
              </a:rPr>
              <a:t>content changes dynamically while it is running on the client’s browser.</a:t>
            </a:r>
            <a:endParaRPr>
              <a:solidFill>
                <a:schemeClr val="dk1"/>
              </a:solidFill>
            </a:endParaRPr>
          </a:p>
          <a:p>
            <a:pPr indent="0" lvl="0" marL="0" rtl="0" algn="l">
              <a:spcBef>
                <a:spcPts val="1200"/>
              </a:spcBef>
              <a:spcAft>
                <a:spcPts val="200"/>
              </a:spcAft>
              <a:buNone/>
            </a:pPr>
            <a:r>
              <a:t/>
            </a:r>
            <a:endParaRPr/>
          </a:p>
        </p:txBody>
      </p:sp>
      <p:pic>
        <p:nvPicPr>
          <p:cNvPr id="232" name="Google Shape;232;p30"/>
          <p:cNvPicPr preferRelativeResize="0"/>
          <p:nvPr/>
        </p:nvPicPr>
        <p:blipFill>
          <a:blip r:embed="rId3">
            <a:alphaModFix/>
          </a:blip>
          <a:stretch>
            <a:fillRect/>
          </a:stretch>
        </p:blipFill>
        <p:spPr>
          <a:xfrm>
            <a:off x="4436750" y="3093788"/>
            <a:ext cx="3318500" cy="1208875"/>
          </a:xfrm>
          <a:prstGeom prst="rect">
            <a:avLst/>
          </a:prstGeom>
          <a:noFill/>
          <a:ln>
            <a:noFill/>
          </a:ln>
        </p:spPr>
      </p:pic>
      <p:pic>
        <p:nvPicPr>
          <p:cNvPr id="233" name="Google Shape;233;p30"/>
          <p:cNvPicPr preferRelativeResize="0"/>
          <p:nvPr/>
        </p:nvPicPr>
        <p:blipFill>
          <a:blip r:embed="rId4">
            <a:alphaModFix/>
          </a:blip>
          <a:stretch>
            <a:fillRect/>
          </a:stretch>
        </p:blipFill>
        <p:spPr>
          <a:xfrm>
            <a:off x="4467225" y="4931050"/>
            <a:ext cx="3318500" cy="10903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791200" y="286600"/>
            <a:ext cx="10364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Web Search</a:t>
            </a:r>
            <a:endParaRPr/>
          </a:p>
        </p:txBody>
      </p:sp>
      <p:sp>
        <p:nvSpPr>
          <p:cNvPr id="240" name="Google Shape;240;p31"/>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just">
              <a:lnSpc>
                <a:spcPct val="115000"/>
              </a:lnSpc>
              <a:spcBef>
                <a:spcPts val="600"/>
              </a:spcBef>
              <a:spcAft>
                <a:spcPts val="0"/>
              </a:spcAft>
              <a:buClr>
                <a:schemeClr val="dk1"/>
              </a:buClr>
              <a:buSzPts val="1100"/>
              <a:buFont typeface="Arial"/>
              <a:buNone/>
            </a:pPr>
            <a:r>
              <a:rPr b="1" lang="en-US">
                <a:solidFill>
                  <a:schemeClr val="dk1"/>
                </a:solidFill>
              </a:rPr>
              <a:t>Web Graph</a:t>
            </a:r>
            <a:r>
              <a:rPr lang="en-US">
                <a:solidFill>
                  <a:schemeClr val="dk1"/>
                </a:solidFill>
              </a:rPr>
              <a:t>: A list of interconnecting HTML</a:t>
            </a:r>
            <a:endParaRPr>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US">
                <a:solidFill>
                  <a:schemeClr val="dk1"/>
                </a:solidFill>
              </a:rPr>
              <a:t>pages are stitched together with hyperlinks. </a:t>
            </a:r>
            <a:endParaRPr>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US">
                <a:solidFill>
                  <a:schemeClr val="dk1"/>
                </a:solidFill>
              </a:rPr>
              <a:t>Each page is a node and each hyperlink </a:t>
            </a:r>
            <a:endParaRPr>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US">
                <a:solidFill>
                  <a:schemeClr val="dk1"/>
                </a:solidFill>
              </a:rPr>
              <a:t>is a directed edge.</a:t>
            </a:r>
            <a:endParaRPr>
              <a:solidFill>
                <a:schemeClr val="dk1"/>
              </a:solidFill>
            </a:endParaRPr>
          </a:p>
          <a:p>
            <a:pPr indent="0" lvl="0" marL="0" rtl="0" algn="just">
              <a:lnSpc>
                <a:spcPct val="115000"/>
              </a:lnSpc>
              <a:spcBef>
                <a:spcPts val="600"/>
              </a:spcBef>
              <a:spcAft>
                <a:spcPts val="0"/>
              </a:spcAft>
              <a:buNone/>
            </a:pPr>
            <a:r>
              <a:t/>
            </a:r>
            <a:endParaRPr b="1">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b="1" lang="en-US">
                <a:solidFill>
                  <a:schemeClr val="dk1"/>
                </a:solidFill>
              </a:rPr>
              <a:t>Web Crawling</a:t>
            </a:r>
            <a:r>
              <a:rPr lang="en-US">
                <a:solidFill>
                  <a:schemeClr val="dk1"/>
                </a:solidFill>
              </a:rPr>
              <a:t>: The act of programmatically scanning a webpage for predefined information, such as web pages and the link structure that connects them.</a:t>
            </a:r>
            <a:endParaRPr>
              <a:solidFill>
                <a:schemeClr val="dk1"/>
              </a:solidFill>
            </a:endParaRPr>
          </a:p>
          <a:p>
            <a:pPr indent="0" lvl="0" marL="0" rtl="0" algn="l">
              <a:spcBef>
                <a:spcPts val="1200"/>
              </a:spcBef>
              <a:spcAft>
                <a:spcPts val="200"/>
              </a:spcAft>
              <a:buNone/>
            </a:pPr>
            <a:r>
              <a:t/>
            </a:r>
            <a:endParaRPr/>
          </a:p>
        </p:txBody>
      </p:sp>
      <p:pic>
        <p:nvPicPr>
          <p:cNvPr id="241" name="Google Shape;241;p31"/>
          <p:cNvPicPr preferRelativeResize="0"/>
          <p:nvPr/>
        </p:nvPicPr>
        <p:blipFill>
          <a:blip r:embed="rId3">
            <a:alphaModFix/>
          </a:blip>
          <a:stretch>
            <a:fillRect/>
          </a:stretch>
        </p:blipFill>
        <p:spPr>
          <a:xfrm>
            <a:off x="7802799" y="2042200"/>
            <a:ext cx="2353076" cy="1898000"/>
          </a:xfrm>
          <a:prstGeom prst="rect">
            <a:avLst/>
          </a:prstGeom>
          <a:noFill/>
          <a:ln>
            <a:noFill/>
          </a:ln>
        </p:spPr>
      </p:pic>
      <p:pic>
        <p:nvPicPr>
          <p:cNvPr id="242" name="Google Shape;242;p31"/>
          <p:cNvPicPr preferRelativeResize="0"/>
          <p:nvPr/>
        </p:nvPicPr>
        <p:blipFill>
          <a:blip r:embed="rId4">
            <a:alphaModFix/>
          </a:blip>
          <a:stretch>
            <a:fillRect/>
          </a:stretch>
        </p:blipFill>
        <p:spPr>
          <a:xfrm>
            <a:off x="8043601" y="4628175"/>
            <a:ext cx="2353075" cy="15610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381000" y="304800"/>
            <a:ext cx="10666411" cy="12772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320"/>
              <a:buFont typeface="Calibri"/>
              <a:buNone/>
            </a:pPr>
            <a:br>
              <a:rPr b="0" i="0" lang="en-US" sz="4320" u="none" cap="none" strike="noStrike">
                <a:solidFill>
                  <a:srgbClr val="3F3F3F"/>
                </a:solidFill>
                <a:latin typeface="Calibri"/>
                <a:ea typeface="Calibri"/>
                <a:cs typeface="Calibri"/>
                <a:sym typeface="Calibri"/>
              </a:rPr>
            </a:br>
            <a:br>
              <a:rPr b="0" i="0" lang="en-US" sz="4320" u="none" cap="none" strike="noStrike">
                <a:solidFill>
                  <a:srgbClr val="3F3F3F"/>
                </a:solidFill>
                <a:latin typeface="Calibri"/>
                <a:ea typeface="Calibri"/>
                <a:cs typeface="Calibri"/>
                <a:sym typeface="Calibri"/>
              </a:rPr>
            </a:br>
            <a:br>
              <a:rPr b="0" i="0" lang="en-US" sz="4320" u="none" cap="none" strike="noStrike">
                <a:solidFill>
                  <a:srgbClr val="3F3F3F"/>
                </a:solidFill>
                <a:latin typeface="Calibri"/>
                <a:ea typeface="Calibri"/>
                <a:cs typeface="Calibri"/>
                <a:sym typeface="Calibri"/>
              </a:rPr>
            </a:br>
            <a:r>
              <a:rPr b="0" i="0" lang="en-US" sz="4320" u="none" cap="none" strike="noStrike">
                <a:solidFill>
                  <a:srgbClr val="3F3F3F"/>
                </a:solidFill>
                <a:latin typeface="Calibri"/>
                <a:ea typeface="Calibri"/>
                <a:cs typeface="Calibri"/>
                <a:sym typeface="Calibri"/>
              </a:rPr>
              <a:t> Boolean Retrieval - Information Retrieval (IR)</a:t>
            </a:r>
            <a:endParaRPr/>
          </a:p>
        </p:txBody>
      </p:sp>
      <p:sp>
        <p:nvSpPr>
          <p:cNvPr id="112" name="Google Shape;112;p14"/>
          <p:cNvSpPr txBox="1"/>
          <p:nvPr>
            <p:ph idx="1" type="body"/>
          </p:nvPr>
        </p:nvSpPr>
        <p:spPr>
          <a:xfrm>
            <a:off x="449943" y="1712686"/>
            <a:ext cx="11451771" cy="3715657"/>
          </a:xfrm>
          <a:prstGeom prst="rect">
            <a:avLst/>
          </a:prstGeom>
          <a:noFill/>
          <a:ln>
            <a:noFill/>
          </a:ln>
        </p:spPr>
        <p:txBody>
          <a:bodyPr anchorCtr="0" anchor="t" bIns="45700" lIns="0" spcFirstLastPara="1" rIns="0" wrap="square" tIns="45700">
            <a:noAutofit/>
          </a:bodyPr>
          <a:lstStyle/>
          <a:p>
            <a:pPr indent="0" lvl="0" marL="91440" marR="0" rtl="0" algn="l">
              <a:lnSpc>
                <a:spcPct val="90000"/>
              </a:lnSpc>
              <a:spcBef>
                <a:spcPts val="0"/>
              </a:spcBef>
              <a:spcAft>
                <a:spcPts val="0"/>
              </a:spcAft>
              <a:buClr>
                <a:schemeClr val="accent1"/>
              </a:buClr>
              <a:buSzPts val="2000"/>
              <a:buFont typeface="Calibri"/>
              <a:buNone/>
            </a:pPr>
            <a:r>
              <a:t/>
            </a:r>
            <a:endParaRPr b="1" i="0" sz="2000" u="none" cap="none" strike="noStrike">
              <a:solidFill>
                <a:srgbClr val="3F3F3F"/>
              </a:solidFill>
              <a:latin typeface="Calibri"/>
              <a:ea typeface="Calibri"/>
              <a:cs typeface="Calibri"/>
              <a:sym typeface="Calibri"/>
            </a:endParaRPr>
          </a:p>
          <a:p>
            <a:pPr indent="-127000" lvl="0" marL="91440" marR="0" rtl="0" algn="l">
              <a:lnSpc>
                <a:spcPct val="90000"/>
              </a:lnSpc>
              <a:spcBef>
                <a:spcPts val="1400"/>
              </a:spcBef>
              <a:spcAft>
                <a:spcPts val="0"/>
              </a:spcAft>
              <a:buClr>
                <a:schemeClr val="accent1"/>
              </a:buClr>
              <a:buSzPts val="2000"/>
              <a:buFont typeface="Calibri"/>
              <a:buChar char=" "/>
            </a:pPr>
            <a:r>
              <a:rPr b="1" i="0" lang="en-US" sz="2000" u="none" cap="none" strike="noStrike">
                <a:solidFill>
                  <a:srgbClr val="3F3F3F"/>
                </a:solidFill>
                <a:latin typeface="Calibri"/>
                <a:ea typeface="Calibri"/>
                <a:cs typeface="Calibri"/>
                <a:sym typeface="Calibri"/>
              </a:rPr>
              <a:t>Information</a:t>
            </a:r>
            <a:r>
              <a:rPr b="0" i="0" lang="en-US" sz="2000" u="none" cap="none" strike="noStrike">
                <a:solidFill>
                  <a:srgbClr val="3F3F3F"/>
                </a:solidFill>
                <a:latin typeface="Calibri"/>
                <a:ea typeface="Calibri"/>
                <a:cs typeface="Calibri"/>
                <a:sym typeface="Calibri"/>
              </a:rPr>
              <a:t> </a:t>
            </a:r>
            <a:r>
              <a:rPr b="1" i="0" lang="en-US" sz="2000" u="none" cap="none" strike="noStrike">
                <a:solidFill>
                  <a:srgbClr val="3F3F3F"/>
                </a:solidFill>
                <a:latin typeface="Calibri"/>
                <a:ea typeface="Calibri"/>
                <a:cs typeface="Calibri"/>
                <a:sym typeface="Calibri"/>
              </a:rPr>
              <a:t>Retrieval</a:t>
            </a:r>
            <a:r>
              <a:rPr b="0" i="0" lang="en-US" sz="2000" u="none" cap="none" strike="noStrike">
                <a:solidFill>
                  <a:srgbClr val="3F3F3F"/>
                </a:solidFill>
                <a:latin typeface="Calibri"/>
                <a:ea typeface="Calibri"/>
                <a:cs typeface="Calibri"/>
                <a:sym typeface="Calibri"/>
              </a:rPr>
              <a:t>: Finding material of an unstructured nature(text) that satisfies an information need from within large collections`(Computer).</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Use: Web Search, Domain-specific search, Personal Information Retrieval. e.g.: reference librarians, google search etc. </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Problem example: </a:t>
            </a:r>
            <a:endParaRPr/>
          </a:p>
          <a:p>
            <a:pPr indent="-127000" lvl="0" marL="91440" marR="0" rtl="0" algn="l">
              <a:lnSpc>
                <a:spcPct val="90000"/>
              </a:lnSpc>
              <a:spcBef>
                <a:spcPts val="1400"/>
              </a:spcBef>
              <a:spcAft>
                <a:spcPts val="0"/>
              </a:spcAft>
              <a:buClr>
                <a:schemeClr val="accent1"/>
              </a:buClr>
              <a:buSzPts val="2000"/>
              <a:buFont typeface="Calibri"/>
              <a:buChar char=" "/>
            </a:pPr>
            <a:r>
              <a:rPr b="1" i="0" lang="en-US" sz="2000" u="none" cap="none" strike="noStrike">
                <a:solidFill>
                  <a:srgbClr val="3F3F3F"/>
                </a:solidFill>
                <a:latin typeface="Calibri"/>
                <a:ea typeface="Calibri"/>
                <a:cs typeface="Calibri"/>
                <a:sym typeface="Calibri"/>
              </a:rPr>
              <a:t>Query</a:t>
            </a:r>
            <a:r>
              <a:rPr b="0" i="0" lang="en-US" sz="2000" u="none" cap="none" strike="noStrike">
                <a:solidFill>
                  <a:srgbClr val="3F3F3F"/>
                </a:solidFill>
                <a:latin typeface="Calibri"/>
                <a:ea typeface="Calibri"/>
                <a:cs typeface="Calibri"/>
                <a:sym typeface="Calibri"/>
              </a:rPr>
              <a:t> : Brutus and Caesar, but NOT Calpurnia in Shakespeare’s collection</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descr="Image result for shakespeare collection books" id="113" name="Google Shape;113;p14"/>
          <p:cNvPicPr preferRelativeResize="0"/>
          <p:nvPr/>
        </p:nvPicPr>
        <p:blipFill rotWithShape="1">
          <a:blip r:embed="rId3">
            <a:alphaModFix/>
          </a:blip>
          <a:srcRect b="0" l="0" r="0" t="0"/>
          <a:stretch/>
        </p:blipFill>
        <p:spPr>
          <a:xfrm>
            <a:off x="8236923" y="3294743"/>
            <a:ext cx="3588591" cy="2447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674950" y="286600"/>
            <a:ext cx="104808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Page Rank</a:t>
            </a:r>
            <a:endParaRPr/>
          </a:p>
        </p:txBody>
      </p:sp>
      <p:sp>
        <p:nvSpPr>
          <p:cNvPr id="248" name="Google Shape;248;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12700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An algorithm used by many search engines to rank importance and relevance</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Important to understand to get your page closer to the top of search engine.</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Average PageRank within a website: 1</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Total page rank within website increases with number of pages.</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Other pages link to yours: Increase average PageRank</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Including external link(s) on your page decreases average PageRank.</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713700" y="286600"/>
            <a:ext cx="104421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Page Rank</a:t>
            </a:r>
            <a:endParaRPr/>
          </a:p>
        </p:txBody>
      </p:sp>
      <p:pic>
        <p:nvPicPr>
          <p:cNvPr id="254" name="Google Shape;254;p33"/>
          <p:cNvPicPr preferRelativeResize="0"/>
          <p:nvPr>
            <p:ph idx="1" type="body"/>
          </p:nvPr>
        </p:nvPicPr>
        <p:blipFill rotWithShape="1">
          <a:blip r:embed="rId3">
            <a:alphaModFix/>
          </a:blip>
          <a:srcRect b="0" l="0" r="0" t="0"/>
          <a:stretch/>
        </p:blipFill>
        <p:spPr>
          <a:xfrm>
            <a:off x="6655984" y="892851"/>
            <a:ext cx="4965432" cy="3322874"/>
          </a:xfrm>
          <a:prstGeom prst="rect">
            <a:avLst/>
          </a:prstGeom>
          <a:noFill/>
          <a:ln>
            <a:noFill/>
          </a:ln>
        </p:spPr>
      </p:pic>
      <p:sp>
        <p:nvSpPr>
          <p:cNvPr id="255" name="Google Shape;255;p33"/>
          <p:cNvSpPr txBox="1"/>
          <p:nvPr/>
        </p:nvSpPr>
        <p:spPr>
          <a:xfrm>
            <a:off x="6798117" y="433852"/>
            <a:ext cx="424929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Fully Meshed Network</a:t>
            </a:r>
            <a:endParaRPr/>
          </a:p>
        </p:txBody>
      </p:sp>
      <p:pic>
        <p:nvPicPr>
          <p:cNvPr id="256" name="Google Shape;256;p33"/>
          <p:cNvPicPr preferRelativeResize="0"/>
          <p:nvPr/>
        </p:nvPicPr>
        <p:blipFill rotWithShape="1">
          <a:blip r:embed="rId4">
            <a:alphaModFix/>
          </a:blip>
          <a:srcRect b="0" l="0" r="0" t="0"/>
          <a:stretch/>
        </p:blipFill>
        <p:spPr>
          <a:xfrm>
            <a:off x="1404117" y="3203727"/>
            <a:ext cx="3731409" cy="3143911"/>
          </a:xfrm>
          <a:prstGeom prst="rect">
            <a:avLst/>
          </a:prstGeom>
          <a:noFill/>
          <a:ln>
            <a:noFill/>
          </a:ln>
        </p:spPr>
      </p:pic>
      <p:sp>
        <p:nvSpPr>
          <p:cNvPr id="257" name="Google Shape;257;p33"/>
          <p:cNvSpPr txBox="1"/>
          <p:nvPr/>
        </p:nvSpPr>
        <p:spPr>
          <a:xfrm>
            <a:off x="1404117" y="2787074"/>
            <a:ext cx="313660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Hierarchal network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4"/>
          <p:cNvSpPr txBox="1"/>
          <p:nvPr>
            <p:ph type="title"/>
          </p:nvPr>
        </p:nvSpPr>
        <p:spPr>
          <a:xfrm>
            <a:off x="752450" y="286600"/>
            <a:ext cx="104031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Page Rank</a:t>
            </a:r>
            <a:endParaRPr/>
          </a:p>
        </p:txBody>
      </p:sp>
      <p:sp>
        <p:nvSpPr>
          <p:cNvPr id="263" name="Google Shape;263;p3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127000" lvl="0" marL="91440" marR="0" rtl="0" algn="l">
              <a:lnSpc>
                <a:spcPct val="90000"/>
              </a:lnSpc>
              <a:spcBef>
                <a:spcPts val="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Content Creators Favored</a:t>
            </a:r>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2 ways of increasing your PR greatly:</a:t>
            </a:r>
            <a:endParaRPr/>
          </a:p>
          <a:p>
            <a:pPr indent="-182880" lvl="1" marL="384048" marR="0" rtl="0" algn="l">
              <a:lnSpc>
                <a:spcPct val="90000"/>
              </a:lnSpc>
              <a:spcBef>
                <a:spcPts val="4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Many smaller webpages with links to your page</a:t>
            </a:r>
            <a:endParaRPr/>
          </a:p>
          <a:p>
            <a:pPr indent="-182880" lvl="1" marL="384048" marR="0" rtl="0" algn="l">
              <a:lnSpc>
                <a:spcPct val="90000"/>
              </a:lnSpc>
              <a:spcBef>
                <a:spcPts val="6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One or more webpages with a link to your page.</a:t>
            </a:r>
            <a:endParaRPr/>
          </a:p>
          <a:p>
            <a:pPr indent="-127000" lvl="0" marL="91440" marR="0" rtl="0" algn="l">
              <a:lnSpc>
                <a:spcPct val="90000"/>
              </a:lnSpc>
              <a:spcBef>
                <a:spcPts val="1600"/>
              </a:spcBef>
              <a:spcAft>
                <a:spcPts val="0"/>
              </a:spcAft>
              <a:buClr>
                <a:schemeClr val="accent1"/>
              </a:buClr>
              <a:buSzPts val="2000"/>
              <a:buFont typeface="Calibri"/>
              <a:buChar char=" "/>
            </a:pPr>
            <a:r>
              <a:rPr b="0" i="0" lang="en-US" sz="2000" u="none" cap="none" strike="noStrike">
                <a:solidFill>
                  <a:srgbClr val="3F3F3F"/>
                </a:solidFill>
                <a:latin typeface="Calibri"/>
                <a:ea typeface="Calibri"/>
                <a:cs typeface="Calibri"/>
                <a:sym typeface="Calibri"/>
              </a:rPr>
              <a:t>Influence of Site Map</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ph type="title"/>
          </p:nvPr>
        </p:nvSpPr>
        <p:spPr>
          <a:xfrm>
            <a:off x="810550" y="286600"/>
            <a:ext cx="103452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References</a:t>
            </a:r>
            <a:endParaRPr/>
          </a:p>
        </p:txBody>
      </p:sp>
      <p:sp>
        <p:nvSpPr>
          <p:cNvPr id="269" name="Google Shape;269;p3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127000" lvl="0" marL="91440" marR="0" rtl="0" algn="l">
              <a:lnSpc>
                <a:spcPct val="90000"/>
              </a:lnSpc>
              <a:spcBef>
                <a:spcPts val="0"/>
              </a:spcBef>
              <a:spcAft>
                <a:spcPts val="0"/>
              </a:spcAft>
              <a:buClr>
                <a:schemeClr val="accent1"/>
              </a:buClr>
              <a:buSzPts val="2000"/>
              <a:buFont typeface="Calibri"/>
              <a:buChar char=" "/>
            </a:pPr>
            <a:r>
              <a:rPr b="0" i="0" lang="en-US" sz="2000" u="sng" cap="none" strike="noStrike">
                <a:solidFill>
                  <a:schemeClr val="hlink"/>
                </a:solidFill>
                <a:latin typeface="Calibri"/>
                <a:ea typeface="Calibri"/>
                <a:cs typeface="Calibri"/>
                <a:sym typeface="Calibri"/>
                <a:hlinkClick r:id="rId3"/>
              </a:rPr>
              <a:t>http://www.cs.princeton.edu/~chazelle/courses/BIB/pagerank.htm</a:t>
            </a:r>
            <a:endParaRPr b="0" i="0" sz="2000" u="none" cap="none" strike="noStrike">
              <a:solidFill>
                <a:srgbClr val="3F3F3F"/>
              </a:solidFill>
              <a:latin typeface="Calibri"/>
              <a:ea typeface="Calibri"/>
              <a:cs typeface="Calibri"/>
              <a:sym typeface="Calibri"/>
            </a:endParaRPr>
          </a:p>
          <a:p>
            <a:pPr indent="-127000" lvl="0" marL="91440" marR="0" rtl="0" algn="l">
              <a:lnSpc>
                <a:spcPct val="90000"/>
              </a:lnSpc>
              <a:spcBef>
                <a:spcPts val="1400"/>
              </a:spcBef>
              <a:spcAft>
                <a:spcPts val="0"/>
              </a:spcAft>
              <a:buClr>
                <a:schemeClr val="accent1"/>
              </a:buClr>
              <a:buSzPts val="2000"/>
              <a:buFont typeface="Calibri"/>
              <a:buChar char=" "/>
            </a:pPr>
            <a:r>
              <a:rPr b="0" i="0" lang="en-US" sz="2000" u="sng" cap="none" strike="noStrike">
                <a:solidFill>
                  <a:schemeClr val="hlink"/>
                </a:solidFill>
                <a:latin typeface="Calibri"/>
                <a:ea typeface="Calibri"/>
                <a:cs typeface="Calibri"/>
                <a:sym typeface="Calibri"/>
                <a:hlinkClick r:id="rId4"/>
              </a:rPr>
              <a:t>http://www.westlawinternational.com/updates/update-september-2013/</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6"/>
          <p:cNvSpPr txBox="1"/>
          <p:nvPr>
            <p:ph idx="1" type="body"/>
          </p:nvPr>
        </p:nvSpPr>
        <p:spPr>
          <a:xfrm>
            <a:off x="1097280" y="1845734"/>
            <a:ext cx="10058400" cy="4023300"/>
          </a:xfrm>
          <a:prstGeom prst="rect">
            <a:avLst/>
          </a:prstGeom>
        </p:spPr>
        <p:txBody>
          <a:bodyPr anchorCtr="0" anchor="t" bIns="45700" lIns="0" spcFirstLastPara="1" rIns="0" wrap="square" tIns="45700">
            <a:noAutofit/>
          </a:bodyPr>
          <a:lstStyle/>
          <a:p>
            <a:pPr indent="0" lvl="0" marL="0" rtl="0" algn="ctr">
              <a:spcBef>
                <a:spcPts val="1200"/>
              </a:spcBef>
              <a:spcAft>
                <a:spcPts val="200"/>
              </a:spcAft>
              <a:buNone/>
            </a:pPr>
            <a:r>
              <a:rPr b="1" lang="en-US" sz="7200"/>
              <a:t>Thank you!!</a:t>
            </a:r>
            <a:endParaRPr b="1" sz="7200"/>
          </a:p>
        </p:txBody>
      </p:sp>
      <p:pic>
        <p:nvPicPr>
          <p:cNvPr id="276" name="Google Shape;276;p36"/>
          <p:cNvPicPr preferRelativeResize="0"/>
          <p:nvPr/>
        </p:nvPicPr>
        <p:blipFill>
          <a:blip r:embed="rId3">
            <a:alphaModFix/>
          </a:blip>
          <a:stretch>
            <a:fillRect/>
          </a:stretch>
        </p:blipFill>
        <p:spPr>
          <a:xfrm>
            <a:off x="152400" y="152400"/>
            <a:ext cx="11719951" cy="160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696231" y="247650"/>
            <a:ext cx="10628993" cy="1262743"/>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320"/>
              <a:buFont typeface="Calibri"/>
              <a:buNone/>
            </a:pPr>
            <a:br>
              <a:rPr b="0" i="0" lang="en-US" sz="4320" u="none" cap="none" strike="noStrike">
                <a:solidFill>
                  <a:srgbClr val="3F3F3F"/>
                </a:solidFill>
                <a:latin typeface="Calibri"/>
                <a:ea typeface="Calibri"/>
                <a:cs typeface="Calibri"/>
                <a:sym typeface="Calibri"/>
              </a:rPr>
            </a:br>
            <a:r>
              <a:rPr b="0" i="0" lang="en-US" sz="4320" u="none" cap="none" strike="noStrike">
                <a:solidFill>
                  <a:srgbClr val="3F3F3F"/>
                </a:solidFill>
                <a:latin typeface="Calibri"/>
                <a:ea typeface="Calibri"/>
                <a:cs typeface="Calibri"/>
                <a:sym typeface="Calibri"/>
              </a:rPr>
              <a:t>Boolean Retrieval</a:t>
            </a:r>
            <a:r>
              <a:rPr lang="en-US" sz="4320"/>
              <a:t> </a:t>
            </a:r>
            <a:r>
              <a:rPr b="0" i="0" lang="en-US" sz="4320" u="none" cap="none" strike="noStrike">
                <a:solidFill>
                  <a:srgbClr val="3F3F3F"/>
                </a:solidFill>
                <a:latin typeface="Calibri"/>
                <a:ea typeface="Calibri"/>
                <a:cs typeface="Calibri"/>
                <a:sym typeface="Calibri"/>
              </a:rPr>
              <a:t>-- Boolean Retrieval Model</a:t>
            </a:r>
            <a:endParaRPr/>
          </a:p>
        </p:txBody>
      </p:sp>
      <p:sp>
        <p:nvSpPr>
          <p:cNvPr id="119" name="Google Shape;119;p15"/>
          <p:cNvSpPr txBox="1"/>
          <p:nvPr>
            <p:ph idx="1" type="body"/>
          </p:nvPr>
        </p:nvSpPr>
        <p:spPr>
          <a:xfrm>
            <a:off x="769257" y="1849322"/>
            <a:ext cx="10697029" cy="4595021"/>
          </a:xfrm>
          <a:prstGeom prst="rect">
            <a:avLst/>
          </a:prstGeom>
          <a:no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chemeClr val="accent1"/>
              </a:buClr>
              <a:buSzPts val="2000"/>
              <a:buFont typeface="Calibri"/>
              <a:buNone/>
            </a:pPr>
            <a:r>
              <a:rPr b="1" i="0" lang="en-US" sz="2000" u="none" cap="none" strike="noStrike">
                <a:solidFill>
                  <a:srgbClr val="3F3F3F"/>
                </a:solidFill>
                <a:latin typeface="Calibri"/>
                <a:ea typeface="Calibri"/>
                <a:cs typeface="Calibri"/>
                <a:sym typeface="Calibri"/>
              </a:rPr>
              <a:t>Solution 1: </a:t>
            </a:r>
            <a:r>
              <a:rPr b="0" i="0" lang="en-US" sz="2000" u="none" cap="none" strike="noStrike">
                <a:solidFill>
                  <a:srgbClr val="3F3F3F"/>
                </a:solidFill>
                <a:latin typeface="Calibri"/>
                <a:ea typeface="Calibri"/>
                <a:cs typeface="Calibri"/>
                <a:sym typeface="Calibri"/>
              </a:rPr>
              <a:t>Linear Scan from beginning through all text by grep command in unix. </a:t>
            </a:r>
            <a:endParaRPr/>
          </a:p>
          <a:p>
            <a:pPr indent="0" lvl="0" marL="0" marR="0" rtl="0" algn="l">
              <a:lnSpc>
                <a:spcPct val="90000"/>
              </a:lnSpc>
              <a:spcBef>
                <a:spcPts val="1400"/>
              </a:spcBef>
              <a:spcAft>
                <a:spcPts val="0"/>
              </a:spcAft>
              <a:buClr>
                <a:schemeClr val="accent1"/>
              </a:buClr>
              <a:buSzPts val="2000"/>
              <a:buFont typeface="Calibri"/>
              <a:buNone/>
            </a:pPr>
            <a:r>
              <a:rPr b="1" i="0" lang="en-US" sz="2000" u="none" cap="none" strike="noStrike">
                <a:solidFill>
                  <a:srgbClr val="3F3F3F"/>
                </a:solidFill>
                <a:latin typeface="Calibri"/>
                <a:ea typeface="Calibri"/>
                <a:cs typeface="Calibri"/>
                <a:sym typeface="Calibri"/>
              </a:rPr>
              <a:t>Solution 2</a:t>
            </a:r>
            <a:r>
              <a:rPr b="0" i="0" lang="en-US" sz="2000" u="none" cap="none" strike="noStrike">
                <a:solidFill>
                  <a:srgbClr val="3F3F3F"/>
                </a:solidFill>
                <a:latin typeface="Calibri"/>
                <a:ea typeface="Calibri"/>
                <a:cs typeface="Calibri"/>
                <a:sym typeface="Calibri"/>
              </a:rPr>
              <a:t>: Index </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137160" lvl="0" marL="9144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 The statement “Brutus AND Ceasar AND NOT Calpurnia” becomes</a:t>
            </a:r>
            <a:endParaRPr/>
          </a:p>
          <a:p>
            <a:pPr indent="-91440" lvl="0" marL="91440" marR="0" rtl="0" algn="l">
              <a:lnSpc>
                <a:spcPct val="90000"/>
              </a:lnSpc>
              <a:spcBef>
                <a:spcPts val="20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110100 AND 110111 AND 101111 = 100100</a:t>
            </a:r>
            <a:endParaRPr/>
          </a:p>
          <a:p>
            <a:pPr indent="-137160" lvl="0" marL="9144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 Therefore “Anthony and Cleopatra” and “Hamlet” is returned</a:t>
            </a:r>
            <a:endParaRPr/>
          </a:p>
          <a:p>
            <a:pPr indent="-127000" lvl="0" marL="91440" marR="0" rtl="0" algn="l">
              <a:lnSpc>
                <a:spcPct val="90000"/>
              </a:lnSpc>
              <a:spcBef>
                <a:spcPts val="1400"/>
              </a:spcBef>
              <a:spcAft>
                <a:spcPts val="0"/>
              </a:spcAft>
              <a:buClr>
                <a:schemeClr val="accent1"/>
              </a:buClr>
              <a:buSzPts val="2000"/>
              <a:buFont typeface="Calibri"/>
              <a:buChar char=" "/>
            </a:pPr>
            <a:r>
              <a:rPr b="1" i="0" lang="en-US" sz="2000" u="none" cap="none" strike="noStrike">
                <a:solidFill>
                  <a:srgbClr val="3F3F3F"/>
                </a:solidFill>
                <a:latin typeface="Calibri"/>
                <a:ea typeface="Calibri"/>
                <a:cs typeface="Calibri"/>
                <a:sym typeface="Calibri"/>
              </a:rPr>
              <a:t>Boolean Retrieval Model</a:t>
            </a:r>
            <a:r>
              <a:rPr b="0" i="0" lang="en-US" sz="2000" u="none" cap="none" strike="noStrike">
                <a:solidFill>
                  <a:srgbClr val="3F3F3F"/>
                </a:solidFill>
                <a:latin typeface="Calibri"/>
                <a:ea typeface="Calibri"/>
                <a:cs typeface="Calibri"/>
                <a:sym typeface="Calibri"/>
              </a:rPr>
              <a:t>: Process a query by using Boolean Index with operators AND, OR and NOT.</a:t>
            </a:r>
            <a:endParaRPr/>
          </a:p>
        </p:txBody>
      </p:sp>
      <p:pic>
        <p:nvPicPr>
          <p:cNvPr id="120" name="Google Shape;120;p15"/>
          <p:cNvPicPr preferRelativeResize="0"/>
          <p:nvPr/>
        </p:nvPicPr>
        <p:blipFill rotWithShape="1">
          <a:blip r:embed="rId3">
            <a:alphaModFix/>
          </a:blip>
          <a:srcRect b="0" l="0" r="0" t="0"/>
          <a:stretch/>
        </p:blipFill>
        <p:spPr>
          <a:xfrm>
            <a:off x="7695972" y="2209330"/>
            <a:ext cx="4496028" cy="20259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1112383" y="130630"/>
            <a:ext cx="10421257" cy="132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320"/>
              <a:buFont typeface="Calibri"/>
              <a:buNone/>
            </a:pPr>
            <a:r>
              <a:rPr b="0" i="0" lang="en-US" sz="4320" u="none" cap="none" strike="noStrike">
                <a:solidFill>
                  <a:srgbClr val="3F3F3F"/>
                </a:solidFill>
                <a:latin typeface="Calibri"/>
                <a:ea typeface="Calibri"/>
                <a:cs typeface="Calibri"/>
                <a:sym typeface="Calibri"/>
              </a:rPr>
              <a:t>Boolean Retrieval </a:t>
            </a:r>
            <a:br>
              <a:rPr b="0" i="0" lang="en-US" sz="4320" u="none" cap="none" strike="noStrike">
                <a:solidFill>
                  <a:srgbClr val="3F3F3F"/>
                </a:solidFill>
                <a:latin typeface="Calibri"/>
                <a:ea typeface="Calibri"/>
                <a:cs typeface="Calibri"/>
                <a:sym typeface="Calibri"/>
              </a:rPr>
            </a:br>
            <a:r>
              <a:rPr b="0" i="0" lang="en-US" sz="4320" u="none" cap="none" strike="noStrike">
                <a:solidFill>
                  <a:srgbClr val="3F3F3F"/>
                </a:solidFill>
                <a:latin typeface="Calibri"/>
                <a:ea typeface="Calibri"/>
                <a:cs typeface="Calibri"/>
                <a:sym typeface="Calibri"/>
              </a:rPr>
              <a:t>                                                -- Inverted Index</a:t>
            </a:r>
            <a:endParaRPr/>
          </a:p>
        </p:txBody>
      </p:sp>
      <p:sp>
        <p:nvSpPr>
          <p:cNvPr id="126" name="Google Shape;126;p16"/>
          <p:cNvSpPr txBox="1"/>
          <p:nvPr>
            <p:ph idx="1" type="body"/>
          </p:nvPr>
        </p:nvSpPr>
        <p:spPr>
          <a:xfrm>
            <a:off x="658360" y="1789471"/>
            <a:ext cx="11141754" cy="4770985"/>
          </a:xfrm>
          <a:prstGeom prst="rect">
            <a:avLst/>
          </a:prstGeom>
          <a:noFill/>
          <a:ln>
            <a:noFill/>
          </a:ln>
        </p:spPr>
        <p:txBody>
          <a:bodyPr anchorCtr="0" anchor="t" bIns="45700" lIns="0" spcFirstLastPara="1" rIns="0" wrap="square" tIns="45700">
            <a:noAutofit/>
          </a:bodyPr>
          <a:lstStyle/>
          <a:p>
            <a:pPr indent="-91440" lvl="0" marL="91440" marR="0" rtl="0" algn="l">
              <a:lnSpc>
                <a:spcPct val="90000"/>
              </a:lnSpc>
              <a:spcBef>
                <a:spcPts val="0"/>
              </a:spcBef>
              <a:spcAft>
                <a:spcPts val="0"/>
              </a:spcAft>
              <a:buClr>
                <a:schemeClr val="accent1"/>
              </a:buClr>
              <a:buSzPts val="2000"/>
              <a:buFont typeface="Calibri"/>
              <a:buNone/>
            </a:pPr>
            <a:r>
              <a:rPr b="1" i="0" lang="en-US" sz="2000" u="none" cap="none" strike="noStrike">
                <a:solidFill>
                  <a:srgbClr val="3F3F3F"/>
                </a:solidFill>
                <a:latin typeface="Calibri"/>
                <a:ea typeface="Calibri"/>
                <a:cs typeface="Calibri"/>
                <a:sym typeface="Calibri"/>
              </a:rPr>
              <a:t>Ad-hoc Retrieval</a:t>
            </a:r>
            <a:r>
              <a:rPr b="0" i="0" lang="en-US" sz="2000" u="none" cap="none" strike="noStrike">
                <a:solidFill>
                  <a:srgbClr val="3F3F3F"/>
                </a:solidFill>
                <a:latin typeface="Calibri"/>
                <a:ea typeface="Calibri"/>
                <a:cs typeface="Calibri"/>
                <a:sym typeface="Calibri"/>
              </a:rPr>
              <a:t>: Standard IR task. From collection, retrieves relevant documents based on arbitrary IN.</a:t>
            </a:r>
            <a:endParaRPr/>
          </a:p>
          <a:p>
            <a:pPr indent="-91440" lvl="0" marL="91440" marR="0" rtl="0" algn="l">
              <a:lnSpc>
                <a:spcPct val="90000"/>
              </a:lnSpc>
              <a:spcBef>
                <a:spcPts val="200"/>
              </a:spcBef>
              <a:spcAft>
                <a:spcPts val="0"/>
              </a:spcAft>
              <a:buClr>
                <a:schemeClr val="accent1"/>
              </a:buClr>
              <a:buSzPts val="2000"/>
              <a:buFont typeface="Calibri"/>
              <a:buNone/>
            </a:pPr>
            <a:r>
              <a:rPr b="0" i="0" lang="en-US" sz="2000" u="none" cap="none" strike="noStrike">
                <a:solidFill>
                  <a:srgbClr val="3F3F3F"/>
                </a:solidFill>
                <a:latin typeface="Calibri"/>
                <a:ea typeface="Calibri"/>
                <a:cs typeface="Calibri"/>
                <a:sym typeface="Calibri"/>
              </a:rPr>
              <a:t>Problem: create an incidence matrix in a much larger size? Too large to store.</a:t>
            </a:r>
            <a:endParaRPr/>
          </a:p>
          <a:p>
            <a:pPr indent="-91440" lvl="0" marL="91440" marR="0" rtl="0" algn="l">
              <a:lnSpc>
                <a:spcPct val="90000"/>
              </a:lnSpc>
              <a:spcBef>
                <a:spcPts val="200"/>
              </a:spcBef>
              <a:spcAft>
                <a:spcPts val="0"/>
              </a:spcAft>
              <a:buClr>
                <a:schemeClr val="accent1"/>
              </a:buClr>
              <a:buSzPts val="2000"/>
              <a:buFont typeface="Calibri"/>
              <a:buNone/>
            </a:pPr>
            <a:r>
              <a:rPr b="1" i="0" lang="en-US" sz="2000" u="none" cap="none" strike="noStrike">
                <a:solidFill>
                  <a:srgbClr val="3F3F3F"/>
                </a:solidFill>
                <a:latin typeface="Calibri"/>
                <a:ea typeface="Calibri"/>
                <a:cs typeface="Calibri"/>
                <a:sym typeface="Calibri"/>
              </a:rPr>
              <a:t>Inverted Index: </a:t>
            </a:r>
            <a:r>
              <a:rPr b="0" i="0" lang="en-US" sz="2000" u="none" cap="none" strike="noStrike">
                <a:solidFill>
                  <a:srgbClr val="3F3F3F"/>
                </a:solidFill>
                <a:latin typeface="Calibri"/>
                <a:ea typeface="Calibri"/>
                <a:cs typeface="Calibri"/>
                <a:sym typeface="Calibri"/>
              </a:rPr>
              <a:t>an index data structure storing a mapping from content</a:t>
            </a:r>
            <a:endParaRPr/>
          </a:p>
          <a:p>
            <a:pPr indent="-91440" lvl="0" marL="91440" marR="0" rtl="0" algn="l">
              <a:lnSpc>
                <a:spcPct val="90000"/>
              </a:lnSpc>
              <a:spcBef>
                <a:spcPts val="2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descr="Image result for inverted index" id="127" name="Google Shape;127;p16"/>
          <p:cNvPicPr preferRelativeResize="0"/>
          <p:nvPr/>
        </p:nvPicPr>
        <p:blipFill rotWithShape="1">
          <a:blip r:embed="rId3">
            <a:alphaModFix/>
          </a:blip>
          <a:srcRect b="0" l="0" r="0" t="0"/>
          <a:stretch/>
        </p:blipFill>
        <p:spPr>
          <a:xfrm>
            <a:off x="776515" y="3178628"/>
            <a:ext cx="6174921" cy="3087461"/>
          </a:xfrm>
          <a:prstGeom prst="rect">
            <a:avLst/>
          </a:prstGeom>
          <a:noFill/>
          <a:ln>
            <a:noFill/>
          </a:ln>
        </p:spPr>
      </p:pic>
      <p:pic>
        <p:nvPicPr>
          <p:cNvPr id="128" name="Google Shape;128;p16"/>
          <p:cNvPicPr preferRelativeResize="0"/>
          <p:nvPr/>
        </p:nvPicPr>
        <p:blipFill rotWithShape="1">
          <a:blip r:embed="rId4">
            <a:alphaModFix/>
          </a:blip>
          <a:srcRect b="0" l="0" r="0" t="0"/>
          <a:stretch/>
        </p:blipFill>
        <p:spPr>
          <a:xfrm>
            <a:off x="7407018" y="3571638"/>
            <a:ext cx="4008467" cy="23014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641556" y="272016"/>
            <a:ext cx="10407443" cy="123265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Processing Boolean queries</a:t>
            </a:r>
            <a:endParaRPr/>
          </a:p>
        </p:txBody>
      </p:sp>
      <p:sp>
        <p:nvSpPr>
          <p:cNvPr id="134" name="Google Shape;134;p17"/>
          <p:cNvSpPr txBox="1"/>
          <p:nvPr>
            <p:ph idx="1" type="body"/>
          </p:nvPr>
        </p:nvSpPr>
        <p:spPr>
          <a:xfrm>
            <a:off x="641556" y="1819349"/>
            <a:ext cx="9905999" cy="974004"/>
          </a:xfrm>
          <a:prstGeom prst="rect">
            <a:avLst/>
          </a:prstGeom>
          <a:noFill/>
          <a:ln>
            <a:noFill/>
          </a:ln>
        </p:spPr>
        <p:txBody>
          <a:bodyPr anchorCtr="0" anchor="t" bIns="45700" lIns="0" spcFirstLastPara="1" rIns="0" wrap="square" tIns="45700">
            <a:noAutofit/>
          </a:bodyPr>
          <a:lstStyle/>
          <a:p>
            <a:pPr indent="-177800" lvl="0" marL="91440" marR="0" rtl="0" algn="l">
              <a:lnSpc>
                <a:spcPct val="90000"/>
              </a:lnSpc>
              <a:spcBef>
                <a:spcPts val="0"/>
              </a:spcBef>
              <a:spcAft>
                <a:spcPts val="0"/>
              </a:spcAft>
              <a:buClr>
                <a:schemeClr val="dk1"/>
              </a:buClr>
              <a:buSzPts val="2800"/>
              <a:buFont typeface="Arial"/>
              <a:buChar char="•"/>
            </a:pPr>
            <a:r>
              <a:rPr b="0" i="0" lang="en-US" sz="2400" u="none" cap="none" strike="noStrike">
                <a:solidFill>
                  <a:srgbClr val="3F3F3F"/>
                </a:solidFill>
                <a:latin typeface="Calibri"/>
                <a:ea typeface="Calibri"/>
                <a:cs typeface="Calibri"/>
                <a:sym typeface="Calibri"/>
              </a:rPr>
              <a:t>Process a query using an inverted index and the basic Boolean retrieve model.</a:t>
            </a:r>
            <a:r>
              <a:rPr b="0" i="0" lang="en-US" sz="2800" u="none" cap="none" strike="noStrike">
                <a:solidFill>
                  <a:srgbClr val="3F3F3F"/>
                </a:solidFill>
                <a:latin typeface="Calibri"/>
                <a:ea typeface="Calibri"/>
                <a:cs typeface="Calibri"/>
                <a:sym typeface="Calibri"/>
              </a:rPr>
              <a:t>`</a:t>
            </a:r>
            <a:endParaRPr/>
          </a:p>
        </p:txBody>
      </p:sp>
      <p:pic>
        <p:nvPicPr>
          <p:cNvPr id="135" name="Google Shape;135;p17"/>
          <p:cNvPicPr preferRelativeResize="0"/>
          <p:nvPr/>
        </p:nvPicPr>
        <p:blipFill rotWithShape="1">
          <a:blip r:embed="rId3">
            <a:alphaModFix/>
          </a:blip>
          <a:srcRect b="0" l="0" r="0" t="0"/>
          <a:stretch/>
        </p:blipFill>
        <p:spPr>
          <a:xfrm>
            <a:off x="484993" y="2874818"/>
            <a:ext cx="4336156" cy="3223539"/>
          </a:xfrm>
          <a:prstGeom prst="rect">
            <a:avLst/>
          </a:prstGeom>
          <a:noFill/>
          <a:ln>
            <a:noFill/>
          </a:ln>
        </p:spPr>
      </p:pic>
      <p:pic>
        <p:nvPicPr>
          <p:cNvPr id="136" name="Google Shape;136;p17"/>
          <p:cNvPicPr preferRelativeResize="0"/>
          <p:nvPr/>
        </p:nvPicPr>
        <p:blipFill rotWithShape="1">
          <a:blip r:embed="rId4">
            <a:alphaModFix/>
          </a:blip>
          <a:srcRect b="0" l="0" r="0" t="0"/>
          <a:stretch/>
        </p:blipFill>
        <p:spPr>
          <a:xfrm>
            <a:off x="5014670" y="4703703"/>
            <a:ext cx="6812870" cy="1402202"/>
          </a:xfrm>
          <a:prstGeom prst="rect">
            <a:avLst/>
          </a:prstGeom>
          <a:noFill/>
          <a:ln>
            <a:noFill/>
          </a:ln>
        </p:spPr>
      </p:pic>
      <p:sp>
        <p:nvSpPr>
          <p:cNvPr id="137" name="Google Shape;137;p17"/>
          <p:cNvSpPr txBox="1"/>
          <p:nvPr/>
        </p:nvSpPr>
        <p:spPr>
          <a:xfrm>
            <a:off x="5123346" y="2641600"/>
            <a:ext cx="5738618" cy="206210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Brutus AND Calpurnia</a:t>
            </a:r>
            <a:endParaRPr/>
          </a:p>
          <a:p>
            <a:pPr indent="-457200" lvl="1" marL="914400" marR="0" rtl="0" algn="l">
              <a:spcBef>
                <a:spcPts val="0"/>
              </a:spcBef>
              <a:spcAft>
                <a:spcPts val="0"/>
              </a:spcAft>
              <a:buClr>
                <a:srgbClr val="3F3F3F"/>
              </a:buClr>
              <a:buSzPts val="2000"/>
              <a:buFont typeface="Calibri"/>
              <a:buAutoNum type="arabicPeriod"/>
            </a:pPr>
            <a:r>
              <a:rPr b="0" i="0" lang="en-US" sz="2000" u="none" cap="none" strike="noStrike">
                <a:solidFill>
                  <a:srgbClr val="3F3F3F"/>
                </a:solidFill>
                <a:latin typeface="Calibri"/>
                <a:ea typeface="Calibri"/>
                <a:cs typeface="Calibri"/>
                <a:sym typeface="Calibri"/>
              </a:rPr>
              <a:t>Locate Brutus in the Dictionary</a:t>
            </a:r>
            <a:endParaRPr/>
          </a:p>
          <a:p>
            <a:pPr indent="-457200" lvl="1" marL="914400" marR="0" rtl="0" algn="l">
              <a:spcBef>
                <a:spcPts val="0"/>
              </a:spcBef>
              <a:spcAft>
                <a:spcPts val="0"/>
              </a:spcAft>
              <a:buClr>
                <a:srgbClr val="3F3F3F"/>
              </a:buClr>
              <a:buSzPts val="2000"/>
              <a:buFont typeface="Calibri"/>
              <a:buAutoNum type="arabicPeriod"/>
            </a:pPr>
            <a:r>
              <a:rPr b="0" i="0" lang="en-US" sz="2000" u="none" cap="none" strike="noStrike">
                <a:solidFill>
                  <a:srgbClr val="3F3F3F"/>
                </a:solidFill>
                <a:latin typeface="Calibri"/>
                <a:ea typeface="Calibri"/>
                <a:cs typeface="Calibri"/>
                <a:sym typeface="Calibri"/>
              </a:rPr>
              <a:t>Retrieve its postings</a:t>
            </a:r>
            <a:endParaRPr/>
          </a:p>
          <a:p>
            <a:pPr indent="-457200" lvl="1" marL="914400" marR="0" rtl="0" algn="l">
              <a:spcBef>
                <a:spcPts val="0"/>
              </a:spcBef>
              <a:spcAft>
                <a:spcPts val="0"/>
              </a:spcAft>
              <a:buClr>
                <a:srgbClr val="3F3F3F"/>
              </a:buClr>
              <a:buSzPts val="2000"/>
              <a:buFont typeface="Calibri"/>
              <a:buAutoNum type="arabicPeriod"/>
            </a:pPr>
            <a:r>
              <a:rPr b="0" i="0" lang="en-US" sz="2000" u="none" cap="none" strike="noStrike">
                <a:solidFill>
                  <a:srgbClr val="3F3F3F"/>
                </a:solidFill>
                <a:latin typeface="Calibri"/>
                <a:ea typeface="Calibri"/>
                <a:cs typeface="Calibri"/>
                <a:sym typeface="Calibri"/>
              </a:rPr>
              <a:t>Locate Calpurnia in the Dictionary</a:t>
            </a:r>
            <a:endParaRPr/>
          </a:p>
          <a:p>
            <a:pPr indent="-457200" lvl="1" marL="914400" marR="0" rtl="0" algn="l">
              <a:spcBef>
                <a:spcPts val="0"/>
              </a:spcBef>
              <a:spcAft>
                <a:spcPts val="0"/>
              </a:spcAft>
              <a:buClr>
                <a:srgbClr val="3F3F3F"/>
              </a:buClr>
              <a:buSzPts val="2000"/>
              <a:buFont typeface="Calibri"/>
              <a:buAutoNum type="arabicPeriod"/>
            </a:pPr>
            <a:r>
              <a:rPr b="0" i="0" lang="en-US" sz="2000" u="none" cap="none" strike="noStrike">
                <a:solidFill>
                  <a:srgbClr val="3F3F3F"/>
                </a:solidFill>
                <a:latin typeface="Calibri"/>
                <a:ea typeface="Calibri"/>
                <a:cs typeface="Calibri"/>
                <a:sym typeface="Calibri"/>
              </a:rPr>
              <a:t>Retrieve its postings</a:t>
            </a:r>
            <a:endParaRPr/>
          </a:p>
          <a:p>
            <a:pPr indent="-457200" lvl="1" marL="914400" marR="0" rtl="0" algn="l">
              <a:spcBef>
                <a:spcPts val="0"/>
              </a:spcBef>
              <a:spcAft>
                <a:spcPts val="0"/>
              </a:spcAft>
              <a:buClr>
                <a:srgbClr val="3F3F3F"/>
              </a:buClr>
              <a:buSzPts val="2000"/>
              <a:buFont typeface="Calibri"/>
              <a:buAutoNum type="arabicPeriod"/>
            </a:pPr>
            <a:r>
              <a:rPr b="0" i="0" lang="en-US" sz="2000" u="none" cap="none" strike="noStrike">
                <a:solidFill>
                  <a:srgbClr val="3F3F3F"/>
                </a:solidFill>
                <a:latin typeface="Calibri"/>
                <a:ea typeface="Calibri"/>
                <a:cs typeface="Calibri"/>
                <a:sym typeface="Calibri"/>
              </a:rPr>
              <a:t>Intersect the two postings lists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External Boolean Retrieval vs Ranked Retrieval </a:t>
            </a:r>
            <a:endParaRPr/>
          </a:p>
        </p:txBody>
      </p:sp>
      <p:sp>
        <p:nvSpPr>
          <p:cNvPr id="143" name="Google Shape;143;p18"/>
          <p:cNvSpPr txBox="1"/>
          <p:nvPr/>
        </p:nvSpPr>
        <p:spPr>
          <a:xfrm>
            <a:off x="1719057" y="2097088"/>
            <a:ext cx="8535989" cy="460359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20000"/>
              </a:lnSpc>
              <a:spcBef>
                <a:spcPts val="0"/>
              </a:spcBef>
              <a:spcAft>
                <a:spcPts val="0"/>
              </a:spcAft>
              <a:buClr>
                <a:schemeClr val="dk1"/>
              </a:buClr>
              <a:buSzPts val="3000"/>
              <a:buFont typeface="Arial"/>
              <a:buChar char="•"/>
            </a:pPr>
            <a:r>
              <a:rPr b="0" i="0" lang="en-US" sz="2400" u="none" cap="none" strike="noStrike">
                <a:solidFill>
                  <a:schemeClr val="dk1"/>
                </a:solidFill>
                <a:latin typeface="Calibri"/>
                <a:ea typeface="Calibri"/>
                <a:cs typeface="Calibri"/>
                <a:sym typeface="Calibri"/>
              </a:rPr>
              <a:t> Extended Boolean retrieval</a:t>
            </a:r>
            <a:endParaRPr/>
          </a:p>
          <a:p>
            <a:pPr indent="-228600" lvl="1" marL="685800" marR="0" rtl="0" algn="l">
              <a:lnSpc>
                <a:spcPct val="120000"/>
              </a:lnSpc>
              <a:spcBef>
                <a:spcPts val="500"/>
              </a:spcBef>
              <a:spcAft>
                <a:spcPts val="0"/>
              </a:spcAft>
              <a:buClr>
                <a:schemeClr val="dk1"/>
              </a:buClr>
              <a:buSzPts val="2500"/>
              <a:buFont typeface="Arial"/>
              <a:buChar char="•"/>
            </a:pPr>
            <a:r>
              <a:rPr b="0" i="0" lang="en-US" sz="2000" u="none" cap="none" strike="noStrike">
                <a:solidFill>
                  <a:schemeClr val="dk1"/>
                </a:solidFill>
                <a:latin typeface="Calibri"/>
                <a:ea typeface="Calibri"/>
                <a:cs typeface="Calibri"/>
                <a:sym typeface="Calibri"/>
              </a:rPr>
              <a:t>additional operators such as term proximity operators (Besides AND OR NOT)</a:t>
            </a:r>
            <a:endParaRPr/>
          </a:p>
          <a:p>
            <a:pPr indent="-228600" lvl="0" marL="228600" marR="0" rtl="0" algn="l">
              <a:lnSpc>
                <a:spcPct val="120000"/>
              </a:lnSpc>
              <a:spcBef>
                <a:spcPts val="1000"/>
              </a:spcBef>
              <a:spcAft>
                <a:spcPts val="0"/>
              </a:spcAft>
              <a:buClr>
                <a:schemeClr val="dk1"/>
              </a:buClr>
              <a:buSzPts val="3000"/>
              <a:buFont typeface="Arial"/>
              <a:buChar char="•"/>
            </a:pPr>
            <a:r>
              <a:rPr b="0" i="0" lang="en-US" sz="2400" u="none" cap="none" strike="noStrike">
                <a:solidFill>
                  <a:schemeClr val="dk1"/>
                </a:solidFill>
                <a:latin typeface="Calibri"/>
                <a:ea typeface="Calibri"/>
                <a:cs typeface="Calibri"/>
                <a:sym typeface="Calibri"/>
              </a:rPr>
              <a:t>Ranked retrieval (using free text queries)</a:t>
            </a:r>
            <a:endParaRPr/>
          </a:p>
          <a:p>
            <a:pPr indent="-228600" lvl="1" marL="685800" marR="0" rtl="0" algn="l">
              <a:lnSpc>
                <a:spcPct val="120000"/>
              </a:lnSpc>
              <a:spcBef>
                <a:spcPts val="500"/>
              </a:spcBef>
              <a:spcAft>
                <a:spcPts val="0"/>
              </a:spcAft>
              <a:buClr>
                <a:schemeClr val="dk1"/>
              </a:buClr>
              <a:buSzPts val="2500"/>
              <a:buFont typeface="Arial"/>
              <a:buChar char="•"/>
            </a:pPr>
            <a:r>
              <a:rPr b="0" i="0" lang="en-US" sz="2000" u="none" cap="none" strike="noStrike">
                <a:solidFill>
                  <a:schemeClr val="dk1"/>
                </a:solidFill>
                <a:latin typeface="Calibri"/>
                <a:ea typeface="Calibri"/>
                <a:cs typeface="Calibri"/>
                <a:sym typeface="Calibri"/>
              </a:rPr>
              <a:t>just typing one or more words rather than using a precise language with operators for building up query expressions, and the system decides which documents best satisfy the query.</a:t>
            </a:r>
            <a:endParaRPr/>
          </a:p>
        </p:txBody>
      </p:sp>
      <p:pic>
        <p:nvPicPr>
          <p:cNvPr id="144" name="Google Shape;144;p18"/>
          <p:cNvPicPr preferRelativeResize="0"/>
          <p:nvPr/>
        </p:nvPicPr>
        <p:blipFill rotWithShape="1">
          <a:blip r:embed="rId3">
            <a:alphaModFix/>
          </a:blip>
          <a:srcRect b="0" l="0" r="0" t="0"/>
          <a:stretch/>
        </p:blipFill>
        <p:spPr>
          <a:xfrm>
            <a:off x="29496" y="1974182"/>
            <a:ext cx="6613927" cy="3915340"/>
          </a:xfrm>
          <a:prstGeom prst="rect">
            <a:avLst/>
          </a:prstGeom>
          <a:noFill/>
          <a:ln>
            <a:noFill/>
          </a:ln>
        </p:spPr>
      </p:pic>
      <p:pic>
        <p:nvPicPr>
          <p:cNvPr id="145" name="Google Shape;145;p18"/>
          <p:cNvPicPr preferRelativeResize="0"/>
          <p:nvPr/>
        </p:nvPicPr>
        <p:blipFill rotWithShape="1">
          <a:blip r:embed="rId4">
            <a:alphaModFix/>
          </a:blip>
          <a:srcRect b="0" l="0" r="0" t="0"/>
          <a:stretch/>
        </p:blipFill>
        <p:spPr>
          <a:xfrm>
            <a:off x="4919651" y="1969562"/>
            <a:ext cx="7142940" cy="3915340"/>
          </a:xfrm>
          <a:prstGeom prst="rect">
            <a:avLst/>
          </a:prstGeom>
          <a:noFill/>
          <a:ln>
            <a:noFill/>
          </a:ln>
        </p:spPr>
      </p:pic>
      <p:sp>
        <p:nvSpPr>
          <p:cNvPr id="146" name="Google Shape;146;p18"/>
          <p:cNvSpPr txBox="1"/>
          <p:nvPr/>
        </p:nvSpPr>
        <p:spPr>
          <a:xfrm>
            <a:off x="1970765" y="3529330"/>
            <a:ext cx="9543831" cy="923330"/>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 In 2005, Boolean search (called “Terms and Connectors” by Westlaw) was still the default, and used</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by a large percentage of users, although ranked free text querying (called “Natural</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Language” by Westlaw) was added in 1992.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ph type="title"/>
          </p:nvPr>
        </p:nvSpPr>
        <p:spPr>
          <a:xfrm>
            <a:off x="571500" y="619125"/>
            <a:ext cx="10891837" cy="9144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Term Vocabulary - Tokenization </a:t>
            </a:r>
            <a:endParaRPr/>
          </a:p>
        </p:txBody>
      </p:sp>
      <p:sp>
        <p:nvSpPr>
          <p:cNvPr id="152" name="Google Shape;152;p19"/>
          <p:cNvSpPr txBox="1"/>
          <p:nvPr>
            <p:ph idx="1" type="body"/>
          </p:nvPr>
        </p:nvSpPr>
        <p:spPr>
          <a:xfrm>
            <a:off x="688258" y="2000250"/>
            <a:ext cx="10775080" cy="4102100"/>
          </a:xfrm>
          <a:prstGeom prst="rect">
            <a:avLst/>
          </a:prstGeom>
          <a:noFill/>
          <a:ln>
            <a:noFill/>
          </a:ln>
        </p:spPr>
        <p:txBody>
          <a:bodyPr anchorCtr="0" anchor="t" bIns="45700" lIns="0" spcFirstLastPara="1" rIns="0" wrap="square" tIns="45700">
            <a:noAutofit/>
          </a:bodyPr>
          <a:lstStyle/>
          <a:p>
            <a:pPr indent="-137160" lvl="0" marL="91440" marR="0" rtl="0" algn="l">
              <a:lnSpc>
                <a:spcPct val="90000"/>
              </a:lnSpc>
              <a:spcBef>
                <a:spcPts val="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A token is an instance of a sequence of characters</a:t>
            </a:r>
            <a:endParaRPr/>
          </a:p>
          <a:p>
            <a:pPr indent="0" lvl="0" marL="0" marR="0" rtl="0" algn="l">
              <a:lnSpc>
                <a:spcPct val="90000"/>
              </a:lnSpc>
              <a:spcBef>
                <a:spcPts val="200"/>
              </a:spcBef>
              <a:spcAft>
                <a:spcPts val="0"/>
              </a:spcAft>
              <a:buClr>
                <a:schemeClr val="dk1"/>
              </a:buClr>
              <a:buSzPts val="2160"/>
              <a:buFont typeface="Calibri"/>
              <a:buNone/>
            </a:pPr>
            <a:r>
              <a:t/>
            </a:r>
            <a:endParaRPr b="0" i="0" sz="2000" u="none" cap="none" strike="noStrike">
              <a:solidFill>
                <a:srgbClr val="3F3F3F"/>
              </a:solidFill>
              <a:latin typeface="Calibri"/>
              <a:ea typeface="Calibri"/>
              <a:cs typeface="Calibri"/>
              <a:sym typeface="Calibri"/>
            </a:endParaRPr>
          </a:p>
          <a:p>
            <a:pPr indent="0" lvl="0" marL="0" marR="0" rtl="0" algn="l">
              <a:lnSpc>
                <a:spcPct val="90000"/>
              </a:lnSpc>
              <a:spcBef>
                <a:spcPts val="200"/>
              </a:spcBef>
              <a:spcAft>
                <a:spcPts val="0"/>
              </a:spcAft>
              <a:buClr>
                <a:schemeClr val="dk1"/>
              </a:buClr>
              <a:buSzPts val="2592"/>
              <a:buFont typeface="Calibri"/>
              <a:buNone/>
            </a:pPr>
            <a:r>
              <a:rPr b="1" i="0" lang="en-US" sz="2400" u="none" cap="none" strike="noStrike">
                <a:solidFill>
                  <a:srgbClr val="3F3F3F"/>
                </a:solidFill>
                <a:latin typeface="Calibri"/>
                <a:ea typeface="Calibri"/>
                <a:cs typeface="Calibri"/>
                <a:sym typeface="Calibri"/>
              </a:rPr>
              <a:t>Input</a:t>
            </a:r>
            <a:r>
              <a:rPr b="0" i="0" lang="en-US" sz="2000" u="none" cap="none" strike="noStrike">
                <a:solidFill>
                  <a:srgbClr val="3F3F3F"/>
                </a:solidFill>
                <a:latin typeface="Calibri"/>
                <a:ea typeface="Calibri"/>
                <a:cs typeface="Calibri"/>
                <a:sym typeface="Calibri"/>
              </a:rPr>
              <a:t>: “Friends, Romans and Countrymen”</a:t>
            </a:r>
            <a:endParaRPr/>
          </a:p>
          <a:p>
            <a:pPr indent="0" lvl="0" marL="0" marR="0" rtl="0" algn="l">
              <a:lnSpc>
                <a:spcPct val="90000"/>
              </a:lnSpc>
              <a:spcBef>
                <a:spcPts val="200"/>
              </a:spcBef>
              <a:spcAft>
                <a:spcPts val="0"/>
              </a:spcAft>
              <a:buClr>
                <a:schemeClr val="dk1"/>
              </a:buClr>
              <a:buSzPts val="2592"/>
              <a:buFont typeface="Calibri"/>
              <a:buNone/>
            </a:pPr>
            <a:r>
              <a:rPr b="1" i="0" lang="en-US" sz="2400" u="none" cap="none" strike="noStrike">
                <a:solidFill>
                  <a:srgbClr val="3F3F3F"/>
                </a:solidFill>
                <a:latin typeface="Calibri"/>
                <a:ea typeface="Calibri"/>
                <a:cs typeface="Calibri"/>
                <a:sym typeface="Calibri"/>
              </a:rPr>
              <a:t>Output</a:t>
            </a:r>
            <a:r>
              <a:rPr b="0" i="0" lang="en-US" sz="2000" u="none" cap="none" strike="noStrike">
                <a:solidFill>
                  <a:srgbClr val="3F3F3F"/>
                </a:solidFill>
                <a:latin typeface="Calibri"/>
                <a:ea typeface="Calibri"/>
                <a:cs typeface="Calibri"/>
                <a:sym typeface="Calibri"/>
              </a:rPr>
              <a:t>: Tokens</a:t>
            </a:r>
            <a:endParaRPr/>
          </a:p>
          <a:p>
            <a:pPr indent="-166687" lvl="0" marL="62865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Friends</a:t>
            </a:r>
            <a:endParaRPr/>
          </a:p>
          <a:p>
            <a:pPr indent="-166687" lvl="0" marL="62865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Romans</a:t>
            </a:r>
            <a:endParaRPr/>
          </a:p>
          <a:p>
            <a:pPr indent="-166687" lvl="0" marL="62865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Countrymen</a:t>
            </a:r>
            <a:endParaRPr/>
          </a:p>
          <a:p>
            <a:pPr indent="0" lvl="0" marL="91440" marR="0" rtl="0" algn="l">
              <a:lnSpc>
                <a:spcPct val="90000"/>
              </a:lnSpc>
              <a:spcBef>
                <a:spcPts val="1400"/>
              </a:spcBef>
              <a:spcAft>
                <a:spcPts val="0"/>
              </a:spcAft>
              <a:buClr>
                <a:schemeClr val="accent1"/>
              </a:buClr>
              <a:buSzPts val="2000"/>
              <a:buFont typeface="Arial"/>
              <a:buNone/>
            </a:pPr>
            <a:r>
              <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id="153" name="Google Shape;153;p19"/>
          <p:cNvPicPr preferRelativeResize="0"/>
          <p:nvPr/>
        </p:nvPicPr>
        <p:blipFill rotWithShape="1">
          <a:blip r:embed="rId3">
            <a:alphaModFix/>
          </a:blip>
          <a:srcRect b="0" l="0" r="0" t="0"/>
          <a:stretch/>
        </p:blipFill>
        <p:spPr>
          <a:xfrm>
            <a:off x="5900737" y="1828800"/>
            <a:ext cx="5562600" cy="4248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694325" y="286600"/>
            <a:ext cx="10461300" cy="1450800"/>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What are valid tokens to emit??</a:t>
            </a:r>
            <a:endParaRPr/>
          </a:p>
        </p:txBody>
      </p:sp>
      <p:sp>
        <p:nvSpPr>
          <p:cNvPr id="159" name="Google Shape;159;p20"/>
          <p:cNvSpPr txBox="1"/>
          <p:nvPr>
            <p:ph idx="1" type="body"/>
          </p:nvPr>
        </p:nvSpPr>
        <p:spPr>
          <a:xfrm>
            <a:off x="942975" y="1845734"/>
            <a:ext cx="10212705" cy="4023360"/>
          </a:xfrm>
          <a:prstGeom prst="rect">
            <a:avLst/>
          </a:prstGeom>
          <a:noFill/>
          <a:ln>
            <a:noFill/>
          </a:ln>
        </p:spPr>
        <p:txBody>
          <a:bodyPr anchorCtr="0" anchor="t" bIns="45700" lIns="0" spcFirstLastPara="1" rIns="0" wrap="square" tIns="45700">
            <a:noAutofit/>
          </a:bodyPr>
          <a:lstStyle/>
          <a:p>
            <a:pPr indent="-137160" lvl="1" marL="91440" marR="0" rtl="0" algn="l">
              <a:lnSpc>
                <a:spcPct val="90000"/>
              </a:lnSpc>
              <a:spcBef>
                <a:spcPts val="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Finland’s capital → </a:t>
            </a:r>
            <a:endParaRPr/>
          </a:p>
          <a:p>
            <a:pPr indent="0" lvl="1" marL="0" marR="0" rtl="0" algn="l">
              <a:lnSpc>
                <a:spcPct val="90000"/>
              </a:lnSpc>
              <a:spcBef>
                <a:spcPts val="200"/>
              </a:spcBef>
              <a:spcAft>
                <a:spcPts val="0"/>
              </a:spcAft>
              <a:buClr>
                <a:schemeClr val="dk1"/>
              </a:buClr>
              <a:buSzPts val="2160"/>
              <a:buFont typeface="Calibri"/>
              <a:buNone/>
            </a:pPr>
            <a:r>
              <a:rPr b="0" i="0" lang="en-US" sz="2000" u="none" cap="none" strike="noStrike">
                <a:solidFill>
                  <a:srgbClr val="3F3F3F"/>
                </a:solidFill>
                <a:latin typeface="Calibri"/>
                <a:ea typeface="Calibri"/>
                <a:cs typeface="Calibri"/>
                <a:sym typeface="Calibri"/>
              </a:rPr>
              <a:t>	Finland </a:t>
            </a:r>
            <a:r>
              <a:rPr b="1" i="0" lang="en-US" sz="2000" u="none" cap="none" strike="noStrike">
                <a:solidFill>
                  <a:srgbClr val="3F3F3F"/>
                </a:solidFill>
                <a:latin typeface="Calibri"/>
                <a:ea typeface="Calibri"/>
                <a:cs typeface="Calibri"/>
                <a:sym typeface="Calibri"/>
              </a:rPr>
              <a:t>AND</a:t>
            </a:r>
            <a:r>
              <a:rPr b="0" i="0" lang="en-US" sz="2000" u="none" cap="none" strike="noStrike">
                <a:solidFill>
                  <a:srgbClr val="3F3F3F"/>
                </a:solidFill>
                <a:latin typeface="Calibri"/>
                <a:ea typeface="Calibri"/>
                <a:cs typeface="Calibri"/>
                <a:sym typeface="Calibri"/>
              </a:rPr>
              <a:t> s?  </a:t>
            </a:r>
            <a:r>
              <a:rPr b="1" i="0" lang="en-US" sz="2000" u="none" cap="none" strike="noStrike">
                <a:solidFill>
                  <a:srgbClr val="3F3F3F"/>
                </a:solidFill>
                <a:latin typeface="Calibri"/>
                <a:ea typeface="Calibri"/>
                <a:cs typeface="Calibri"/>
                <a:sym typeface="Calibri"/>
              </a:rPr>
              <a:t>Finlands</a:t>
            </a:r>
            <a:r>
              <a:rPr b="0" i="0" lang="en-US" sz="2000" u="none" cap="none" strike="noStrike">
                <a:solidFill>
                  <a:srgbClr val="3F3F3F"/>
                </a:solidFill>
                <a:latin typeface="Calibri"/>
                <a:ea typeface="Calibri"/>
                <a:cs typeface="Calibri"/>
                <a:sym typeface="Calibri"/>
              </a:rPr>
              <a:t>?  </a:t>
            </a:r>
            <a:r>
              <a:rPr b="1" i="0" lang="en-US" sz="2000" u="none" cap="none" strike="noStrike">
                <a:solidFill>
                  <a:srgbClr val="3F3F3F"/>
                </a:solidFill>
                <a:latin typeface="Calibri"/>
                <a:ea typeface="Calibri"/>
                <a:cs typeface="Calibri"/>
                <a:sym typeface="Calibri"/>
              </a:rPr>
              <a:t>Finland’s</a:t>
            </a:r>
            <a:r>
              <a:rPr b="0" i="0" lang="en-US" sz="2000" u="none" cap="none" strike="noStrike">
                <a:solidFill>
                  <a:srgbClr val="3F3F3F"/>
                </a:solidFill>
                <a:latin typeface="Calibri"/>
                <a:ea typeface="Calibri"/>
                <a:cs typeface="Calibri"/>
                <a:sym typeface="Calibri"/>
              </a:rPr>
              <a:t>?</a:t>
            </a:r>
            <a:endParaRPr/>
          </a:p>
          <a:p>
            <a:pPr indent="-137160" lvl="0" marL="91440" marR="0" rtl="0" algn="l">
              <a:lnSpc>
                <a:spcPct val="90000"/>
              </a:lnSpc>
              <a:spcBef>
                <a:spcPts val="200"/>
              </a:spcBef>
              <a:spcAft>
                <a:spcPts val="0"/>
              </a:spcAft>
              <a:buClr>
                <a:schemeClr val="dk1"/>
              </a:buClr>
              <a:buSzPts val="2160"/>
              <a:buFont typeface="Arial"/>
              <a:buChar char="•"/>
            </a:pPr>
            <a:r>
              <a:rPr b="1" i="0" lang="en-US" sz="2000" u="none" cap="none" strike="noStrike">
                <a:solidFill>
                  <a:srgbClr val="3F3F3F"/>
                </a:solidFill>
                <a:latin typeface="Calibri"/>
                <a:ea typeface="Calibri"/>
                <a:cs typeface="Calibri"/>
                <a:sym typeface="Calibri"/>
              </a:rPr>
              <a:t>Hewlett-Packard</a:t>
            </a:r>
            <a:r>
              <a:rPr b="0" i="0" lang="en-US" sz="2000" u="none" cap="none" strike="noStrike">
                <a:solidFill>
                  <a:srgbClr val="3F3F3F"/>
                </a:solidFill>
                <a:latin typeface="Calibri"/>
                <a:ea typeface="Calibri"/>
                <a:cs typeface="Calibri"/>
                <a:sym typeface="Calibri"/>
              </a:rPr>
              <a:t> → </a:t>
            </a:r>
            <a:r>
              <a:rPr b="1" i="0" lang="en-US" sz="2000" u="none" cap="none" strike="noStrike">
                <a:solidFill>
                  <a:srgbClr val="3F3F3F"/>
                </a:solidFill>
                <a:latin typeface="Calibri"/>
                <a:ea typeface="Calibri"/>
                <a:cs typeface="Calibri"/>
                <a:sym typeface="Calibri"/>
              </a:rPr>
              <a:t>Hewlett</a:t>
            </a:r>
            <a:r>
              <a:rPr b="0" i="0" lang="en-US" sz="2000" u="none" cap="none" strike="noStrike">
                <a:solidFill>
                  <a:srgbClr val="3F3F3F"/>
                </a:solidFill>
                <a:latin typeface="Calibri"/>
                <a:ea typeface="Calibri"/>
                <a:cs typeface="Calibri"/>
                <a:sym typeface="Calibri"/>
              </a:rPr>
              <a:t> and </a:t>
            </a:r>
            <a:r>
              <a:rPr b="1" i="0" lang="en-US" sz="2000" u="none" cap="none" strike="noStrike">
                <a:solidFill>
                  <a:srgbClr val="3F3F3F"/>
                </a:solidFill>
                <a:latin typeface="Calibri"/>
                <a:ea typeface="Calibri"/>
                <a:cs typeface="Calibri"/>
                <a:sym typeface="Calibri"/>
              </a:rPr>
              <a:t>Packard</a:t>
            </a:r>
            <a:r>
              <a:rPr b="0" i="0" lang="en-US" sz="2000" u="none" cap="none" strike="noStrike">
                <a:solidFill>
                  <a:srgbClr val="3F3F3F"/>
                </a:solidFill>
                <a:latin typeface="Calibri"/>
                <a:ea typeface="Calibri"/>
                <a:cs typeface="Calibri"/>
                <a:sym typeface="Calibri"/>
              </a:rPr>
              <a:t> as two tokens?</a:t>
            </a:r>
            <a:endParaRPr/>
          </a:p>
          <a:p>
            <a:pPr indent="-137160" lvl="0" marL="91440" marR="0" rtl="0" algn="l">
              <a:lnSpc>
                <a:spcPct val="100000"/>
              </a:lnSpc>
              <a:spcBef>
                <a:spcPts val="200"/>
              </a:spcBef>
              <a:spcAft>
                <a:spcPts val="0"/>
              </a:spcAft>
              <a:buClr>
                <a:schemeClr val="dk1"/>
              </a:buClr>
              <a:buSzPts val="2160"/>
              <a:buFont typeface="Arial"/>
              <a:buChar char="•"/>
            </a:pPr>
            <a:r>
              <a:rPr b="1" i="0" lang="en-US" sz="2000" u="none" cap="none" strike="noStrike">
                <a:solidFill>
                  <a:srgbClr val="3F3F3F"/>
                </a:solidFill>
                <a:latin typeface="Calibri"/>
                <a:ea typeface="Calibri"/>
                <a:cs typeface="Calibri"/>
                <a:sym typeface="Calibri"/>
              </a:rPr>
              <a:t>San Francisco</a:t>
            </a:r>
            <a:r>
              <a:rPr b="0" i="0" lang="en-US" sz="2000" u="none" cap="none" strike="noStrike">
                <a:solidFill>
                  <a:srgbClr val="3F3F3F"/>
                </a:solidFill>
                <a:latin typeface="Calibri"/>
                <a:ea typeface="Calibri"/>
                <a:cs typeface="Calibri"/>
                <a:sym typeface="Calibri"/>
              </a:rPr>
              <a:t>: one token or two?  </a:t>
            </a:r>
            <a:endParaRPr/>
          </a:p>
          <a:p>
            <a:pPr indent="-137160" lvl="0" marL="91440" marR="0" rtl="0" algn="l">
              <a:lnSpc>
                <a:spcPct val="100000"/>
              </a:lnSpc>
              <a:spcBef>
                <a:spcPts val="200"/>
              </a:spcBef>
              <a:spcAft>
                <a:spcPts val="0"/>
              </a:spcAft>
              <a:buClr>
                <a:schemeClr val="dk1"/>
              </a:buClr>
              <a:buSzPts val="2160"/>
              <a:buFont typeface="Arial"/>
              <a:buChar char="•"/>
            </a:pPr>
            <a:r>
              <a:rPr b="1" i="0" lang="en-US" sz="2000" u="none" cap="none" strike="noStrike">
                <a:solidFill>
                  <a:srgbClr val="3F3F3F"/>
                </a:solidFill>
              </a:rPr>
              <a:t>3/20/91			 Mar. 12, 1991			20/3/91</a:t>
            </a:r>
            <a:endParaRPr b="1"/>
          </a:p>
          <a:p>
            <a:pPr indent="-137160" lvl="1" marL="91440"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French</a:t>
            </a:r>
            <a:endParaRPr/>
          </a:p>
          <a:p>
            <a:pPr indent="0" lvl="1" marL="201168" marR="0" rtl="0" algn="l">
              <a:lnSpc>
                <a:spcPct val="90000"/>
              </a:lnSpc>
              <a:spcBef>
                <a:spcPts val="400"/>
              </a:spcBef>
              <a:spcAft>
                <a:spcPts val="0"/>
              </a:spcAft>
              <a:buClr>
                <a:schemeClr val="accent1"/>
              </a:buClr>
              <a:buSzPts val="2800"/>
              <a:buFont typeface="Calibri"/>
              <a:buNone/>
            </a:pPr>
            <a:r>
              <a:rPr b="1" i="1" lang="en-US" sz="2800" u="none" cap="none" strike="noStrike">
                <a:solidFill>
                  <a:srgbClr val="3F3F3F"/>
                </a:solidFill>
                <a:latin typeface="Calibri"/>
                <a:ea typeface="Calibri"/>
                <a:cs typeface="Calibri"/>
                <a:sym typeface="Calibri"/>
              </a:rPr>
              <a:t> 	</a:t>
            </a:r>
            <a:r>
              <a:rPr b="1" i="0" lang="en-US" sz="2000" u="none" cap="none" strike="noStrike">
                <a:solidFill>
                  <a:srgbClr val="3F3F3F"/>
                </a:solidFill>
                <a:latin typeface="Calibri"/>
                <a:ea typeface="Calibri"/>
                <a:cs typeface="Calibri"/>
                <a:sym typeface="Calibri"/>
              </a:rPr>
              <a:t>L'ensemble</a:t>
            </a:r>
            <a:r>
              <a:rPr b="0" i="0" lang="en-US" sz="2000" u="none" cap="none" strike="noStrike">
                <a:solidFill>
                  <a:srgbClr val="3F3F3F"/>
                </a:solidFill>
                <a:latin typeface="Calibri"/>
                <a:ea typeface="Calibri"/>
                <a:cs typeface="Calibri"/>
                <a:sym typeface="Calibri"/>
              </a:rPr>
              <a:t> → one token or two?</a:t>
            </a:r>
            <a:endParaRPr/>
          </a:p>
          <a:p>
            <a:pPr indent="-137160" lvl="1" marL="91440" marR="0" rtl="0" algn="l">
              <a:lnSpc>
                <a:spcPct val="90000"/>
              </a:lnSpc>
              <a:spcBef>
                <a:spcPts val="4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(800) 234-2333</a:t>
            </a:r>
            <a:endParaRPr b="0" i="0" sz="20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800"/>
              <a:buFont typeface="Arial"/>
              <a:buNone/>
            </a:pPr>
            <a:r>
              <a:t/>
            </a:r>
            <a:endParaRPr b="1" i="1" sz="28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800"/>
              <a:buFont typeface="Arial"/>
              <a:buNone/>
            </a:pPr>
            <a:r>
              <a:t/>
            </a:r>
            <a:endParaRPr b="1" i="1" sz="2800" u="none" cap="none" strike="noStrike">
              <a:solidFill>
                <a:srgbClr val="3F3F3F"/>
              </a:solidFill>
              <a:latin typeface="Calibri"/>
              <a:ea typeface="Calibri"/>
              <a:cs typeface="Calibri"/>
              <a:sym typeface="Calibri"/>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pic>
        <p:nvPicPr>
          <p:cNvPr id="160" name="Google Shape;160;p20"/>
          <p:cNvPicPr preferRelativeResize="0"/>
          <p:nvPr/>
        </p:nvPicPr>
        <p:blipFill>
          <a:blip r:embed="rId3">
            <a:alphaModFix/>
          </a:blip>
          <a:stretch>
            <a:fillRect/>
          </a:stretch>
        </p:blipFill>
        <p:spPr>
          <a:xfrm>
            <a:off x="7145500" y="2195300"/>
            <a:ext cx="4946799" cy="4023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0" i="0" lang="en-US" sz="4800" u="none" cap="none" strike="noStrike">
                <a:solidFill>
                  <a:srgbClr val="3F3F3F"/>
                </a:solidFill>
                <a:latin typeface="Calibri"/>
                <a:ea typeface="Calibri"/>
                <a:cs typeface="Calibri"/>
                <a:sym typeface="Calibri"/>
              </a:rPr>
              <a:t>Stop Words</a:t>
            </a:r>
            <a:endParaRPr/>
          </a:p>
        </p:txBody>
      </p:sp>
      <p:sp>
        <p:nvSpPr>
          <p:cNvPr id="167" name="Google Shape;167;p2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Autofit/>
          </a:bodyPr>
          <a:lstStyle/>
          <a:p>
            <a:pPr indent="0" lvl="0" marL="228600" marR="0" rtl="0" algn="l">
              <a:lnSpc>
                <a:spcPct val="90000"/>
              </a:lnSpc>
              <a:spcBef>
                <a:spcPts val="0"/>
              </a:spcBef>
              <a:spcAft>
                <a:spcPts val="0"/>
              </a:spcAft>
              <a:buClr>
                <a:schemeClr val="accent1"/>
              </a:buClr>
              <a:buSzPts val="2000"/>
              <a:buFont typeface="Calibri"/>
              <a:buNone/>
            </a:pPr>
            <a:r>
              <a:rPr b="1" i="0" lang="en-US" sz="2000" u="none" cap="none" strike="noStrike">
                <a:solidFill>
                  <a:srgbClr val="3F3F3F"/>
                </a:solidFill>
                <a:latin typeface="Calibri"/>
                <a:ea typeface="Calibri"/>
                <a:cs typeface="Calibri"/>
                <a:sym typeface="Calibri"/>
              </a:rPr>
              <a:t>Stop words </a:t>
            </a:r>
            <a:r>
              <a:rPr b="0" i="0" lang="en-US" sz="2000" u="none" cap="none" strike="noStrike">
                <a:solidFill>
                  <a:srgbClr val="3F3F3F"/>
                </a:solidFill>
                <a:latin typeface="Calibri"/>
                <a:ea typeface="Calibri"/>
                <a:cs typeface="Calibri"/>
                <a:sym typeface="Calibri"/>
              </a:rPr>
              <a:t>- Dropping common terms which would appear to be have little value in helping selecting documents</a:t>
            </a:r>
            <a:endParaRPr/>
          </a:p>
          <a:p>
            <a:pPr indent="-228600" lvl="1" marL="914400" marR="0" rtl="0" algn="l">
              <a:lnSpc>
                <a:spcPct val="90000"/>
              </a:lnSpc>
              <a:spcBef>
                <a:spcPts val="200"/>
              </a:spcBef>
              <a:spcAft>
                <a:spcPts val="0"/>
              </a:spcAft>
              <a:buClr>
                <a:schemeClr val="accent1"/>
              </a:buClr>
              <a:buSzPts val="1800"/>
              <a:buFont typeface="Calibri"/>
              <a:buChar char="◦"/>
            </a:pPr>
            <a:r>
              <a:rPr b="0" i="0" lang="en-US" sz="1800" u="none" cap="none" strike="noStrike">
                <a:solidFill>
                  <a:srgbClr val="3F3F3F"/>
                </a:solidFill>
                <a:latin typeface="Calibri"/>
                <a:ea typeface="Calibri"/>
                <a:cs typeface="Calibri"/>
                <a:sym typeface="Calibri"/>
              </a:rPr>
              <a:t>a, an, and, are, as, at, be, by, for, from, has, he, in, is, it, its, of, on, that, the, to, was, were, will, with</a:t>
            </a:r>
            <a:endParaRPr/>
          </a:p>
          <a:p>
            <a:pPr indent="0" lvl="0" marL="228600" marR="0" rtl="0" algn="l">
              <a:lnSpc>
                <a:spcPct val="90000"/>
              </a:lnSpc>
              <a:spcBef>
                <a:spcPts val="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0" lvl="0" marL="228600" marR="0" rtl="0" algn="l">
              <a:lnSpc>
                <a:spcPct val="90000"/>
              </a:lnSpc>
              <a:spcBef>
                <a:spcPts val="200"/>
              </a:spcBef>
              <a:spcAft>
                <a:spcPts val="0"/>
              </a:spcAft>
              <a:buClr>
                <a:schemeClr val="accent1"/>
              </a:buClr>
              <a:buSzPts val="2000"/>
              <a:buFont typeface="Calibri"/>
              <a:buNone/>
            </a:pPr>
            <a:r>
              <a:rPr b="1" i="0" lang="en-US" sz="2000" u="none" cap="none" strike="noStrike">
                <a:solidFill>
                  <a:srgbClr val="3F3F3F"/>
                </a:solidFill>
                <a:latin typeface="Calibri"/>
                <a:ea typeface="Calibri"/>
                <a:cs typeface="Calibri"/>
                <a:sym typeface="Calibri"/>
              </a:rPr>
              <a:t>Stop List</a:t>
            </a:r>
            <a:r>
              <a:rPr b="0" i="0" lang="en-US" sz="2000" u="none" cap="none" strike="noStrike">
                <a:solidFill>
                  <a:srgbClr val="3F3F3F"/>
                </a:solidFill>
                <a:latin typeface="Calibri"/>
                <a:ea typeface="Calibri"/>
                <a:cs typeface="Calibri"/>
                <a:sym typeface="Calibri"/>
              </a:rPr>
              <a:t>: the members of which are then discarded during indexing</a:t>
            </a:r>
            <a:endParaRPr/>
          </a:p>
          <a:p>
            <a:pPr indent="-55879" lvl="1" marL="384048" marR="0" rtl="0" algn="l">
              <a:lnSpc>
                <a:spcPct val="90000"/>
              </a:lnSpc>
              <a:spcBef>
                <a:spcPts val="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a:p>
            <a:pPr indent="-225425" lvl="1" marL="225425" marR="0" rtl="0" algn="l">
              <a:lnSpc>
                <a:spcPct val="90000"/>
              </a:lnSpc>
              <a:spcBef>
                <a:spcPts val="4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You need them for:</a:t>
            </a:r>
            <a:endParaRPr/>
          </a:p>
          <a:p>
            <a:pPr indent="-137159" lvl="1" marL="403225"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Phrase queries: “King of Denmark”</a:t>
            </a:r>
            <a:endParaRPr/>
          </a:p>
          <a:p>
            <a:pPr indent="-137159" lvl="1" marL="403225"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Various song titles, etc.: “Let it be”, “To be or not to be”</a:t>
            </a:r>
            <a:endParaRPr/>
          </a:p>
          <a:p>
            <a:pPr indent="-137159" lvl="1" marL="403225" marR="0" rtl="0" algn="l">
              <a:lnSpc>
                <a:spcPct val="90000"/>
              </a:lnSpc>
              <a:spcBef>
                <a:spcPts val="200"/>
              </a:spcBef>
              <a:spcAft>
                <a:spcPts val="0"/>
              </a:spcAft>
              <a:buClr>
                <a:schemeClr val="dk1"/>
              </a:buClr>
              <a:buSzPts val="2160"/>
              <a:buFont typeface="Arial"/>
              <a:buChar char="•"/>
            </a:pPr>
            <a:r>
              <a:rPr b="0" i="0" lang="en-US" sz="2000" u="none" cap="none" strike="noStrike">
                <a:solidFill>
                  <a:srgbClr val="3F3F3F"/>
                </a:solidFill>
                <a:latin typeface="Calibri"/>
                <a:ea typeface="Calibri"/>
                <a:cs typeface="Calibri"/>
                <a:sym typeface="Calibri"/>
              </a:rPr>
              <a:t>“Relational” queries: “flights to London”</a:t>
            </a:r>
            <a:endParaRPr/>
          </a:p>
          <a:p>
            <a:pPr indent="0" lvl="0" marL="91440" marR="0" rtl="0" algn="l">
              <a:lnSpc>
                <a:spcPct val="90000"/>
              </a:lnSpc>
              <a:spcBef>
                <a:spcPts val="1400"/>
              </a:spcBef>
              <a:spcAft>
                <a:spcPts val="0"/>
              </a:spcAft>
              <a:buClr>
                <a:schemeClr val="accent1"/>
              </a:buClr>
              <a:buSzPts val="2000"/>
              <a:buFont typeface="Calibri"/>
              <a:buNone/>
            </a:pPr>
            <a:r>
              <a:t/>
            </a:r>
            <a:endParaRPr b="0" i="0" sz="2000" u="none" cap="none" strike="noStrike">
              <a:solidFill>
                <a:srgbClr val="3F3F3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