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8"/>
  </p:normalViewPr>
  <p:slideViewPr>
    <p:cSldViewPr snapToGrid="0">
      <p:cViewPr varScale="1">
        <p:scale>
          <a:sx n="123" d="100"/>
          <a:sy n="123" d="100"/>
        </p:scale>
        <p:origin x="7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e5bb6a12d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g9e5bb6a12d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1734a1fc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1734a1fc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0a632d7a5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0a632d7a5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05274562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05274562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08b69aa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08b69aa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08b69aa0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08b69aa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8b69aa0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8b69aa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0a8d69f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0a8d69f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0a8d69f4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0a8d69f4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0a8d69f4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a0a8d69f4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09ef8ff1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a09ef8ff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9e5bb6a12d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g9e5bb6a12d_2_38: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a0a632d7a5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a0a632d7a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0a632d7a5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0a632d7a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0a632d7a5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a0a632d7a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0a632d7a5_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0a632d7a5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a0a632d7a5_5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a0a632d7a5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0a632d7a5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0a632d7a5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e5bb6a12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9e5bb6a1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0a632d7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0a632d7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a0a632d7a5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a0a632d7a5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0a632d7a5_3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0a632d7a5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0a632d7a5_3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0a632d7a5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0a632d7a5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0a632d7a5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c1734a1f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c1734a1f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730252" y="1428750"/>
            <a:ext cx="7681800" cy="11427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B9"/>
              </a:buClr>
              <a:buSzPts val="5400"/>
              <a:buFont typeface="Calibri"/>
              <a:buNone/>
              <a:defRPr sz="5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730251" y="3258741"/>
            <a:ext cx="7681800" cy="346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Calibri"/>
              <a:buNone/>
              <a:defRPr>
                <a:solidFill>
                  <a:schemeClr val="lt1"/>
                </a:solidFill>
              </a:defRPr>
            </a:lvl1pPr>
            <a:lvl2pPr lvl="1" algn="ctr" rtl="0">
              <a:lnSpc>
                <a:spcPct val="90000"/>
              </a:lnSpc>
              <a:spcBef>
                <a:spcPts val="560"/>
              </a:spcBef>
              <a:spcAft>
                <a:spcPts val="0"/>
              </a:spcAft>
              <a:buClr>
                <a:schemeClr val="lt1"/>
              </a:buClr>
              <a:buSzPts val="2800"/>
              <a:buFont typeface="Calibri"/>
              <a:buNone/>
              <a:defRPr>
                <a:solidFill>
                  <a:schemeClr val="lt1"/>
                </a:solidFill>
              </a:defRPr>
            </a:lvl2pPr>
            <a:lvl3pPr lvl="2" algn="ctr" rtl="0">
              <a:lnSpc>
                <a:spcPct val="90000"/>
              </a:lnSpc>
              <a:spcBef>
                <a:spcPts val="480"/>
              </a:spcBef>
              <a:spcAft>
                <a:spcPts val="0"/>
              </a:spcAft>
              <a:buClr>
                <a:schemeClr val="lt1"/>
              </a:buClr>
              <a:buSzPts val="2400"/>
              <a:buFont typeface="Calibri"/>
              <a:buNone/>
              <a:defRPr>
                <a:solidFill>
                  <a:schemeClr val="lt1"/>
                </a:solidFill>
              </a:defRPr>
            </a:lvl3pPr>
            <a:lvl4pPr lvl="3" algn="ctr" rtl="0">
              <a:lnSpc>
                <a:spcPct val="90000"/>
              </a:lnSpc>
              <a:spcBef>
                <a:spcPts val="480"/>
              </a:spcBef>
              <a:spcAft>
                <a:spcPts val="0"/>
              </a:spcAft>
              <a:buClr>
                <a:schemeClr val="lt1"/>
              </a:buClr>
              <a:buSzPts val="2400"/>
              <a:buFont typeface="Calibri"/>
              <a:buNone/>
              <a:defRPr>
                <a:solidFill>
                  <a:schemeClr val="lt1"/>
                </a:solidFill>
              </a:defRPr>
            </a:lvl4pPr>
            <a:lvl5pPr lvl="4" algn="ctr" rtl="0">
              <a:lnSpc>
                <a:spcPct val="90000"/>
              </a:lnSpc>
              <a:spcBef>
                <a:spcPts val="480"/>
              </a:spcBef>
              <a:spcAft>
                <a:spcPts val="0"/>
              </a:spcAft>
              <a:buClr>
                <a:schemeClr val="lt1"/>
              </a:buClr>
              <a:buSzPts val="2400"/>
              <a:buFont typeface="Calibri"/>
              <a:buNone/>
              <a:defRPr>
                <a:solidFill>
                  <a:schemeClr val="lt1"/>
                </a:solidFill>
              </a:defRPr>
            </a:lvl5pPr>
            <a:lvl6pPr lvl="5" algn="ctr" rtl="0">
              <a:spcBef>
                <a:spcPts val="400"/>
              </a:spcBef>
              <a:spcAft>
                <a:spcPts val="0"/>
              </a:spcAft>
              <a:buClr>
                <a:schemeClr val="lt1"/>
              </a:buClr>
              <a:buSzPts val="2000"/>
              <a:buNone/>
              <a:defRPr>
                <a:solidFill>
                  <a:schemeClr val="lt1"/>
                </a:solidFill>
              </a:defRPr>
            </a:lvl6pPr>
            <a:lvl7pPr lvl="6" algn="ctr" rtl="0">
              <a:spcBef>
                <a:spcPts val="400"/>
              </a:spcBef>
              <a:spcAft>
                <a:spcPts val="0"/>
              </a:spcAft>
              <a:buClr>
                <a:schemeClr val="lt1"/>
              </a:buClr>
              <a:buSzPts val="2000"/>
              <a:buNone/>
              <a:defRPr>
                <a:solidFill>
                  <a:schemeClr val="lt1"/>
                </a:solidFill>
              </a:defRPr>
            </a:lvl7pPr>
            <a:lvl8pPr lvl="7" algn="ctr" rtl="0">
              <a:spcBef>
                <a:spcPts val="400"/>
              </a:spcBef>
              <a:spcAft>
                <a:spcPts val="0"/>
              </a:spcAft>
              <a:buClr>
                <a:schemeClr val="lt1"/>
              </a:buClr>
              <a:buSzPts val="2000"/>
              <a:buNone/>
              <a:defRPr>
                <a:solidFill>
                  <a:schemeClr val="lt1"/>
                </a:solidFill>
              </a:defRPr>
            </a:lvl8pPr>
            <a:lvl9pPr lvl="8" algn="ctr" rtl="0">
              <a:spcBef>
                <a:spcPts val="400"/>
              </a:spcBef>
              <a:spcAft>
                <a:spcPts val="0"/>
              </a:spcAft>
              <a:buClr>
                <a:schemeClr val="lt1"/>
              </a:buClr>
              <a:buSzPts val="2000"/>
              <a:buNone/>
              <a:defRPr>
                <a:solidFill>
                  <a:schemeClr val="lt1"/>
                </a:solidFill>
              </a:defRPr>
            </a:lvl9pPr>
          </a:lstStyle>
          <a:p>
            <a:endParaRPr/>
          </a:p>
        </p:txBody>
      </p:sp>
      <p:pic>
        <p:nvPicPr>
          <p:cNvPr id="56" name="Google Shape;56;p14" descr="UNCC_Logo_whiteTPBG"/>
          <p:cNvPicPr preferRelativeResize="0"/>
          <p:nvPr/>
        </p:nvPicPr>
        <p:blipFill rotWithShape="1">
          <a:blip r:embed="rId3">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bg>
      <p:bgPr>
        <a:blipFill>
          <a:blip r:embed="rId2">
            <a:alphaModFix/>
          </a:blip>
          <a:stretch>
            <a:fillRect/>
          </a:stretch>
        </a:blipFill>
        <a:effectLst/>
      </p:bgPr>
    </p:bg>
    <p:spTree>
      <p:nvGrpSpPr>
        <p:cNvPr id="1" name="Shape 57"/>
        <p:cNvGrpSpPr/>
        <p:nvPr/>
      </p:nvGrpSpPr>
      <p:grpSpPr>
        <a:xfrm>
          <a:off x="0" y="0"/>
          <a:ext cx="0" cy="0"/>
          <a:chOff x="0" y="0"/>
          <a:chExt cx="0" cy="0"/>
        </a:xfrm>
      </p:grpSpPr>
      <p:pic>
        <p:nvPicPr>
          <p:cNvPr id="58" name="Google Shape;58;p15" descr="Swirl.png"/>
          <p:cNvPicPr preferRelativeResize="0"/>
          <p:nvPr/>
        </p:nvPicPr>
        <p:blipFill rotWithShape="1">
          <a:blip r:embed="rId3">
            <a:alphaModFix/>
          </a:blip>
          <a:srcRect/>
          <a:stretch/>
        </p:blipFill>
        <p:spPr>
          <a:xfrm>
            <a:off x="0" y="971550"/>
            <a:ext cx="6857999" cy="2402011"/>
          </a:xfrm>
          <a:prstGeom prst="rect">
            <a:avLst/>
          </a:prstGeom>
          <a:noFill/>
          <a:ln>
            <a:noFill/>
          </a:ln>
        </p:spPr>
      </p:pic>
      <p:sp>
        <p:nvSpPr>
          <p:cNvPr id="59" name="Google Shape;59;p15"/>
          <p:cNvSpPr txBox="1">
            <a:spLocks noGrp="1"/>
          </p:cNvSpPr>
          <p:nvPr>
            <p:ph type="ctrTitle"/>
          </p:nvPr>
        </p:nvSpPr>
        <p:spPr>
          <a:xfrm>
            <a:off x="1369221" y="487354"/>
            <a:ext cx="7043100" cy="1142700"/>
          </a:xfrm>
          <a:prstGeom prst="rect">
            <a:avLst/>
          </a:prstGeom>
          <a:noFill/>
          <a:ln>
            <a:noFill/>
          </a:ln>
        </p:spPr>
        <p:txBody>
          <a:bodyPr spcFirstLastPara="1" wrap="square" lIns="0" tIns="0" rIns="0" bIns="0" anchor="ctr" anchorCtr="0">
            <a:noAutofit/>
          </a:bodyPr>
          <a:lstStyle>
            <a:lvl1pPr lvl="0" algn="l" rtl="0">
              <a:lnSpc>
                <a:spcPct val="90000"/>
              </a:lnSpc>
              <a:spcBef>
                <a:spcPts val="0"/>
              </a:spcBef>
              <a:spcAft>
                <a:spcPts val="0"/>
              </a:spcAft>
              <a:buClr>
                <a:srgbClr val="FFFFB9"/>
              </a:buClr>
              <a:buSzPts val="5400"/>
              <a:buFont typeface="Calibri"/>
              <a:buNone/>
              <a:defRPr sz="5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5"/>
          <p:cNvSpPr txBox="1">
            <a:spLocks noGrp="1"/>
          </p:cNvSpPr>
          <p:nvPr>
            <p:ph type="subTitle" idx="1"/>
          </p:nvPr>
        </p:nvSpPr>
        <p:spPr>
          <a:xfrm>
            <a:off x="1368955" y="3258741"/>
            <a:ext cx="7043100" cy="3462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lt1"/>
              </a:buClr>
              <a:buSzPts val="3200"/>
              <a:buFont typeface="Calibri"/>
              <a:buNone/>
              <a:defRPr>
                <a:solidFill>
                  <a:schemeClr val="lt1"/>
                </a:solidFill>
              </a:defRPr>
            </a:lvl1pPr>
            <a:lvl2pPr lvl="1" algn="ctr" rtl="0">
              <a:lnSpc>
                <a:spcPct val="90000"/>
              </a:lnSpc>
              <a:spcBef>
                <a:spcPts val="560"/>
              </a:spcBef>
              <a:spcAft>
                <a:spcPts val="0"/>
              </a:spcAft>
              <a:buClr>
                <a:schemeClr val="lt1"/>
              </a:buClr>
              <a:buSzPts val="2800"/>
              <a:buFont typeface="Calibri"/>
              <a:buNone/>
              <a:defRPr>
                <a:solidFill>
                  <a:schemeClr val="lt1"/>
                </a:solidFill>
              </a:defRPr>
            </a:lvl2pPr>
            <a:lvl3pPr lvl="2" algn="ctr" rtl="0">
              <a:lnSpc>
                <a:spcPct val="90000"/>
              </a:lnSpc>
              <a:spcBef>
                <a:spcPts val="480"/>
              </a:spcBef>
              <a:spcAft>
                <a:spcPts val="0"/>
              </a:spcAft>
              <a:buClr>
                <a:schemeClr val="lt1"/>
              </a:buClr>
              <a:buSzPts val="2400"/>
              <a:buFont typeface="Calibri"/>
              <a:buNone/>
              <a:defRPr>
                <a:solidFill>
                  <a:schemeClr val="lt1"/>
                </a:solidFill>
              </a:defRPr>
            </a:lvl3pPr>
            <a:lvl4pPr lvl="3" algn="ctr" rtl="0">
              <a:lnSpc>
                <a:spcPct val="90000"/>
              </a:lnSpc>
              <a:spcBef>
                <a:spcPts val="480"/>
              </a:spcBef>
              <a:spcAft>
                <a:spcPts val="0"/>
              </a:spcAft>
              <a:buClr>
                <a:schemeClr val="lt1"/>
              </a:buClr>
              <a:buSzPts val="2400"/>
              <a:buFont typeface="Calibri"/>
              <a:buNone/>
              <a:defRPr>
                <a:solidFill>
                  <a:schemeClr val="lt1"/>
                </a:solidFill>
              </a:defRPr>
            </a:lvl4pPr>
            <a:lvl5pPr lvl="4" algn="ctr" rtl="0">
              <a:lnSpc>
                <a:spcPct val="90000"/>
              </a:lnSpc>
              <a:spcBef>
                <a:spcPts val="480"/>
              </a:spcBef>
              <a:spcAft>
                <a:spcPts val="0"/>
              </a:spcAft>
              <a:buClr>
                <a:schemeClr val="lt1"/>
              </a:buClr>
              <a:buSzPts val="2400"/>
              <a:buFont typeface="Calibri"/>
              <a:buNone/>
              <a:defRPr>
                <a:solidFill>
                  <a:schemeClr val="lt1"/>
                </a:solidFill>
              </a:defRPr>
            </a:lvl5pPr>
            <a:lvl6pPr lvl="5" algn="ctr" rtl="0">
              <a:spcBef>
                <a:spcPts val="400"/>
              </a:spcBef>
              <a:spcAft>
                <a:spcPts val="0"/>
              </a:spcAft>
              <a:buClr>
                <a:schemeClr val="lt1"/>
              </a:buClr>
              <a:buSzPts val="2000"/>
              <a:buNone/>
              <a:defRPr>
                <a:solidFill>
                  <a:schemeClr val="lt1"/>
                </a:solidFill>
              </a:defRPr>
            </a:lvl6pPr>
            <a:lvl7pPr lvl="6" algn="ctr" rtl="0">
              <a:spcBef>
                <a:spcPts val="400"/>
              </a:spcBef>
              <a:spcAft>
                <a:spcPts val="0"/>
              </a:spcAft>
              <a:buClr>
                <a:schemeClr val="lt1"/>
              </a:buClr>
              <a:buSzPts val="2000"/>
              <a:buNone/>
              <a:defRPr>
                <a:solidFill>
                  <a:schemeClr val="lt1"/>
                </a:solidFill>
              </a:defRPr>
            </a:lvl7pPr>
            <a:lvl8pPr lvl="7" algn="ctr" rtl="0">
              <a:spcBef>
                <a:spcPts val="400"/>
              </a:spcBef>
              <a:spcAft>
                <a:spcPts val="0"/>
              </a:spcAft>
              <a:buClr>
                <a:schemeClr val="lt1"/>
              </a:buClr>
              <a:buSzPts val="2000"/>
              <a:buNone/>
              <a:defRPr>
                <a:solidFill>
                  <a:schemeClr val="lt1"/>
                </a:solidFill>
              </a:defRPr>
            </a:lvl8pPr>
            <a:lvl9pPr lvl="8" algn="ctr" rtl="0">
              <a:spcBef>
                <a:spcPts val="400"/>
              </a:spcBef>
              <a:spcAft>
                <a:spcPts val="0"/>
              </a:spcAft>
              <a:buClr>
                <a:schemeClr val="lt1"/>
              </a:buClr>
              <a:buSzPts val="2000"/>
              <a:buNone/>
              <a:defRPr>
                <a:solidFill>
                  <a:schemeClr val="lt1"/>
                </a:solidFill>
              </a:defRPr>
            </a:lvl9pPr>
          </a:lstStyle>
          <a:p>
            <a:endParaRPr/>
          </a:p>
        </p:txBody>
      </p:sp>
      <p:sp>
        <p:nvSpPr>
          <p:cNvPr id="61" name="Google Shape;61;p15"/>
          <p:cNvSpPr txBox="1">
            <a:spLocks noGrp="1"/>
          </p:cNvSpPr>
          <p:nvPr>
            <p:ph type="body" idx="2"/>
          </p:nvPr>
        </p:nvSpPr>
        <p:spPr>
          <a:xfrm>
            <a:off x="722049" y="1766888"/>
            <a:ext cx="7690200" cy="1038600"/>
          </a:xfrm>
          <a:prstGeom prst="rect">
            <a:avLst/>
          </a:prstGeom>
          <a:noFill/>
          <a:ln>
            <a:noFill/>
          </a:ln>
        </p:spPr>
        <p:txBody>
          <a:bodyPr spcFirstLastPara="1" wrap="square" lIns="0" tIns="0" rIns="0" bIns="0" anchor="t" anchorCtr="0">
            <a:noAutofit/>
          </a:bodyPr>
          <a:lstStyle>
            <a:lvl1pPr marL="457200" lvl="0" indent="-228600" algn="l" rtl="0">
              <a:lnSpc>
                <a:spcPct val="90000"/>
              </a:lnSpc>
              <a:spcBef>
                <a:spcPts val="2000"/>
              </a:spcBef>
              <a:spcAft>
                <a:spcPts val="0"/>
              </a:spcAft>
              <a:buClr>
                <a:srgbClr val="FFE9D4"/>
              </a:buClr>
              <a:buSzPts val="10000"/>
              <a:buFont typeface="Arial"/>
              <a:buNone/>
              <a:defRPr sz="10000" b="1" i="1" u="none" strike="noStrike" cap="none">
                <a:solidFill>
                  <a:srgbClr val="FFE9D4"/>
                </a:solidFill>
                <a:latin typeface="Calibri"/>
                <a:ea typeface="Calibri"/>
                <a:cs typeface="Calibri"/>
                <a:sym typeface="Calibri"/>
              </a:defRPr>
            </a:lvl1pPr>
            <a:lvl2pPr marL="914400" lvl="1" indent="-342900" algn="l" rtl="0">
              <a:lnSpc>
                <a:spcPct val="90000"/>
              </a:lnSpc>
              <a:spcBef>
                <a:spcPts val="360"/>
              </a:spcBef>
              <a:spcAft>
                <a:spcPts val="0"/>
              </a:spcAft>
              <a:buClr>
                <a:schemeClr val="lt1"/>
              </a:buClr>
              <a:buSzPts val="1800"/>
              <a:buChar char="•"/>
              <a:defRPr/>
            </a:lvl2pPr>
            <a:lvl3pPr marL="1371600" lvl="2" indent="-342900" algn="l" rtl="0">
              <a:lnSpc>
                <a:spcPct val="90000"/>
              </a:lnSpc>
              <a:spcBef>
                <a:spcPts val="360"/>
              </a:spcBef>
              <a:spcAft>
                <a:spcPts val="0"/>
              </a:spcAft>
              <a:buClr>
                <a:schemeClr val="lt1"/>
              </a:buClr>
              <a:buSzPts val="1800"/>
              <a:buChar char="•"/>
              <a:defRPr/>
            </a:lvl3pPr>
            <a:lvl4pPr marL="1828800" lvl="3" indent="-342900" algn="l" rtl="0">
              <a:lnSpc>
                <a:spcPct val="90000"/>
              </a:lnSpc>
              <a:spcBef>
                <a:spcPts val="360"/>
              </a:spcBef>
              <a:spcAft>
                <a:spcPts val="0"/>
              </a:spcAft>
              <a:buClr>
                <a:schemeClr val="lt1"/>
              </a:buClr>
              <a:buSzPts val="1800"/>
              <a:buChar char="•"/>
              <a:defRPr/>
            </a:lvl4pPr>
            <a:lvl5pPr marL="2286000" lvl="4" indent="-342900" algn="l" rtl="0">
              <a:lnSpc>
                <a:spcPct val="90000"/>
              </a:lnSpc>
              <a:spcBef>
                <a:spcPts val="360"/>
              </a:spcBef>
              <a:spcAft>
                <a:spcPts val="0"/>
              </a:spcAft>
              <a:buClr>
                <a:schemeClr val="lt1"/>
              </a:buClr>
              <a:buSzPts val="1800"/>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62" name="Google Shape;62;p15" descr="UNCC_Logo_whiteTPBG"/>
          <p:cNvPicPr preferRelativeResize="0"/>
          <p:nvPr/>
        </p:nvPicPr>
        <p:blipFill rotWithShape="1">
          <a:blip r:embed="rId4">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p16"/>
          <p:cNvSpPr txBox="1">
            <a:spLocks noGrp="1"/>
          </p:cNvSpPr>
          <p:nvPr>
            <p:ph type="body" idx="1"/>
          </p:nvPr>
        </p:nvSpPr>
        <p:spPr>
          <a:xfrm>
            <a:off x="381000" y="1058665"/>
            <a:ext cx="8382000" cy="1606500"/>
          </a:xfrm>
          <a:prstGeom prst="rect">
            <a:avLst/>
          </a:prstGeom>
          <a:noFill/>
          <a:ln>
            <a:noFill/>
          </a:ln>
        </p:spPr>
        <p:txBody>
          <a:bodyPr spcFirstLastPara="1" wrap="square" lIns="0" tIns="0" rIns="0" bIns="0" anchor="t" anchorCtr="0">
            <a:noAutofit/>
          </a:bodyPr>
          <a:lstStyle>
            <a:lvl1pPr marL="457200" lvl="0" indent="-431800" algn="l" rtl="0">
              <a:lnSpc>
                <a:spcPct val="90000"/>
              </a:lnSpc>
              <a:spcBef>
                <a:spcPts val="640"/>
              </a:spcBef>
              <a:spcAft>
                <a:spcPts val="0"/>
              </a:spcAft>
              <a:buClr>
                <a:schemeClr val="lt1"/>
              </a:buClr>
              <a:buSzPts val="3200"/>
              <a:buFont typeface="Calibri"/>
              <a:buChar char="•"/>
              <a:defRPr/>
            </a:lvl1pPr>
            <a:lvl2pPr marL="914400" lvl="1" indent="-406400" algn="l" rtl="0">
              <a:lnSpc>
                <a:spcPct val="90000"/>
              </a:lnSpc>
              <a:spcBef>
                <a:spcPts val="560"/>
              </a:spcBef>
              <a:spcAft>
                <a:spcPts val="0"/>
              </a:spcAft>
              <a:buClr>
                <a:schemeClr val="lt1"/>
              </a:buClr>
              <a:buSzPts val="2800"/>
              <a:buFont typeface="Calibri"/>
              <a:buChar char="•"/>
              <a:defRPr/>
            </a:lvl2pPr>
            <a:lvl3pPr marL="1371600" lvl="2" indent="-381000" algn="l" rtl="0">
              <a:lnSpc>
                <a:spcPct val="90000"/>
              </a:lnSpc>
              <a:spcBef>
                <a:spcPts val="480"/>
              </a:spcBef>
              <a:spcAft>
                <a:spcPts val="0"/>
              </a:spcAft>
              <a:buClr>
                <a:schemeClr val="lt1"/>
              </a:buClr>
              <a:buSzPts val="2400"/>
              <a:buFont typeface="Calibri"/>
              <a:buChar char="•"/>
              <a:defRPr/>
            </a:lvl3pPr>
            <a:lvl4pPr marL="1828800" lvl="3" indent="-381000" algn="l" rtl="0">
              <a:lnSpc>
                <a:spcPct val="90000"/>
              </a:lnSpc>
              <a:spcBef>
                <a:spcPts val="480"/>
              </a:spcBef>
              <a:spcAft>
                <a:spcPts val="0"/>
              </a:spcAft>
              <a:buClr>
                <a:schemeClr val="lt1"/>
              </a:buClr>
              <a:buSzPts val="2400"/>
              <a:buFont typeface="Calibri"/>
              <a:buChar char="•"/>
              <a:defRPr/>
            </a:lvl4pPr>
            <a:lvl5pPr marL="2286000" lvl="4" indent="-381000" algn="l" rtl="0">
              <a:lnSpc>
                <a:spcPct val="90000"/>
              </a:lnSpc>
              <a:spcBef>
                <a:spcPts val="480"/>
              </a:spcBef>
              <a:spcAft>
                <a:spcPts val="0"/>
              </a:spcAft>
              <a:buClr>
                <a:schemeClr val="lt1"/>
              </a:buClr>
              <a:buSzPts val="2400"/>
              <a:buFont typeface="Calibri"/>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66" name="Google Shape;66;p16"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7"/>
          <p:cNvSpPr txBox="1">
            <a:spLocks noGrp="1"/>
          </p:cNvSpPr>
          <p:nvPr>
            <p:ph type="body" idx="1"/>
          </p:nvPr>
        </p:nvSpPr>
        <p:spPr>
          <a:xfrm>
            <a:off x="381000" y="1059657"/>
            <a:ext cx="8382000" cy="1606500"/>
          </a:xfrm>
          <a:prstGeom prst="rect">
            <a:avLst/>
          </a:prstGeom>
          <a:noFill/>
          <a:ln>
            <a:noFill/>
          </a:ln>
        </p:spPr>
        <p:txBody>
          <a:bodyPr spcFirstLastPara="1" wrap="square" lIns="0" tIns="0" rIns="0" bIns="0" anchor="t" anchorCtr="0">
            <a:noAutofit/>
          </a:bodyPr>
          <a:lstStyle>
            <a:lvl1pPr marL="457200" lvl="0" indent="-431800" algn="l" rtl="0">
              <a:lnSpc>
                <a:spcPct val="90000"/>
              </a:lnSpc>
              <a:spcBef>
                <a:spcPts val="640"/>
              </a:spcBef>
              <a:spcAft>
                <a:spcPts val="0"/>
              </a:spcAft>
              <a:buClr>
                <a:schemeClr val="lt1"/>
              </a:buClr>
              <a:buSzPts val="3200"/>
              <a:buFont typeface="Calibri"/>
              <a:buChar char="•"/>
              <a:defRPr/>
            </a:lvl1pPr>
            <a:lvl2pPr marL="914400" lvl="1" indent="-406400" algn="l" rtl="0">
              <a:lnSpc>
                <a:spcPct val="90000"/>
              </a:lnSpc>
              <a:spcBef>
                <a:spcPts val="560"/>
              </a:spcBef>
              <a:spcAft>
                <a:spcPts val="0"/>
              </a:spcAft>
              <a:buClr>
                <a:schemeClr val="lt1"/>
              </a:buClr>
              <a:buSzPts val="2800"/>
              <a:buFont typeface="Calibri"/>
              <a:buChar char="•"/>
              <a:defRPr/>
            </a:lvl2pPr>
            <a:lvl3pPr marL="1371600" lvl="2" indent="-381000" algn="l" rtl="0">
              <a:lnSpc>
                <a:spcPct val="90000"/>
              </a:lnSpc>
              <a:spcBef>
                <a:spcPts val="480"/>
              </a:spcBef>
              <a:spcAft>
                <a:spcPts val="0"/>
              </a:spcAft>
              <a:buClr>
                <a:schemeClr val="lt1"/>
              </a:buClr>
              <a:buSzPts val="2400"/>
              <a:buFont typeface="Calibri"/>
              <a:buChar char="•"/>
              <a:defRPr/>
            </a:lvl3pPr>
            <a:lvl4pPr marL="1828800" lvl="3" indent="-381000" algn="l" rtl="0">
              <a:lnSpc>
                <a:spcPct val="90000"/>
              </a:lnSpc>
              <a:spcBef>
                <a:spcPts val="480"/>
              </a:spcBef>
              <a:spcAft>
                <a:spcPts val="0"/>
              </a:spcAft>
              <a:buClr>
                <a:schemeClr val="lt1"/>
              </a:buClr>
              <a:buSzPts val="2400"/>
              <a:buFont typeface="Calibri"/>
              <a:buChar char="•"/>
              <a:defRPr/>
            </a:lvl4pPr>
            <a:lvl5pPr marL="2286000" lvl="4" indent="-381000" algn="l" rtl="0">
              <a:lnSpc>
                <a:spcPct val="90000"/>
              </a:lnSpc>
              <a:spcBef>
                <a:spcPts val="480"/>
              </a:spcBef>
              <a:spcAft>
                <a:spcPts val="0"/>
              </a:spcAft>
              <a:buClr>
                <a:schemeClr val="lt1"/>
              </a:buClr>
              <a:buSzPts val="2400"/>
              <a:buFont typeface="Calibri"/>
              <a:buChar char="•"/>
              <a:defRPr/>
            </a:lvl5pPr>
            <a:lvl6pPr marL="2743200" lvl="5" indent="-342900" algn="l" rtl="0">
              <a:spcBef>
                <a:spcPts val="360"/>
              </a:spcBef>
              <a:spcAft>
                <a:spcPts val="0"/>
              </a:spcAft>
              <a:buClr>
                <a:schemeClr val="lt1"/>
              </a:buClr>
              <a:buSzPts val="1800"/>
              <a:buChar char="•"/>
              <a:defRPr/>
            </a:lvl6pPr>
            <a:lvl7pPr marL="3200400" lvl="6" indent="-342900" algn="l" rtl="0">
              <a:spcBef>
                <a:spcPts val="360"/>
              </a:spcBef>
              <a:spcAft>
                <a:spcPts val="0"/>
              </a:spcAft>
              <a:buClr>
                <a:schemeClr val="lt1"/>
              </a:buClr>
              <a:buSzPts val="1800"/>
              <a:buChar char="•"/>
              <a:defRPr/>
            </a:lvl7pPr>
            <a:lvl8pPr marL="3657600" lvl="7" indent="-342900" algn="l" rtl="0">
              <a:spcBef>
                <a:spcPts val="360"/>
              </a:spcBef>
              <a:spcAft>
                <a:spcPts val="0"/>
              </a:spcAft>
              <a:buClr>
                <a:schemeClr val="lt1"/>
              </a:buClr>
              <a:buSzPts val="1800"/>
              <a:buChar char="•"/>
              <a:defRPr/>
            </a:lvl8pPr>
            <a:lvl9pPr marL="4114800" lvl="8" indent="-342900" algn="l" rtl="0">
              <a:spcBef>
                <a:spcPts val="360"/>
              </a:spcBef>
              <a:spcAft>
                <a:spcPts val="0"/>
              </a:spcAft>
              <a:buClr>
                <a:schemeClr val="lt1"/>
              </a:buClr>
              <a:buSzPts val="1800"/>
              <a:buChar char="•"/>
              <a:defRPr/>
            </a:lvl9pPr>
          </a:lstStyle>
          <a:p>
            <a:endParaRPr/>
          </a:p>
        </p:txBody>
      </p:sp>
      <p:pic>
        <p:nvPicPr>
          <p:cNvPr id="70" name="Google Shape;70;p17"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381000" y="1058665"/>
            <a:ext cx="4114800" cy="1597500"/>
          </a:xfrm>
          <a:prstGeom prst="rect">
            <a:avLst/>
          </a:prstGeom>
          <a:noFill/>
          <a:ln>
            <a:noFill/>
          </a:ln>
        </p:spPr>
        <p:txBody>
          <a:bodyPr spcFirstLastPara="1" wrap="square" lIns="0" tIns="0" rIns="0" bIns="0" anchor="t" anchorCtr="0">
            <a:noAutofit/>
          </a:bodyPr>
          <a:lstStyle>
            <a:lvl1pPr marL="457200" lvl="0" indent="-406400" algn="l" rtl="0">
              <a:lnSpc>
                <a:spcPct val="90000"/>
              </a:lnSpc>
              <a:spcBef>
                <a:spcPts val="560"/>
              </a:spcBef>
              <a:spcAft>
                <a:spcPts val="0"/>
              </a:spcAft>
              <a:buClr>
                <a:schemeClr val="lt1"/>
              </a:buClr>
              <a:buSzPts val="2800"/>
              <a:buFont typeface="Calibri"/>
              <a:buChar char="•"/>
              <a:defRPr sz="2800"/>
            </a:lvl1pPr>
            <a:lvl2pPr marL="914400" lvl="1" indent="-381000" algn="l" rtl="0">
              <a:lnSpc>
                <a:spcPct val="90000"/>
              </a:lnSpc>
              <a:spcBef>
                <a:spcPts val="480"/>
              </a:spcBef>
              <a:spcAft>
                <a:spcPts val="0"/>
              </a:spcAft>
              <a:buClr>
                <a:schemeClr val="lt1"/>
              </a:buClr>
              <a:buSzPts val="2400"/>
              <a:buFont typeface="Calibri"/>
              <a:buChar char="•"/>
              <a:defRPr sz="2400"/>
            </a:lvl2pPr>
            <a:lvl3pPr marL="1371600" lvl="2" indent="-355600" algn="l" rtl="0">
              <a:lnSpc>
                <a:spcPct val="90000"/>
              </a:lnSpc>
              <a:spcBef>
                <a:spcPts val="400"/>
              </a:spcBef>
              <a:spcAft>
                <a:spcPts val="0"/>
              </a:spcAft>
              <a:buClr>
                <a:schemeClr val="lt1"/>
              </a:buClr>
              <a:buSzPts val="2000"/>
              <a:buFont typeface="Calibri"/>
              <a:buChar char="•"/>
              <a:defRPr sz="2000"/>
            </a:lvl3pPr>
            <a:lvl4pPr marL="1828800" lvl="3" indent="-342900" algn="l" rtl="0">
              <a:lnSpc>
                <a:spcPct val="90000"/>
              </a:lnSpc>
              <a:spcBef>
                <a:spcPts val="360"/>
              </a:spcBef>
              <a:spcAft>
                <a:spcPts val="0"/>
              </a:spcAft>
              <a:buClr>
                <a:schemeClr val="lt1"/>
              </a:buClr>
              <a:buSzPts val="1800"/>
              <a:buFont typeface="Calibri"/>
              <a:buChar char="•"/>
              <a:defRPr sz="1800"/>
            </a:lvl4pPr>
            <a:lvl5pPr marL="2286000" lvl="4" indent="-342900" algn="l" rtl="0">
              <a:lnSpc>
                <a:spcPct val="90000"/>
              </a:lnSpc>
              <a:spcBef>
                <a:spcPts val="360"/>
              </a:spcBef>
              <a:spcAft>
                <a:spcPts val="0"/>
              </a:spcAft>
              <a:buClr>
                <a:schemeClr val="lt1"/>
              </a:buClr>
              <a:buSzPts val="1800"/>
              <a:buFont typeface="Calibri"/>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sp>
        <p:nvSpPr>
          <p:cNvPr id="74" name="Google Shape;74;p18"/>
          <p:cNvSpPr txBox="1">
            <a:spLocks noGrp="1"/>
          </p:cNvSpPr>
          <p:nvPr>
            <p:ph type="body" idx="2"/>
          </p:nvPr>
        </p:nvSpPr>
        <p:spPr>
          <a:xfrm>
            <a:off x="4648200" y="1058665"/>
            <a:ext cx="4114800" cy="1597500"/>
          </a:xfrm>
          <a:prstGeom prst="rect">
            <a:avLst/>
          </a:prstGeom>
          <a:noFill/>
          <a:ln>
            <a:noFill/>
          </a:ln>
        </p:spPr>
        <p:txBody>
          <a:bodyPr spcFirstLastPara="1" wrap="square" lIns="0" tIns="0" rIns="0" bIns="0" anchor="t" anchorCtr="0">
            <a:noAutofit/>
          </a:bodyPr>
          <a:lstStyle>
            <a:lvl1pPr marL="457200" lvl="0" indent="-406400" algn="l" rtl="0">
              <a:lnSpc>
                <a:spcPct val="90000"/>
              </a:lnSpc>
              <a:spcBef>
                <a:spcPts val="560"/>
              </a:spcBef>
              <a:spcAft>
                <a:spcPts val="0"/>
              </a:spcAft>
              <a:buClr>
                <a:schemeClr val="lt1"/>
              </a:buClr>
              <a:buSzPts val="2800"/>
              <a:buFont typeface="Calibri"/>
              <a:buChar char="•"/>
              <a:defRPr sz="2800"/>
            </a:lvl1pPr>
            <a:lvl2pPr marL="914400" lvl="1" indent="-381000" algn="l" rtl="0">
              <a:lnSpc>
                <a:spcPct val="90000"/>
              </a:lnSpc>
              <a:spcBef>
                <a:spcPts val="480"/>
              </a:spcBef>
              <a:spcAft>
                <a:spcPts val="0"/>
              </a:spcAft>
              <a:buClr>
                <a:schemeClr val="lt1"/>
              </a:buClr>
              <a:buSzPts val="2400"/>
              <a:buFont typeface="Calibri"/>
              <a:buChar char="•"/>
              <a:defRPr sz="2400"/>
            </a:lvl2pPr>
            <a:lvl3pPr marL="1371600" lvl="2" indent="-355600" algn="l" rtl="0">
              <a:lnSpc>
                <a:spcPct val="90000"/>
              </a:lnSpc>
              <a:spcBef>
                <a:spcPts val="400"/>
              </a:spcBef>
              <a:spcAft>
                <a:spcPts val="0"/>
              </a:spcAft>
              <a:buClr>
                <a:schemeClr val="lt1"/>
              </a:buClr>
              <a:buSzPts val="2000"/>
              <a:buFont typeface="Calibri"/>
              <a:buChar char="•"/>
              <a:defRPr sz="2000"/>
            </a:lvl3pPr>
            <a:lvl4pPr marL="1828800" lvl="3" indent="-342900" algn="l" rtl="0">
              <a:lnSpc>
                <a:spcPct val="90000"/>
              </a:lnSpc>
              <a:spcBef>
                <a:spcPts val="360"/>
              </a:spcBef>
              <a:spcAft>
                <a:spcPts val="0"/>
              </a:spcAft>
              <a:buClr>
                <a:schemeClr val="lt1"/>
              </a:buClr>
              <a:buSzPts val="1800"/>
              <a:buFont typeface="Calibri"/>
              <a:buChar char="•"/>
              <a:defRPr sz="1800"/>
            </a:lvl4pPr>
            <a:lvl5pPr marL="2286000" lvl="4" indent="-342900" algn="l" rtl="0">
              <a:lnSpc>
                <a:spcPct val="90000"/>
              </a:lnSpc>
              <a:spcBef>
                <a:spcPts val="360"/>
              </a:spcBef>
              <a:spcAft>
                <a:spcPts val="0"/>
              </a:spcAft>
              <a:buClr>
                <a:schemeClr val="lt1"/>
              </a:buClr>
              <a:buSzPts val="1800"/>
              <a:buFont typeface="Calibri"/>
              <a:buChar char="•"/>
              <a:defRPr sz="1800"/>
            </a:lvl5pPr>
            <a:lvl6pPr marL="2743200" lvl="5" indent="-342900" algn="l" rtl="0">
              <a:spcBef>
                <a:spcPts val="360"/>
              </a:spcBef>
              <a:spcAft>
                <a:spcPts val="0"/>
              </a:spcAft>
              <a:buClr>
                <a:schemeClr val="lt1"/>
              </a:buClr>
              <a:buSzPts val="1800"/>
              <a:buChar char="•"/>
              <a:defRPr sz="1800"/>
            </a:lvl6pPr>
            <a:lvl7pPr marL="3200400" lvl="6" indent="-342900" algn="l" rtl="0">
              <a:spcBef>
                <a:spcPts val="360"/>
              </a:spcBef>
              <a:spcAft>
                <a:spcPts val="0"/>
              </a:spcAft>
              <a:buClr>
                <a:schemeClr val="lt1"/>
              </a:buClr>
              <a:buSzPts val="1800"/>
              <a:buChar char="•"/>
              <a:defRPr sz="1800"/>
            </a:lvl7pPr>
            <a:lvl8pPr marL="3657600" lvl="7" indent="-342900" algn="l" rtl="0">
              <a:spcBef>
                <a:spcPts val="360"/>
              </a:spcBef>
              <a:spcAft>
                <a:spcPts val="0"/>
              </a:spcAft>
              <a:buClr>
                <a:schemeClr val="lt1"/>
              </a:buClr>
              <a:buSzPts val="1800"/>
              <a:buChar char="•"/>
              <a:defRPr sz="1800"/>
            </a:lvl8pPr>
            <a:lvl9pPr marL="4114800" lvl="8" indent="-342900" algn="l" rtl="0">
              <a:spcBef>
                <a:spcPts val="360"/>
              </a:spcBef>
              <a:spcAft>
                <a:spcPts val="0"/>
              </a:spcAft>
              <a:buClr>
                <a:schemeClr val="lt1"/>
              </a:buClr>
              <a:buSzPts val="1800"/>
              <a:buChar char="•"/>
              <a:defRPr sz="1800"/>
            </a:lvl9pPr>
          </a:lstStyle>
          <a:p>
            <a:endParaRPr/>
          </a:p>
        </p:txBody>
      </p:sp>
      <p:pic>
        <p:nvPicPr>
          <p:cNvPr id="75" name="Google Shape;75;p18"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rgbClr val="FFFFB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78" name="Google Shape;78;p19"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pic>
        <p:nvPicPr>
          <p:cNvPr id="80" name="Google Shape;80;p20" descr="UNCC_Logo_whiteTPBG"/>
          <p:cNvPicPr preferRelativeResize="0"/>
          <p:nvPr/>
        </p:nvPicPr>
        <p:blipFill rotWithShape="1">
          <a:blip r:embed="rId2">
            <a:alphaModFix/>
          </a:blip>
          <a:srcRect/>
          <a:stretch/>
        </p:blipFill>
        <p:spPr>
          <a:xfrm>
            <a:off x="7467600" y="4514850"/>
            <a:ext cx="1175268" cy="507201"/>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1000" y="172642"/>
            <a:ext cx="8382000" cy="5079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FFFFB9"/>
              </a:buClr>
              <a:buSzPts val="4800"/>
              <a:buFont typeface="Calibri"/>
              <a:buNone/>
              <a:defRPr sz="4800" b="0" i="0" u="none" strike="noStrike" cap="none">
                <a:solidFill>
                  <a:srgbClr val="FFFFB9"/>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81000" y="1059658"/>
            <a:ext cx="8382000" cy="1602000"/>
          </a:xfrm>
          <a:prstGeom prst="rect">
            <a:avLst/>
          </a:prstGeom>
          <a:noFill/>
          <a:ln>
            <a:noFill/>
          </a:ln>
        </p:spPr>
        <p:txBody>
          <a:bodyPr spcFirstLastPara="1" wrap="square" lIns="0" tIns="0" rIns="0" bIns="0" anchor="t" anchorCtr="0">
            <a:noAutofit/>
          </a:bodyPr>
          <a:lstStyle>
            <a:lvl1pPr marL="457200" marR="0" lvl="0" indent="-431800" algn="l" rtl="0">
              <a:lnSpc>
                <a:spcPct val="90000"/>
              </a:lnSpc>
              <a:spcBef>
                <a:spcPts val="640"/>
              </a:spcBef>
              <a:spcAft>
                <a:spcPts val="0"/>
              </a:spcAft>
              <a:buClr>
                <a:schemeClr val="lt1"/>
              </a:buClr>
              <a:buSzPts val="3200"/>
              <a:buFont typeface="Calibri"/>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lt1"/>
              </a:buClr>
              <a:buSzPts val="2800"/>
              <a:buFont typeface="Calibri"/>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lt1"/>
              </a:buClr>
              <a:buSzPts val="2400"/>
              <a:buFont typeface="Calibri"/>
              <a:buChar char="•"/>
              <a:defRPr sz="24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p:nvPr/>
        </p:nvSpPr>
        <p:spPr>
          <a:xfrm>
            <a:off x="584300" y="662700"/>
            <a:ext cx="7772400" cy="1143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FFFFB9"/>
              </a:buClr>
              <a:buSzPts val="3600"/>
              <a:buFont typeface="Calibri"/>
              <a:buNone/>
            </a:pPr>
            <a:r>
              <a:rPr lang="en" sz="3600" b="1" i="0" u="none" strike="noStrike" cap="none">
                <a:solidFill>
                  <a:srgbClr val="FFFF00"/>
                </a:solidFill>
                <a:latin typeface="Calibri"/>
                <a:ea typeface="Calibri"/>
                <a:cs typeface="Calibri"/>
                <a:sym typeface="Calibri"/>
              </a:rPr>
              <a:t>Boolean Retrieval, Term Vocabulary and Posting Lists, Web Search Basics</a:t>
            </a:r>
            <a:endParaRPr sz="3600" b="0" i="0" u="none" strike="noStrike" cap="none">
              <a:solidFill>
                <a:srgbClr val="FFFF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30"/>
          <p:cNvPicPr preferRelativeResize="0"/>
          <p:nvPr/>
        </p:nvPicPr>
        <p:blipFill>
          <a:blip r:embed="rId3">
            <a:alphaModFix/>
          </a:blip>
          <a:stretch>
            <a:fillRect/>
          </a:stretch>
        </p:blipFill>
        <p:spPr>
          <a:xfrm>
            <a:off x="4572000" y="71225"/>
            <a:ext cx="4502551" cy="2751774"/>
          </a:xfrm>
          <a:prstGeom prst="rect">
            <a:avLst/>
          </a:prstGeom>
          <a:noFill/>
          <a:ln>
            <a:noFill/>
          </a:ln>
        </p:spPr>
      </p:pic>
      <p:sp>
        <p:nvSpPr>
          <p:cNvPr id="141" name="Google Shape;141;p30"/>
          <p:cNvSpPr txBox="1"/>
          <p:nvPr/>
        </p:nvSpPr>
        <p:spPr>
          <a:xfrm>
            <a:off x="122675" y="1052450"/>
            <a:ext cx="4368000" cy="393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Three major categories : -</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a:t>
            </a:r>
            <a:r>
              <a:rPr lang="en" sz="1800" b="1">
                <a:solidFill>
                  <a:schemeClr val="lt1"/>
                </a:solidFill>
                <a:latin typeface="Roboto"/>
                <a:ea typeface="Roboto"/>
                <a:cs typeface="Roboto"/>
                <a:sym typeface="Roboto"/>
              </a:rPr>
              <a:t> IN</a:t>
            </a:r>
            <a:r>
              <a:rPr lang="en" sz="1800">
                <a:solidFill>
                  <a:schemeClr val="lt1"/>
                </a:solidFill>
                <a:latin typeface="Roboto"/>
                <a:ea typeface="Roboto"/>
                <a:cs typeface="Roboto"/>
                <a:sym typeface="Roboto"/>
              </a:rPr>
              <a:t> - web surfer pass from IN -&gt; SCC</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OUT</a:t>
            </a:r>
            <a:r>
              <a:rPr lang="en" sz="1800">
                <a:solidFill>
                  <a:schemeClr val="lt1"/>
                </a:solidFill>
                <a:latin typeface="Roboto"/>
                <a:ea typeface="Roboto"/>
                <a:cs typeface="Roboto"/>
                <a:sym typeface="Roboto"/>
              </a:rPr>
              <a:t> - web surfer pass from OUT -&gt; OUT</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SCC </a:t>
            </a:r>
            <a:r>
              <a:rPr lang="en" sz="1800">
                <a:solidFill>
                  <a:schemeClr val="lt1"/>
                </a:solidFill>
                <a:latin typeface="Roboto"/>
                <a:ea typeface="Roboto"/>
                <a:cs typeface="Roboto"/>
                <a:sym typeface="Roboto"/>
              </a:rPr>
              <a:t>- web surfer can pass from SCC to OUT, SCC.</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Tube </a:t>
            </a:r>
            <a:r>
              <a:rPr lang="en" sz="1800">
                <a:solidFill>
                  <a:schemeClr val="lt1"/>
                </a:solidFill>
                <a:latin typeface="Roboto"/>
                <a:ea typeface="Roboto"/>
                <a:cs typeface="Roboto"/>
                <a:sym typeface="Roboto"/>
              </a:rPr>
              <a:t>- directly from IN -&gt; OUT</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Tendrils </a:t>
            </a:r>
            <a:r>
              <a:rPr lang="en" sz="1800">
                <a:solidFill>
                  <a:schemeClr val="lt1"/>
                </a:solidFill>
                <a:latin typeface="Roboto"/>
                <a:ea typeface="Roboto"/>
                <a:cs typeface="Roboto"/>
                <a:sym typeface="Roboto"/>
              </a:rPr>
              <a:t>- leads nowhere from IN and from nowhere to OUT.</a:t>
            </a:r>
            <a:endParaRPr sz="1800" baseline="300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endParaRPr/>
          </a:p>
        </p:txBody>
      </p:sp>
      <p:sp>
        <p:nvSpPr>
          <p:cNvPr id="142" name="Google Shape;142;p30"/>
          <p:cNvSpPr txBox="1"/>
          <p:nvPr/>
        </p:nvSpPr>
        <p:spPr>
          <a:xfrm>
            <a:off x="122675" y="221550"/>
            <a:ext cx="4368000" cy="67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b="1">
                <a:solidFill>
                  <a:srgbClr val="FFFF00"/>
                </a:solidFill>
                <a:latin typeface="Roboto"/>
                <a:ea typeface="Roboto"/>
                <a:cs typeface="Roboto"/>
                <a:sym typeface="Roboto"/>
              </a:rPr>
              <a:t>Web Graph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body" idx="2"/>
          </p:nvPr>
        </p:nvSpPr>
        <p:spPr>
          <a:xfrm>
            <a:off x="722049" y="1766888"/>
            <a:ext cx="7690200" cy="10386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0" i="0">
                <a:solidFill>
                  <a:schemeClr val="lt1"/>
                </a:solidFill>
                <a:latin typeface="Roboto"/>
                <a:ea typeface="Roboto"/>
                <a:cs typeface="Roboto"/>
                <a:sym typeface="Roboto"/>
              </a:rPr>
              <a:t>●</a:t>
            </a:r>
            <a:r>
              <a:rPr lang="en" sz="1800" i="0">
                <a:solidFill>
                  <a:schemeClr val="lt1"/>
                </a:solidFill>
                <a:latin typeface="Roboto"/>
                <a:ea typeface="Roboto"/>
                <a:cs typeface="Roboto"/>
                <a:sym typeface="Roboto"/>
              </a:rPr>
              <a:t> Question : </a:t>
            </a:r>
            <a:r>
              <a:rPr lang="en" sz="1800" b="0" i="0">
                <a:solidFill>
                  <a:schemeClr val="lt1"/>
                </a:solidFill>
                <a:latin typeface="Roboto"/>
                <a:ea typeface="Roboto"/>
                <a:cs typeface="Roboto"/>
                <a:sym typeface="Roboto"/>
              </a:rPr>
              <a:t>What are different categories of user search queries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p:nvPr/>
        </p:nvSpPr>
        <p:spPr>
          <a:xfrm>
            <a:off x="411475" y="205725"/>
            <a:ext cx="7066500" cy="77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000" b="1">
                <a:solidFill>
                  <a:srgbClr val="FFFF00"/>
                </a:solidFill>
                <a:latin typeface="Roboto"/>
                <a:ea typeface="Roboto"/>
                <a:cs typeface="Roboto"/>
                <a:sym typeface="Roboto"/>
              </a:rPr>
              <a:t>The search user experience</a:t>
            </a:r>
            <a:endParaRPr>
              <a:solidFill>
                <a:schemeClr val="dk1"/>
              </a:solidFill>
            </a:endParaRPr>
          </a:p>
        </p:txBody>
      </p:sp>
      <p:sp>
        <p:nvSpPr>
          <p:cNvPr id="153" name="Google Shape;153;p32"/>
          <p:cNvSpPr txBox="1"/>
          <p:nvPr/>
        </p:nvSpPr>
        <p:spPr>
          <a:xfrm>
            <a:off x="220900" y="917925"/>
            <a:ext cx="8781300" cy="386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Three major categories : -</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a:t>
            </a:r>
            <a:r>
              <a:rPr lang="en" sz="1800" b="1">
                <a:solidFill>
                  <a:schemeClr val="lt1"/>
                </a:solidFill>
                <a:latin typeface="Roboto"/>
                <a:ea typeface="Roboto"/>
                <a:cs typeface="Roboto"/>
                <a:sym typeface="Roboto"/>
              </a:rPr>
              <a:t> Information queries</a:t>
            </a:r>
            <a:r>
              <a:rPr lang="en" sz="1800">
                <a:solidFill>
                  <a:schemeClr val="lt1"/>
                </a:solidFill>
                <a:latin typeface="Roboto"/>
                <a:ea typeface="Roboto"/>
                <a:cs typeface="Roboto"/>
                <a:sym typeface="Roboto"/>
              </a:rPr>
              <a:t> - seek general information on a broad topic. </a:t>
            </a:r>
            <a:endParaRPr sz="180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users with informational queries typically try to assimilate information from multiple web pages</a:t>
            </a:r>
            <a:endParaRPr sz="1800">
              <a:solidFill>
                <a:schemeClr val="lt1"/>
              </a:solidFill>
              <a:latin typeface="Roboto"/>
              <a:ea typeface="Roboto"/>
              <a:cs typeface="Roboto"/>
              <a:sym typeface="Roboto"/>
            </a:endParaRPr>
          </a:p>
          <a:p>
            <a:pPr marL="45720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Navigational queries </a:t>
            </a:r>
            <a:r>
              <a:rPr lang="en" sz="1800">
                <a:solidFill>
                  <a:schemeClr val="lt1"/>
                </a:solidFill>
                <a:latin typeface="Roboto"/>
                <a:ea typeface="Roboto"/>
                <a:cs typeface="Roboto"/>
                <a:sym typeface="Roboto"/>
              </a:rPr>
              <a:t>- seek website of single entity. </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	“Lufthansa airlines” first search result  should be home page of lufthansa</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r>
              <a:rPr lang="en" sz="1800" b="1">
                <a:solidFill>
                  <a:schemeClr val="lt1"/>
                </a:solidFill>
                <a:latin typeface="Roboto"/>
                <a:ea typeface="Roboto"/>
                <a:cs typeface="Roboto"/>
                <a:sym typeface="Roboto"/>
              </a:rPr>
              <a:t>Transactional queries </a:t>
            </a:r>
            <a:r>
              <a:rPr lang="en" sz="1800">
                <a:solidFill>
                  <a:schemeClr val="lt1"/>
                </a:solidFill>
                <a:latin typeface="Roboto"/>
                <a:ea typeface="Roboto"/>
                <a:cs typeface="Roboto"/>
                <a:sym typeface="Roboto"/>
              </a:rPr>
              <a:t>- seek result to perform transaction on web.</a:t>
            </a:r>
            <a:endParaRPr sz="1800">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 sz="1800">
                <a:solidFill>
                  <a:schemeClr val="lt1"/>
                </a:solidFill>
                <a:latin typeface="Roboto"/>
                <a:ea typeface="Roboto"/>
                <a:cs typeface="Roboto"/>
                <a:sym typeface="Roboto"/>
              </a:rPr>
              <a:t>Like purchasing a product, downloading a file or making a reservation. </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p:nvPr/>
        </p:nvSpPr>
        <p:spPr>
          <a:xfrm>
            <a:off x="197475" y="738150"/>
            <a:ext cx="8641500" cy="3916500"/>
          </a:xfrm>
          <a:prstGeom prst="rect">
            <a:avLst/>
          </a:prstGeom>
          <a:noFill/>
          <a:ln>
            <a:noFill/>
          </a:ln>
        </p:spPr>
        <p:txBody>
          <a:bodyPr spcFirstLastPara="1" wrap="square" lIns="91425" tIns="91425" rIns="91425" bIns="91425" anchor="t" anchorCtr="0">
            <a:noAutofit/>
          </a:bodyPr>
          <a:lstStyle/>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The quality of an web search engine can be identified by the size of its indexes.</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Given two search engines, what are the relative sizes of their indexes?Even this question turns out to be imprecise, because:</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In response to queries a search engine can return web pages whose contents it has not(fully or even partially) indexed.</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Search engines generally organise their indexes in various tiers and partitions, not all of which are examined on every search.</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So , we run a experiment where we take 2 search engines E1 and E2 and see for a topic how many pages of E1 are indexed by E2 and similarly of E2 by E1.</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If x are fraction of pages indexed by E1 and y are fraction of pages indexed by E2</a:t>
            </a:r>
            <a:endParaRPr sz="1500">
              <a:solidFill>
                <a:schemeClr val="lt1"/>
              </a:solidFill>
              <a:latin typeface="Roboto"/>
              <a:ea typeface="Roboto"/>
              <a:cs typeface="Roboto"/>
              <a:sym typeface="Roboto"/>
            </a:endParaRPr>
          </a:p>
          <a:p>
            <a:pPr marL="45720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Therefore estimation if index size can be given by : </a:t>
            </a:r>
            <a:endParaRPr sz="15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500">
                <a:solidFill>
                  <a:schemeClr val="lt1"/>
                </a:solidFill>
                <a:latin typeface="Roboto"/>
                <a:ea typeface="Roboto"/>
                <a:cs typeface="Roboto"/>
                <a:sym typeface="Roboto"/>
              </a:rPr>
              <a:t>							</a:t>
            </a:r>
            <a:endParaRPr sz="1500">
              <a:solidFill>
                <a:schemeClr val="lt1"/>
              </a:solidFill>
              <a:latin typeface="Roboto"/>
              <a:ea typeface="Roboto"/>
              <a:cs typeface="Roboto"/>
              <a:sym typeface="Roboto"/>
            </a:endParaRPr>
          </a:p>
          <a:p>
            <a:pPr marL="0" lvl="0" indent="457200" algn="l" rtl="0">
              <a:lnSpc>
                <a:spcPct val="115000"/>
              </a:lnSpc>
              <a:spcBef>
                <a:spcPts val="0"/>
              </a:spcBef>
              <a:spcAft>
                <a:spcPts val="0"/>
              </a:spcAft>
              <a:buNone/>
            </a:pPr>
            <a:endParaRPr sz="15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100">
                <a:solidFill>
                  <a:srgbClr val="434343"/>
                </a:solidFill>
                <a:latin typeface="Roboto"/>
                <a:ea typeface="Roboto"/>
                <a:cs typeface="Roboto"/>
                <a:sym typeface="Roboto"/>
              </a:rPr>
              <a:t>.</a:t>
            </a:r>
            <a:endParaRPr sz="1100">
              <a:solidFill>
                <a:srgbClr val="434343"/>
              </a:solidFill>
              <a:latin typeface="Roboto"/>
              <a:ea typeface="Roboto"/>
              <a:cs typeface="Roboto"/>
              <a:sym typeface="Roboto"/>
            </a:endParaRPr>
          </a:p>
        </p:txBody>
      </p:sp>
      <p:pic>
        <p:nvPicPr>
          <p:cNvPr id="159" name="Google Shape;159;p33"/>
          <p:cNvPicPr preferRelativeResize="0"/>
          <p:nvPr/>
        </p:nvPicPr>
        <p:blipFill>
          <a:blip r:embed="rId3">
            <a:alphaModFix/>
          </a:blip>
          <a:stretch>
            <a:fillRect/>
          </a:stretch>
        </p:blipFill>
        <p:spPr>
          <a:xfrm>
            <a:off x="3450950" y="3933300"/>
            <a:ext cx="1369525" cy="622500"/>
          </a:xfrm>
          <a:prstGeom prst="rect">
            <a:avLst/>
          </a:prstGeom>
          <a:noFill/>
          <a:ln>
            <a:noFill/>
          </a:ln>
        </p:spPr>
      </p:pic>
      <p:sp>
        <p:nvSpPr>
          <p:cNvPr id="160" name="Google Shape;160;p33"/>
          <p:cNvSpPr txBox="1"/>
          <p:nvPr/>
        </p:nvSpPr>
        <p:spPr>
          <a:xfrm>
            <a:off x="272675" y="115650"/>
            <a:ext cx="4820400" cy="6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Index Size and Estimation</a:t>
            </a:r>
            <a:endParaRPr sz="3000" b="1">
              <a:solidFill>
                <a:srgbClr val="FFFF00"/>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4"/>
          <p:cNvSpPr txBox="1"/>
          <p:nvPr/>
        </p:nvSpPr>
        <p:spPr>
          <a:xfrm>
            <a:off x="473250" y="902700"/>
            <a:ext cx="8224500" cy="33195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Web consist of a lot of duplicate data having multiple copies of the same content.</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An estimation says that 40% of the pages on web are duplicate.</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To avoid these search engines try to refrain from indexing these similar copies of same content so that the storage and processing overheads are kept minimum.</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In Order to solve this problem a technique is used which is known as Shingling.</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Shingling </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A solution to resolve this problem is a technique known as Shingling.</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In natural language processing a w-shingling is a set of unique shingles(therefore n-grams) each of which is composed of contiguous subsequences of tokens within a document, which can then be used to ascertain the similarity between documents.</a:t>
            </a:r>
            <a:endParaRPr sz="1500">
              <a:solidFill>
                <a:schemeClr val="lt1"/>
              </a:solidFill>
              <a:latin typeface="Roboto"/>
              <a:ea typeface="Roboto"/>
              <a:cs typeface="Roboto"/>
              <a:sym typeface="Roboto"/>
            </a:endParaRPr>
          </a:p>
          <a:p>
            <a:pPr marL="457200" marR="0" lvl="0" indent="-323850" algn="l" rtl="0">
              <a:lnSpc>
                <a:spcPct val="115000"/>
              </a:lnSpc>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Hence these shingles act as fingerprints to the document/pages and help us identify near duplicates which can be rejected from indexing.</a:t>
            </a:r>
            <a:endParaRPr sz="1500">
              <a:solidFill>
                <a:schemeClr val="lt1"/>
              </a:solidFill>
              <a:latin typeface="Roboto"/>
              <a:ea typeface="Roboto"/>
              <a:cs typeface="Roboto"/>
              <a:sym typeface="Roboto"/>
            </a:endParaRPr>
          </a:p>
        </p:txBody>
      </p:sp>
      <p:sp>
        <p:nvSpPr>
          <p:cNvPr id="166" name="Google Shape;166;p34"/>
          <p:cNvSpPr txBox="1"/>
          <p:nvPr/>
        </p:nvSpPr>
        <p:spPr>
          <a:xfrm>
            <a:off x="535950" y="197475"/>
            <a:ext cx="69300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Near duplicates and Shingling</a:t>
            </a:r>
            <a:endParaRPr sz="3000" b="1">
              <a:solidFill>
                <a:srgbClr val="FFFF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5"/>
          <p:cNvSpPr txBox="1"/>
          <p:nvPr/>
        </p:nvSpPr>
        <p:spPr>
          <a:xfrm>
            <a:off x="648775" y="1118975"/>
            <a:ext cx="7616700" cy="12693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rgbClr val="FFFF00"/>
              </a:buClr>
              <a:buSzPts val="2100"/>
              <a:buFont typeface="Roboto"/>
              <a:buChar char="●"/>
            </a:pPr>
            <a:r>
              <a:rPr lang="en" sz="2100" b="1">
                <a:solidFill>
                  <a:srgbClr val="FFFF00"/>
                </a:solidFill>
                <a:latin typeface="Roboto"/>
                <a:ea typeface="Roboto"/>
                <a:cs typeface="Roboto"/>
                <a:sym typeface="Roboto"/>
              </a:rPr>
              <a:t>Are there any Sampling techniques to generate web pages so that we can check the indexing of different browsers?</a:t>
            </a:r>
            <a:endParaRPr sz="2100" b="1">
              <a:solidFill>
                <a:srgbClr val="FFFF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p:nvPr/>
        </p:nvSpPr>
        <p:spPr>
          <a:xfrm>
            <a:off x="535950" y="197475"/>
            <a:ext cx="69300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Term Vocabulary &amp; Posting List</a:t>
            </a:r>
            <a:endParaRPr sz="3000" b="1">
              <a:solidFill>
                <a:srgbClr val="FFFF00"/>
              </a:solidFill>
              <a:latin typeface="Roboto"/>
              <a:ea typeface="Roboto"/>
              <a:cs typeface="Roboto"/>
              <a:sym typeface="Roboto"/>
            </a:endParaRPr>
          </a:p>
        </p:txBody>
      </p:sp>
      <p:sp>
        <p:nvSpPr>
          <p:cNvPr id="177" name="Google Shape;177;p36"/>
          <p:cNvSpPr txBox="1"/>
          <p:nvPr/>
        </p:nvSpPr>
        <p:spPr>
          <a:xfrm>
            <a:off x="725600" y="892000"/>
            <a:ext cx="7866000" cy="39966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Issues while parsing a document:</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What format is it in?</a:t>
            </a:r>
            <a:endParaRPr sz="1500">
              <a:solidFill>
                <a:schemeClr val="lt1"/>
              </a:solidFill>
              <a:latin typeface="Roboto"/>
              <a:ea typeface="Roboto"/>
              <a:cs typeface="Roboto"/>
              <a:sym typeface="Roboto"/>
            </a:endParaRPr>
          </a:p>
          <a:p>
            <a:pPr marL="1371600" lvl="2"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pdf/word/excel/html?</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What language is it in?</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What character set is in use?</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Documents being indexed can include docs from many different languages</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A single index may have to contain terms of several languages.</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Sometimes a document or its components can contain multiple languages/formats</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French email with a German pdf attachment.</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What is a unit document?</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A file?</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An email? (Perhaps one of many in an mbox.)</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 An email with 5 attachments?</a:t>
            </a:r>
            <a:endParaRPr sz="1500">
              <a:solidFill>
                <a:schemeClr val="lt1"/>
              </a:solidFill>
              <a:latin typeface="Roboto"/>
              <a:ea typeface="Roboto"/>
              <a:cs typeface="Roboto"/>
              <a:sym typeface="Roboto"/>
            </a:endParaRPr>
          </a:p>
          <a:p>
            <a:pPr marL="914400" lvl="1"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A group of files (PPT or LaTeX as HTML pages)</a:t>
            </a:r>
            <a:endParaRPr sz="1500">
              <a:solidFill>
                <a:schemeClr val="lt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p:nvPr/>
        </p:nvSpPr>
        <p:spPr>
          <a:xfrm>
            <a:off x="535950" y="197475"/>
            <a:ext cx="69300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Tokens and Terms</a:t>
            </a:r>
            <a:endParaRPr sz="3000" b="1">
              <a:solidFill>
                <a:srgbClr val="FFFF00"/>
              </a:solidFill>
              <a:latin typeface="Roboto"/>
              <a:ea typeface="Roboto"/>
              <a:cs typeface="Roboto"/>
              <a:sym typeface="Roboto"/>
            </a:endParaRPr>
          </a:p>
        </p:txBody>
      </p:sp>
      <p:sp>
        <p:nvSpPr>
          <p:cNvPr id="183" name="Google Shape;183;p37"/>
          <p:cNvSpPr txBox="1"/>
          <p:nvPr/>
        </p:nvSpPr>
        <p:spPr>
          <a:xfrm>
            <a:off x="725600" y="892000"/>
            <a:ext cx="7866000" cy="39966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Steps to normalize the document terms:</a:t>
            </a: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Following the above steps, we collect list of document terms and add them to a list called </a:t>
            </a:r>
            <a:r>
              <a:rPr lang="en" sz="1500" b="1" i="1">
                <a:solidFill>
                  <a:schemeClr val="lt1"/>
                </a:solidFill>
                <a:latin typeface="Roboto"/>
                <a:ea typeface="Roboto"/>
                <a:cs typeface="Roboto"/>
                <a:sym typeface="Roboto"/>
              </a:rPr>
              <a:t>postings</a:t>
            </a:r>
            <a:endParaRPr sz="1500" b="1" i="1">
              <a:solidFill>
                <a:schemeClr val="lt1"/>
              </a:solidFill>
              <a:latin typeface="Roboto"/>
              <a:ea typeface="Roboto"/>
              <a:cs typeface="Roboto"/>
              <a:sym typeface="Roboto"/>
            </a:endParaRPr>
          </a:p>
        </p:txBody>
      </p:sp>
      <p:pic>
        <p:nvPicPr>
          <p:cNvPr id="184" name="Google Shape;184;p37"/>
          <p:cNvPicPr preferRelativeResize="0"/>
          <p:nvPr/>
        </p:nvPicPr>
        <p:blipFill rotWithShape="1">
          <a:blip r:embed="rId3">
            <a:alphaModFix/>
          </a:blip>
          <a:srcRect l="2247" t="2507" r="4893" b="60399"/>
          <a:stretch/>
        </p:blipFill>
        <p:spPr>
          <a:xfrm>
            <a:off x="920000" y="1426450"/>
            <a:ext cx="6368150" cy="19078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8"/>
          <p:cNvSpPr txBox="1"/>
          <p:nvPr/>
        </p:nvSpPr>
        <p:spPr>
          <a:xfrm>
            <a:off x="320150" y="822500"/>
            <a:ext cx="8410200" cy="37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500">
                <a:solidFill>
                  <a:schemeClr val="lt1"/>
                </a:solidFill>
                <a:latin typeface="Roboto"/>
                <a:ea typeface="Roboto"/>
                <a:cs typeface="Roboto"/>
                <a:sym typeface="Roboto"/>
              </a:rPr>
              <a:t>Q.	How many postings comparisons would be made if the postings lists are intersected       without the use of skip pointers?</a:t>
            </a:r>
            <a:endParaRPr sz="1500">
              <a:solidFill>
                <a:schemeClr val="lt1"/>
              </a:solidFill>
              <a:latin typeface="Roboto"/>
              <a:ea typeface="Roboto"/>
              <a:cs typeface="Roboto"/>
              <a:sym typeface="Roboto"/>
            </a:endParaRPr>
          </a:p>
        </p:txBody>
      </p:sp>
      <p:pic>
        <p:nvPicPr>
          <p:cNvPr id="190" name="Google Shape;190;p38"/>
          <p:cNvPicPr preferRelativeResize="0"/>
          <p:nvPr/>
        </p:nvPicPr>
        <p:blipFill>
          <a:blip r:embed="rId3">
            <a:alphaModFix/>
          </a:blip>
          <a:stretch>
            <a:fillRect/>
          </a:stretch>
        </p:blipFill>
        <p:spPr>
          <a:xfrm>
            <a:off x="1781175" y="1647825"/>
            <a:ext cx="5581650" cy="1847850"/>
          </a:xfrm>
          <a:prstGeom prst="rect">
            <a:avLst/>
          </a:prstGeom>
          <a:noFill/>
          <a:ln>
            <a:noFill/>
          </a:ln>
        </p:spPr>
      </p:pic>
      <p:sp>
        <p:nvSpPr>
          <p:cNvPr id="191" name="Google Shape;191;p38"/>
          <p:cNvSpPr txBox="1"/>
          <p:nvPr/>
        </p:nvSpPr>
        <p:spPr>
          <a:xfrm>
            <a:off x="535950" y="197475"/>
            <a:ext cx="69300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Question</a:t>
            </a:r>
            <a:endParaRPr sz="3000" b="1">
              <a:solidFill>
                <a:srgbClr val="FFFF00"/>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9"/>
          <p:cNvSpPr txBox="1"/>
          <p:nvPr/>
        </p:nvSpPr>
        <p:spPr>
          <a:xfrm>
            <a:off x="535950" y="197475"/>
            <a:ext cx="6930000" cy="64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   Posting lists</a:t>
            </a:r>
            <a:endParaRPr sz="3000" b="1">
              <a:solidFill>
                <a:srgbClr val="FFFF00"/>
              </a:solidFill>
              <a:latin typeface="Roboto"/>
              <a:ea typeface="Roboto"/>
              <a:cs typeface="Roboto"/>
              <a:sym typeface="Roboto"/>
            </a:endParaRPr>
          </a:p>
        </p:txBody>
      </p:sp>
      <p:sp>
        <p:nvSpPr>
          <p:cNvPr id="197" name="Google Shape;197;p39"/>
          <p:cNvSpPr txBox="1"/>
          <p:nvPr/>
        </p:nvSpPr>
        <p:spPr>
          <a:xfrm>
            <a:off x="1239400" y="966725"/>
            <a:ext cx="6930000" cy="3470400"/>
          </a:xfrm>
          <a:prstGeom prst="rect">
            <a:avLst/>
          </a:prstGeom>
          <a:noFill/>
          <a:ln>
            <a:noFill/>
          </a:ln>
        </p:spPr>
        <p:txBody>
          <a:bodyPr spcFirstLastPara="1" wrap="square" lIns="91425" tIns="91425" rIns="91425" bIns="91425" anchor="t" anchorCtr="0">
            <a:noAutofit/>
          </a:bodyPr>
          <a:lstStyle/>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Each item in the </a:t>
            </a:r>
            <a:r>
              <a:rPr lang="en" sz="1500" b="1">
                <a:solidFill>
                  <a:schemeClr val="lt1"/>
                </a:solidFill>
                <a:latin typeface="Roboto"/>
                <a:ea typeface="Roboto"/>
                <a:cs typeface="Roboto"/>
                <a:sym typeface="Roboto"/>
              </a:rPr>
              <a:t>list</a:t>
            </a:r>
            <a:r>
              <a:rPr lang="en" sz="1500">
                <a:solidFill>
                  <a:schemeClr val="lt1"/>
                </a:solidFill>
                <a:latin typeface="Roboto"/>
                <a:ea typeface="Roboto"/>
                <a:cs typeface="Roboto"/>
                <a:sym typeface="Roboto"/>
              </a:rPr>
              <a:t> - which records that a term appeared in a document (and, later, often, the positions in the document) - is conventionally called a </a:t>
            </a:r>
            <a:r>
              <a:rPr lang="en" sz="1500" b="1">
                <a:solidFill>
                  <a:schemeClr val="lt1"/>
                </a:solidFill>
                <a:latin typeface="Roboto"/>
                <a:ea typeface="Roboto"/>
                <a:cs typeface="Roboto"/>
                <a:sym typeface="Roboto"/>
              </a:rPr>
              <a:t>posting</a:t>
            </a:r>
            <a:r>
              <a:rPr lang="en" sz="1500">
                <a:solidFill>
                  <a:schemeClr val="lt1"/>
                </a:solidFill>
                <a:latin typeface="Roboto"/>
                <a:ea typeface="Roboto"/>
                <a:cs typeface="Roboto"/>
                <a:sym typeface="Roboto"/>
              </a:rPr>
              <a:t>.</a:t>
            </a:r>
            <a:endParaRPr sz="1500">
              <a:solidFill>
                <a:schemeClr val="lt1"/>
              </a:solidFill>
              <a:latin typeface="Roboto"/>
              <a:ea typeface="Roboto"/>
              <a:cs typeface="Roboto"/>
              <a:sym typeface="Roboto"/>
            </a:endParaRPr>
          </a:p>
          <a:p>
            <a:pPr marL="457200" lvl="0" indent="0" algn="just" rtl="0">
              <a:spcBef>
                <a:spcPts val="0"/>
              </a:spcBef>
              <a:spcAft>
                <a:spcPts val="0"/>
              </a:spcAft>
              <a:buNone/>
            </a:pPr>
            <a:r>
              <a:rPr lang="en" sz="1500">
                <a:solidFill>
                  <a:schemeClr val="lt1"/>
                </a:solidFill>
                <a:latin typeface="Roboto"/>
                <a:ea typeface="Roboto"/>
                <a:cs typeface="Roboto"/>
                <a:sym typeface="Roboto"/>
              </a:rPr>
              <a:t> </a:t>
            </a:r>
            <a:endParaRPr sz="1500">
              <a:solidFill>
                <a:schemeClr val="lt1"/>
              </a:solidFill>
              <a:latin typeface="Roboto"/>
              <a:ea typeface="Roboto"/>
              <a:cs typeface="Roboto"/>
              <a:sym typeface="Roboto"/>
            </a:endParaRPr>
          </a:p>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The </a:t>
            </a:r>
            <a:r>
              <a:rPr lang="en" sz="1500" b="1">
                <a:solidFill>
                  <a:schemeClr val="lt1"/>
                </a:solidFill>
                <a:latin typeface="Roboto"/>
                <a:ea typeface="Roboto"/>
                <a:cs typeface="Roboto"/>
                <a:sym typeface="Roboto"/>
              </a:rPr>
              <a:t>list</a:t>
            </a:r>
            <a:r>
              <a:rPr lang="en" sz="1500">
                <a:solidFill>
                  <a:schemeClr val="lt1"/>
                </a:solidFill>
                <a:latin typeface="Roboto"/>
                <a:ea typeface="Roboto"/>
                <a:cs typeface="Roboto"/>
                <a:sym typeface="Roboto"/>
              </a:rPr>
              <a:t> is then called a </a:t>
            </a:r>
            <a:r>
              <a:rPr lang="en" sz="1500" b="1">
                <a:solidFill>
                  <a:schemeClr val="lt1"/>
                </a:solidFill>
                <a:latin typeface="Roboto"/>
                <a:ea typeface="Roboto"/>
                <a:cs typeface="Roboto"/>
                <a:sym typeface="Roboto"/>
              </a:rPr>
              <a:t>postings list</a:t>
            </a:r>
            <a:r>
              <a:rPr lang="en" sz="1500">
                <a:solidFill>
                  <a:schemeClr val="lt1"/>
                </a:solidFill>
                <a:latin typeface="Roboto"/>
                <a:ea typeface="Roboto"/>
                <a:cs typeface="Roboto"/>
                <a:sym typeface="Roboto"/>
              </a:rPr>
              <a:t> (or ), and all the </a:t>
            </a:r>
            <a:r>
              <a:rPr lang="en" sz="1500" b="1">
                <a:solidFill>
                  <a:schemeClr val="lt1"/>
                </a:solidFill>
                <a:latin typeface="Roboto"/>
                <a:ea typeface="Roboto"/>
                <a:cs typeface="Roboto"/>
                <a:sym typeface="Roboto"/>
              </a:rPr>
              <a:t>postings lists</a:t>
            </a:r>
            <a:r>
              <a:rPr lang="en" sz="1500">
                <a:solidFill>
                  <a:schemeClr val="lt1"/>
                </a:solidFill>
                <a:latin typeface="Roboto"/>
                <a:ea typeface="Roboto"/>
                <a:cs typeface="Roboto"/>
                <a:sym typeface="Roboto"/>
              </a:rPr>
              <a:t> taken together are referred to as the </a:t>
            </a:r>
            <a:r>
              <a:rPr lang="en" sz="1500" b="1">
                <a:solidFill>
                  <a:schemeClr val="lt1"/>
                </a:solidFill>
                <a:latin typeface="Roboto"/>
                <a:ea typeface="Roboto"/>
                <a:cs typeface="Roboto"/>
                <a:sym typeface="Roboto"/>
              </a:rPr>
              <a:t>postings</a:t>
            </a:r>
            <a:r>
              <a:rPr lang="en" sz="1500">
                <a:solidFill>
                  <a:schemeClr val="lt1"/>
                </a:solidFill>
                <a:latin typeface="Roboto"/>
                <a:ea typeface="Roboto"/>
                <a:cs typeface="Roboto"/>
                <a:sym typeface="Roboto"/>
              </a:rPr>
              <a:t>.</a:t>
            </a:r>
            <a:endParaRPr sz="1500">
              <a:solidFill>
                <a:schemeClr val="lt1"/>
              </a:solidFill>
              <a:latin typeface="Roboto"/>
              <a:ea typeface="Roboto"/>
              <a:cs typeface="Roboto"/>
              <a:sym typeface="Roboto"/>
            </a:endParaRPr>
          </a:p>
          <a:p>
            <a:pPr marL="457200" lvl="0" indent="0" algn="just" rtl="0">
              <a:spcBef>
                <a:spcPts val="0"/>
              </a:spcBef>
              <a:spcAft>
                <a:spcPts val="0"/>
              </a:spcAft>
              <a:buNone/>
            </a:pPr>
            <a:endParaRPr sz="1500">
              <a:solidFill>
                <a:schemeClr val="lt1"/>
              </a:solidFill>
              <a:latin typeface="Roboto"/>
              <a:ea typeface="Roboto"/>
              <a:cs typeface="Roboto"/>
              <a:sym typeface="Roboto"/>
            </a:endParaRPr>
          </a:p>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Postings merges faster when </a:t>
            </a:r>
            <a:r>
              <a:rPr lang="en" sz="1500" b="1">
                <a:solidFill>
                  <a:schemeClr val="lt1"/>
                </a:solidFill>
                <a:latin typeface="Roboto"/>
                <a:ea typeface="Roboto"/>
                <a:cs typeface="Roboto"/>
                <a:sym typeface="Roboto"/>
              </a:rPr>
              <a:t>Skip Pointers / Skip Lists</a:t>
            </a:r>
            <a:r>
              <a:rPr lang="en" sz="1500">
                <a:solidFill>
                  <a:schemeClr val="lt1"/>
                </a:solidFill>
                <a:latin typeface="Roboto"/>
                <a:ea typeface="Roboto"/>
                <a:cs typeface="Roboto"/>
                <a:sym typeface="Roboto"/>
              </a:rPr>
              <a:t> are used.</a:t>
            </a:r>
            <a:endParaRPr sz="1500">
              <a:solidFill>
                <a:schemeClr val="lt1"/>
              </a:solidFill>
              <a:latin typeface="Roboto"/>
              <a:ea typeface="Roboto"/>
              <a:cs typeface="Roboto"/>
              <a:sym typeface="Roboto"/>
            </a:endParaRPr>
          </a:p>
          <a:p>
            <a:pPr marL="457200" lvl="0" indent="0" algn="just" rtl="0">
              <a:spcBef>
                <a:spcPts val="0"/>
              </a:spcBef>
              <a:spcAft>
                <a:spcPts val="0"/>
              </a:spcAft>
              <a:buNone/>
            </a:pPr>
            <a:endParaRPr sz="1500">
              <a:solidFill>
                <a:schemeClr val="lt1"/>
              </a:solidFill>
              <a:latin typeface="Roboto"/>
              <a:ea typeface="Roboto"/>
              <a:cs typeface="Roboto"/>
              <a:sym typeface="Roboto"/>
            </a:endParaRPr>
          </a:p>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For example if we want to walk through two lists, It is time consuming and the merge takes O(m+n) operations.</a:t>
            </a:r>
            <a:endParaRPr sz="1500">
              <a:solidFill>
                <a:schemeClr val="lt1"/>
              </a:solidFill>
              <a:latin typeface="Roboto"/>
              <a:ea typeface="Roboto"/>
              <a:cs typeface="Roboto"/>
              <a:sym typeface="Roboto"/>
            </a:endParaRPr>
          </a:p>
          <a:p>
            <a:pPr marL="457200" lvl="0" indent="0" algn="just" rtl="0">
              <a:spcBef>
                <a:spcPts val="0"/>
              </a:spcBef>
              <a:spcAft>
                <a:spcPts val="0"/>
              </a:spcAft>
              <a:buNone/>
            </a:pPr>
            <a:endParaRPr sz="1500">
              <a:solidFill>
                <a:schemeClr val="lt1"/>
              </a:solidFill>
              <a:latin typeface="Roboto"/>
              <a:ea typeface="Roboto"/>
              <a:cs typeface="Roboto"/>
              <a:sym typeface="Roboto"/>
            </a:endParaRPr>
          </a:p>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This can be improved by using the Skip Pointers provided that the index shouldn’t change too fast. </a:t>
            </a:r>
            <a:endParaRPr sz="1500">
              <a:solidFill>
                <a:schemeClr val="lt1"/>
              </a:solidFill>
              <a:latin typeface="Roboto"/>
              <a:ea typeface="Roboto"/>
              <a:cs typeface="Roboto"/>
              <a:sym typeface="Roboto"/>
            </a:endParaRPr>
          </a:p>
          <a:p>
            <a:pPr marL="457200" lvl="0" indent="0" algn="just" rtl="0">
              <a:spcBef>
                <a:spcPts val="0"/>
              </a:spcBef>
              <a:spcAft>
                <a:spcPts val="0"/>
              </a:spcAft>
              <a:buNone/>
            </a:pPr>
            <a:endParaRPr sz="1500">
              <a:solidFill>
                <a:schemeClr val="lt1"/>
              </a:solidFill>
              <a:latin typeface="Roboto"/>
              <a:ea typeface="Roboto"/>
              <a:cs typeface="Roboto"/>
              <a:sym typeface="Roboto"/>
            </a:endParaRPr>
          </a:p>
          <a:p>
            <a:pPr marL="457200" lvl="0" indent="-323850" algn="just"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Skips only works with AND queries and not OR queries.</a:t>
            </a:r>
            <a:endParaRPr sz="1500">
              <a:solidFill>
                <a:schemeClr val="lt1"/>
              </a:solidFill>
              <a:latin typeface="Roboto"/>
              <a:ea typeface="Roboto"/>
              <a:cs typeface="Roboto"/>
              <a:sym typeface="Roboto"/>
            </a:endParaRPr>
          </a:p>
          <a:p>
            <a:pPr marL="457200" lvl="0" indent="0" algn="just" rtl="0">
              <a:spcBef>
                <a:spcPts val="0"/>
              </a:spcBef>
              <a:spcAft>
                <a:spcPts val="0"/>
              </a:spcAft>
              <a:buNone/>
            </a:pPr>
            <a:endParaRPr sz="1500">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2"/>
          <p:cNvSpPr txBox="1">
            <a:spLocks noGrp="1"/>
          </p:cNvSpPr>
          <p:nvPr>
            <p:ph type="ctrTitle"/>
          </p:nvPr>
        </p:nvSpPr>
        <p:spPr>
          <a:xfrm>
            <a:off x="598850" y="487350"/>
            <a:ext cx="7813500" cy="1142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FFFFB9"/>
              </a:buClr>
              <a:buSzPts val="5400"/>
              <a:buFont typeface="Calibri"/>
              <a:buNone/>
            </a:pPr>
            <a:r>
              <a:rPr lang="en" sz="3000" b="1">
                <a:solidFill>
                  <a:srgbClr val="FFFF00"/>
                </a:solidFill>
                <a:latin typeface="Roboto"/>
                <a:ea typeface="Roboto"/>
                <a:cs typeface="Roboto"/>
                <a:sym typeface="Roboto"/>
              </a:rPr>
              <a:t>Information Retrieval</a:t>
            </a:r>
            <a:endParaRPr>
              <a:solidFill>
                <a:srgbClr val="FFFF00"/>
              </a:solidFill>
            </a:endParaRPr>
          </a:p>
        </p:txBody>
      </p:sp>
      <p:sp>
        <p:nvSpPr>
          <p:cNvPr id="93" name="Google Shape;93;p22"/>
          <p:cNvSpPr txBox="1">
            <a:spLocks noGrp="1"/>
          </p:cNvSpPr>
          <p:nvPr>
            <p:ph type="body" idx="2"/>
          </p:nvPr>
        </p:nvSpPr>
        <p:spPr>
          <a:xfrm>
            <a:off x="598850" y="1533171"/>
            <a:ext cx="7690200" cy="2748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●Information retrieval is the activity of obtaining information system resources that are relevant to an information need from a collection of those resources.</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●Searches can be based on full-text or other content-based indexing.</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a:t>
            </a:r>
            <a:r>
              <a:rPr lang="en" sz="1800" i="0">
                <a:solidFill>
                  <a:srgbClr val="FFFFFF"/>
                </a:solidFill>
                <a:latin typeface="Roboto"/>
                <a:ea typeface="Roboto"/>
                <a:cs typeface="Roboto"/>
                <a:sym typeface="Roboto"/>
              </a:rPr>
              <a:t>Information retrieval</a:t>
            </a:r>
            <a:r>
              <a:rPr lang="en" sz="1800" b="0" i="0">
                <a:solidFill>
                  <a:srgbClr val="FFFFFF"/>
                </a:solidFill>
                <a:latin typeface="Roboto"/>
                <a:ea typeface="Roboto"/>
                <a:cs typeface="Roboto"/>
                <a:sym typeface="Roboto"/>
              </a:rPr>
              <a:t> can provide organizations with immediate value</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●Used to retrieve data from the semi structured data which contains java in the title and threading in the body</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b="0" i="0">
                <a:solidFill>
                  <a:srgbClr val="FFFFFF"/>
                </a:solidFill>
                <a:latin typeface="Roboto"/>
                <a:ea typeface="Roboto"/>
                <a:cs typeface="Roboto"/>
                <a:sym typeface="Roboto"/>
              </a:rPr>
              <a:t>●Used to retrieve data from a large collection of data</a:t>
            </a:r>
            <a:endParaRPr sz="1800" b="0" i="0">
              <a:solidFill>
                <a:srgbClr val="FFFFFF"/>
              </a:solidFill>
              <a:latin typeface="Roboto"/>
              <a:ea typeface="Roboto"/>
              <a:cs typeface="Roboto"/>
              <a:sym typeface="Roboto"/>
            </a:endParaRPr>
          </a:p>
          <a:p>
            <a:pPr marL="114300" lvl="0" indent="0" algn="l" rtl="0">
              <a:lnSpc>
                <a:spcPct val="115000"/>
              </a:lnSpc>
              <a:spcBef>
                <a:spcPts val="0"/>
              </a:spcBef>
              <a:spcAft>
                <a:spcPts val="0"/>
              </a:spcAft>
              <a:buClr>
                <a:schemeClr val="dk1"/>
              </a:buClr>
              <a:buSzPts val="1100"/>
              <a:buFont typeface="Arial"/>
              <a:buNone/>
            </a:pPr>
            <a:endParaRPr sz="1800" b="0" i="0">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800" b="0" i="0">
              <a:solidFill>
                <a:srgbClr val="FFFFFF"/>
              </a:solidFill>
              <a:latin typeface="Roboto"/>
              <a:ea typeface="Roboto"/>
              <a:cs typeface="Roboto"/>
              <a:sym typeface="Roboto"/>
            </a:endParaRPr>
          </a:p>
          <a:p>
            <a:pPr marL="0" lvl="0" indent="0" algn="l" rtl="0">
              <a:lnSpc>
                <a:spcPct val="90000"/>
              </a:lnSpc>
              <a:spcBef>
                <a:spcPts val="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a:p>
            <a:pPr marL="0" lvl="0" indent="0" algn="l" rtl="0">
              <a:lnSpc>
                <a:spcPct val="90000"/>
              </a:lnSpc>
              <a:spcBef>
                <a:spcPts val="2000"/>
              </a:spcBef>
              <a:spcAft>
                <a:spcPts val="0"/>
              </a:spcAft>
              <a:buClr>
                <a:srgbClr val="FFE9D4"/>
              </a:buClr>
              <a:buSzPts val="10000"/>
              <a:buFont typeface="Arial"/>
              <a:buNone/>
            </a:pP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0"/>
          <p:cNvSpPr txBox="1"/>
          <p:nvPr/>
        </p:nvSpPr>
        <p:spPr>
          <a:xfrm>
            <a:off x="619700" y="793225"/>
            <a:ext cx="7969200" cy="38544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Take a list and augment it with skip pointers at indexing time.</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For postings of length L use Square root of L evenly spaced Skip Pointers.</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This ignores the distribution of query terms.</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This is easy only if the index is static. I.e L should not be changing frequently because of updates.</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This definitely used to help; with modern hardware it may not (Bahle et al. 2002) unless you’re memory-based – The I/O cost of loading a bigger postings list can outweigh the gains from quicker in memory merging!</a:t>
            </a:r>
            <a:endParaRPr sz="1500">
              <a:solidFill>
                <a:schemeClr val="lt1"/>
              </a:solidFill>
              <a:latin typeface="Roboto"/>
              <a:ea typeface="Roboto"/>
              <a:cs typeface="Roboto"/>
              <a:sym typeface="Roboto"/>
            </a:endParaRPr>
          </a:p>
          <a:p>
            <a:pPr marL="45720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0" algn="l" rtl="0">
              <a:spcBef>
                <a:spcPts val="0"/>
              </a:spcBef>
              <a:spcAft>
                <a:spcPts val="0"/>
              </a:spcAft>
              <a:buNone/>
            </a:pPr>
            <a:r>
              <a:rPr lang="en" sz="1500">
                <a:solidFill>
                  <a:schemeClr val="lt1"/>
                </a:solidFill>
                <a:latin typeface="Roboto"/>
                <a:ea typeface="Roboto"/>
                <a:cs typeface="Roboto"/>
                <a:sym typeface="Roboto"/>
              </a:rPr>
              <a:t> Tradeoff:  </a:t>
            </a:r>
            <a:endParaRPr sz="1500">
              <a:solidFill>
                <a:schemeClr val="lt1"/>
              </a:solidFill>
              <a:latin typeface="Roboto"/>
              <a:ea typeface="Roboto"/>
              <a:cs typeface="Roboto"/>
              <a:sym typeface="Roboto"/>
            </a:endParaRPr>
          </a:p>
          <a:p>
            <a:pPr marL="457200" lvl="0" indent="0" algn="l" rtl="0">
              <a:spcBef>
                <a:spcPts val="0"/>
              </a:spcBef>
              <a:spcAft>
                <a:spcPts val="0"/>
              </a:spcAft>
              <a:buNone/>
            </a:pP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More skips -&gt; shorter skip spans =&gt;  more likely to skip. But lots of comparisons to skip pointers. </a:t>
            </a:r>
            <a:endParaRPr sz="1500">
              <a:solidFill>
                <a:schemeClr val="lt1"/>
              </a:solidFill>
              <a:latin typeface="Roboto"/>
              <a:ea typeface="Roboto"/>
              <a:cs typeface="Roboto"/>
              <a:sym typeface="Roboto"/>
            </a:endParaRPr>
          </a:p>
          <a:p>
            <a:pPr marL="457200" lvl="0" indent="-323850" algn="l" rtl="0">
              <a:spcBef>
                <a:spcPts val="0"/>
              </a:spcBef>
              <a:spcAft>
                <a:spcPts val="0"/>
              </a:spcAft>
              <a:buClr>
                <a:schemeClr val="lt1"/>
              </a:buClr>
              <a:buSzPts val="1500"/>
              <a:buFont typeface="Roboto"/>
              <a:buChar char="●"/>
            </a:pPr>
            <a:r>
              <a:rPr lang="en" sz="1500">
                <a:solidFill>
                  <a:schemeClr val="lt1"/>
                </a:solidFill>
                <a:latin typeface="Roboto"/>
                <a:ea typeface="Roboto"/>
                <a:cs typeface="Roboto"/>
                <a:sym typeface="Roboto"/>
              </a:rPr>
              <a:t>Fewer skips  -&gt; few pointer comparison, but then long skip spans =&gt; few successful skips. </a:t>
            </a:r>
            <a:endParaRPr sz="1500">
              <a:solidFill>
                <a:schemeClr val="lt1"/>
              </a:solidFill>
              <a:latin typeface="Roboto"/>
              <a:ea typeface="Roboto"/>
              <a:cs typeface="Roboto"/>
              <a:sym typeface="Roboto"/>
            </a:endParaRPr>
          </a:p>
          <a:p>
            <a:pPr marL="457200" lvl="0" indent="0" algn="l" rtl="0">
              <a:spcBef>
                <a:spcPts val="0"/>
              </a:spcBef>
              <a:spcAft>
                <a:spcPts val="0"/>
              </a:spcAft>
              <a:buNone/>
            </a:pPr>
            <a:endParaRPr sz="1500">
              <a:solidFill>
                <a:schemeClr val="l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1"/>
          <p:cNvSpPr txBox="1"/>
          <p:nvPr/>
        </p:nvSpPr>
        <p:spPr>
          <a:xfrm>
            <a:off x="818000" y="483375"/>
            <a:ext cx="8118000" cy="407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i="1">
                <a:solidFill>
                  <a:schemeClr val="lt1"/>
                </a:solidFill>
                <a:latin typeface="Roboto"/>
                <a:ea typeface="Roboto"/>
                <a:cs typeface="Roboto"/>
                <a:sym typeface="Roboto"/>
              </a:rPr>
              <a:t>Phrase Queries:</a:t>
            </a:r>
            <a:endParaRPr sz="1900" b="1" i="1">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Want to be able to answer queries such as ‘University of North Carolina’ as a single phase.</a:t>
            </a:r>
            <a:endParaRPr sz="1600">
              <a:solidFill>
                <a:schemeClr val="lt1"/>
              </a:solidFill>
              <a:latin typeface="Roboto"/>
              <a:ea typeface="Roboto"/>
              <a:cs typeface="Roboto"/>
              <a:sym typeface="Roboto"/>
            </a:endParaRPr>
          </a:p>
          <a:p>
            <a:pPr marL="0" lvl="0" indent="0" algn="l" rtl="0">
              <a:spcBef>
                <a:spcPts val="0"/>
              </a:spcBef>
              <a:spcAft>
                <a:spcPts val="0"/>
              </a:spcAft>
              <a:buNone/>
            </a:pPr>
            <a:r>
              <a:rPr lang="en" sz="1600" b="1">
                <a:solidFill>
                  <a:schemeClr val="lt1"/>
                </a:solidFill>
                <a:latin typeface="Roboto"/>
                <a:ea typeface="Roboto"/>
                <a:cs typeface="Roboto"/>
                <a:sym typeface="Roboto"/>
              </a:rPr>
              <a:t>Biword Indexes: </a:t>
            </a:r>
            <a:endParaRPr sz="1600" b="1">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Index every consecutive pair of terms in the text as a phrase.</a:t>
            </a:r>
            <a:endParaRPr sz="160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For example friends, romans, countrymen - </a:t>
            </a:r>
            <a:endParaRPr sz="1600">
              <a:solidFill>
                <a:schemeClr val="lt1"/>
              </a:solidFill>
              <a:latin typeface="Roboto"/>
              <a:ea typeface="Roboto"/>
              <a:cs typeface="Roboto"/>
              <a:sym typeface="Roboto"/>
            </a:endParaRPr>
          </a:p>
          <a:p>
            <a:pPr marL="1371600" lvl="0" indent="-330200" algn="l" rtl="0">
              <a:spcBef>
                <a:spcPts val="0"/>
              </a:spcBef>
              <a:spcAft>
                <a:spcPts val="0"/>
              </a:spcAft>
              <a:buClr>
                <a:schemeClr val="lt1"/>
              </a:buClr>
              <a:buSzPts val="1600"/>
              <a:buFont typeface="Roboto"/>
              <a:buAutoNum type="alphaLcPeriod"/>
            </a:pPr>
            <a:r>
              <a:rPr lang="en" sz="1600">
                <a:solidFill>
                  <a:schemeClr val="lt1"/>
                </a:solidFill>
                <a:latin typeface="Roboto"/>
                <a:ea typeface="Roboto"/>
                <a:cs typeface="Roboto"/>
                <a:sym typeface="Roboto"/>
              </a:rPr>
              <a:t>Friends romans</a:t>
            </a:r>
            <a:endParaRPr sz="1600">
              <a:solidFill>
                <a:schemeClr val="lt1"/>
              </a:solidFill>
              <a:latin typeface="Roboto"/>
              <a:ea typeface="Roboto"/>
              <a:cs typeface="Roboto"/>
              <a:sym typeface="Roboto"/>
            </a:endParaRPr>
          </a:p>
          <a:p>
            <a:pPr marL="1371600" lvl="0" indent="-330200" algn="l" rtl="0">
              <a:spcBef>
                <a:spcPts val="0"/>
              </a:spcBef>
              <a:spcAft>
                <a:spcPts val="0"/>
              </a:spcAft>
              <a:buClr>
                <a:schemeClr val="lt1"/>
              </a:buClr>
              <a:buSzPts val="1600"/>
              <a:buFont typeface="Roboto"/>
              <a:buAutoNum type="alphaLcPeriod"/>
            </a:pPr>
            <a:r>
              <a:rPr lang="en" sz="1600">
                <a:solidFill>
                  <a:schemeClr val="lt1"/>
                </a:solidFill>
                <a:latin typeface="Roboto"/>
                <a:ea typeface="Roboto"/>
                <a:cs typeface="Roboto"/>
                <a:sym typeface="Roboto"/>
              </a:rPr>
              <a:t>Romans countrymen</a:t>
            </a:r>
            <a:endParaRPr sz="1600">
              <a:solidFill>
                <a:schemeClr val="lt1"/>
              </a:solidFill>
              <a:latin typeface="Roboto"/>
              <a:ea typeface="Roboto"/>
              <a:cs typeface="Roboto"/>
              <a:sym typeface="Roboto"/>
            </a:endParaRPr>
          </a:p>
          <a:p>
            <a:pPr marL="0" lvl="0" indent="0" algn="l" rtl="0">
              <a:spcBef>
                <a:spcPts val="0"/>
              </a:spcBef>
              <a:spcAft>
                <a:spcPts val="0"/>
              </a:spcAft>
              <a:buNone/>
            </a:pPr>
            <a:r>
              <a:rPr lang="en" sz="1600" b="1">
                <a:solidFill>
                  <a:schemeClr val="lt1"/>
                </a:solidFill>
                <a:latin typeface="Roboto"/>
                <a:ea typeface="Roboto"/>
                <a:cs typeface="Roboto"/>
                <a:sym typeface="Roboto"/>
              </a:rPr>
              <a:t>Longer Phrase Queries:</a:t>
            </a:r>
            <a:endParaRPr sz="1600" b="1">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 Longer phrases are processed as Boolean biword queries.</a:t>
            </a:r>
            <a:endParaRPr sz="160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dalhousie university halifax canada can be broken into the following Boolean query on biwords: </a:t>
            </a:r>
            <a:endParaRPr sz="160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dalhousie university </a:t>
            </a:r>
            <a:r>
              <a:rPr lang="en" sz="1600" b="1">
                <a:solidFill>
                  <a:schemeClr val="lt1"/>
                </a:solidFill>
                <a:latin typeface="Roboto"/>
                <a:ea typeface="Roboto"/>
                <a:cs typeface="Roboto"/>
                <a:sym typeface="Roboto"/>
              </a:rPr>
              <a:t>AND</a:t>
            </a:r>
            <a:r>
              <a:rPr lang="en" sz="1600">
                <a:solidFill>
                  <a:schemeClr val="lt1"/>
                </a:solidFill>
                <a:latin typeface="Roboto"/>
                <a:ea typeface="Roboto"/>
                <a:cs typeface="Roboto"/>
                <a:sym typeface="Roboto"/>
              </a:rPr>
              <a:t> university halifax </a:t>
            </a:r>
            <a:r>
              <a:rPr lang="en" sz="1600" b="1">
                <a:solidFill>
                  <a:schemeClr val="lt1"/>
                </a:solidFill>
                <a:latin typeface="Roboto"/>
                <a:ea typeface="Roboto"/>
                <a:cs typeface="Roboto"/>
                <a:sym typeface="Roboto"/>
              </a:rPr>
              <a:t>AND</a:t>
            </a:r>
            <a:r>
              <a:rPr lang="en" sz="1600">
                <a:solidFill>
                  <a:schemeClr val="lt1"/>
                </a:solidFill>
                <a:latin typeface="Roboto"/>
                <a:ea typeface="Roboto"/>
                <a:cs typeface="Roboto"/>
                <a:sym typeface="Roboto"/>
              </a:rPr>
              <a:t> halifax canada</a:t>
            </a:r>
            <a:endParaRPr sz="1600">
              <a:solidFill>
                <a:schemeClr val="lt1"/>
              </a:solidFill>
              <a:latin typeface="Roboto"/>
              <a:ea typeface="Roboto"/>
              <a:cs typeface="Roboto"/>
              <a:sym typeface="Roboto"/>
            </a:endParaRPr>
          </a:p>
          <a:p>
            <a:pPr marL="0" lvl="0" indent="0" algn="l" rtl="0">
              <a:spcBef>
                <a:spcPts val="0"/>
              </a:spcBef>
              <a:spcAft>
                <a:spcPts val="0"/>
              </a:spcAft>
              <a:buNone/>
            </a:pPr>
            <a:r>
              <a:rPr lang="en" sz="1600" b="1">
                <a:solidFill>
                  <a:schemeClr val="lt1"/>
                </a:solidFill>
                <a:latin typeface="Roboto"/>
                <a:ea typeface="Roboto"/>
                <a:cs typeface="Roboto"/>
                <a:sym typeface="Roboto"/>
              </a:rPr>
              <a:t>Questions:</a:t>
            </a:r>
            <a:r>
              <a:rPr lang="en" sz="1600">
                <a:solidFill>
                  <a:schemeClr val="lt1"/>
                </a:solidFill>
                <a:latin typeface="Roboto"/>
                <a:ea typeface="Roboto"/>
                <a:cs typeface="Roboto"/>
                <a:sym typeface="Roboto"/>
              </a:rPr>
              <a:t> </a:t>
            </a:r>
            <a:endParaRPr sz="1600">
              <a:solidFill>
                <a:schemeClr val="lt1"/>
              </a:solidFill>
              <a:latin typeface="Roboto"/>
              <a:ea typeface="Roboto"/>
              <a:cs typeface="Roboto"/>
              <a:sym typeface="Roboto"/>
            </a:endParaRPr>
          </a:p>
          <a:p>
            <a:pPr marL="457200" lvl="0" indent="-323850" algn="l" rtl="0">
              <a:lnSpc>
                <a:spcPct val="90000"/>
              </a:lnSpc>
              <a:spcBef>
                <a:spcPts val="640"/>
              </a:spcBef>
              <a:spcAft>
                <a:spcPts val="0"/>
              </a:spcAft>
              <a:buClr>
                <a:schemeClr val="lt1"/>
              </a:buClr>
              <a:buSzPts val="1500"/>
              <a:buFont typeface="Roboto"/>
              <a:buChar char="●"/>
            </a:pPr>
            <a:r>
              <a:rPr lang="en" sz="1500">
                <a:solidFill>
                  <a:schemeClr val="lt1"/>
                </a:solidFill>
                <a:latin typeface="Roboto"/>
                <a:ea typeface="Roboto"/>
                <a:cs typeface="Roboto"/>
                <a:sym typeface="Roboto"/>
              </a:rPr>
              <a:t>What’s the main disadvantage of Phrase Queries and the solution for it?</a:t>
            </a:r>
            <a:endParaRPr sz="1500">
              <a:solidFill>
                <a:schemeClr val="lt1"/>
              </a:solidFill>
              <a:latin typeface="Roboto"/>
              <a:ea typeface="Roboto"/>
              <a:cs typeface="Roboto"/>
              <a:sym typeface="Roboto"/>
            </a:endParaRPr>
          </a:p>
          <a:p>
            <a:pPr marL="457200" lvl="0" indent="0" algn="l" rtl="0">
              <a:lnSpc>
                <a:spcPct val="90000"/>
              </a:lnSpc>
              <a:spcBef>
                <a:spcPts val="640"/>
              </a:spcBef>
              <a:spcAft>
                <a:spcPts val="0"/>
              </a:spcAft>
              <a:buClr>
                <a:schemeClr val="dk1"/>
              </a:buClr>
              <a:buSzPts val="1100"/>
              <a:buFont typeface="Arial"/>
              <a:buNone/>
            </a:pPr>
            <a:endParaRPr sz="1500">
              <a:solidFill>
                <a:schemeClr val="lt1"/>
              </a:solidFill>
              <a:latin typeface="Roboto"/>
              <a:ea typeface="Roboto"/>
              <a:cs typeface="Roboto"/>
              <a:sym typeface="Roboto"/>
            </a:endParaRPr>
          </a:p>
          <a:p>
            <a:pPr marL="0" lvl="0" indent="0" algn="l" rtl="0">
              <a:spcBef>
                <a:spcPts val="0"/>
              </a:spcBef>
              <a:spcAft>
                <a:spcPts val="0"/>
              </a:spcAft>
              <a:buNone/>
            </a:pPr>
            <a:endParaRPr sz="1600">
              <a:solidFill>
                <a:schemeClr val="lt1"/>
              </a:solidFill>
              <a:latin typeface="Roboto"/>
              <a:ea typeface="Roboto"/>
              <a:cs typeface="Roboto"/>
              <a:sym typeface="Roboto"/>
            </a:endParaRPr>
          </a:p>
          <a:p>
            <a:pPr marL="457200" lvl="0" indent="0" algn="l" rtl="0">
              <a:spcBef>
                <a:spcPts val="0"/>
              </a:spcBef>
              <a:spcAft>
                <a:spcPts val="0"/>
              </a:spcAft>
              <a:buNone/>
            </a:pPr>
            <a:endParaRPr sz="1600">
              <a:solidFill>
                <a:schemeClr val="lt1"/>
              </a:solidFill>
              <a:latin typeface="Roboto"/>
              <a:ea typeface="Roboto"/>
              <a:cs typeface="Roboto"/>
              <a:sym typeface="Roboto"/>
            </a:endParaRPr>
          </a:p>
          <a:p>
            <a:pPr marL="457200" lvl="0" indent="0" algn="l" rtl="0">
              <a:spcBef>
                <a:spcPts val="0"/>
              </a:spcBef>
              <a:spcAft>
                <a:spcPts val="0"/>
              </a:spcAft>
              <a:buNone/>
            </a:pPr>
            <a:endParaRPr sz="1600" b="1">
              <a:solidFill>
                <a:schemeClr val="lt1"/>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Stemming and lemmatization:</a:t>
            </a:r>
            <a:endParaRPr sz="2500"/>
          </a:p>
        </p:txBody>
      </p:sp>
      <p:sp>
        <p:nvSpPr>
          <p:cNvPr id="213" name="Google Shape;213;p42"/>
          <p:cNvSpPr txBox="1">
            <a:spLocks noGrp="1"/>
          </p:cNvSpPr>
          <p:nvPr>
            <p:ph type="body" idx="1"/>
          </p:nvPr>
        </p:nvSpPr>
        <p:spPr>
          <a:xfrm>
            <a:off x="381000" y="584500"/>
            <a:ext cx="8382000" cy="4127400"/>
          </a:xfrm>
          <a:prstGeom prst="rect">
            <a:avLst/>
          </a:prstGeom>
        </p:spPr>
        <p:txBody>
          <a:bodyPr spcFirstLastPara="1" wrap="square" lIns="0" tIns="0" rIns="0" bIns="0" anchor="t" anchorCtr="0">
            <a:noAutofit/>
          </a:bodyPr>
          <a:lstStyle/>
          <a:p>
            <a:pPr marL="457200" lvl="0" indent="-349250" algn="l" rtl="0">
              <a:spcBef>
                <a:spcPts val="640"/>
              </a:spcBef>
              <a:spcAft>
                <a:spcPts val="0"/>
              </a:spcAft>
              <a:buSzPts val="1900"/>
              <a:buChar char="•"/>
            </a:pPr>
            <a:r>
              <a:rPr lang="en" sz="1900"/>
              <a:t>Stemming and lemmatization are two language modelling techniques used to improve the document retrieval precision performance.</a:t>
            </a:r>
            <a:endParaRPr sz="1900"/>
          </a:p>
          <a:p>
            <a:pPr marL="457200" lvl="0" indent="-349250" algn="l" rtl="0">
              <a:spcBef>
                <a:spcPts val="0"/>
              </a:spcBef>
              <a:spcAft>
                <a:spcPts val="0"/>
              </a:spcAft>
              <a:buSzPts val="1900"/>
              <a:buChar char="•"/>
            </a:pPr>
            <a:r>
              <a:rPr lang="en" sz="1900"/>
              <a:t>Stemming is a procedure to reduce all words with the same stem to a common form.</a:t>
            </a:r>
            <a:endParaRPr sz="1900"/>
          </a:p>
          <a:p>
            <a:pPr marL="457200" lvl="0" indent="-349250" algn="l" rtl="0">
              <a:spcBef>
                <a:spcPts val="0"/>
              </a:spcBef>
              <a:spcAft>
                <a:spcPts val="0"/>
              </a:spcAft>
              <a:buSzPts val="1900"/>
              <a:buChar char="•"/>
            </a:pPr>
            <a:r>
              <a:rPr lang="en" sz="1900"/>
              <a:t>Lemmatization removes inflectional endings and return the base form of a word.</a:t>
            </a:r>
            <a:endParaRPr sz="1900"/>
          </a:p>
          <a:p>
            <a:pPr marL="457200" lvl="0" indent="-349250" algn="l" rtl="0">
              <a:spcBef>
                <a:spcPts val="0"/>
              </a:spcBef>
              <a:spcAft>
                <a:spcPts val="0"/>
              </a:spcAft>
              <a:buSzPts val="1900"/>
              <a:buChar char="•"/>
            </a:pPr>
            <a:r>
              <a:rPr lang="en" sz="1900"/>
              <a:t>In information retrieval systems,lemmatization produced better precision compared to stemming.</a:t>
            </a:r>
            <a:endParaRPr sz="1900"/>
          </a:p>
          <a:p>
            <a:pPr marL="457200" lvl="0" indent="-349250" algn="l" rtl="0">
              <a:spcBef>
                <a:spcPts val="0"/>
              </a:spcBef>
              <a:spcAft>
                <a:spcPts val="0"/>
              </a:spcAft>
              <a:buSzPts val="1900"/>
              <a:buChar char="•"/>
            </a:pPr>
            <a:r>
              <a:rPr lang="en" sz="1900"/>
              <a:t>Findings suggest that language modeling techniques improve document retrieval,with lemmatization technique producing best result.</a:t>
            </a:r>
            <a:endParaRPr sz="1900"/>
          </a:p>
          <a:p>
            <a:pPr marL="457200" lvl="0" indent="-349250" algn="l" rtl="0">
              <a:spcBef>
                <a:spcPts val="0"/>
              </a:spcBef>
              <a:spcAft>
                <a:spcPts val="0"/>
              </a:spcAft>
              <a:buSzPts val="1900"/>
              <a:buChar char="•"/>
            </a:pPr>
            <a:r>
              <a:rPr lang="en" sz="1900"/>
              <a:t>Stemming and lemmatization are also used in tagging systems,indexing,SEOs,Web search results and mainly information retrieval for example searching fish on Google will also result in fishes,fishing as fish in the stem of both words.</a:t>
            </a:r>
            <a:endParaRPr sz="1900"/>
          </a:p>
          <a:p>
            <a:pPr marL="0" lvl="0" indent="0" algn="l" rtl="0">
              <a:spcBef>
                <a:spcPts val="640"/>
              </a:spcBef>
              <a:spcAft>
                <a:spcPts val="0"/>
              </a:spcAft>
              <a:buNone/>
            </a:pPr>
            <a:endParaRPr sz="1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3"/>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Differences between stemming and lemmatization:</a:t>
            </a:r>
            <a:endParaRPr sz="100"/>
          </a:p>
        </p:txBody>
      </p:sp>
      <p:sp>
        <p:nvSpPr>
          <p:cNvPr id="219" name="Google Shape;219;p43"/>
          <p:cNvSpPr txBox="1">
            <a:spLocks noGrp="1"/>
          </p:cNvSpPr>
          <p:nvPr>
            <p:ph type="body" idx="1"/>
          </p:nvPr>
        </p:nvSpPr>
        <p:spPr>
          <a:xfrm>
            <a:off x="381000" y="611475"/>
            <a:ext cx="8382000" cy="4532100"/>
          </a:xfrm>
          <a:prstGeom prst="rect">
            <a:avLst/>
          </a:prstGeom>
        </p:spPr>
        <p:txBody>
          <a:bodyPr spcFirstLastPara="1" wrap="square" lIns="0" tIns="0" rIns="0" bIns="0" anchor="t" anchorCtr="0">
            <a:noAutofit/>
          </a:bodyPr>
          <a:lstStyle/>
          <a:p>
            <a:pPr marL="457200" lvl="0" indent="-349250" algn="l" rtl="0">
              <a:spcBef>
                <a:spcPts val="640"/>
              </a:spcBef>
              <a:spcAft>
                <a:spcPts val="0"/>
              </a:spcAft>
              <a:buSzPts val="1900"/>
              <a:buChar char="•"/>
            </a:pPr>
            <a:r>
              <a:rPr lang="en" sz="1900"/>
              <a:t>Stemming algorithms work by cutting off the end or the beginning of the word taking into account a list of common prefix and suffixes that can be found in an inflected word.For ex:</a:t>
            </a: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457200" lvl="0" indent="-349250" algn="l" rtl="0">
              <a:spcBef>
                <a:spcPts val="640"/>
              </a:spcBef>
              <a:spcAft>
                <a:spcPts val="0"/>
              </a:spcAft>
              <a:buSzPts val="1900"/>
              <a:buChar char="•"/>
            </a:pPr>
            <a:r>
              <a:rPr lang="en" sz="1900"/>
              <a:t>Lemmatization on the other hand takes into consideration the morphological analysis of the words.For ex:</a:t>
            </a: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a:p>
            <a:pPr marL="0" lvl="0" indent="0" algn="l" rtl="0">
              <a:spcBef>
                <a:spcPts val="640"/>
              </a:spcBef>
              <a:spcAft>
                <a:spcPts val="0"/>
              </a:spcAft>
              <a:buNone/>
            </a:pPr>
            <a:endParaRPr sz="1900"/>
          </a:p>
        </p:txBody>
      </p:sp>
      <p:pic>
        <p:nvPicPr>
          <p:cNvPr id="220" name="Google Shape;220;p43"/>
          <p:cNvPicPr preferRelativeResize="0"/>
          <p:nvPr/>
        </p:nvPicPr>
        <p:blipFill>
          <a:blip r:embed="rId3">
            <a:alphaModFix/>
          </a:blip>
          <a:stretch>
            <a:fillRect/>
          </a:stretch>
        </p:blipFill>
        <p:spPr>
          <a:xfrm>
            <a:off x="3120250" y="1431075"/>
            <a:ext cx="2273150" cy="1191575"/>
          </a:xfrm>
          <a:prstGeom prst="rect">
            <a:avLst/>
          </a:prstGeom>
          <a:noFill/>
          <a:ln>
            <a:noFill/>
          </a:ln>
        </p:spPr>
      </p:pic>
      <p:pic>
        <p:nvPicPr>
          <p:cNvPr id="221" name="Google Shape;221;p43"/>
          <p:cNvPicPr preferRelativeResize="0"/>
          <p:nvPr/>
        </p:nvPicPr>
        <p:blipFill>
          <a:blip r:embed="rId4">
            <a:alphaModFix/>
          </a:blip>
          <a:stretch>
            <a:fillRect/>
          </a:stretch>
        </p:blipFill>
        <p:spPr>
          <a:xfrm>
            <a:off x="2562750" y="3588076"/>
            <a:ext cx="3615200" cy="1007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4"/>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Question:</a:t>
            </a:r>
            <a:endParaRPr sz="4300"/>
          </a:p>
        </p:txBody>
      </p:sp>
      <p:sp>
        <p:nvSpPr>
          <p:cNvPr id="227" name="Google Shape;227;p44"/>
          <p:cNvSpPr txBox="1">
            <a:spLocks noGrp="1"/>
          </p:cNvSpPr>
          <p:nvPr>
            <p:ph type="body" idx="1"/>
          </p:nvPr>
        </p:nvSpPr>
        <p:spPr>
          <a:xfrm>
            <a:off x="381000" y="1059657"/>
            <a:ext cx="8382000" cy="16065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
              <a:t>Which on is best for information retrival lemmatization or stemming?</a:t>
            </a:r>
            <a:endParaRPr/>
          </a:p>
          <a:p>
            <a:pPr marL="0" lvl="0" indent="0" algn="l" rtl="0">
              <a:spcBef>
                <a:spcPts val="64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5"/>
          <p:cNvSpPr txBox="1">
            <a:spLocks noGrp="1"/>
          </p:cNvSpPr>
          <p:nvPr>
            <p:ph type="body" idx="1"/>
          </p:nvPr>
        </p:nvSpPr>
        <p:spPr>
          <a:xfrm>
            <a:off x="381000" y="1059648"/>
            <a:ext cx="8382000" cy="2076000"/>
          </a:xfrm>
          <a:prstGeom prst="rect">
            <a:avLst/>
          </a:prstGeom>
        </p:spPr>
        <p:txBody>
          <a:bodyPr spcFirstLastPara="1" wrap="square" lIns="0" tIns="0" rIns="0" bIns="0" anchor="t" anchorCtr="0">
            <a:noAutofit/>
          </a:bodyPr>
          <a:lstStyle/>
          <a:p>
            <a:pPr marL="1828800" lvl="0" indent="457200" algn="l" rtl="0">
              <a:spcBef>
                <a:spcPts val="640"/>
              </a:spcBef>
              <a:spcAft>
                <a:spcPts val="0"/>
              </a:spcAft>
              <a:buNone/>
            </a:pPr>
            <a:endParaRPr sz="1500" b="1">
              <a:latin typeface="Roboto"/>
              <a:ea typeface="Roboto"/>
              <a:cs typeface="Roboto"/>
              <a:sym typeface="Roboto"/>
            </a:endParaRPr>
          </a:p>
          <a:p>
            <a:pPr marL="1828800" lvl="0" indent="457200" algn="l" rtl="0">
              <a:spcBef>
                <a:spcPts val="640"/>
              </a:spcBef>
              <a:spcAft>
                <a:spcPts val="0"/>
              </a:spcAft>
              <a:buNone/>
            </a:pPr>
            <a:endParaRPr sz="1500" b="1">
              <a:latin typeface="Roboto"/>
              <a:ea typeface="Roboto"/>
              <a:cs typeface="Roboto"/>
              <a:sym typeface="Roboto"/>
            </a:endParaRPr>
          </a:p>
          <a:p>
            <a:pPr marL="2286000" lvl="0" indent="457200" algn="l" rtl="0">
              <a:spcBef>
                <a:spcPts val="640"/>
              </a:spcBef>
              <a:spcAft>
                <a:spcPts val="0"/>
              </a:spcAft>
              <a:buNone/>
            </a:pPr>
            <a:endParaRPr sz="1500" b="1">
              <a:latin typeface="Roboto"/>
              <a:ea typeface="Roboto"/>
              <a:cs typeface="Roboto"/>
              <a:sym typeface="Roboto"/>
            </a:endParaRPr>
          </a:p>
          <a:p>
            <a:pPr marL="3657600" lvl="0" indent="0" algn="l" rtl="0">
              <a:spcBef>
                <a:spcPts val="640"/>
              </a:spcBef>
              <a:spcAft>
                <a:spcPts val="0"/>
              </a:spcAft>
              <a:buNone/>
            </a:pPr>
            <a:endParaRPr sz="1500" b="1">
              <a:latin typeface="Roboto"/>
              <a:ea typeface="Roboto"/>
              <a:cs typeface="Roboto"/>
              <a:sym typeface="Roboto"/>
            </a:endParaRPr>
          </a:p>
          <a:p>
            <a:pPr marL="3200400" lvl="0" indent="457200" algn="l" rtl="0">
              <a:spcBef>
                <a:spcPts val="640"/>
              </a:spcBef>
              <a:spcAft>
                <a:spcPts val="0"/>
              </a:spcAft>
              <a:buNone/>
            </a:pPr>
            <a:r>
              <a:rPr lang="en" sz="1800" b="1">
                <a:latin typeface="Roboto"/>
                <a:ea typeface="Roboto"/>
                <a:cs typeface="Roboto"/>
                <a:sym typeface="Roboto"/>
              </a:rPr>
              <a:t>Thank You..,</a:t>
            </a:r>
            <a:endParaRPr sz="1800"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3"/>
          <p:cNvSpPr txBox="1">
            <a:spLocks noGrp="1"/>
          </p:cNvSpPr>
          <p:nvPr>
            <p:ph type="ctrTitle"/>
          </p:nvPr>
        </p:nvSpPr>
        <p:spPr>
          <a:xfrm>
            <a:off x="722125" y="487350"/>
            <a:ext cx="7690200" cy="114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b="1">
                <a:solidFill>
                  <a:srgbClr val="FFFF00"/>
                </a:solidFill>
                <a:latin typeface="Roboto"/>
                <a:ea typeface="Roboto"/>
                <a:cs typeface="Roboto"/>
                <a:sym typeface="Roboto"/>
              </a:rPr>
              <a:t>Boolean Retrieval</a:t>
            </a:r>
            <a:endParaRPr>
              <a:solidFill>
                <a:srgbClr val="FFFF00"/>
              </a:solidFill>
            </a:endParaRPr>
          </a:p>
        </p:txBody>
      </p:sp>
      <p:sp>
        <p:nvSpPr>
          <p:cNvPr id="99" name="Google Shape;99;p23"/>
          <p:cNvSpPr txBox="1">
            <a:spLocks noGrp="1"/>
          </p:cNvSpPr>
          <p:nvPr>
            <p:ph type="body" idx="2"/>
          </p:nvPr>
        </p:nvSpPr>
        <p:spPr>
          <a:xfrm>
            <a:off x="722050" y="1766920"/>
            <a:ext cx="7690200" cy="2729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●The (standard) </a:t>
            </a:r>
            <a:r>
              <a:rPr lang="en" sz="1800" i="0">
                <a:solidFill>
                  <a:srgbClr val="FFFFFF"/>
                </a:solidFill>
                <a:latin typeface="Roboto"/>
                <a:ea typeface="Roboto"/>
                <a:cs typeface="Roboto"/>
                <a:sym typeface="Roboto"/>
              </a:rPr>
              <a:t>Boolean model of information retrieval (BIR)</a:t>
            </a:r>
            <a:r>
              <a:rPr lang="en" sz="1800" b="0" i="0">
                <a:solidFill>
                  <a:srgbClr val="FFFFFF"/>
                </a:solidFill>
                <a:latin typeface="Roboto"/>
                <a:ea typeface="Roboto"/>
                <a:cs typeface="Roboto"/>
                <a:sym typeface="Roboto"/>
              </a:rPr>
              <a:t> is a classical information retrieval (IR) model.</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●Pure Boolean Operators: AND, OR, NOT</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●Most systems support simple regular expressions as search terms to match spelling variants</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●Boolean model is most common exact-match model</a:t>
            </a:r>
            <a:endParaRPr sz="1800" b="0" i="0">
              <a:solidFill>
                <a:srgbClr val="FFFFFF"/>
              </a:solidFill>
              <a:latin typeface="Roboto"/>
              <a:ea typeface="Roboto"/>
              <a:cs typeface="Roboto"/>
              <a:sym typeface="Roboto"/>
            </a:endParaRPr>
          </a:p>
          <a:p>
            <a:pPr marL="11430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 queries are logic expressions with document features as operands</a:t>
            </a:r>
            <a:endParaRPr sz="1800" b="0" i="0">
              <a:solidFill>
                <a:srgbClr val="FFFFFF"/>
              </a:solidFill>
              <a:latin typeface="Roboto"/>
              <a:ea typeface="Roboto"/>
              <a:cs typeface="Roboto"/>
              <a:sym typeface="Roboto"/>
            </a:endParaRPr>
          </a:p>
          <a:p>
            <a:pPr marL="114300" lvl="0" indent="0" algn="l" rtl="0">
              <a:lnSpc>
                <a:spcPct val="115000"/>
              </a:lnSpc>
              <a:spcBef>
                <a:spcPts val="0"/>
              </a:spcBef>
              <a:spcAft>
                <a:spcPts val="0"/>
              </a:spcAft>
              <a:buNone/>
            </a:pPr>
            <a:r>
              <a:rPr lang="en" sz="1800" b="0" i="0">
                <a:solidFill>
                  <a:srgbClr val="FFFFFF"/>
                </a:solidFill>
                <a:latin typeface="Roboto"/>
                <a:ea typeface="Roboto"/>
                <a:cs typeface="Roboto"/>
                <a:sym typeface="Roboto"/>
              </a:rPr>
              <a:t>– In pure Boolean model, retrieved documents are not ranked</a:t>
            </a:r>
            <a:endParaRPr sz="1800" b="0" i="0">
              <a:solidFill>
                <a:srgbClr val="FFFFFF"/>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800" b="0" i="0">
              <a:solidFill>
                <a:srgbClr val="FFFFFF"/>
              </a:solidFill>
              <a:latin typeface="Roboto"/>
              <a:ea typeface="Roboto"/>
              <a:cs typeface="Roboto"/>
              <a:sym typeface="Roboto"/>
            </a:endParaRPr>
          </a:p>
          <a:p>
            <a:pPr marL="0" lvl="0" indent="0" algn="l" rtl="0">
              <a:spcBef>
                <a:spcPts val="20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ctrTitle"/>
          </p:nvPr>
        </p:nvSpPr>
        <p:spPr>
          <a:xfrm>
            <a:off x="171051" y="487350"/>
            <a:ext cx="8241300" cy="114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solidFill>
                  <a:srgbClr val="FFFF00"/>
                </a:solidFill>
              </a:rPr>
              <a:t>Does Google use the Boolean Model?</a:t>
            </a:r>
            <a:endParaRPr>
              <a:solidFill>
                <a:srgbClr val="FFFF00"/>
              </a:solidFill>
            </a:endParaRPr>
          </a:p>
        </p:txBody>
      </p:sp>
      <p:sp>
        <p:nvSpPr>
          <p:cNvPr id="105" name="Google Shape;105;p24"/>
          <p:cNvSpPr txBox="1">
            <a:spLocks noGrp="1"/>
          </p:cNvSpPr>
          <p:nvPr>
            <p:ph type="subTitle" idx="1"/>
          </p:nvPr>
        </p:nvSpPr>
        <p:spPr>
          <a:xfrm>
            <a:off x="171050" y="1902700"/>
            <a:ext cx="8319900" cy="2739900"/>
          </a:xfrm>
          <a:prstGeom prst="rect">
            <a:avLst/>
          </a:prstGeom>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On Google, the default interpretation of a query [w</a:t>
            </a:r>
            <a:r>
              <a:rPr lang="en" sz="1800" baseline="-25000">
                <a:solidFill>
                  <a:srgbClr val="FFFFFF"/>
                </a:solidFill>
                <a:latin typeface="Arial"/>
                <a:ea typeface="Arial"/>
                <a:cs typeface="Arial"/>
                <a:sym typeface="Arial"/>
              </a:rPr>
              <a:t>1  </a:t>
            </a:r>
            <a:r>
              <a:rPr lang="en" sz="1800">
                <a:solidFill>
                  <a:srgbClr val="FFFFFF"/>
                </a:solidFill>
                <a:latin typeface="Arial"/>
                <a:ea typeface="Arial"/>
                <a:cs typeface="Arial"/>
                <a:sym typeface="Arial"/>
              </a:rPr>
              <a:t>w</a:t>
            </a:r>
            <a:r>
              <a:rPr lang="en" sz="1800" baseline="-25000">
                <a:solidFill>
                  <a:srgbClr val="FFFFFF"/>
                </a:solidFill>
                <a:latin typeface="Arial"/>
                <a:ea typeface="Arial"/>
                <a:cs typeface="Arial"/>
                <a:sym typeface="Arial"/>
              </a:rPr>
              <a:t>2</a:t>
            </a:r>
            <a:r>
              <a:rPr lang="en" sz="1800">
                <a:solidFill>
                  <a:srgbClr val="FFFFFF"/>
                </a:solidFill>
                <a:latin typeface="Arial"/>
                <a:ea typeface="Arial"/>
                <a:cs typeface="Arial"/>
                <a:sym typeface="Arial"/>
              </a:rPr>
              <a:t>. . . w</a:t>
            </a:r>
            <a:r>
              <a:rPr lang="en" sz="1800" baseline="-25000">
                <a:solidFill>
                  <a:srgbClr val="FFFFFF"/>
                </a:solidFill>
                <a:latin typeface="Arial"/>
                <a:ea typeface="Arial"/>
                <a:cs typeface="Arial"/>
                <a:sym typeface="Arial"/>
              </a:rPr>
              <a:t>n</a:t>
            </a:r>
            <a:r>
              <a:rPr lang="en" sz="1800">
                <a:solidFill>
                  <a:srgbClr val="FFFFFF"/>
                </a:solidFill>
                <a:latin typeface="Arial"/>
                <a:ea typeface="Arial"/>
                <a:cs typeface="Arial"/>
                <a:sym typeface="Arial"/>
              </a:rPr>
              <a:t>] is w</a:t>
            </a:r>
            <a:r>
              <a:rPr lang="en" sz="1800" baseline="-25000">
                <a:solidFill>
                  <a:srgbClr val="FFFFFF"/>
                </a:solidFill>
                <a:latin typeface="Arial"/>
                <a:ea typeface="Arial"/>
                <a:cs typeface="Arial"/>
                <a:sym typeface="Arial"/>
              </a:rPr>
              <a:t>1  </a:t>
            </a:r>
            <a:r>
              <a:rPr lang="en" sz="1800">
                <a:solidFill>
                  <a:srgbClr val="FFFFFF"/>
                </a:solidFill>
                <a:latin typeface="Arial"/>
                <a:ea typeface="Arial"/>
                <a:cs typeface="Arial"/>
                <a:sym typeface="Arial"/>
              </a:rPr>
              <a:t>AND w</a:t>
            </a:r>
            <a:r>
              <a:rPr lang="en" sz="1800" baseline="-25000">
                <a:solidFill>
                  <a:srgbClr val="FFFFFF"/>
                </a:solidFill>
                <a:latin typeface="Arial"/>
                <a:ea typeface="Arial"/>
                <a:cs typeface="Arial"/>
                <a:sym typeface="Arial"/>
              </a:rPr>
              <a:t>2  </a:t>
            </a:r>
            <a:r>
              <a:rPr lang="en" sz="1800">
                <a:solidFill>
                  <a:srgbClr val="FFFFFF"/>
                </a:solidFill>
                <a:latin typeface="Arial"/>
                <a:ea typeface="Arial"/>
                <a:cs typeface="Arial"/>
                <a:sym typeface="Arial"/>
              </a:rPr>
              <a:t>AND . . . AND w</a:t>
            </a:r>
            <a:r>
              <a:rPr lang="en" sz="1800" baseline="-25000">
                <a:solidFill>
                  <a:srgbClr val="FFFFFF"/>
                </a:solidFill>
                <a:latin typeface="Arial"/>
                <a:ea typeface="Arial"/>
                <a:cs typeface="Arial"/>
                <a:sym typeface="Arial"/>
              </a:rPr>
              <a:t>n</a:t>
            </a:r>
            <a:endParaRPr sz="1800" baseline="-25000">
              <a:solidFill>
                <a:srgbClr val="FFFFFF"/>
              </a:solidFill>
              <a:latin typeface="Arial"/>
              <a:ea typeface="Arial"/>
              <a:cs typeface="Arial"/>
              <a:sym typeface="Arial"/>
            </a:endParaRPr>
          </a:p>
          <a:p>
            <a:pPr marL="457200" lvl="0" indent="-342900" algn="l" rtl="0">
              <a:lnSpc>
                <a:spcPct val="115000"/>
              </a:lnSpc>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Simple Boolean Retrieval returns matching documents in no particular order.</a:t>
            </a:r>
            <a:endParaRPr sz="1800">
              <a:solidFill>
                <a:srgbClr val="FFFFFF"/>
              </a:solidFill>
              <a:latin typeface="Arial"/>
              <a:ea typeface="Arial"/>
              <a:cs typeface="Arial"/>
              <a:sym typeface="Arial"/>
            </a:endParaRPr>
          </a:p>
          <a:p>
            <a:pPr marL="457200" lvl="0" indent="-342900" algn="l" rtl="0">
              <a:lnSpc>
                <a:spcPct val="115000"/>
              </a:lnSpc>
              <a:spcBef>
                <a:spcPts val="0"/>
              </a:spcBef>
              <a:spcAft>
                <a:spcPts val="0"/>
              </a:spcAft>
              <a:buClr>
                <a:srgbClr val="FFFFFF"/>
              </a:buClr>
              <a:buSzPts val="1800"/>
              <a:buFont typeface="Arial"/>
              <a:buChar char="●"/>
            </a:pPr>
            <a:r>
              <a:rPr lang="en" sz="1800">
                <a:solidFill>
                  <a:srgbClr val="FFFFFF"/>
                </a:solidFill>
                <a:latin typeface="Arial"/>
                <a:ea typeface="Arial"/>
                <a:cs typeface="Arial"/>
                <a:sym typeface="Arial"/>
              </a:rPr>
              <a:t>Google(and most well designed Boolean engines) rank the result set -they rank the good hits according to estimator of relevance higher than bad hits.</a:t>
            </a:r>
            <a:endParaRPr sz="1800">
              <a:solidFill>
                <a:srgbClr val="FFFFFF"/>
              </a:solidFill>
              <a:latin typeface="Arial"/>
              <a:ea typeface="Arial"/>
              <a:cs typeface="Arial"/>
              <a:sym typeface="Arial"/>
            </a:endParaRPr>
          </a:p>
          <a:p>
            <a:pPr marL="0" lvl="0" indent="0" algn="l" rtl="0">
              <a:spcBef>
                <a:spcPts val="0"/>
              </a:spcBef>
              <a:spcAft>
                <a:spcPts val="0"/>
              </a:spcAft>
              <a:buNone/>
            </a:pPr>
            <a:endParaRPr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Exact vs. Best match</a:t>
            </a:r>
            <a:endParaRPr/>
          </a:p>
        </p:txBody>
      </p:sp>
      <p:sp>
        <p:nvSpPr>
          <p:cNvPr id="111" name="Google Shape;111;p25"/>
          <p:cNvSpPr txBox="1">
            <a:spLocks noGrp="1"/>
          </p:cNvSpPr>
          <p:nvPr>
            <p:ph type="body" idx="1"/>
          </p:nvPr>
        </p:nvSpPr>
        <p:spPr>
          <a:xfrm>
            <a:off x="381000" y="1059642"/>
            <a:ext cx="8382000" cy="3521400"/>
          </a:xfrm>
          <a:prstGeom prst="rect">
            <a:avLst/>
          </a:prstGeom>
        </p:spPr>
        <p:txBody>
          <a:bodyPr spcFirstLastPara="1" wrap="square" lIns="0" tIns="0" rIns="0" bIns="0" anchor="t" anchorCtr="0">
            <a:noAutofit/>
          </a:bodyPr>
          <a:lstStyle/>
          <a:p>
            <a:pPr marL="0" lvl="0" indent="0" algn="l" rtl="0">
              <a:spcBef>
                <a:spcPts val="640"/>
              </a:spcBef>
              <a:spcAft>
                <a:spcPts val="0"/>
              </a:spcAft>
              <a:buClr>
                <a:schemeClr val="dk1"/>
              </a:buClr>
              <a:buSzPts val="1100"/>
              <a:buFont typeface="Arial"/>
              <a:buNone/>
            </a:pPr>
            <a:r>
              <a:rPr lang="en" sz="2000" b="1"/>
              <a:t>Exact-match</a:t>
            </a:r>
            <a:endParaRPr sz="2000" b="1"/>
          </a:p>
          <a:p>
            <a:pPr marL="457200" lvl="0" indent="-323850" algn="l" rtl="0">
              <a:spcBef>
                <a:spcPts val="640"/>
              </a:spcBef>
              <a:spcAft>
                <a:spcPts val="0"/>
              </a:spcAft>
              <a:buSzPts val="1500"/>
              <a:buChar char="•"/>
            </a:pPr>
            <a:r>
              <a:rPr lang="en" sz="1500"/>
              <a:t>query specifies precise retrieval criteria</a:t>
            </a:r>
            <a:endParaRPr sz="1500"/>
          </a:p>
          <a:p>
            <a:pPr marL="457200" lvl="0" indent="-323850" algn="l" rtl="0">
              <a:spcBef>
                <a:spcPts val="0"/>
              </a:spcBef>
              <a:spcAft>
                <a:spcPts val="0"/>
              </a:spcAft>
              <a:buSzPts val="1500"/>
              <a:buChar char="•"/>
            </a:pPr>
            <a:r>
              <a:rPr lang="en" sz="1500"/>
              <a:t>every document either matches or fails to match query</a:t>
            </a:r>
            <a:endParaRPr sz="1500"/>
          </a:p>
          <a:p>
            <a:pPr marL="457200" lvl="0" indent="-323850" algn="l" rtl="0">
              <a:spcBef>
                <a:spcPts val="0"/>
              </a:spcBef>
              <a:spcAft>
                <a:spcPts val="0"/>
              </a:spcAft>
              <a:buSzPts val="1500"/>
              <a:buChar char="•"/>
            </a:pPr>
            <a:r>
              <a:rPr lang="en" sz="1500"/>
              <a:t>result is a set of documents</a:t>
            </a:r>
            <a:endParaRPr sz="1500"/>
          </a:p>
          <a:p>
            <a:pPr marL="0" lvl="0" indent="0" algn="l" rtl="0">
              <a:spcBef>
                <a:spcPts val="640"/>
              </a:spcBef>
              <a:spcAft>
                <a:spcPts val="0"/>
              </a:spcAft>
              <a:buClr>
                <a:schemeClr val="dk1"/>
              </a:buClr>
              <a:buSzPts val="1100"/>
              <a:buFont typeface="Arial"/>
              <a:buNone/>
            </a:pPr>
            <a:endParaRPr sz="1500"/>
          </a:p>
          <a:p>
            <a:pPr marL="0" lvl="0" indent="0" algn="l" rtl="0">
              <a:spcBef>
                <a:spcPts val="640"/>
              </a:spcBef>
              <a:spcAft>
                <a:spcPts val="0"/>
              </a:spcAft>
              <a:buClr>
                <a:schemeClr val="dk1"/>
              </a:buClr>
              <a:buSzPts val="1100"/>
              <a:buFont typeface="Arial"/>
              <a:buNone/>
            </a:pPr>
            <a:r>
              <a:rPr lang="en" sz="2000" b="1"/>
              <a:t>Best-match</a:t>
            </a:r>
            <a:endParaRPr sz="2000" b="1"/>
          </a:p>
          <a:p>
            <a:pPr marL="457200" lvl="0" indent="-323850" algn="l" rtl="0">
              <a:spcBef>
                <a:spcPts val="640"/>
              </a:spcBef>
              <a:spcAft>
                <a:spcPts val="0"/>
              </a:spcAft>
              <a:buSzPts val="1500"/>
              <a:buChar char="•"/>
            </a:pPr>
            <a:r>
              <a:rPr lang="en" sz="1500"/>
              <a:t>Query describes good or “best” matching document</a:t>
            </a:r>
            <a:endParaRPr sz="1500"/>
          </a:p>
          <a:p>
            <a:pPr marL="457200" lvl="0" indent="-323850" algn="l" rtl="0">
              <a:spcBef>
                <a:spcPts val="0"/>
              </a:spcBef>
              <a:spcAft>
                <a:spcPts val="0"/>
              </a:spcAft>
              <a:buSzPts val="1500"/>
              <a:buChar char="•"/>
            </a:pPr>
            <a:r>
              <a:rPr lang="en" sz="1500"/>
              <a:t>Every document matches query to some degree</a:t>
            </a:r>
            <a:endParaRPr sz="1500"/>
          </a:p>
          <a:p>
            <a:pPr marL="457200" lvl="0" indent="-323850" algn="l" rtl="0">
              <a:spcBef>
                <a:spcPts val="0"/>
              </a:spcBef>
              <a:spcAft>
                <a:spcPts val="0"/>
              </a:spcAft>
              <a:buSzPts val="1500"/>
              <a:buChar char="•"/>
            </a:pPr>
            <a:r>
              <a:rPr lang="en" sz="1500"/>
              <a:t>Result is ranked list of documents</a:t>
            </a:r>
            <a:endParaRPr sz="1500"/>
          </a:p>
          <a:p>
            <a:pPr marL="0" lvl="0" indent="0" algn="l" rtl="0">
              <a:spcBef>
                <a:spcPts val="640"/>
              </a:spcBef>
              <a:spcAft>
                <a:spcPts val="0"/>
              </a:spcAft>
              <a:buClr>
                <a:schemeClr val="dk1"/>
              </a:buClr>
              <a:buSzPts val="1100"/>
              <a:buFont typeface="Arial"/>
              <a:buNone/>
            </a:pPr>
            <a:endParaRPr sz="1500"/>
          </a:p>
          <a:p>
            <a:pPr marL="0" lvl="0" indent="0" algn="l" rtl="0">
              <a:spcBef>
                <a:spcPts val="640"/>
              </a:spcBef>
              <a:spcAft>
                <a:spcPts val="0"/>
              </a:spcAft>
              <a:buNone/>
            </a:pP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Exact vs. Best match</a:t>
            </a:r>
            <a:endParaRPr/>
          </a:p>
        </p:txBody>
      </p:sp>
      <p:sp>
        <p:nvSpPr>
          <p:cNvPr id="117" name="Google Shape;117;p26"/>
          <p:cNvSpPr txBox="1">
            <a:spLocks noGrp="1"/>
          </p:cNvSpPr>
          <p:nvPr>
            <p:ph type="body" idx="1"/>
          </p:nvPr>
        </p:nvSpPr>
        <p:spPr>
          <a:xfrm>
            <a:off x="381000" y="1059642"/>
            <a:ext cx="8382000" cy="3461100"/>
          </a:xfrm>
          <a:prstGeom prst="rect">
            <a:avLst/>
          </a:prstGeom>
        </p:spPr>
        <p:txBody>
          <a:bodyPr spcFirstLastPara="1" wrap="square" lIns="0" tIns="0" rIns="0" bIns="0" anchor="t" anchorCtr="0">
            <a:noAutofit/>
          </a:bodyPr>
          <a:lstStyle/>
          <a:p>
            <a:pPr marL="0" lvl="0" indent="0" algn="l" rtl="0">
              <a:spcBef>
                <a:spcPts val="640"/>
              </a:spcBef>
              <a:spcAft>
                <a:spcPts val="0"/>
              </a:spcAft>
              <a:buClr>
                <a:schemeClr val="dk1"/>
              </a:buClr>
              <a:buSzPts val="1100"/>
              <a:buFont typeface="Arial"/>
              <a:buNone/>
            </a:pPr>
            <a:r>
              <a:rPr lang="en" sz="2000" b="1"/>
              <a:t> Advantages of exact match</a:t>
            </a:r>
            <a:endParaRPr sz="2000" b="1"/>
          </a:p>
          <a:p>
            <a:pPr marL="457200" lvl="0" indent="-323850" algn="l" rtl="0">
              <a:spcBef>
                <a:spcPts val="640"/>
              </a:spcBef>
              <a:spcAft>
                <a:spcPts val="0"/>
              </a:spcAft>
              <a:buSzPts val="1500"/>
              <a:buChar char="•"/>
            </a:pPr>
            <a:r>
              <a:rPr lang="en" sz="1500"/>
              <a:t>Can be very efficiently implemented</a:t>
            </a:r>
            <a:endParaRPr sz="1500"/>
          </a:p>
          <a:p>
            <a:pPr marL="457200" lvl="0" indent="-323850" algn="l" rtl="0">
              <a:spcBef>
                <a:spcPts val="0"/>
              </a:spcBef>
              <a:spcAft>
                <a:spcPts val="0"/>
              </a:spcAft>
              <a:buSzPts val="1500"/>
              <a:buChar char="•"/>
            </a:pPr>
            <a:r>
              <a:rPr lang="en" sz="1500"/>
              <a:t>Predictable, easy to explain</a:t>
            </a:r>
            <a:endParaRPr sz="1500"/>
          </a:p>
          <a:p>
            <a:pPr marL="457200" lvl="0" indent="-323850" algn="l" rtl="0">
              <a:spcBef>
                <a:spcPts val="0"/>
              </a:spcBef>
              <a:spcAft>
                <a:spcPts val="0"/>
              </a:spcAft>
              <a:buSzPts val="1500"/>
              <a:buChar char="•"/>
            </a:pPr>
            <a:r>
              <a:rPr lang="en" sz="1500"/>
              <a:t>Structured queries for pinpointing precise documents</a:t>
            </a:r>
            <a:endParaRPr sz="1500"/>
          </a:p>
          <a:p>
            <a:pPr marL="457200" lvl="0" indent="-323850" algn="l" rtl="0">
              <a:spcBef>
                <a:spcPts val="0"/>
              </a:spcBef>
              <a:spcAft>
                <a:spcPts val="0"/>
              </a:spcAft>
              <a:buSzPts val="1500"/>
              <a:buChar char="•"/>
            </a:pPr>
            <a:r>
              <a:rPr lang="en" sz="1500"/>
              <a:t>Work well when you know exactly what the collection contains and what you’re looking for</a:t>
            </a:r>
            <a:endParaRPr sz="1500"/>
          </a:p>
          <a:p>
            <a:pPr marL="0" lvl="0" indent="0" algn="l" rtl="0">
              <a:spcBef>
                <a:spcPts val="640"/>
              </a:spcBef>
              <a:spcAft>
                <a:spcPts val="0"/>
              </a:spcAft>
              <a:buNone/>
            </a:pPr>
            <a:r>
              <a:rPr lang="en" sz="1800" b="1"/>
              <a:t> Disadvantages of exact match</a:t>
            </a:r>
            <a:endParaRPr sz="1800" b="1"/>
          </a:p>
          <a:p>
            <a:pPr marL="457200" lvl="0" indent="-323850" algn="l" rtl="0">
              <a:spcBef>
                <a:spcPts val="640"/>
              </a:spcBef>
              <a:spcAft>
                <a:spcPts val="0"/>
              </a:spcAft>
              <a:buSzPts val="1500"/>
              <a:buChar char="•"/>
            </a:pPr>
            <a:r>
              <a:rPr lang="en" sz="1500"/>
              <a:t>Query formulation difficult for most users</a:t>
            </a:r>
            <a:endParaRPr sz="1500"/>
          </a:p>
          <a:p>
            <a:pPr marL="457200" lvl="0" indent="-323850" algn="l" rtl="0">
              <a:spcBef>
                <a:spcPts val="0"/>
              </a:spcBef>
              <a:spcAft>
                <a:spcPts val="0"/>
              </a:spcAft>
              <a:buSzPts val="1500"/>
              <a:buChar char="•"/>
            </a:pPr>
            <a:r>
              <a:rPr lang="en" sz="1500"/>
              <a:t>Difficulty increases with collection size</a:t>
            </a:r>
            <a:endParaRPr sz="1500"/>
          </a:p>
          <a:p>
            <a:pPr marL="457200" lvl="0" indent="-323850" algn="l" rtl="0">
              <a:spcBef>
                <a:spcPts val="0"/>
              </a:spcBef>
              <a:spcAft>
                <a:spcPts val="0"/>
              </a:spcAft>
              <a:buSzPts val="1500"/>
              <a:buChar char="•"/>
            </a:pPr>
            <a:r>
              <a:rPr lang="en" sz="1500"/>
              <a:t>Indexing vocabulary same as query vocabulary</a:t>
            </a:r>
            <a:endParaRPr sz="1500"/>
          </a:p>
          <a:p>
            <a:pPr marL="457200" lvl="0" indent="-323850" algn="l" rtl="0">
              <a:spcBef>
                <a:spcPts val="0"/>
              </a:spcBef>
              <a:spcAft>
                <a:spcPts val="0"/>
              </a:spcAft>
              <a:buSzPts val="1500"/>
              <a:buChar char="•"/>
            </a:pPr>
            <a:r>
              <a:rPr lang="en" sz="1500"/>
              <a:t>Acceptable precision generally means unacceptable recall</a:t>
            </a:r>
            <a:endParaRPr sz="1500"/>
          </a:p>
          <a:p>
            <a:pPr marL="457200" lvl="0" indent="-323850" algn="l" rtl="0">
              <a:spcBef>
                <a:spcPts val="0"/>
              </a:spcBef>
              <a:spcAft>
                <a:spcPts val="0"/>
              </a:spcAft>
              <a:buSzPts val="1500"/>
              <a:buChar char="•"/>
            </a:pPr>
            <a:r>
              <a:rPr lang="en" sz="1500"/>
              <a:t>Ranking models consistently shown to be better</a:t>
            </a:r>
            <a:endParaRPr sz="1500"/>
          </a:p>
          <a:p>
            <a:pPr marL="457200" lvl="0" indent="-323850" algn="l" rtl="0">
              <a:spcBef>
                <a:spcPts val="0"/>
              </a:spcBef>
              <a:spcAft>
                <a:spcPts val="0"/>
              </a:spcAft>
              <a:buSzPts val="1500"/>
              <a:buChar char="•"/>
            </a:pPr>
            <a:r>
              <a:rPr lang="en" sz="1500"/>
              <a:t>Hard to compare best- and exact-match in principled way (why?)</a:t>
            </a:r>
            <a:endParaRPr sz="1500"/>
          </a:p>
          <a:p>
            <a:pPr marL="0" lvl="0" indent="0" algn="l" rtl="0">
              <a:spcBef>
                <a:spcPts val="64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Exact vs. Best match</a:t>
            </a:r>
            <a:endParaRPr/>
          </a:p>
        </p:txBody>
      </p:sp>
      <p:sp>
        <p:nvSpPr>
          <p:cNvPr id="123" name="Google Shape;123;p27"/>
          <p:cNvSpPr txBox="1">
            <a:spLocks noGrp="1"/>
          </p:cNvSpPr>
          <p:nvPr>
            <p:ph type="body" idx="1"/>
          </p:nvPr>
        </p:nvSpPr>
        <p:spPr>
          <a:xfrm>
            <a:off x="381000" y="1059642"/>
            <a:ext cx="8382000" cy="3450900"/>
          </a:xfrm>
          <a:prstGeom prst="rect">
            <a:avLst/>
          </a:prstGeom>
        </p:spPr>
        <p:txBody>
          <a:bodyPr spcFirstLastPara="1" wrap="square" lIns="0" tIns="0" rIns="0" bIns="0" anchor="t" anchorCtr="0">
            <a:noAutofit/>
          </a:bodyPr>
          <a:lstStyle/>
          <a:p>
            <a:pPr marL="0" lvl="0" indent="0" algn="l" rtl="0">
              <a:spcBef>
                <a:spcPts val="640"/>
              </a:spcBef>
              <a:spcAft>
                <a:spcPts val="0"/>
              </a:spcAft>
              <a:buClr>
                <a:schemeClr val="dk1"/>
              </a:buClr>
              <a:buSzPts val="1100"/>
              <a:buFont typeface="Arial"/>
              <a:buNone/>
            </a:pPr>
            <a:r>
              <a:rPr lang="en" sz="1800" b="1"/>
              <a:t> Advantages of best match</a:t>
            </a:r>
            <a:endParaRPr sz="1800" b="1"/>
          </a:p>
          <a:p>
            <a:pPr marL="457200" lvl="0" indent="-323850" algn="l" rtl="0">
              <a:spcBef>
                <a:spcPts val="640"/>
              </a:spcBef>
              <a:spcAft>
                <a:spcPts val="0"/>
              </a:spcAft>
              <a:buSzPts val="1500"/>
              <a:buChar char="•"/>
            </a:pPr>
            <a:r>
              <a:rPr lang="en" sz="1500"/>
              <a:t>Significantly more effective than exact match</a:t>
            </a:r>
            <a:endParaRPr sz="1500"/>
          </a:p>
          <a:p>
            <a:pPr marL="457200" lvl="0" indent="-323850" algn="l" rtl="0">
              <a:spcBef>
                <a:spcPts val="0"/>
              </a:spcBef>
              <a:spcAft>
                <a:spcPts val="0"/>
              </a:spcAft>
              <a:buSzPts val="1500"/>
              <a:buChar char="•"/>
            </a:pPr>
            <a:r>
              <a:rPr lang="en" sz="1500"/>
              <a:t>Uncertainty is a better model than certainty</a:t>
            </a:r>
            <a:endParaRPr sz="1500"/>
          </a:p>
          <a:p>
            <a:pPr marL="457200" lvl="0" indent="-323850" algn="l" rtl="0">
              <a:spcBef>
                <a:spcPts val="0"/>
              </a:spcBef>
              <a:spcAft>
                <a:spcPts val="0"/>
              </a:spcAft>
              <a:buSzPts val="1500"/>
              <a:buChar char="•"/>
            </a:pPr>
            <a:r>
              <a:rPr lang="en" sz="1500"/>
              <a:t>Easier to use (supports full text queries)</a:t>
            </a:r>
            <a:endParaRPr sz="1500"/>
          </a:p>
          <a:p>
            <a:pPr marL="457200" lvl="0" indent="-323850" algn="l" rtl="0">
              <a:spcBef>
                <a:spcPts val="0"/>
              </a:spcBef>
              <a:spcAft>
                <a:spcPts val="0"/>
              </a:spcAft>
              <a:buSzPts val="1500"/>
              <a:buChar char="•"/>
            </a:pPr>
            <a:r>
              <a:rPr lang="en" sz="1500"/>
              <a:t>Similar efficiency (based on inverted file implementations)</a:t>
            </a:r>
            <a:endParaRPr sz="1500"/>
          </a:p>
          <a:p>
            <a:pPr marL="0" lvl="0" indent="0" algn="l" rtl="0">
              <a:spcBef>
                <a:spcPts val="640"/>
              </a:spcBef>
              <a:spcAft>
                <a:spcPts val="0"/>
              </a:spcAft>
              <a:buClr>
                <a:schemeClr val="dk1"/>
              </a:buClr>
              <a:buSzPts val="1100"/>
              <a:buFont typeface="Arial"/>
              <a:buNone/>
            </a:pPr>
            <a:r>
              <a:rPr lang="en"/>
              <a:t> </a:t>
            </a:r>
            <a:r>
              <a:rPr lang="en" sz="1800" b="1"/>
              <a:t>Disadvantages of best match</a:t>
            </a:r>
            <a:endParaRPr sz="1800" b="1"/>
          </a:p>
          <a:p>
            <a:pPr marL="457200" lvl="0" indent="-323850" algn="l" rtl="0">
              <a:spcBef>
                <a:spcPts val="640"/>
              </a:spcBef>
              <a:spcAft>
                <a:spcPts val="0"/>
              </a:spcAft>
              <a:buSzPts val="1500"/>
              <a:buChar char="•"/>
            </a:pPr>
            <a:r>
              <a:rPr lang="en" sz="1500"/>
              <a:t>More difficult to convey an appropriate cognitive model (“control”)</a:t>
            </a:r>
            <a:endParaRPr sz="1500"/>
          </a:p>
          <a:p>
            <a:pPr marL="457200" lvl="0" indent="-323850" algn="l" rtl="0">
              <a:spcBef>
                <a:spcPts val="0"/>
              </a:spcBef>
              <a:spcAft>
                <a:spcPts val="0"/>
              </a:spcAft>
              <a:buSzPts val="1500"/>
              <a:buChar char="•"/>
            </a:pPr>
            <a:r>
              <a:rPr lang="en" sz="1500"/>
              <a:t>Full text does not mean natural language understanding (no “magic”)</a:t>
            </a:r>
            <a:endParaRPr sz="1500"/>
          </a:p>
          <a:p>
            <a:pPr marL="457200" lvl="0" indent="-323850" algn="l" rtl="0">
              <a:spcBef>
                <a:spcPts val="0"/>
              </a:spcBef>
              <a:spcAft>
                <a:spcPts val="0"/>
              </a:spcAft>
              <a:buSzPts val="1500"/>
              <a:buChar char="•"/>
            </a:pPr>
            <a:r>
              <a:rPr lang="en" sz="1500"/>
              <a:t>Efficiency is always less than exact match (cannot reject documents early)</a:t>
            </a:r>
            <a:endParaRPr sz="1500"/>
          </a:p>
          <a:p>
            <a:pPr marL="0" lvl="0" indent="0" algn="l" rtl="0">
              <a:spcBef>
                <a:spcPts val="64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381000" y="172642"/>
            <a:ext cx="8382000" cy="507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Question</a:t>
            </a:r>
            <a:endParaRPr/>
          </a:p>
        </p:txBody>
      </p:sp>
      <p:sp>
        <p:nvSpPr>
          <p:cNvPr id="129" name="Google Shape;129;p28"/>
          <p:cNvSpPr txBox="1">
            <a:spLocks noGrp="1"/>
          </p:cNvSpPr>
          <p:nvPr>
            <p:ph type="body" idx="1"/>
          </p:nvPr>
        </p:nvSpPr>
        <p:spPr>
          <a:xfrm>
            <a:off x="381000" y="1059657"/>
            <a:ext cx="8382000" cy="1606500"/>
          </a:xfrm>
          <a:prstGeom prst="rect">
            <a:avLst/>
          </a:prstGeom>
        </p:spPr>
        <p:txBody>
          <a:bodyPr spcFirstLastPara="1" wrap="square" lIns="0" tIns="0" rIns="0" bIns="0" anchor="t" anchorCtr="0">
            <a:noAutofit/>
          </a:bodyPr>
          <a:lstStyle/>
          <a:p>
            <a:pPr marL="0" lvl="0" indent="0" algn="l" rtl="0">
              <a:spcBef>
                <a:spcPts val="640"/>
              </a:spcBef>
              <a:spcAft>
                <a:spcPts val="0"/>
              </a:spcAft>
              <a:buNone/>
            </a:pPr>
            <a:r>
              <a:rPr lang="en"/>
              <a:t>Where are these matches widely used?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ctrTitle"/>
          </p:nvPr>
        </p:nvSpPr>
        <p:spPr>
          <a:xfrm>
            <a:off x="506696" y="139179"/>
            <a:ext cx="7043100" cy="114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000" b="1">
                <a:solidFill>
                  <a:srgbClr val="FFFF00"/>
                </a:solidFill>
                <a:latin typeface="Roboto"/>
                <a:ea typeface="Roboto"/>
                <a:cs typeface="Roboto"/>
                <a:sym typeface="Roboto"/>
              </a:rPr>
              <a:t>Web Search Basics</a:t>
            </a:r>
            <a:endParaRPr/>
          </a:p>
        </p:txBody>
      </p:sp>
      <p:sp>
        <p:nvSpPr>
          <p:cNvPr id="135" name="Google Shape;135;p29"/>
          <p:cNvSpPr txBox="1"/>
          <p:nvPr/>
        </p:nvSpPr>
        <p:spPr>
          <a:xfrm>
            <a:off x="316525" y="1052450"/>
            <a:ext cx="8775600" cy="361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In-links - These are the hyperlinks that goes into a page.</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out-links - These are the hyperlinks that goes out of a page.</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Distribution of links - It is not randomly distributed however, it follows </a:t>
            </a:r>
            <a:r>
              <a:rPr lang="en" sz="1800" b="1">
                <a:solidFill>
                  <a:schemeClr val="lt1"/>
                </a:solidFill>
                <a:latin typeface="Roboto"/>
                <a:ea typeface="Roboto"/>
                <a:cs typeface="Roboto"/>
                <a:sym typeface="Roboto"/>
              </a:rPr>
              <a:t>power law</a:t>
            </a:r>
            <a:r>
              <a:rPr lang="en" sz="1800">
                <a:solidFill>
                  <a:schemeClr val="lt1"/>
                </a:solidFill>
                <a:latin typeface="Roboto"/>
                <a:ea typeface="Roboto"/>
                <a:cs typeface="Roboto"/>
                <a:sym typeface="Roboto"/>
              </a:rPr>
              <a:t>.</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i is proportional to 1/iα; </a:t>
            </a:r>
            <a:endParaRPr sz="1800">
              <a:solidFill>
                <a:schemeClr val="lt1"/>
              </a:solidFill>
              <a:latin typeface="Roboto"/>
              <a:ea typeface="Roboto"/>
              <a:cs typeface="Roboto"/>
              <a:sym typeface="Roboto"/>
            </a:endParaRPr>
          </a:p>
          <a:p>
            <a:pPr marL="3657600" lvl="0" indent="457200" algn="l" rtl="0">
              <a:lnSpc>
                <a:spcPct val="115000"/>
              </a:lnSpc>
              <a:spcBef>
                <a:spcPts val="0"/>
              </a:spcBef>
              <a:spcAft>
                <a:spcPts val="0"/>
              </a:spcAft>
              <a:buNone/>
            </a:pPr>
            <a:r>
              <a:rPr lang="en" sz="1800">
                <a:solidFill>
                  <a:schemeClr val="lt1"/>
                </a:solidFill>
                <a:latin typeface="Roboto"/>
                <a:ea typeface="Roboto"/>
                <a:cs typeface="Roboto"/>
                <a:sym typeface="Roboto"/>
              </a:rPr>
              <a:t>i = web pages with in-links</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Roboto"/>
                <a:ea typeface="Roboto"/>
                <a:cs typeface="Roboto"/>
                <a:sym typeface="Roboto"/>
              </a:rPr>
              <a:t>									α = 2.1</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chemeClr val="lt1"/>
                </a:solidFill>
                <a:latin typeface="Roboto"/>
                <a:ea typeface="Roboto"/>
                <a:cs typeface="Roboto"/>
                <a:sym typeface="Roboto"/>
              </a:rPr>
              <a:t>● Web graph connecting web pages has bowtie shape. </a:t>
            </a:r>
            <a:endParaRPr sz="180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Charlotte_template03 (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1834</Words>
  <Application>Microsoft Macintosh PowerPoint</Application>
  <PresentationFormat>On-screen Show (16:9)</PresentationFormat>
  <Paragraphs>1265</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Calibri</vt:lpstr>
      <vt:lpstr>Arial</vt:lpstr>
      <vt:lpstr>Roboto</vt:lpstr>
      <vt:lpstr>Simple Light</vt:lpstr>
      <vt:lpstr>UNCCharlotte_template03 (1)</vt:lpstr>
      <vt:lpstr>PowerPoint Presentation</vt:lpstr>
      <vt:lpstr>Information Retrieval</vt:lpstr>
      <vt:lpstr>Boolean Retrieval</vt:lpstr>
      <vt:lpstr>Does Google use the Boolean Model?</vt:lpstr>
      <vt:lpstr>Exact vs. Best match</vt:lpstr>
      <vt:lpstr>Exact vs. Best match</vt:lpstr>
      <vt:lpstr>Exact vs. Best match</vt:lpstr>
      <vt:lpstr>Question</vt:lpstr>
      <vt:lpstr>Web Search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Stemming and lemmatization:</vt:lpstr>
      <vt:lpstr>Differences between stemming and lemmatization:</vt:lpstr>
      <vt:lpstr>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apnav poptani</cp:lastModifiedBy>
  <cp:revision>1</cp:revision>
  <dcterms:modified xsi:type="dcterms:W3CDTF">2020-11-03T21:29:37Z</dcterms:modified>
</cp:coreProperties>
</file>