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8"/>
  </p:normalViewPr>
  <p:slideViewPr>
    <p:cSldViewPr snapToGrid="0">
      <p:cViewPr varScale="1">
        <p:scale>
          <a:sx n="123" d="100"/>
          <a:sy n="123" d="100"/>
        </p:scale>
        <p:origin x="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d3719bd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fd3719bd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d095096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fd095096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fd78fef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fd78fef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fd5af743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fd5af743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fd78fef6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fd78fef6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fd5af7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fd5af74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4061bd7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f4061bd7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f4061bd7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f4061bd7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fd71cd79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fd71cd79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fd71cd79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fd71cd79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fdc4467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fdc4467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fd011d5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fd011d5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f4061bd7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f4061bd7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f4061bd7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f4061bd7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f4061bd7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f4061bd7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f4061bd7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f4061bd7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fd3719b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fd3719bd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d3719bd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d3719bd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Data Mining: Data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100" y="2715948"/>
            <a:ext cx="8364900" cy="12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  				      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203850" y="133375"/>
            <a:ext cx="8628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Missing Values and Duplicate Data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251100" y="928050"/>
            <a:ext cx="42252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Missing values occur when no data value is stored for the variable in an observation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Reasons for missing values:</a:t>
            </a:r>
            <a:endParaRPr sz="20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Information is not collected 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Attributes not applicable 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Handling missing values :</a:t>
            </a:r>
            <a:endParaRPr sz="20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Eliminate or </a:t>
            </a: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Replace with attribute </a:t>
            </a:r>
            <a:r>
              <a:rPr lang="en" sz="17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Mean/Median/Mode</a:t>
            </a:r>
            <a:endParaRPr sz="17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Predict by building model</a:t>
            </a: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Use Algorithms Which Support Missing Values-KNN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4675275" y="887600"/>
            <a:ext cx="4269600" cy="4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Data set may include data objects that are duplicates, or almost duplicates of one another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: Same person with multiple email addresses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7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7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Issues</a:t>
            </a: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lvl="0" indent="-241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Produces skewed or incorrect insights when they go undetected</a:t>
            </a: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0005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Takes a toll on the computation and storage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Data Preprocessing-Aggregation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aggregation is the process where raw data is gathered and expressed in a summary form for statistical analysis.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Combining two or more attributes (or objects) into a single attribute(or objects)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Purpose of Aggregation servers as follows: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➢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Data reduction: Reducing the volume but producing the same or similar analytical results.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➢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Change of Scale: Cities aggregated into regions, states, countries, etc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More “stable” data-Aggregated data tends to have less variability 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Types of Sampling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12750" y="1017800"/>
            <a:ext cx="8239200" cy="3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Roboto"/>
              <a:buChar char="❖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Simple Random Sampling: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7B9C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There is an equal probability of selecting any particular item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Roboto"/>
              <a:buChar char="❖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Sampling without replacement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7B9C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As each item is selected, it is removed from the population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Roboto"/>
              <a:buChar char="❖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Sampling with replacement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7B9C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Objects are not removed from the population as they are selected for the sample.  The same object can be picked up more than once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Roboto"/>
              <a:buChar char="❖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Stratified sampling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7B9C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Split the data into several partitions; then draw random samples from each partition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Curse of Dimensionality 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311700" y="1017800"/>
            <a:ext cx="8520600" cy="3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When Dimensionality increases, data 									becomes increasingly sparse in the space								that it occupies. 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To avoid this, we have Dimensionality								Reduction techniques like PCA and ISOMAP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Goal is to find a projection that finds the 									largest amount of variation in data and 									project it onto a new subspace with fewer								dimensions.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It helps in reducing the amount of time and								memory required by data mining algorithms								and allows data to be easily visualized.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It helps in overcoming the overfit 									issues by reducing number of features.  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475" y="1140550"/>
            <a:ext cx="3374900" cy="28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5390475" y="4074400"/>
            <a:ext cx="3114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-  Randomly generate 500 points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-  Compute distance between max and min distance between any pair of points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3778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Feature Subset Selection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Redundant features: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duplicate much or all of the information contained in one or more other attributes.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Irrelevant features: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contain no information that is useful   for the data mining task.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Feature Selection Techniques: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914400" lvl="0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Char char="❖"/>
            </a:pP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Brute-force approach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Trying all possible feature subsets.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Embedded approach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Feature selection occurs naturally as part of the data mining algorithm.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Filter approach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Features are selection is done before running the data  mining algorithm 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800"/>
          </a:p>
          <a:p>
            <a:pPr marL="9144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Preprocessing-Aggregation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Feature Creation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Feature creation - process of constructing new features from existing data 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- also known as feature engineering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Create new attributes that can capture the important information in a data set much more efficiently than the original attributes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Methodologies: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Feature extraction - creation of new set of features from original raw data, highly domain specific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Mapping data to new space - different view of data reveals important &amp; interesting features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Feature construction - combination of features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100">
              <a:solidFill>
                <a:srgbClr val="0C7B9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Preprocessing-Aggregation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Discretization and Binarization</a:t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Transforming a continuous attribute into a categorical attribute is known as Discretization.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Transforming both continuous and discrete attributes into one or more binary attribute is known as Binarization.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Discretization Using Class labels : </a:t>
            </a: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Entropy based approach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325" y="2958713"/>
            <a:ext cx="2317850" cy="17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475" y="2958725"/>
            <a:ext cx="2094350" cy="1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1473825" y="4697075"/>
            <a:ext cx="15558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(a) Three intervals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5129750" y="4606725"/>
            <a:ext cx="15558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(b) Five intervals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Preprocessing-Aggregation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Discretization without using Class Labels</a:t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1587250" y="2812675"/>
            <a:ext cx="13224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(a) Original Data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894075" y="4639050"/>
            <a:ext cx="25512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(c) Equal frequency discretization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00" y="1216225"/>
            <a:ext cx="3231375" cy="16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563" y="1280832"/>
            <a:ext cx="3231375" cy="155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86" y="3147661"/>
            <a:ext cx="2851787" cy="14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6375" y="3253900"/>
            <a:ext cx="3047587" cy="14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 txBox="1"/>
          <p:nvPr/>
        </p:nvSpPr>
        <p:spPr>
          <a:xfrm>
            <a:off x="5947175" y="2866950"/>
            <a:ext cx="23007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(b) Equal width discretization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6017500" y="4639050"/>
            <a:ext cx="21600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(d) K-means discretization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Attribute Transformation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1200">
                <a:solidFill>
                  <a:srgbClr val="0C7B9C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 sz="1800">
                <a:solidFill>
                  <a:srgbClr val="000000"/>
                </a:solidFill>
              </a:rPr>
              <a:t>A function that maps the entire set of values of a given attribute to a new set of replacement values such that each old value can be identified with one of the new values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Euclidean Distance: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	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number of dimensions (attributes) and </a:t>
            </a:r>
            <a:r>
              <a:rPr lang="en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3300" i="1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" sz="3300" i="1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are, respectively, the k</a:t>
            </a:r>
            <a:r>
              <a:rPr lang="en" sz="33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attributes (components) or data objects </a:t>
            </a:r>
            <a:r>
              <a:rPr lang="en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725" y="2777550"/>
            <a:ext cx="3745425" cy="9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Jaccard Coefficient and Cosine Similarity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" sz="1800">
                <a:solidFill>
                  <a:srgbClr val="0B5394"/>
                </a:solidFill>
              </a:rPr>
              <a:t>Jaccard Coefficient is a measurement of asymmetric information on binary and non-binary variables.</a:t>
            </a:r>
            <a:endParaRPr sz="1800">
              <a:solidFill>
                <a:srgbClr val="0B539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" sz="1800">
                <a:solidFill>
                  <a:srgbClr val="0B5394"/>
                </a:solidFill>
              </a:rPr>
              <a:t>Formula: J = Number of members shared between both sets/total number of members in both set.</a:t>
            </a:r>
            <a:endParaRPr sz="180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B539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" sz="1800">
                <a:solidFill>
                  <a:srgbClr val="0B5394"/>
                </a:solidFill>
              </a:rPr>
              <a:t>Cosine Similarity: Cosine similarity is a metric used to measure how similar are the documents are irrespective of their size.</a:t>
            </a:r>
            <a:endParaRPr sz="1800">
              <a:solidFill>
                <a:srgbClr val="0B5394"/>
              </a:solidFill>
            </a:endParaRPr>
          </a:p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" sz="1500">
                <a:solidFill>
                  <a:srgbClr val="0C7B9C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are two document vectors, then</a:t>
            </a:r>
            <a:endParaRPr sz="200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     	cos( 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) =  (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) / ||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|| ||</a:t>
            </a:r>
            <a:r>
              <a:rPr lang="en" sz="20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3300" i="1" baseline="-25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|| ,</a:t>
            </a:r>
            <a:endParaRPr sz="200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where · indicates vector dot product and || </a:t>
            </a:r>
            <a:r>
              <a:rPr lang="en" sz="16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" sz="16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|| is  the   length of vector </a:t>
            </a:r>
            <a:r>
              <a:rPr lang="en" sz="1600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6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00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90150" y="492175"/>
            <a:ext cx="8363700" cy="34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DATA</a:t>
            </a:r>
            <a:endParaRPr sz="200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4294967295"/>
          </p:nvPr>
        </p:nvSpPr>
        <p:spPr>
          <a:xfrm>
            <a:off x="559000" y="1200375"/>
            <a:ext cx="8101500" cy="3652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</a:rPr>
              <a:t>Objects</a:t>
            </a:r>
            <a:r>
              <a:rPr lang="en" sz="2000" b="1"/>
              <a:t> </a:t>
            </a:r>
            <a:r>
              <a:rPr lang="en" sz="1700"/>
              <a:t>Collection of attributes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highlight>
                  <a:schemeClr val="lt1"/>
                </a:highlight>
              </a:rPr>
              <a:t>Attribute</a:t>
            </a:r>
            <a:r>
              <a:rPr lang="en" sz="1600"/>
              <a:t> </a:t>
            </a:r>
            <a:r>
              <a:rPr lang="en" sz="1700"/>
              <a:t>Property or characteristic of an object. Examples: eye color of a person, temperature. Types of attributes: </a:t>
            </a:r>
            <a:endParaRPr sz="17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b="1">
                <a:solidFill>
                  <a:srgbClr val="073763"/>
                </a:solidFill>
              </a:rPr>
              <a:t>Discrete</a:t>
            </a:r>
            <a:r>
              <a:rPr lang="en" sz="1600" b="1">
                <a:solidFill>
                  <a:srgbClr val="073763"/>
                </a:solidFill>
              </a:rPr>
              <a:t>: </a:t>
            </a:r>
            <a:r>
              <a:rPr lang="en" sz="1700"/>
              <a:t>Finite or countably infinite set of values</a:t>
            </a:r>
            <a:endParaRPr sz="17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Examples: Zip Codes , counts </a:t>
            </a:r>
            <a:endParaRPr sz="17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b="1">
                <a:solidFill>
                  <a:srgbClr val="073763"/>
                </a:solidFill>
              </a:rPr>
              <a:t>Continuous</a:t>
            </a:r>
            <a:r>
              <a:rPr lang="en" sz="1600">
                <a:solidFill>
                  <a:srgbClr val="073763"/>
                </a:solidFill>
              </a:rPr>
              <a:t>: </a:t>
            </a:r>
            <a:r>
              <a:rPr lang="en" sz="1700"/>
              <a:t>Has real numbers as attribute values</a:t>
            </a:r>
            <a:endParaRPr sz="17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Examples: Temperature, height, weight </a:t>
            </a:r>
            <a:endParaRPr sz="170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4294967295"/>
          </p:nvPr>
        </p:nvSpPr>
        <p:spPr>
          <a:xfrm>
            <a:off x="469050" y="492175"/>
            <a:ext cx="8205900" cy="5058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Data: collection of objects and attributes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338" y="23638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217600" y="1835525"/>
            <a:ext cx="85206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Attributes Levels</a:t>
            </a:r>
            <a:r>
              <a:rPr lang="en"/>
              <a:t> 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Nominal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Distinctness of objects. Distinguish one object from another.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Examples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 Zip codes, ID numbers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Ordinal</a:t>
            </a: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Distinctness with order. Provide enough information to order objects.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Examples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 hardness of materials {good,better,best},grades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Interval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Difference between values are meaningful.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Examples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 Temperature in Celsius or Fahrenheit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Ratio</a:t>
            </a: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Both difference and ratios are meaningful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Examples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 Count, age, mass, length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Types of data sets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Record data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Data Matrix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Document Data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Transaction Data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❖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Graph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World Wide Web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Molecular Structures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❖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Ordered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Spatial Data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Temporal Data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Sequential Data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Genetic Sequential Data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Record Data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Data that consists of a collection of records, each of which consists of a fixed set of attributes.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38" y="3678488"/>
            <a:ext cx="3591125" cy="9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579850" y="4607425"/>
            <a:ext cx="15873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(b) Data Matrix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025" y="1758073"/>
            <a:ext cx="4504975" cy="11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5840975" y="4523863"/>
            <a:ext cx="2039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(d) Transaction data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971738" y="3281000"/>
            <a:ext cx="2119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lphaLcParenBoth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Record data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5311650" y="2964813"/>
            <a:ext cx="2668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(c) Document - term matrix.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1650" y="3427253"/>
            <a:ext cx="2854400" cy="11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075" y="1784650"/>
            <a:ext cx="2280475" cy="15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Graph Data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Examples : Generic graph and HTML Links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000" y="2571752"/>
            <a:ext cx="1921800" cy="14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394575" y="4271975"/>
            <a:ext cx="2180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arenBoth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Generic graph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557775" y="4347275"/>
            <a:ext cx="1828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(b) HTML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Links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6910500" y="4179075"/>
            <a:ext cx="19218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(c)  Benzene molecule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6062" y="2415512"/>
            <a:ext cx="3678550" cy="18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638685"/>
            <a:ext cx="2180100" cy="1446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Ordered Data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11700" y="1104925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725" y="1878548"/>
            <a:ext cx="2356649" cy="22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4002388" y="4197838"/>
            <a:ext cx="20634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(c) Sequential data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726000" y="4172800"/>
            <a:ext cx="22806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(d) Genomic sequence data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00" y="1527775"/>
            <a:ext cx="2683275" cy="14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1364738" y="2933175"/>
            <a:ext cx="13848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(a) Spatial data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063" y="3295850"/>
            <a:ext cx="2570150" cy="14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1725" y="1723025"/>
            <a:ext cx="2914050" cy="23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1288400" y="4614425"/>
            <a:ext cx="200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(b) Temporal data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Data Quality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311700" y="1094850"/>
            <a:ext cx="85206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What is Data Quality?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Why is Data Quality Important?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What kinds of data quality problems exist and what causes them?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Examples of data quality problems: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158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Noise and Outliers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Missing Values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Duplicate Data 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1717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311700" y="248225"/>
            <a:ext cx="8520600" cy="6078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Noise and Outliers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311700" y="980100"/>
            <a:ext cx="4063500" cy="39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Noise is the distortion of the data. ie. the data is present but not correct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Irrelevant/weak features</a:t>
            </a: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Noisy records</a:t>
            </a: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r="6375" b="4415"/>
          <a:stretch/>
        </p:blipFill>
        <p:spPr>
          <a:xfrm>
            <a:off x="891825" y="3311525"/>
            <a:ext cx="1873400" cy="15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4652750" y="980100"/>
            <a:ext cx="4100400" cy="39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Outliers are data objects which are considerably different than other data objects in the data set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Outliers -may be valuable patterns:</a:t>
            </a: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1435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Fraud Detection</a:t>
            </a:r>
            <a:endParaRPr sz="2000">
              <a:solidFill>
                <a:srgbClr val="07376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1435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rgbClr val="07376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Customized Marketing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900" y="3268550"/>
            <a:ext cx="1927950" cy="17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Macintosh PowerPoint</Application>
  <PresentationFormat>On-screen Show (16:9)</PresentationFormat>
  <Paragraphs>206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Roboto</vt:lpstr>
      <vt:lpstr>Geometric</vt:lpstr>
      <vt:lpstr>Data Mining: Data</vt:lpstr>
      <vt:lpstr>DATA</vt:lpstr>
      <vt:lpstr>Attributes Levels </vt:lpstr>
      <vt:lpstr>Types of data sets</vt:lpstr>
      <vt:lpstr>Record Data</vt:lpstr>
      <vt:lpstr>Graph Data</vt:lpstr>
      <vt:lpstr>Ordered Data</vt:lpstr>
      <vt:lpstr>Data Quality</vt:lpstr>
      <vt:lpstr>Noise and Outliers</vt:lpstr>
      <vt:lpstr>Missing Values and Duplicate Data</vt:lpstr>
      <vt:lpstr>Data Preprocessing-Aggregation</vt:lpstr>
      <vt:lpstr>Types of Sampling</vt:lpstr>
      <vt:lpstr>Curse of Dimensionality </vt:lpstr>
      <vt:lpstr>Feature Subset Selection</vt:lpstr>
      <vt:lpstr>Data Preprocessing-Aggregation </vt:lpstr>
      <vt:lpstr>Data Preprocessing-Aggregation </vt:lpstr>
      <vt:lpstr>Data Preprocessing-Aggregation </vt:lpstr>
      <vt:lpstr>Attribute Transformation  lA function that maps the entire set of values of a given attribute to a new set of replacement values such that each old value can be identified with one of the new values  Euclidean Distance:     Where n is the number of dimensions (attributes) and pk and qk are, respectively, the kth attributes (components) or data objects p and q. </vt:lpstr>
      <vt:lpstr>Jaccard Coefficient and Cosine Similarity  Jaccard Coefficient is a measurement of asymmetric information on binary and non-binary variables. Formula: J = Number of members shared between both sets/total number of members in both set.  Cosine Similarity: Cosine similarity is a metric used to measure how similar are the documents are irrespective of their size. lIf d1 and d2 are two document vectors, then           cos( d1, d2 ) =  (d1 · d2) / ||d1|| ||d2|| ,    where · indicates vector dot product and || d || is  the   length of vector d.      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Data</dc:title>
  <cp:lastModifiedBy>apnav poptani</cp:lastModifiedBy>
  <cp:revision>1</cp:revision>
  <dcterms:modified xsi:type="dcterms:W3CDTF">2020-03-17T18:27:09Z</dcterms:modified>
</cp:coreProperties>
</file>