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29"/>
  </p:notesMasterIdLst>
  <p:sldIdLst>
    <p:sldId id="258" r:id="rId2"/>
    <p:sldId id="293" r:id="rId3"/>
    <p:sldId id="260" r:id="rId4"/>
    <p:sldId id="261" r:id="rId5"/>
    <p:sldId id="259" r:id="rId6"/>
    <p:sldId id="294" r:id="rId7"/>
    <p:sldId id="263" r:id="rId8"/>
    <p:sldId id="265" r:id="rId9"/>
    <p:sldId id="289" r:id="rId10"/>
    <p:sldId id="273" r:id="rId11"/>
    <p:sldId id="292" r:id="rId12"/>
    <p:sldId id="295" r:id="rId13"/>
    <p:sldId id="268" r:id="rId14"/>
    <p:sldId id="270" r:id="rId15"/>
    <p:sldId id="274" r:id="rId16"/>
    <p:sldId id="288" r:id="rId17"/>
    <p:sldId id="296" r:id="rId18"/>
    <p:sldId id="276" r:id="rId19"/>
    <p:sldId id="278" r:id="rId20"/>
    <p:sldId id="282" r:id="rId21"/>
    <p:sldId id="281" r:id="rId22"/>
    <p:sldId id="297" r:id="rId23"/>
    <p:sldId id="285" r:id="rId24"/>
    <p:sldId id="286" r:id="rId25"/>
    <p:sldId id="290" r:id="rId26"/>
    <p:sldId id="287" r:id="rId27"/>
    <p:sldId id="29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93D17"/>
    <a:srgbClr val="2F99F9"/>
    <a:srgbClr val="20F8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673" autoAdjust="0"/>
  </p:normalViewPr>
  <p:slideViewPr>
    <p:cSldViewPr snapToGrid="0">
      <p:cViewPr varScale="1">
        <p:scale>
          <a:sx n="86" d="100"/>
          <a:sy n="86" d="100"/>
        </p:scale>
        <p:origin x="5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60669B-AF49-4CF0-90F6-1D533D79D31D}"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BB860B-3F28-4D3E-8A9B-C80A0915EBCE}" type="slidenum">
              <a:rPr lang="en-US" smtClean="0"/>
              <a:t>‹#›</a:t>
            </a:fld>
            <a:endParaRPr lang="en-US"/>
          </a:p>
        </p:txBody>
      </p:sp>
    </p:spTree>
    <p:extLst>
      <p:ext uri="{BB962C8B-B14F-4D97-AF65-F5344CB8AC3E}">
        <p14:creationId xmlns:p14="http://schemas.microsoft.com/office/powerpoint/2010/main" val="1353223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a:t>
            </a:r>
            <a:r>
              <a:rPr lang="en-US" baseline="0" dirty="0"/>
              <a:t> It’s Yu Lan here. This is the first one in a series of videos on vector space classification. In this video, I will introduce some basic knowledge about vector space classification.</a:t>
            </a:r>
            <a:endParaRPr lang="en-US" dirty="0"/>
          </a:p>
        </p:txBody>
      </p:sp>
      <p:sp>
        <p:nvSpPr>
          <p:cNvPr id="4" name="Slide Number Placeholder 3"/>
          <p:cNvSpPr>
            <a:spLocks noGrp="1"/>
          </p:cNvSpPr>
          <p:nvPr>
            <p:ph type="sldNum" sz="quarter" idx="10"/>
          </p:nvPr>
        </p:nvSpPr>
        <p:spPr/>
        <p:txBody>
          <a:bodyPr/>
          <a:lstStyle/>
          <a:p>
            <a:fld id="{54BB860B-3F28-4D3E-8A9B-C80A0915EBCE}" type="slidenum">
              <a:rPr lang="en-US" smtClean="0"/>
              <a:t>1</a:t>
            </a:fld>
            <a:endParaRPr lang="en-US"/>
          </a:p>
        </p:txBody>
      </p:sp>
    </p:spTree>
    <p:extLst>
      <p:ext uri="{BB962C8B-B14F-4D97-AF65-F5344CB8AC3E}">
        <p14:creationId xmlns:p14="http://schemas.microsoft.com/office/powerpoint/2010/main" val="1281753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a:t>
            </a:r>
            <a:r>
              <a:rPr lang="en-US" baseline="0" dirty="0"/>
              <a:t> we are going to use the </a:t>
            </a:r>
            <a:r>
              <a:rPr lang="en-US" baseline="0" dirty="0" err="1"/>
              <a:t>racchio</a:t>
            </a:r>
            <a:r>
              <a:rPr lang="en-US" baseline="0" dirty="0"/>
              <a:t> algorithm to assign the blue one to the perfect group.</a:t>
            </a:r>
          </a:p>
          <a:p>
            <a:r>
              <a:rPr lang="en-US" baseline="0" dirty="0"/>
              <a:t>First, we have centroids for each group, and we need to compare the distance from the blue skittle to each centroid.</a:t>
            </a:r>
          </a:p>
          <a:p>
            <a:r>
              <a:rPr lang="en-US" baseline="0" dirty="0"/>
              <a:t>It is obviously that the pink line is the shortest one among these three lines.  </a:t>
            </a:r>
          </a:p>
          <a:p>
            <a:r>
              <a:rPr lang="en-US" baseline="0" dirty="0"/>
              <a:t>Therefore, this blue one belongs to the topic of UK.</a:t>
            </a:r>
          </a:p>
        </p:txBody>
      </p:sp>
      <p:sp>
        <p:nvSpPr>
          <p:cNvPr id="4" name="Slide Number Placeholder 3"/>
          <p:cNvSpPr>
            <a:spLocks noGrp="1"/>
          </p:cNvSpPr>
          <p:nvPr>
            <p:ph type="sldNum" sz="quarter" idx="10"/>
          </p:nvPr>
        </p:nvSpPr>
        <p:spPr/>
        <p:txBody>
          <a:bodyPr/>
          <a:lstStyle/>
          <a:p>
            <a:fld id="{54BB860B-3F28-4D3E-8A9B-C80A0915EBCE}" type="slidenum">
              <a:rPr lang="en-US" smtClean="0"/>
              <a:t>11</a:t>
            </a:fld>
            <a:endParaRPr lang="en-US"/>
          </a:p>
        </p:txBody>
      </p:sp>
    </p:spTree>
    <p:extLst>
      <p:ext uri="{BB962C8B-B14F-4D97-AF65-F5344CB8AC3E}">
        <p14:creationId xmlns:p14="http://schemas.microsoft.com/office/powerpoint/2010/main" val="2245540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BB860B-3F28-4D3E-8A9B-C80A0915EBCE}" type="slidenum">
              <a:rPr lang="en-US" smtClean="0"/>
              <a:t>12</a:t>
            </a:fld>
            <a:endParaRPr lang="en-US"/>
          </a:p>
        </p:txBody>
      </p:sp>
    </p:spTree>
    <p:extLst>
      <p:ext uri="{BB962C8B-B14F-4D97-AF65-F5344CB8AC3E}">
        <p14:creationId xmlns:p14="http://schemas.microsoft.com/office/powerpoint/2010/main" val="3282006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K nearest neighbor is also called KNN. Unlike </a:t>
            </a:r>
            <a:r>
              <a:rPr lang="en-US" sz="1200" b="0" i="0" kern="1200" dirty="0" err="1">
                <a:solidFill>
                  <a:schemeClr val="tx1"/>
                </a:solidFill>
                <a:effectLst/>
                <a:latin typeface="+mn-lt"/>
                <a:ea typeface="+mn-ea"/>
                <a:cs typeface="+mn-cs"/>
              </a:rPr>
              <a:t>Rocchio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kNN</a:t>
            </a:r>
            <a:r>
              <a:rPr lang="en-US" sz="1200" b="0" i="0" kern="1200" dirty="0">
                <a:solidFill>
                  <a:schemeClr val="tx1"/>
                </a:solidFill>
                <a:effectLst/>
                <a:latin typeface="+mn-lt"/>
                <a:ea typeface="+mn-ea"/>
                <a:cs typeface="+mn-cs"/>
              </a:rPr>
              <a:t> classification determines the decision boundary locally.</a:t>
            </a:r>
          </a:p>
          <a:p>
            <a:r>
              <a:rPr lang="en-US" sz="1200" b="0" i="0" kern="1200" dirty="0">
                <a:solidFill>
                  <a:schemeClr val="tx1"/>
                </a:solidFill>
                <a:effectLst/>
                <a:latin typeface="+mn-lt"/>
                <a:ea typeface="+mn-ea"/>
                <a:cs typeface="+mn-cs"/>
              </a:rPr>
              <a:t>When k is equal to 1, we call it 1NN. For 1NN we assign each document to the class of its closest neighbor. </a:t>
            </a:r>
          </a:p>
          <a:p>
            <a:r>
              <a:rPr lang="en-US" sz="1200" b="0" i="0" kern="1200" dirty="0">
                <a:solidFill>
                  <a:schemeClr val="tx1"/>
                </a:solidFill>
                <a:effectLst/>
                <a:latin typeface="+mn-lt"/>
                <a:ea typeface="+mn-ea"/>
                <a:cs typeface="+mn-cs"/>
              </a:rPr>
              <a:t>For </a:t>
            </a:r>
            <a:r>
              <a:rPr lang="en-US" sz="1200" b="0" i="0" kern="1200" dirty="0" err="1">
                <a:solidFill>
                  <a:schemeClr val="tx1"/>
                </a:solidFill>
                <a:effectLst/>
                <a:latin typeface="+mn-lt"/>
                <a:ea typeface="+mn-ea"/>
                <a:cs typeface="+mn-cs"/>
              </a:rPr>
              <a:t>kNN</a:t>
            </a:r>
            <a:r>
              <a:rPr lang="en-US" sz="1200" b="0" i="0" kern="1200" dirty="0">
                <a:solidFill>
                  <a:schemeClr val="tx1"/>
                </a:solidFill>
                <a:effectLst/>
                <a:latin typeface="+mn-lt"/>
                <a:ea typeface="+mn-ea"/>
                <a:cs typeface="+mn-cs"/>
              </a:rPr>
              <a:t>, we assign each document to the majority class of its k closest neighbors where k is a parameter.</a:t>
            </a:r>
          </a:p>
          <a:p>
            <a:r>
              <a:rPr lang="en-US" sz="1200" b="0" i="0" kern="1200" dirty="0">
                <a:solidFill>
                  <a:schemeClr val="tx1"/>
                </a:solidFill>
                <a:effectLst/>
                <a:latin typeface="+mn-lt"/>
                <a:ea typeface="+mn-ea"/>
                <a:cs typeface="+mn-cs"/>
              </a:rPr>
              <a:t>The rationale of </a:t>
            </a:r>
            <a:r>
              <a:rPr lang="en-US" sz="1200" b="0" i="0" kern="1200" dirty="0" err="1">
                <a:solidFill>
                  <a:schemeClr val="tx1"/>
                </a:solidFill>
                <a:effectLst/>
                <a:latin typeface="+mn-lt"/>
                <a:ea typeface="+mn-ea"/>
                <a:cs typeface="+mn-cs"/>
              </a:rPr>
              <a:t>kNN</a:t>
            </a:r>
            <a:r>
              <a:rPr lang="en-US" sz="1200" b="0" i="0" kern="1200" dirty="0">
                <a:solidFill>
                  <a:schemeClr val="tx1"/>
                </a:solidFill>
                <a:effectLst/>
                <a:latin typeface="+mn-lt"/>
                <a:ea typeface="+mn-ea"/>
                <a:cs typeface="+mn-cs"/>
              </a:rPr>
              <a:t> classification is that, based on the contiguity hypothesis which we talked in the first video, we expect a test document d to have the same label as the training documents located in the local region surrounding d. </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BB860B-3F28-4D3E-8A9B-C80A0915EBCE}" type="slidenum">
              <a:rPr lang="en-US" smtClean="0"/>
              <a:t>13</a:t>
            </a:fld>
            <a:endParaRPr lang="en-US"/>
          </a:p>
        </p:txBody>
      </p:sp>
    </p:spTree>
    <p:extLst>
      <p:ext uri="{BB962C8B-B14F-4D97-AF65-F5344CB8AC3E}">
        <p14:creationId xmlns:p14="http://schemas.microsoft.com/office/powerpoint/2010/main" val="4054615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Decision boundaries in 1NN are concatenated segments of the Voronoi tessellation as shown. The </a:t>
            </a:r>
            <a:r>
              <a:rPr lang="en-US" dirty="0" err="1"/>
              <a:t>Voronoi</a:t>
            </a:r>
            <a:r>
              <a:rPr lang="en-US" dirty="0"/>
              <a:t> tessellation of a set of objects decomposes space into </a:t>
            </a:r>
            <a:r>
              <a:rPr lang="en-US" dirty="0" err="1"/>
              <a:t>Voronoi</a:t>
            </a:r>
            <a:r>
              <a:rPr lang="en-US" dirty="0"/>
              <a:t> cells, where each object’s cell consists of all points that are closer to the object than to other objects. In our case, the objects are documents. 1NN is not very robust. The classification decision of each test document relies on the class of a single training document, which may be incorrectly labeled.</a:t>
            </a:r>
          </a:p>
          <a:p>
            <a:r>
              <a:rPr lang="en-US" dirty="0" err="1"/>
              <a:t>kNN</a:t>
            </a:r>
            <a:r>
              <a:rPr lang="en-US" dirty="0"/>
              <a:t> for k &gt; 1 is more robust. It assigns documents to the majority class of their k closest neighbors, with ties broken randomly. </a:t>
            </a:r>
          </a:p>
        </p:txBody>
      </p:sp>
      <p:sp>
        <p:nvSpPr>
          <p:cNvPr id="4" name="Slide Number Placeholder 3"/>
          <p:cNvSpPr>
            <a:spLocks noGrp="1"/>
          </p:cNvSpPr>
          <p:nvPr>
            <p:ph type="sldNum" sz="quarter" idx="10"/>
          </p:nvPr>
        </p:nvSpPr>
        <p:spPr/>
        <p:txBody>
          <a:bodyPr/>
          <a:lstStyle/>
          <a:p>
            <a:fld id="{54BB860B-3F28-4D3E-8A9B-C80A0915EBCE}" type="slidenum">
              <a:rPr lang="en-US" smtClean="0"/>
              <a:t>14</a:t>
            </a:fld>
            <a:endParaRPr lang="en-US"/>
          </a:p>
        </p:txBody>
      </p:sp>
    </p:spTree>
    <p:extLst>
      <p:ext uri="{BB962C8B-B14F-4D97-AF65-F5344CB8AC3E}">
        <p14:creationId xmlns:p14="http://schemas.microsoft.com/office/powerpoint/2010/main" val="920267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B860B-3F28-4D3E-8A9B-C80A0915EBCE}" type="slidenum">
              <a:rPr lang="en-US" smtClean="0"/>
              <a:t>15</a:t>
            </a:fld>
            <a:endParaRPr lang="en-US"/>
          </a:p>
        </p:txBody>
      </p:sp>
    </p:spTree>
    <p:extLst>
      <p:ext uri="{BB962C8B-B14F-4D97-AF65-F5344CB8AC3E}">
        <p14:creationId xmlns:p14="http://schemas.microsoft.com/office/powerpoint/2010/main" val="2435155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use the skittles example to see how K nearest neighbor classification method works.</a:t>
            </a:r>
          </a:p>
          <a:p>
            <a:r>
              <a:rPr lang="en-US" dirty="0"/>
              <a:t>Don’t forget each skittle represents one document, and there are three topics or groups which are china </a:t>
            </a:r>
            <a:r>
              <a:rPr lang="en-US" dirty="0" err="1"/>
              <a:t>uk</a:t>
            </a:r>
            <a:r>
              <a:rPr lang="en-US" dirty="0"/>
              <a:t> and Kenya. The blue skittle represents the test case.</a:t>
            </a:r>
          </a:p>
          <a:p>
            <a:r>
              <a:rPr lang="en-US" dirty="0"/>
              <a:t>For the blue one, there are five nearest documents, and the distance from the blue one to these five documents are ordered as the nearest to the farthest which means that d1 is shortest and d5 is the longest.</a:t>
            </a:r>
          </a:p>
          <a:p>
            <a:r>
              <a:rPr lang="en-US" dirty="0"/>
              <a:t>When we select the value of k as 1, which is 1 nearest neighbor, the blue skittle belongs to the topic of Kenya because the document 1 is the nearest document. </a:t>
            </a:r>
          </a:p>
          <a:p>
            <a:r>
              <a:rPr lang="en-US" dirty="0"/>
              <a:t>When we set the values of k as 3, the three nearest documents to the blue skittle are document 1 2 3. Because there are document 2 and 3 belong to the topic UK, and only one document belongs to the topic KENYA. Therefore, the probability that the test document belongs to UK group is higher. The blue skittle will be assigned to group UK.</a:t>
            </a:r>
          </a:p>
          <a:p>
            <a:r>
              <a:rPr lang="en-US" dirty="0"/>
              <a:t>When k is 5, the blue skittle will be classified into the group Kenya due to high probability that three out of five documents belong to this group. </a:t>
            </a:r>
          </a:p>
          <a:p>
            <a:r>
              <a:rPr lang="en-US" dirty="0"/>
              <a:t>When we select the value of k, odd number is better than even number. </a:t>
            </a:r>
          </a:p>
        </p:txBody>
      </p:sp>
      <p:sp>
        <p:nvSpPr>
          <p:cNvPr id="4" name="Slide Number Placeholder 3"/>
          <p:cNvSpPr>
            <a:spLocks noGrp="1"/>
          </p:cNvSpPr>
          <p:nvPr>
            <p:ph type="sldNum" sz="quarter" idx="10"/>
          </p:nvPr>
        </p:nvSpPr>
        <p:spPr/>
        <p:txBody>
          <a:bodyPr/>
          <a:lstStyle/>
          <a:p>
            <a:fld id="{54BB860B-3F28-4D3E-8A9B-C80A0915EBCE}" type="slidenum">
              <a:rPr lang="en-US" smtClean="0"/>
              <a:t>16</a:t>
            </a:fld>
            <a:endParaRPr lang="en-US"/>
          </a:p>
        </p:txBody>
      </p:sp>
    </p:spTree>
    <p:extLst>
      <p:ext uri="{BB962C8B-B14F-4D97-AF65-F5344CB8AC3E}">
        <p14:creationId xmlns:p14="http://schemas.microsoft.com/office/powerpoint/2010/main" val="2716055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BB860B-3F28-4D3E-8A9B-C80A0915EBCE}" type="slidenum">
              <a:rPr lang="en-US" smtClean="0"/>
              <a:t>17</a:t>
            </a:fld>
            <a:endParaRPr lang="en-US"/>
          </a:p>
        </p:txBody>
      </p:sp>
    </p:spTree>
    <p:extLst>
      <p:ext uri="{BB962C8B-B14F-4D97-AF65-F5344CB8AC3E}">
        <p14:creationId xmlns:p14="http://schemas.microsoft.com/office/powerpoint/2010/main" val="1859773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To simplify the discussion, we will only consider two-class classifiers in this video and define a linear classifier as a two-class classifier that decides class membership by comparing a linear combination of the features to a threshold.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We will talk about two learning methods here. The First one is Naive Bayes which is covered in our class. The Second one is </a:t>
            </a:r>
            <a:r>
              <a:rPr lang="en-US" sz="1200" b="0" i="0" kern="1200" dirty="0" err="1">
                <a:solidFill>
                  <a:schemeClr val="tx1"/>
                </a:solidFill>
                <a:effectLst/>
                <a:latin typeface="+mn-lt"/>
                <a:ea typeface="+mn-ea"/>
                <a:cs typeface="+mn-cs"/>
              </a:rPr>
              <a:t>Rocchio</a:t>
            </a:r>
            <a:r>
              <a:rPr lang="en-US" sz="1200" b="0" i="0" kern="1200" dirty="0">
                <a:solidFill>
                  <a:schemeClr val="tx1"/>
                </a:solidFill>
                <a:effectLst/>
                <a:latin typeface="+mn-lt"/>
                <a:ea typeface="+mn-ea"/>
                <a:cs typeface="+mn-cs"/>
              </a:rPr>
              <a:t> which are introduced in the second video of this series. They are instances of linear classifiers, the perhaps most important group of text classifiers, and We will contrast them with nonlinear classifiers.</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BB860B-3F28-4D3E-8A9B-C80A0915EBCE}" type="slidenum">
              <a:rPr lang="en-US" smtClean="0"/>
              <a:t>18</a:t>
            </a:fld>
            <a:endParaRPr lang="en-US"/>
          </a:p>
        </p:txBody>
      </p:sp>
    </p:spTree>
    <p:extLst>
      <p:ext uri="{BB962C8B-B14F-4D97-AF65-F5344CB8AC3E}">
        <p14:creationId xmlns:p14="http://schemas.microsoft.com/office/powerpoint/2010/main" val="1048029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two dimensions, a linear classifier is a line. These five lines represents five </a:t>
            </a:r>
            <a:r>
              <a:rPr lang="en-US" sz="1200" b="0" i="0" kern="1200" dirty="0" err="1">
                <a:solidFill>
                  <a:schemeClr val="tx1"/>
                </a:solidFill>
                <a:effectLst/>
                <a:latin typeface="+mn-lt"/>
                <a:ea typeface="+mn-ea"/>
                <a:cs typeface="+mn-cs"/>
              </a:rPr>
              <a:t>examples.These</a:t>
            </a:r>
            <a:r>
              <a:rPr lang="en-US" sz="1200" b="0" i="0" kern="1200" dirty="0">
                <a:solidFill>
                  <a:schemeClr val="tx1"/>
                </a:solidFill>
                <a:effectLst/>
                <a:latin typeface="+mn-lt"/>
                <a:ea typeface="+mn-ea"/>
                <a:cs typeface="+mn-cs"/>
              </a:rPr>
              <a:t> lines have the functional form w1x1 + w2x2 = 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Here, (x1 ,x2) T is the two-dimensional vector representation of the document and (w1,w2) T is the parameter vector together with b that defines the decision boundary.</a:t>
            </a:r>
          </a:p>
          <a:p>
            <a:r>
              <a:rPr lang="en-US" sz="1200" b="0" i="0" kern="1200" dirty="0">
                <a:solidFill>
                  <a:schemeClr val="tx1"/>
                </a:solidFill>
                <a:effectLst/>
                <a:latin typeface="+mn-lt"/>
                <a:ea typeface="+mn-ea"/>
                <a:cs typeface="+mn-cs"/>
              </a:rPr>
              <a:t>The classification rule of a linear classifier is to assign a document to some class c if the left part is bigger than b</a:t>
            </a:r>
          </a:p>
          <a:p>
            <a:r>
              <a:rPr lang="en-US" sz="1200" b="0" i="0" kern="1200" dirty="0">
                <a:solidFill>
                  <a:schemeClr val="tx1"/>
                </a:solidFill>
                <a:effectLst/>
                <a:latin typeface="+mn-lt"/>
                <a:ea typeface="+mn-ea"/>
                <a:cs typeface="+mn-cs"/>
              </a:rPr>
              <a:t>if the left part is less then or equal to b then the document is assigned to the complement of that class. By doing this, the boundary is made.</a:t>
            </a:r>
          </a:p>
          <a:p>
            <a:r>
              <a:rPr lang="en-US" sz="1200" b="0" i="0" kern="1200" dirty="0">
                <a:solidFill>
                  <a:schemeClr val="tx1"/>
                </a:solidFill>
                <a:effectLst/>
                <a:latin typeface="+mn-lt"/>
                <a:ea typeface="+mn-ea"/>
                <a:cs typeface="+mn-cs"/>
              </a:rPr>
              <a:t>We can generalize this 2D linear classifier to higher dimensions by defining a hyperplane as we did here:  using this equation, we can apply same concepts in higher dimensional space.</a:t>
            </a:r>
          </a:p>
          <a:p>
            <a:r>
              <a:rPr lang="en-US" sz="1200" b="0" i="0" kern="1200" dirty="0">
                <a:solidFill>
                  <a:schemeClr val="tx1"/>
                </a:solidFill>
                <a:effectLst/>
                <a:latin typeface="+mn-lt"/>
                <a:ea typeface="+mn-ea"/>
                <a:cs typeface="+mn-cs"/>
              </a:rPr>
              <a:t>Let’ look at the linear classification algorithm in M dimensions. Linear classification at first seems trivial given the simplicity of this algorithm. </a:t>
            </a:r>
          </a:p>
          <a:p>
            <a:r>
              <a:rPr lang="en-US" sz="1200" b="0" i="0" kern="1200" dirty="0">
                <a:solidFill>
                  <a:schemeClr val="tx1"/>
                </a:solidFill>
                <a:effectLst/>
                <a:latin typeface="+mn-lt"/>
                <a:ea typeface="+mn-ea"/>
                <a:cs typeface="+mn-cs"/>
              </a:rPr>
              <a:t>However, the difficulty is in training the linear classifier, that is, in determining the parameters w and b based on the training set. </a:t>
            </a:r>
          </a:p>
          <a:p>
            <a:r>
              <a:rPr lang="en-US" sz="1200" b="0" i="0" kern="1200" dirty="0">
                <a:solidFill>
                  <a:schemeClr val="tx1"/>
                </a:solidFill>
                <a:effectLst/>
                <a:latin typeface="+mn-lt"/>
                <a:ea typeface="+mn-ea"/>
                <a:cs typeface="+mn-cs"/>
              </a:rPr>
              <a:t>In general, some learning methods compute much better parameters than others where our criterion for evaluating the quality of a learning </a:t>
            </a:r>
          </a:p>
          <a:p>
            <a:r>
              <a:rPr lang="en-US" sz="1200" b="0" i="0" kern="1200" dirty="0">
                <a:solidFill>
                  <a:schemeClr val="tx1"/>
                </a:solidFill>
                <a:effectLst/>
                <a:latin typeface="+mn-lt"/>
                <a:ea typeface="+mn-ea"/>
                <a:cs typeface="+mn-cs"/>
              </a:rPr>
              <a:t>method is the effectiveness of the learned linear classifier on new data.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4BB860B-3F28-4D3E-8A9B-C80A0915EBCE}" type="slidenum">
              <a:rPr lang="en-US" smtClean="0"/>
              <a:t>19</a:t>
            </a:fld>
            <a:endParaRPr lang="en-US"/>
          </a:p>
        </p:txBody>
      </p:sp>
    </p:spTree>
    <p:extLst>
      <p:ext uri="{BB962C8B-B14F-4D97-AF65-F5344CB8AC3E}">
        <p14:creationId xmlns:p14="http://schemas.microsoft.com/office/powerpoint/2010/main" val="3875355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It is quite common to have some noise documents in text classification. A </a:t>
            </a:r>
            <a:r>
              <a:rPr lang="en-US" sz="1200" b="0" i="0" kern="1200" dirty="0" err="1">
                <a:solidFill>
                  <a:schemeClr val="tx1"/>
                </a:solidFill>
                <a:effectLst/>
                <a:latin typeface="+mn-lt"/>
                <a:ea typeface="+mn-ea"/>
                <a:cs typeface="+mn-cs"/>
              </a:rPr>
              <a:t>nosie</a:t>
            </a:r>
            <a:r>
              <a:rPr lang="en-US" sz="1200" b="0" i="0" kern="1200" dirty="0">
                <a:solidFill>
                  <a:schemeClr val="tx1"/>
                </a:solidFill>
                <a:effectLst/>
                <a:latin typeface="+mn-lt"/>
                <a:ea typeface="+mn-ea"/>
                <a:cs typeface="+mn-cs"/>
              </a:rPr>
              <a:t> document when included in the training set does not fit well into the overall distribution of the classes. It misleads the learning method and increases classification error. Noise documents are one reason why training a linear classifier is hard. If we pay too much attention to noise documents when choosing the decision hyperplane of the classifier, then it will be inaccurate on new data. </a:t>
            </a:r>
          </a:p>
          <a:p>
            <a:r>
              <a:rPr lang="en-US" sz="1200" b="0" i="0" kern="1200" dirty="0">
                <a:solidFill>
                  <a:schemeClr val="tx1"/>
                </a:solidFill>
                <a:effectLst/>
                <a:latin typeface="+mn-lt"/>
                <a:ea typeface="+mn-ea"/>
                <a:cs typeface="+mn-cs"/>
              </a:rPr>
              <a:t>More fundamentally, it is usually difficult to determine which documents are noise documents and therefore potentially misleading. If there exists a hyperplane that perfectly separates the two classes, then we call the two classes linearly separable. In fact, if linear separability holds,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then there is an infinite number of linear separators, where the number of possible separating hyperplanes is infinite. Here comes another challenge in training a linear classifier. If we are dealing with a linearly separable problem, then we need a criterion for selecting among all decision hyperplanes that perfectly separate the training data. In general, some of these hyperplanes will do well on new data, some will not.</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BB860B-3F28-4D3E-8A9B-C80A0915EBCE}" type="slidenum">
              <a:rPr lang="en-US" smtClean="0"/>
              <a:t>20</a:t>
            </a:fld>
            <a:endParaRPr lang="en-US"/>
          </a:p>
        </p:txBody>
      </p:sp>
    </p:spTree>
    <p:extLst>
      <p:ext uri="{BB962C8B-B14F-4D97-AF65-F5344CB8AC3E}">
        <p14:creationId xmlns:p14="http://schemas.microsoft.com/office/powerpoint/2010/main" val="1607023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B860B-3F28-4D3E-8A9B-C80A0915EBCE}" type="slidenum">
              <a:rPr lang="en-US" smtClean="0"/>
              <a:t>3</a:t>
            </a:fld>
            <a:endParaRPr lang="en-US"/>
          </a:p>
        </p:txBody>
      </p:sp>
    </p:spTree>
    <p:extLst>
      <p:ext uri="{BB962C8B-B14F-4D97-AF65-F5344CB8AC3E}">
        <p14:creationId xmlns:p14="http://schemas.microsoft.com/office/powerpoint/2010/main" val="2149113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decision boundaries of </a:t>
            </a:r>
            <a:r>
              <a:rPr lang="en-US" sz="1200" dirty="0" err="1"/>
              <a:t>kNN</a:t>
            </a:r>
            <a:r>
              <a:rPr lang="en-US" sz="1200" dirty="0"/>
              <a:t> are locally linear segments, but in general have a complex shape that is not equivalent to a line in 2D or a hyperplane in higher </a:t>
            </a:r>
            <a:r>
              <a:rPr lang="en-US" sz="1200" dirty="0" err="1"/>
              <a:t>dimensions.</a:t>
            </a:r>
            <a:r>
              <a:rPr lang="en-US" sz="1200" b="0" i="0" kern="1200" dirty="0" err="1">
                <a:solidFill>
                  <a:schemeClr val="tx1"/>
                </a:solidFill>
                <a:effectLst/>
                <a:latin typeface="+mn-lt"/>
                <a:ea typeface="+mn-ea"/>
                <a:cs typeface="+mn-cs"/>
              </a:rPr>
              <a:t>there</a:t>
            </a:r>
            <a:r>
              <a:rPr lang="en-US" sz="1200" b="0" i="0" kern="1200" dirty="0">
                <a:solidFill>
                  <a:schemeClr val="tx1"/>
                </a:solidFill>
                <a:effectLst/>
                <a:latin typeface="+mn-lt"/>
                <a:ea typeface="+mn-ea"/>
                <a:cs typeface="+mn-cs"/>
              </a:rPr>
              <a:t> is no good linear separator between the distributions circle and triangle because of the circular “enclave” in the upper right part of the graph. Linear classifiers misclassify the enclave, whereas a nonlinear classifier like </a:t>
            </a:r>
            <a:r>
              <a:rPr lang="en-US" sz="1200" b="0" i="0" kern="1200" dirty="0" err="1">
                <a:solidFill>
                  <a:schemeClr val="tx1"/>
                </a:solidFill>
                <a:effectLst/>
                <a:latin typeface="+mn-lt"/>
                <a:ea typeface="+mn-ea"/>
                <a:cs typeface="+mn-cs"/>
              </a:rPr>
              <a:t>kNN</a:t>
            </a:r>
            <a:r>
              <a:rPr lang="en-US" sz="1200" b="0" i="0" kern="1200" dirty="0">
                <a:solidFill>
                  <a:schemeClr val="tx1"/>
                </a:solidFill>
                <a:effectLst/>
                <a:latin typeface="+mn-lt"/>
                <a:ea typeface="+mn-ea"/>
                <a:cs typeface="+mn-cs"/>
              </a:rPr>
              <a:t> will be highly accurate for this type of problem if the training set is large enough. </a:t>
            </a:r>
          </a:p>
          <a:p>
            <a:r>
              <a:rPr lang="en-US" sz="1200" b="0" i="0" kern="1200" dirty="0">
                <a:solidFill>
                  <a:schemeClr val="tx1"/>
                </a:solidFill>
                <a:effectLst/>
                <a:latin typeface="+mn-lt"/>
                <a:ea typeface="+mn-ea"/>
                <a:cs typeface="+mn-cs"/>
              </a:rPr>
              <a:t>If a problem is nonlinear and its class boundaries cannot be approximated well with linear hyperplanes, then nonlinear classifiers are often more accurate than linear classifiers. If a problem is linear, it is best to use a simpler linear classifier.</a:t>
            </a:r>
          </a:p>
          <a:p>
            <a:endParaRPr lang="en-US" dirty="0"/>
          </a:p>
        </p:txBody>
      </p:sp>
      <p:sp>
        <p:nvSpPr>
          <p:cNvPr id="4" name="Slide Number Placeholder 3"/>
          <p:cNvSpPr>
            <a:spLocks noGrp="1"/>
          </p:cNvSpPr>
          <p:nvPr>
            <p:ph type="sldNum" sz="quarter" idx="10"/>
          </p:nvPr>
        </p:nvSpPr>
        <p:spPr/>
        <p:txBody>
          <a:bodyPr/>
          <a:lstStyle/>
          <a:p>
            <a:fld id="{54BB860B-3F28-4D3E-8A9B-C80A0915EBCE}" type="slidenum">
              <a:rPr lang="en-US" smtClean="0"/>
              <a:t>21</a:t>
            </a:fld>
            <a:endParaRPr lang="en-US"/>
          </a:p>
        </p:txBody>
      </p:sp>
    </p:spTree>
    <p:extLst>
      <p:ext uri="{BB962C8B-B14F-4D97-AF65-F5344CB8AC3E}">
        <p14:creationId xmlns:p14="http://schemas.microsoft.com/office/powerpoint/2010/main" val="2771115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BB860B-3F28-4D3E-8A9B-C80A0915EBCE}" type="slidenum">
              <a:rPr lang="en-US" smtClean="0"/>
              <a:t>22</a:t>
            </a:fld>
            <a:endParaRPr lang="en-US"/>
          </a:p>
        </p:txBody>
      </p:sp>
    </p:spTree>
    <p:extLst>
      <p:ext uri="{BB962C8B-B14F-4D97-AF65-F5344CB8AC3E}">
        <p14:creationId xmlns:p14="http://schemas.microsoft.com/office/powerpoint/2010/main" val="414345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Classification for classes that are not mutually exclusive is called any-of, multilabel, or </a:t>
            </a:r>
            <a:r>
              <a:rPr lang="en-US" sz="1200" b="0" i="0" kern="1200" dirty="0" err="1">
                <a:solidFill>
                  <a:schemeClr val="tx1"/>
                </a:solidFill>
                <a:effectLst/>
                <a:latin typeface="+mn-lt"/>
                <a:ea typeface="+mn-ea"/>
                <a:cs typeface="+mn-cs"/>
              </a:rPr>
              <a:t>multivalue</a:t>
            </a:r>
            <a:r>
              <a:rPr lang="en-US" sz="1200" b="0" i="0" kern="1200" dirty="0">
                <a:solidFill>
                  <a:schemeClr val="tx1"/>
                </a:solidFill>
                <a:effectLst/>
                <a:latin typeface="+mn-lt"/>
                <a:ea typeface="+mn-ea"/>
                <a:cs typeface="+mn-cs"/>
              </a:rPr>
              <a:t> classification.</a:t>
            </a:r>
          </a:p>
          <a:p>
            <a:r>
              <a:rPr lang="en-US" sz="1200" b="0" i="0" kern="1200" dirty="0">
                <a:solidFill>
                  <a:schemeClr val="tx1"/>
                </a:solidFill>
                <a:effectLst/>
                <a:latin typeface="+mn-lt"/>
                <a:ea typeface="+mn-ea"/>
                <a:cs typeface="+mn-cs"/>
              </a:rPr>
              <a:t>In this case, a document can belong to several classes simultaneously, or to a single class, or to none of the classes. </a:t>
            </a:r>
          </a:p>
          <a:p>
            <a:r>
              <a:rPr lang="en-US" sz="1200" b="0" i="0" kern="1200" dirty="0">
                <a:solidFill>
                  <a:schemeClr val="tx1"/>
                </a:solidFill>
                <a:effectLst/>
                <a:latin typeface="+mn-lt"/>
                <a:ea typeface="+mn-ea"/>
                <a:cs typeface="+mn-cs"/>
              </a:rPr>
              <a:t>A decision on one class leaves all options open for the others. It is sometimes said that the classes are independent of each other, but this is misleading since the classes are rarely statistically independent.</a:t>
            </a:r>
          </a:p>
          <a:p>
            <a:r>
              <a:rPr lang="en-US" sz="1200" b="0" i="0" kern="1200" dirty="0">
                <a:solidFill>
                  <a:schemeClr val="tx1"/>
                </a:solidFill>
                <a:effectLst/>
                <a:latin typeface="+mn-lt"/>
                <a:ea typeface="+mn-ea"/>
                <a:cs typeface="+mn-cs"/>
              </a:rPr>
              <a:t>Let’s look at our favorite skittle example. </a:t>
            </a:r>
          </a:p>
          <a:p>
            <a:r>
              <a:rPr lang="en-US" sz="1200" b="0" i="0" kern="1200" dirty="0">
                <a:solidFill>
                  <a:schemeClr val="tx1"/>
                </a:solidFill>
                <a:effectLst/>
                <a:latin typeface="+mn-lt"/>
                <a:ea typeface="+mn-ea"/>
                <a:cs typeface="+mn-cs"/>
              </a:rPr>
              <a:t>Solving an any-of classification task with linear classifiers is straightforward: </a:t>
            </a:r>
          </a:p>
          <a:p>
            <a:r>
              <a:rPr lang="en-US" sz="1200" b="0" i="0" kern="1200" dirty="0">
                <a:solidFill>
                  <a:schemeClr val="tx1"/>
                </a:solidFill>
                <a:effectLst/>
                <a:latin typeface="+mn-lt"/>
                <a:ea typeface="+mn-ea"/>
                <a:cs typeface="+mn-cs"/>
              </a:rPr>
              <a:t>1. Build a classifier for each class, where the training set consists of the set of documents in the class (positive labels) and its complement (negative labels). </a:t>
            </a:r>
          </a:p>
          <a:p>
            <a:r>
              <a:rPr lang="en-US" sz="1200" b="0" i="0" kern="1200" dirty="0">
                <a:solidFill>
                  <a:schemeClr val="tx1"/>
                </a:solidFill>
                <a:effectLst/>
                <a:latin typeface="+mn-lt"/>
                <a:ea typeface="+mn-ea"/>
                <a:cs typeface="+mn-cs"/>
              </a:rPr>
              <a:t>2. Given the test document, apply each classifier separately. The decision of one classifier has no influence on the decisions of the other classifiers. </a:t>
            </a:r>
          </a:p>
          <a:p>
            <a:endParaRPr lang="en-US" dirty="0"/>
          </a:p>
        </p:txBody>
      </p:sp>
      <p:sp>
        <p:nvSpPr>
          <p:cNvPr id="4" name="Slide Number Placeholder 3"/>
          <p:cNvSpPr>
            <a:spLocks noGrp="1"/>
          </p:cNvSpPr>
          <p:nvPr>
            <p:ph type="sldNum" sz="quarter" idx="10"/>
          </p:nvPr>
        </p:nvSpPr>
        <p:spPr/>
        <p:txBody>
          <a:bodyPr/>
          <a:lstStyle/>
          <a:p>
            <a:fld id="{54BB860B-3F28-4D3E-8A9B-C80A0915EBCE}" type="slidenum">
              <a:rPr lang="en-US" smtClean="0"/>
              <a:t>23</a:t>
            </a:fld>
            <a:endParaRPr lang="en-US"/>
          </a:p>
        </p:txBody>
      </p:sp>
    </p:spTree>
    <p:extLst>
      <p:ext uri="{BB962C8B-B14F-4D97-AF65-F5344CB8AC3E}">
        <p14:creationId xmlns:p14="http://schemas.microsoft.com/office/powerpoint/2010/main" val="2553702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second type of classification with more than two classes is one-of classification. Here, the classes are mutually exclusive. </a:t>
            </a:r>
          </a:p>
          <a:p>
            <a:r>
              <a:rPr lang="en-US" sz="1200" b="0" i="0" kern="1200" dirty="0">
                <a:solidFill>
                  <a:schemeClr val="tx1"/>
                </a:solidFill>
                <a:effectLst/>
                <a:latin typeface="+mn-lt"/>
                <a:ea typeface="+mn-ea"/>
                <a:cs typeface="+mn-cs"/>
              </a:rPr>
              <a:t>Each document must belong to exactly one of the classes. One-of classification is also called multinomial, </a:t>
            </a:r>
            <a:r>
              <a:rPr lang="en-US" sz="1200" b="0" i="0" kern="1200" dirty="0" err="1">
                <a:solidFill>
                  <a:schemeClr val="tx1"/>
                </a:solidFill>
                <a:effectLst/>
                <a:latin typeface="+mn-lt"/>
                <a:ea typeface="+mn-ea"/>
                <a:cs typeface="+mn-cs"/>
              </a:rPr>
              <a:t>polytomous</a:t>
            </a:r>
            <a:r>
              <a:rPr lang="en-US" sz="1200" b="0" i="0" kern="1200" dirty="0">
                <a:solidFill>
                  <a:schemeClr val="tx1"/>
                </a:solidFill>
                <a:effectLst/>
                <a:latin typeface="+mn-lt"/>
                <a:ea typeface="+mn-ea"/>
                <a:cs typeface="+mn-cs"/>
              </a:rPr>
              <a:t>, multiclass, or single-label classification. True one-of problems are less common in text classification than any-of problems.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B860B-3F28-4D3E-8A9B-C80A0915EB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295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However, J hyperplanes do not divide the set into J distinct regions. Thus, we must use a combination method when using two</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class linear classifiers for one-of classification.</a:t>
            </a:r>
          </a:p>
          <a:p>
            <a:r>
              <a:rPr lang="en-US" sz="1200" b="0" i="0" kern="1200" dirty="0">
                <a:solidFill>
                  <a:schemeClr val="tx1"/>
                </a:solidFill>
                <a:effectLst/>
                <a:latin typeface="+mn-lt"/>
                <a:ea typeface="+mn-ea"/>
                <a:cs typeface="+mn-cs"/>
              </a:rPr>
              <a:t>The simplest method is to rank classes and then select the top-ranked class. Geometrically, the ranking can be with respect to the distances from the J linear separators. </a:t>
            </a:r>
          </a:p>
          <a:p>
            <a:r>
              <a:rPr lang="en-US" sz="1200" b="0" i="0" kern="1200" dirty="0">
                <a:solidFill>
                  <a:schemeClr val="tx1"/>
                </a:solidFill>
                <a:effectLst/>
                <a:latin typeface="+mn-lt"/>
                <a:ea typeface="+mn-ea"/>
                <a:cs typeface="+mn-cs"/>
              </a:rPr>
              <a:t>Documents close to a class’s separator are more likely to be misclassified, so the greater the distance from the separator, the more plausible it is that a positive classification decision is correct. Alternatively, we can use a direct measure of confidence to rank classes, e.g., probability of class membership. </a:t>
            </a:r>
          </a:p>
          <a:p>
            <a:r>
              <a:rPr lang="en-US" sz="1200" b="0" i="0" kern="1200" dirty="0">
                <a:solidFill>
                  <a:schemeClr val="tx1"/>
                </a:solidFill>
                <a:effectLst/>
                <a:latin typeface="+mn-lt"/>
                <a:ea typeface="+mn-ea"/>
                <a:cs typeface="+mn-cs"/>
              </a:rPr>
              <a:t>We can state this algorithm for one-of classification with linear classifiers as follows: </a:t>
            </a:r>
          </a:p>
          <a:p>
            <a:r>
              <a:rPr lang="en-US" sz="1200" b="0" i="0" kern="1200" dirty="0">
                <a:solidFill>
                  <a:schemeClr val="tx1"/>
                </a:solidFill>
                <a:effectLst/>
                <a:latin typeface="+mn-lt"/>
                <a:ea typeface="+mn-ea"/>
                <a:cs typeface="+mn-cs"/>
              </a:rPr>
              <a:t>1. Build a classifier for each class, where the training set consists of the set of documents in the class (positive labels) and its complement (negative labels). </a:t>
            </a:r>
          </a:p>
          <a:p>
            <a:r>
              <a:rPr lang="en-US" sz="1200" b="0" i="0" kern="1200" dirty="0">
                <a:solidFill>
                  <a:schemeClr val="tx1"/>
                </a:solidFill>
                <a:effectLst/>
                <a:latin typeface="+mn-lt"/>
                <a:ea typeface="+mn-ea"/>
                <a:cs typeface="+mn-cs"/>
              </a:rPr>
              <a:t>2. Given the test document, apply each classifier separately. </a:t>
            </a:r>
          </a:p>
          <a:p>
            <a:r>
              <a:rPr lang="en-US" sz="1200" b="0" i="0" kern="1200" dirty="0">
                <a:solidFill>
                  <a:schemeClr val="tx1"/>
                </a:solidFill>
                <a:effectLst/>
                <a:latin typeface="+mn-lt"/>
                <a:ea typeface="+mn-ea"/>
                <a:cs typeface="+mn-cs"/>
              </a:rPr>
              <a:t>3. Assign the document to the class with </a:t>
            </a:r>
          </a:p>
          <a:p>
            <a:r>
              <a:rPr lang="en-US" sz="1200" b="0" i="0" kern="1200" dirty="0">
                <a:solidFill>
                  <a:schemeClr val="tx1"/>
                </a:solidFill>
                <a:effectLst/>
                <a:latin typeface="+mn-lt"/>
                <a:ea typeface="+mn-ea"/>
                <a:cs typeface="+mn-cs"/>
              </a:rPr>
              <a:t>• the maximum score, </a:t>
            </a:r>
          </a:p>
          <a:p>
            <a:r>
              <a:rPr lang="en-US" sz="1200" b="0" i="0" kern="1200" dirty="0">
                <a:solidFill>
                  <a:schemeClr val="tx1"/>
                </a:solidFill>
                <a:effectLst/>
                <a:latin typeface="+mn-lt"/>
                <a:ea typeface="+mn-ea"/>
                <a:cs typeface="+mn-cs"/>
              </a:rPr>
              <a:t>• the maximum confidence value, </a:t>
            </a:r>
          </a:p>
          <a:p>
            <a:r>
              <a:rPr lang="en-US" sz="1200" b="0" i="0" kern="1200" dirty="0">
                <a:solidFill>
                  <a:schemeClr val="tx1"/>
                </a:solidFill>
                <a:effectLst/>
                <a:latin typeface="+mn-lt"/>
                <a:ea typeface="+mn-ea"/>
                <a:cs typeface="+mn-cs"/>
              </a:rPr>
              <a:t>• or the maximum probability. </a:t>
            </a:r>
          </a:p>
          <a:p>
            <a:endParaRPr lang="en-US" dirty="0"/>
          </a:p>
        </p:txBody>
      </p:sp>
      <p:sp>
        <p:nvSpPr>
          <p:cNvPr id="4" name="Slide Number Placeholder 3"/>
          <p:cNvSpPr>
            <a:spLocks noGrp="1"/>
          </p:cNvSpPr>
          <p:nvPr>
            <p:ph type="sldNum" sz="quarter" idx="10"/>
          </p:nvPr>
        </p:nvSpPr>
        <p:spPr/>
        <p:txBody>
          <a:bodyPr/>
          <a:lstStyle/>
          <a:p>
            <a:fld id="{54BB860B-3F28-4D3E-8A9B-C80A0915EBCE}" type="slidenum">
              <a:rPr lang="en-US" smtClean="0"/>
              <a:t>25</a:t>
            </a:fld>
            <a:endParaRPr lang="en-US"/>
          </a:p>
        </p:txBody>
      </p:sp>
    </p:spTree>
    <p:extLst>
      <p:ext uri="{BB962C8B-B14F-4D97-AF65-F5344CB8AC3E}">
        <p14:creationId xmlns:p14="http://schemas.microsoft.com/office/powerpoint/2010/main" val="3186145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 important tool for analyzing the performance of a classifier for more than 2 classes is the confusion matrix. The confusion matrix shows for each pair of</a:t>
            </a:r>
          </a:p>
          <a:p>
            <a:r>
              <a:rPr lang="en-US" sz="1200" b="0" i="0" kern="1200" dirty="0">
                <a:solidFill>
                  <a:schemeClr val="tx1"/>
                </a:solidFill>
                <a:effectLst/>
                <a:latin typeface="+mn-lt"/>
                <a:ea typeface="+mn-ea"/>
                <a:cs typeface="+mn-cs"/>
              </a:rPr>
              <a:t>Classes (c1 ,c2), how many documents from c1 were incorrectly assigned to c2.  let’s look at this table. For the topic of UK, there are in total 20 documents and 5 documents from it were incorrectly assigned to the topic of china. To address this error, one could attempt to introduce features that distinguish UK documents from China documents.</a:t>
            </a:r>
          </a:p>
        </p:txBody>
      </p:sp>
      <p:sp>
        <p:nvSpPr>
          <p:cNvPr id="4" name="Slide Number Placeholder 3"/>
          <p:cNvSpPr>
            <a:spLocks noGrp="1"/>
          </p:cNvSpPr>
          <p:nvPr>
            <p:ph type="sldNum" sz="quarter" idx="10"/>
          </p:nvPr>
        </p:nvSpPr>
        <p:spPr/>
        <p:txBody>
          <a:bodyPr/>
          <a:lstStyle/>
          <a:p>
            <a:fld id="{54BB860B-3F28-4D3E-8A9B-C80A0915EBCE}" type="slidenum">
              <a:rPr lang="en-US" smtClean="0"/>
              <a:t>26</a:t>
            </a:fld>
            <a:endParaRPr lang="en-US"/>
          </a:p>
        </p:txBody>
      </p:sp>
    </p:spTree>
    <p:extLst>
      <p:ext uri="{BB962C8B-B14F-4D97-AF65-F5344CB8AC3E}">
        <p14:creationId xmlns:p14="http://schemas.microsoft.com/office/powerpoint/2010/main" val="3552174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B860B-3F28-4D3E-8A9B-C80A0915EBCE}" type="slidenum">
              <a:rPr lang="en-US" smtClean="0"/>
              <a:t>27</a:t>
            </a:fld>
            <a:endParaRPr lang="en-US"/>
          </a:p>
        </p:txBody>
      </p:sp>
    </p:spTree>
    <p:extLst>
      <p:ext uri="{BB962C8B-B14F-4D97-AF65-F5344CB8AC3E}">
        <p14:creationId xmlns:p14="http://schemas.microsoft.com/office/powerpoint/2010/main" val="237205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B860B-3F28-4D3E-8A9B-C80A0915EBCE}" type="slidenum">
              <a:rPr lang="en-US" smtClean="0"/>
              <a:t>4</a:t>
            </a:fld>
            <a:endParaRPr lang="en-US"/>
          </a:p>
        </p:txBody>
      </p:sp>
    </p:spTree>
    <p:extLst>
      <p:ext uri="{BB962C8B-B14F-4D97-AF65-F5344CB8AC3E}">
        <p14:creationId xmlns:p14="http://schemas.microsoft.com/office/powerpoint/2010/main" val="2251142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B860B-3F28-4D3E-8A9B-C80A0915EBCE}" type="slidenum">
              <a:rPr lang="en-US" smtClean="0"/>
              <a:t>5</a:t>
            </a:fld>
            <a:endParaRPr lang="en-US"/>
          </a:p>
        </p:txBody>
      </p:sp>
    </p:spTree>
    <p:extLst>
      <p:ext uri="{BB962C8B-B14F-4D97-AF65-F5344CB8AC3E}">
        <p14:creationId xmlns:p14="http://schemas.microsoft.com/office/powerpoint/2010/main" val="3585325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BB860B-3F28-4D3E-8A9B-C80A0915EBCE}" type="slidenum">
              <a:rPr lang="en-US" smtClean="0"/>
              <a:t>6</a:t>
            </a:fld>
            <a:endParaRPr lang="en-US"/>
          </a:p>
        </p:txBody>
      </p:sp>
    </p:spTree>
    <p:extLst>
      <p:ext uri="{BB962C8B-B14F-4D97-AF65-F5344CB8AC3E}">
        <p14:creationId xmlns:p14="http://schemas.microsoft.com/office/powerpoint/2010/main" val="1689845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need know what is decision boundaries. As our</a:t>
            </a:r>
            <a:r>
              <a:rPr lang="en-US" baseline="0" dirty="0"/>
              <a:t> previous skittles example shows </a:t>
            </a:r>
            <a:r>
              <a:rPr lang="en-US" dirty="0"/>
              <a:t>three classes, China, UK and Kenya, in a two-dimensional (2D) space. Documents are shown as skittles. The boundaries in this example, which we call decision boundaries, are chosen to the three classes. To classify a new document, represented as a blue skittle in the picture, we determine the region it occurs in and assign it the class of that region – UK in this case. </a:t>
            </a:r>
          </a:p>
          <a:p>
            <a:r>
              <a:rPr lang="en-US" dirty="0"/>
              <a:t>Our task in vector space classification is to devise algorithms that compute good boundaries.</a:t>
            </a:r>
          </a:p>
          <a:p>
            <a:r>
              <a:rPr lang="en-US" dirty="0"/>
              <a:t>So what</a:t>
            </a:r>
            <a:r>
              <a:rPr lang="en-US" baseline="0" dirty="0"/>
              <a:t> is good means? </a:t>
            </a:r>
            <a:r>
              <a:rPr lang="en-US" dirty="0"/>
              <a:t>where “good” means high classification accuracy on data unseen during training. </a:t>
            </a:r>
          </a:p>
        </p:txBody>
      </p:sp>
      <p:sp>
        <p:nvSpPr>
          <p:cNvPr id="4" name="Slide Number Placeholder 3"/>
          <p:cNvSpPr>
            <a:spLocks noGrp="1"/>
          </p:cNvSpPr>
          <p:nvPr>
            <p:ph type="sldNum" sz="quarter" idx="10"/>
          </p:nvPr>
        </p:nvSpPr>
        <p:spPr/>
        <p:txBody>
          <a:bodyPr/>
          <a:lstStyle/>
          <a:p>
            <a:fld id="{54BB860B-3F28-4D3E-8A9B-C80A0915EBCE}" type="slidenum">
              <a:rPr lang="en-US" smtClean="0"/>
              <a:t>7</a:t>
            </a:fld>
            <a:endParaRPr lang="en-US"/>
          </a:p>
        </p:txBody>
      </p:sp>
    </p:spTree>
    <p:extLst>
      <p:ext uri="{BB962C8B-B14F-4D97-AF65-F5344CB8AC3E}">
        <p14:creationId xmlns:p14="http://schemas.microsoft.com/office/powerpoint/2010/main" val="1281035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BB860B-3F28-4D3E-8A9B-C80A0915EBCE}" type="slidenum">
              <a:rPr lang="en-US" smtClean="0"/>
              <a:t>8</a:t>
            </a:fld>
            <a:endParaRPr lang="en-US"/>
          </a:p>
        </p:txBody>
      </p:sp>
    </p:spTree>
    <p:extLst>
      <p:ext uri="{BB962C8B-B14F-4D97-AF65-F5344CB8AC3E}">
        <p14:creationId xmlns:p14="http://schemas.microsoft.com/office/powerpoint/2010/main" val="4146299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boundary between UK</a:t>
            </a:r>
            <a:r>
              <a:rPr lang="en-US" sz="1200" b="0" i="0" kern="1200" baseline="0" dirty="0">
                <a:solidFill>
                  <a:schemeClr val="tx1"/>
                </a:solidFill>
                <a:effectLst/>
                <a:latin typeface="+mn-lt"/>
                <a:ea typeface="+mn-ea"/>
                <a:cs typeface="+mn-cs"/>
              </a:rPr>
              <a:t> AND KENYA is the grey line. a b c are points in the boundary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From the centroid of </a:t>
            </a:r>
            <a:r>
              <a:rPr lang="en-US" sz="1200" b="0" i="0" kern="1200" dirty="0" err="1">
                <a:solidFill>
                  <a:schemeClr val="tx1"/>
                </a:solidFill>
                <a:effectLst/>
                <a:latin typeface="+mn-lt"/>
                <a:ea typeface="+mn-ea"/>
                <a:cs typeface="+mn-cs"/>
              </a:rPr>
              <a:t>uk</a:t>
            </a:r>
            <a:r>
              <a:rPr lang="en-US" sz="1200" b="0" i="0" kern="1200" dirty="0">
                <a:solidFill>
                  <a:schemeClr val="tx1"/>
                </a:solidFill>
                <a:effectLst/>
                <a:latin typeface="+mn-lt"/>
                <a:ea typeface="+mn-ea"/>
                <a:cs typeface="+mn-cs"/>
              </a:rPr>
              <a:t> to point a,</a:t>
            </a:r>
            <a:r>
              <a:rPr lang="en-US" sz="1200" b="0" i="0" kern="1200" baseline="0" dirty="0">
                <a:solidFill>
                  <a:schemeClr val="tx1"/>
                </a:solidFill>
                <a:effectLst/>
                <a:latin typeface="+mn-lt"/>
                <a:ea typeface="+mn-ea"/>
                <a:cs typeface="+mn-cs"/>
              </a:rPr>
              <a:t> the distance is a 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While from the centroid of </a:t>
            </a:r>
            <a:r>
              <a:rPr lang="en-US" sz="1200" b="0" i="0" kern="1200" baseline="0" dirty="0" err="1">
                <a:solidFill>
                  <a:schemeClr val="tx1"/>
                </a:solidFill>
                <a:effectLst/>
                <a:latin typeface="+mn-lt"/>
                <a:ea typeface="+mn-ea"/>
                <a:cs typeface="+mn-cs"/>
              </a:rPr>
              <a:t>kenya</a:t>
            </a:r>
            <a:r>
              <a:rPr lang="en-US" sz="1200" b="0" i="0" kern="1200" baseline="0" dirty="0">
                <a:solidFill>
                  <a:schemeClr val="tx1"/>
                </a:solidFill>
                <a:effectLst/>
                <a:latin typeface="+mn-lt"/>
                <a:ea typeface="+mn-ea"/>
                <a:cs typeface="+mn-cs"/>
              </a:rPr>
              <a:t> to point a, the distance is a two. The absolute value of a1 and a2 is the same.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The distance of both centroids to point b and c are </a:t>
            </a:r>
            <a:r>
              <a:rPr lang="en-US" sz="1200" b="0" i="0" kern="1200" dirty="0">
                <a:solidFill>
                  <a:schemeClr val="tx1"/>
                </a:solidFill>
                <a:effectLst/>
                <a:latin typeface="+mn-lt"/>
                <a:ea typeface="+mn-ea"/>
                <a:cs typeface="+mn-cs"/>
              </a:rPr>
              <a:t>as same as what happens</a:t>
            </a:r>
            <a:r>
              <a:rPr lang="en-US" sz="1200" b="0" i="0" kern="1200" baseline="0" dirty="0">
                <a:solidFill>
                  <a:schemeClr val="tx1"/>
                </a:solidFill>
                <a:effectLst/>
                <a:latin typeface="+mn-lt"/>
                <a:ea typeface="+mn-ea"/>
                <a:cs typeface="+mn-cs"/>
              </a:rPr>
              <a:t> to </a:t>
            </a:r>
            <a:r>
              <a:rPr lang="en-US" sz="1200" b="0" i="0" kern="1200" dirty="0">
                <a:solidFill>
                  <a:schemeClr val="tx1"/>
                </a:solidFill>
                <a:effectLst/>
                <a:latin typeface="+mn-lt"/>
                <a:ea typeface="+mn-ea"/>
                <a:cs typeface="+mn-cs"/>
              </a:rPr>
              <a:t>point</a:t>
            </a:r>
            <a:r>
              <a:rPr lang="en-US" sz="1200" b="0" i="0" kern="1200" baseline="0" dirty="0">
                <a:solidFill>
                  <a:schemeClr val="tx1"/>
                </a:solidFill>
                <a:effectLst/>
                <a:latin typeface="+mn-lt"/>
                <a:ea typeface="+mn-ea"/>
                <a:cs typeface="+mn-cs"/>
              </a:rPr>
              <a:t> a. which means the absolute value of b1 and b2 is the equal and the absolute value of c1 and c2 is the also equal.</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set of points (like a b c) is always a line. </a:t>
            </a:r>
          </a:p>
        </p:txBody>
      </p:sp>
      <p:sp>
        <p:nvSpPr>
          <p:cNvPr id="4" name="Slide Number Placeholder 3"/>
          <p:cNvSpPr>
            <a:spLocks noGrp="1"/>
          </p:cNvSpPr>
          <p:nvPr>
            <p:ph type="sldNum" sz="quarter" idx="10"/>
          </p:nvPr>
        </p:nvSpPr>
        <p:spPr/>
        <p:txBody>
          <a:bodyPr/>
          <a:lstStyle/>
          <a:p>
            <a:fld id="{54BB860B-3F28-4D3E-8A9B-C80A0915EBCE}" type="slidenum">
              <a:rPr lang="en-US" smtClean="0"/>
              <a:t>9</a:t>
            </a:fld>
            <a:endParaRPr lang="en-US"/>
          </a:p>
        </p:txBody>
      </p:sp>
    </p:spTree>
    <p:extLst>
      <p:ext uri="{BB962C8B-B14F-4D97-AF65-F5344CB8AC3E}">
        <p14:creationId xmlns:p14="http://schemas.microsoft.com/office/powerpoint/2010/main" val="3421707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54BB860B-3F28-4D3E-8A9B-C80A0915EBCE}" type="slidenum">
              <a:rPr lang="en-US" smtClean="0"/>
              <a:t>10</a:t>
            </a:fld>
            <a:endParaRPr lang="en-US"/>
          </a:p>
        </p:txBody>
      </p:sp>
    </p:spTree>
    <p:extLst>
      <p:ext uri="{BB962C8B-B14F-4D97-AF65-F5344CB8AC3E}">
        <p14:creationId xmlns:p14="http://schemas.microsoft.com/office/powerpoint/2010/main" val="4275392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494E32-811F-4297-AB02-DD6FCB7F9727}"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4263C-8BD0-407A-8C2D-4C6AFAF42798}" type="slidenum">
              <a:rPr lang="en-US" smtClean="0"/>
              <a:t>‹#›</a:t>
            </a:fld>
            <a:endParaRPr lang="en-US"/>
          </a:p>
        </p:txBody>
      </p:sp>
    </p:spTree>
    <p:extLst>
      <p:ext uri="{BB962C8B-B14F-4D97-AF65-F5344CB8AC3E}">
        <p14:creationId xmlns:p14="http://schemas.microsoft.com/office/powerpoint/2010/main" val="40620218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494E32-811F-4297-AB02-DD6FCB7F9727}"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4263C-8BD0-407A-8C2D-4C6AFAF42798}" type="slidenum">
              <a:rPr lang="en-US" smtClean="0"/>
              <a:t>‹#›</a:t>
            </a:fld>
            <a:endParaRPr lang="en-US"/>
          </a:p>
        </p:txBody>
      </p:sp>
    </p:spTree>
    <p:extLst>
      <p:ext uri="{BB962C8B-B14F-4D97-AF65-F5344CB8AC3E}">
        <p14:creationId xmlns:p14="http://schemas.microsoft.com/office/powerpoint/2010/main" val="1219126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494E32-811F-4297-AB02-DD6FCB7F9727}"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4263C-8BD0-407A-8C2D-4C6AFAF42798}" type="slidenum">
              <a:rPr lang="en-US" smtClean="0"/>
              <a:t>‹#›</a:t>
            </a:fld>
            <a:endParaRPr lang="en-US"/>
          </a:p>
        </p:txBody>
      </p:sp>
    </p:spTree>
    <p:extLst>
      <p:ext uri="{BB962C8B-B14F-4D97-AF65-F5344CB8AC3E}">
        <p14:creationId xmlns:p14="http://schemas.microsoft.com/office/powerpoint/2010/main" val="1845841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494E32-811F-4297-AB02-DD6FCB7F9727}"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4263C-8BD0-407A-8C2D-4C6AFAF42798}"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34188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494E32-811F-4297-AB02-DD6FCB7F9727}"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4263C-8BD0-407A-8C2D-4C6AFAF42798}" type="slidenum">
              <a:rPr lang="en-US" smtClean="0"/>
              <a:t>‹#›</a:t>
            </a:fld>
            <a:endParaRPr lang="en-US"/>
          </a:p>
        </p:txBody>
      </p:sp>
    </p:spTree>
    <p:extLst>
      <p:ext uri="{BB962C8B-B14F-4D97-AF65-F5344CB8AC3E}">
        <p14:creationId xmlns:p14="http://schemas.microsoft.com/office/powerpoint/2010/main" val="9956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5494E32-811F-4297-AB02-DD6FCB7F9727}"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A4263C-8BD0-407A-8C2D-4C6AFAF42798}" type="slidenum">
              <a:rPr lang="en-US" smtClean="0"/>
              <a:t>‹#›</a:t>
            </a:fld>
            <a:endParaRPr lang="en-US"/>
          </a:p>
        </p:txBody>
      </p:sp>
    </p:spTree>
    <p:extLst>
      <p:ext uri="{BB962C8B-B14F-4D97-AF65-F5344CB8AC3E}">
        <p14:creationId xmlns:p14="http://schemas.microsoft.com/office/powerpoint/2010/main" val="4253392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5494E32-811F-4297-AB02-DD6FCB7F9727}"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A4263C-8BD0-407A-8C2D-4C6AFAF42798}" type="slidenum">
              <a:rPr lang="en-US" smtClean="0"/>
              <a:t>‹#›</a:t>
            </a:fld>
            <a:endParaRPr lang="en-US"/>
          </a:p>
        </p:txBody>
      </p:sp>
    </p:spTree>
    <p:extLst>
      <p:ext uri="{BB962C8B-B14F-4D97-AF65-F5344CB8AC3E}">
        <p14:creationId xmlns:p14="http://schemas.microsoft.com/office/powerpoint/2010/main" val="1437462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494E32-811F-4297-AB02-DD6FCB7F9727}"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4263C-8BD0-407A-8C2D-4C6AFAF42798}" type="slidenum">
              <a:rPr lang="en-US" smtClean="0"/>
              <a:t>‹#›</a:t>
            </a:fld>
            <a:endParaRPr lang="en-US"/>
          </a:p>
        </p:txBody>
      </p:sp>
    </p:spTree>
    <p:extLst>
      <p:ext uri="{BB962C8B-B14F-4D97-AF65-F5344CB8AC3E}">
        <p14:creationId xmlns:p14="http://schemas.microsoft.com/office/powerpoint/2010/main" val="803279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494E32-811F-4297-AB02-DD6FCB7F9727}"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4263C-8BD0-407A-8C2D-4C6AFAF42798}" type="slidenum">
              <a:rPr lang="en-US" smtClean="0"/>
              <a:t>‹#›</a:t>
            </a:fld>
            <a:endParaRPr lang="en-US"/>
          </a:p>
        </p:txBody>
      </p:sp>
    </p:spTree>
    <p:extLst>
      <p:ext uri="{BB962C8B-B14F-4D97-AF65-F5344CB8AC3E}">
        <p14:creationId xmlns:p14="http://schemas.microsoft.com/office/powerpoint/2010/main" val="311815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494E32-811F-4297-AB02-DD6FCB7F9727}"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4263C-8BD0-407A-8C2D-4C6AFAF42798}" type="slidenum">
              <a:rPr lang="en-US" smtClean="0"/>
              <a:t>‹#›</a:t>
            </a:fld>
            <a:endParaRPr lang="en-US"/>
          </a:p>
        </p:txBody>
      </p:sp>
    </p:spTree>
    <p:extLst>
      <p:ext uri="{BB962C8B-B14F-4D97-AF65-F5344CB8AC3E}">
        <p14:creationId xmlns:p14="http://schemas.microsoft.com/office/powerpoint/2010/main" val="79744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494E32-811F-4297-AB02-DD6FCB7F9727}"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4263C-8BD0-407A-8C2D-4C6AFAF42798}" type="slidenum">
              <a:rPr lang="en-US" smtClean="0"/>
              <a:t>‹#›</a:t>
            </a:fld>
            <a:endParaRPr lang="en-US"/>
          </a:p>
        </p:txBody>
      </p:sp>
    </p:spTree>
    <p:extLst>
      <p:ext uri="{BB962C8B-B14F-4D97-AF65-F5344CB8AC3E}">
        <p14:creationId xmlns:p14="http://schemas.microsoft.com/office/powerpoint/2010/main" val="40980627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494E32-811F-4297-AB02-DD6FCB7F9727}"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4263C-8BD0-407A-8C2D-4C6AFAF42798}" type="slidenum">
              <a:rPr lang="en-US" smtClean="0"/>
              <a:t>‹#›</a:t>
            </a:fld>
            <a:endParaRPr lang="en-US"/>
          </a:p>
        </p:txBody>
      </p:sp>
    </p:spTree>
    <p:extLst>
      <p:ext uri="{BB962C8B-B14F-4D97-AF65-F5344CB8AC3E}">
        <p14:creationId xmlns:p14="http://schemas.microsoft.com/office/powerpoint/2010/main" val="1323398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494E32-811F-4297-AB02-DD6FCB7F9727}"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A4263C-8BD0-407A-8C2D-4C6AFAF42798}" type="slidenum">
              <a:rPr lang="en-US" smtClean="0"/>
              <a:t>‹#›</a:t>
            </a:fld>
            <a:endParaRPr lang="en-US"/>
          </a:p>
        </p:txBody>
      </p:sp>
    </p:spTree>
    <p:extLst>
      <p:ext uri="{BB962C8B-B14F-4D97-AF65-F5344CB8AC3E}">
        <p14:creationId xmlns:p14="http://schemas.microsoft.com/office/powerpoint/2010/main" val="181207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494E32-811F-4297-AB02-DD6FCB7F9727}"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A4263C-8BD0-407A-8C2D-4C6AFAF42798}" type="slidenum">
              <a:rPr lang="en-US" smtClean="0"/>
              <a:t>‹#›</a:t>
            </a:fld>
            <a:endParaRPr lang="en-US"/>
          </a:p>
        </p:txBody>
      </p:sp>
    </p:spTree>
    <p:extLst>
      <p:ext uri="{BB962C8B-B14F-4D97-AF65-F5344CB8AC3E}">
        <p14:creationId xmlns:p14="http://schemas.microsoft.com/office/powerpoint/2010/main" val="425865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94E32-811F-4297-AB02-DD6FCB7F9727}"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A4263C-8BD0-407A-8C2D-4C6AFAF42798}" type="slidenum">
              <a:rPr lang="en-US" smtClean="0"/>
              <a:t>‹#›</a:t>
            </a:fld>
            <a:endParaRPr lang="en-US"/>
          </a:p>
        </p:txBody>
      </p:sp>
    </p:spTree>
    <p:extLst>
      <p:ext uri="{BB962C8B-B14F-4D97-AF65-F5344CB8AC3E}">
        <p14:creationId xmlns:p14="http://schemas.microsoft.com/office/powerpoint/2010/main" val="16376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494E32-811F-4297-AB02-DD6FCB7F9727}"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4263C-8BD0-407A-8C2D-4C6AFAF42798}" type="slidenum">
              <a:rPr lang="en-US" smtClean="0"/>
              <a:t>‹#›</a:t>
            </a:fld>
            <a:endParaRPr lang="en-US"/>
          </a:p>
        </p:txBody>
      </p:sp>
    </p:spTree>
    <p:extLst>
      <p:ext uri="{BB962C8B-B14F-4D97-AF65-F5344CB8AC3E}">
        <p14:creationId xmlns:p14="http://schemas.microsoft.com/office/powerpoint/2010/main" val="701644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494E32-811F-4297-AB02-DD6FCB7F9727}"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4263C-8BD0-407A-8C2D-4C6AFAF42798}" type="slidenum">
              <a:rPr lang="en-US" smtClean="0"/>
              <a:t>‹#›</a:t>
            </a:fld>
            <a:endParaRPr lang="en-US"/>
          </a:p>
        </p:txBody>
      </p:sp>
    </p:spTree>
    <p:extLst>
      <p:ext uri="{BB962C8B-B14F-4D97-AF65-F5344CB8AC3E}">
        <p14:creationId xmlns:p14="http://schemas.microsoft.com/office/powerpoint/2010/main" val="2814903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5494E32-811F-4297-AB02-DD6FCB7F9727}" type="datetimeFigureOut">
              <a:rPr lang="en-US" smtClean="0"/>
              <a:t>12/2/2018</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6A4263C-8BD0-407A-8C2D-4C6AFAF42798}" type="slidenum">
              <a:rPr lang="en-US" smtClean="0"/>
              <a:t>‹#›</a:t>
            </a:fld>
            <a:endParaRPr lang="en-US"/>
          </a:p>
        </p:txBody>
      </p:sp>
    </p:spTree>
    <p:extLst>
      <p:ext uri="{BB962C8B-B14F-4D97-AF65-F5344CB8AC3E}">
        <p14:creationId xmlns:p14="http://schemas.microsoft.com/office/powerpoint/2010/main" val="382753765"/>
      </p:ext>
    </p:extLst>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 id="214748398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50.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13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20.png"/><Relationship Id="rId5" Type="http://schemas.openxmlformats.org/officeDocument/2006/relationships/image" Target="../media/image110.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6.gif"/></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6.gif"/></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6.gif"/><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71.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8000" dirty="0"/>
              <a:t>Vector Space Classification</a:t>
            </a:r>
          </a:p>
        </p:txBody>
      </p:sp>
      <p:sp>
        <p:nvSpPr>
          <p:cNvPr id="6" name="Text Placeholder 4"/>
          <p:cNvSpPr txBox="1">
            <a:spLocks/>
          </p:cNvSpPr>
          <p:nvPr/>
        </p:nvSpPr>
        <p:spPr>
          <a:xfrm>
            <a:off x="3915838" y="3509963"/>
            <a:ext cx="3423621" cy="1274762"/>
          </a:xfrm>
          <a:prstGeom prst="rect">
            <a:avLst/>
          </a:prstGeom>
        </p:spPr>
        <p:txBody>
          <a:bodyPr vert="horz" lIns="91440" tIns="45720" rIns="91440" bIns="45720" rtlCol="0">
            <a:no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tint val="75000"/>
                  </a:schemeClr>
                </a:solidFill>
                <a:effectLst>
                  <a:outerShdw blurRad="50800" dist="38100" dir="2700000" algn="tl" rotWithShape="0">
                    <a:srgbClr val="000000">
                      <a:alpha val="48000"/>
                    </a:srgbClr>
                  </a:outerShdw>
                </a:effectLst>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2000" kern="1200">
                <a:solidFill>
                  <a:schemeClr val="tx1">
                    <a:tint val="75000"/>
                  </a:schemeClr>
                </a:solidFill>
                <a:effectLst>
                  <a:outerShdw blurRad="50800" dist="38100" dir="2700000" algn="tl" rotWithShape="0">
                    <a:srgbClr val="000000">
                      <a:alpha val="48000"/>
                    </a:srgbClr>
                  </a:outerShdw>
                </a:effectLst>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800" kern="1200">
                <a:solidFill>
                  <a:schemeClr val="tx1">
                    <a:tint val="75000"/>
                  </a:schemeClr>
                </a:solidFill>
                <a:effectLst>
                  <a:outerShdw blurRad="50800" dist="38100" dir="2700000" algn="tl" rotWithShape="0">
                    <a:srgbClr val="000000">
                      <a:alpha val="48000"/>
                    </a:srgbClr>
                  </a:outerShdw>
                </a:effectLst>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600" kern="1200">
                <a:solidFill>
                  <a:schemeClr val="tx1">
                    <a:tint val="75000"/>
                  </a:schemeClr>
                </a:solidFill>
                <a:effectLst>
                  <a:outerShdw blurRad="50800" dist="38100" dir="2700000" algn="tl" rotWithShape="0">
                    <a:srgbClr val="000000">
                      <a:alpha val="48000"/>
                    </a:srgbClr>
                  </a:outerShdw>
                </a:effectLst>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600" kern="1200">
                <a:solidFill>
                  <a:schemeClr val="tx1">
                    <a:tint val="75000"/>
                  </a:schemeClr>
                </a:solidFill>
                <a:effectLst>
                  <a:outerShdw blurRad="50800" dist="38100" dir="2700000" algn="tl" rotWithShape="0">
                    <a:srgbClr val="000000">
                      <a:alpha val="48000"/>
                    </a:srgbClr>
                  </a:outerShdw>
                </a:effectLst>
                <a:latin typeface="+mn-lt"/>
                <a:ea typeface="+mn-ea"/>
                <a:cs typeface="+mn-cs"/>
              </a:defRPr>
            </a:lvl5pPr>
            <a:lvl6pPr marL="2286000" indent="0" algn="l" defTabSz="914400" rtl="0" eaLnBrk="1" latinLnBrk="0" hangingPunct="1">
              <a:lnSpc>
                <a:spcPct val="120000"/>
              </a:lnSpc>
              <a:spcBef>
                <a:spcPts val="500"/>
              </a:spcBef>
              <a:buFont typeface="Arial" panose="020B0604020202020204" pitchFamily="34" charset="0"/>
              <a:buNone/>
              <a:defRPr sz="1600" kern="1200">
                <a:solidFill>
                  <a:schemeClr val="tx1">
                    <a:tint val="75000"/>
                  </a:schemeClr>
                </a:solidFill>
                <a:effectLst>
                  <a:outerShdw blurRad="50800" dist="38100" dir="2700000" algn="tl" rotWithShape="0">
                    <a:srgbClr val="000000">
                      <a:alpha val="48000"/>
                    </a:srgbClr>
                  </a:outerShdw>
                </a:effectLst>
                <a:latin typeface="+mn-lt"/>
                <a:ea typeface="+mn-ea"/>
                <a:cs typeface="+mn-cs"/>
              </a:defRPr>
            </a:lvl6pPr>
            <a:lvl7pPr marL="2743200" indent="0" algn="l" defTabSz="914400" rtl="0" eaLnBrk="1" latinLnBrk="0" hangingPunct="1">
              <a:lnSpc>
                <a:spcPct val="120000"/>
              </a:lnSpc>
              <a:spcBef>
                <a:spcPts val="500"/>
              </a:spcBef>
              <a:buFont typeface="Arial" panose="020B0604020202020204" pitchFamily="34" charset="0"/>
              <a:buNone/>
              <a:defRPr sz="1600" kern="1200">
                <a:solidFill>
                  <a:schemeClr val="tx1">
                    <a:tint val="75000"/>
                  </a:schemeClr>
                </a:solidFill>
                <a:effectLst>
                  <a:outerShdw blurRad="50800" dist="38100" dir="2700000" algn="tl" rotWithShape="0">
                    <a:srgbClr val="000000">
                      <a:alpha val="48000"/>
                    </a:srgbClr>
                  </a:outerShdw>
                </a:effectLst>
                <a:latin typeface="+mn-lt"/>
                <a:ea typeface="+mn-ea"/>
                <a:cs typeface="+mn-cs"/>
              </a:defRPr>
            </a:lvl7pPr>
            <a:lvl8pPr marL="3200400" indent="0" algn="l" defTabSz="914400" rtl="0" eaLnBrk="1" latinLnBrk="0" hangingPunct="1">
              <a:lnSpc>
                <a:spcPct val="120000"/>
              </a:lnSpc>
              <a:spcBef>
                <a:spcPts val="500"/>
              </a:spcBef>
              <a:buFont typeface="Arial" panose="020B0604020202020204" pitchFamily="34" charset="0"/>
              <a:buNone/>
              <a:defRPr sz="1600" kern="1200">
                <a:solidFill>
                  <a:schemeClr val="tx1">
                    <a:tint val="75000"/>
                  </a:schemeClr>
                </a:solidFill>
                <a:effectLst>
                  <a:outerShdw blurRad="50800" dist="38100" dir="2700000" algn="tl" rotWithShape="0">
                    <a:srgbClr val="000000">
                      <a:alpha val="48000"/>
                    </a:srgbClr>
                  </a:outerShdw>
                </a:effectLst>
                <a:latin typeface="+mn-lt"/>
                <a:ea typeface="+mn-ea"/>
                <a:cs typeface="+mn-cs"/>
              </a:defRPr>
            </a:lvl8pPr>
            <a:lvl9pPr marL="3657600" indent="0" algn="l" defTabSz="914400" rtl="0" eaLnBrk="1" latinLnBrk="0" hangingPunct="1">
              <a:lnSpc>
                <a:spcPct val="120000"/>
              </a:lnSpc>
              <a:spcBef>
                <a:spcPts val="500"/>
              </a:spcBef>
              <a:buFont typeface="Arial" panose="020B0604020202020204" pitchFamily="34" charset="0"/>
              <a:buNone/>
              <a:defRPr sz="1600" kern="1200">
                <a:solidFill>
                  <a:schemeClr val="tx1">
                    <a:tint val="75000"/>
                  </a:schemeClr>
                </a:solidFill>
                <a:effectLst>
                  <a:outerShdw blurRad="50800" dist="38100" dir="2700000" algn="tl" rotWithShape="0">
                    <a:srgbClr val="000000">
                      <a:alpha val="48000"/>
                    </a:srgbClr>
                  </a:outerShdw>
                </a:effectLst>
                <a:latin typeface="+mn-lt"/>
                <a:ea typeface="+mn-ea"/>
                <a:cs typeface="+mn-cs"/>
              </a:defRPr>
            </a:lvl9pPr>
          </a:lstStyle>
          <a:p>
            <a:r>
              <a:rPr lang="en-US" sz="3200" dirty="0"/>
              <a:t>Yu Lan</a:t>
            </a:r>
          </a:p>
          <a:p>
            <a:r>
              <a:rPr lang="en-US" sz="3200" dirty="0"/>
              <a:t>ITCS 6190/8190 Fall 2018 project</a:t>
            </a:r>
          </a:p>
        </p:txBody>
      </p:sp>
    </p:spTree>
    <p:custDataLst>
      <p:tags r:id="rId1"/>
    </p:custDataLst>
    <p:extLst>
      <p:ext uri="{BB962C8B-B14F-4D97-AF65-F5344CB8AC3E}">
        <p14:creationId xmlns:p14="http://schemas.microsoft.com/office/powerpoint/2010/main" val="2608327518"/>
      </p:ext>
    </p:extLst>
  </p:cSld>
  <p:clrMapOvr>
    <a:masterClrMapping/>
  </p:clrMapOvr>
  <mc:AlternateContent xmlns:mc="http://schemas.openxmlformats.org/markup-compatibility/2006" xmlns:p14="http://schemas.microsoft.com/office/powerpoint/2010/main">
    <mc:Choice Requires="p14">
      <p:transition spd="slow" p14:dur="2000" advTm="5051"/>
    </mc:Choice>
    <mc:Fallback xmlns="">
      <p:transition spd="slow" advTm="505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6000" dirty="0" err="1"/>
              <a:t>Rocchio</a:t>
            </a:r>
            <a:r>
              <a:rPr lang="en-US" sz="6000" dirty="0"/>
              <a:t> algorithm</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2479123" y="2130063"/>
                <a:ext cx="3611552" cy="3695136"/>
              </a:xfrm>
            </p:spPr>
            <p:txBody>
              <a:bodyPr>
                <a:normAutofit/>
              </a:bodyPr>
              <a:lstStyle/>
              <a:p>
                <a:pPr marL="0" indent="0">
                  <a:buNone/>
                </a:pPr>
                <a:r>
                  <a:rPr lang="en-US" dirty="0"/>
                  <a:t>TrainRocchio(C, D)</a:t>
                </a:r>
              </a:p>
              <a:p>
                <a:pPr marL="457200" indent="-457200">
                  <a:buFont typeface="+mj-lt"/>
                  <a:buAutoNum type="arabicParenR"/>
                </a:pPr>
                <a:r>
                  <a:rPr lang="en-US" dirty="0"/>
                  <a:t>for   each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𝑐</m:t>
                        </m:r>
                      </m:e>
                      <m:sub>
                        <m:r>
                          <a:rPr lang="en-US" b="0" i="1" dirty="0" smtClean="0">
                            <a:latin typeface="Cambria Math" panose="02040503050406030204" pitchFamily="18" charset="0"/>
                          </a:rPr>
                          <m:t>𝑗</m:t>
                        </m:r>
                      </m:sub>
                    </m:sSub>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𝐶</m:t>
                    </m:r>
                  </m:oMath>
                </a14:m>
                <a:endParaRPr lang="en-US" dirty="0"/>
              </a:p>
              <a:p>
                <a:pPr marL="457200" indent="-457200">
                  <a:buFont typeface="+mj-lt"/>
                  <a:buAutoNum type="arabicParenR"/>
                </a:pPr>
                <a:r>
                  <a:rPr lang="en-US" dirty="0"/>
                  <a:t>do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𝐷</m:t>
                        </m:r>
                      </m:e>
                      <m:sub>
                        <m:r>
                          <a:rPr lang="en-US" b="0" i="1" dirty="0" smtClean="0">
                            <a:latin typeface="Cambria Math" panose="02040503050406030204" pitchFamily="18" charset="0"/>
                          </a:rPr>
                          <m:t>𝑗</m:t>
                        </m:r>
                      </m:sub>
                    </m:sSub>
                    <m:r>
                      <a:rPr lang="en-US" i="1" dirty="0" smtClean="0">
                        <a:latin typeface="Cambria Math" panose="02040503050406030204" pitchFamily="18" charset="0"/>
                        <a:ea typeface="Cambria Math" panose="02040503050406030204" pitchFamily="18" charset="0"/>
                      </a:rPr>
                      <m:t>←</m:t>
                    </m:r>
                    <m:d>
                      <m:dPr>
                        <m:begChr m:val="{"/>
                        <m:endChr m:val="}"/>
                        <m:ctrlPr>
                          <a:rPr lang="en-US" b="0"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𝑑</m:t>
                        </m:r>
                        <m:r>
                          <a:rPr lang="en-US" b="0" i="1" dirty="0" smtClean="0">
                            <a:latin typeface="Cambria Math" panose="02040503050406030204" pitchFamily="18" charset="0"/>
                            <a:ea typeface="Cambria Math" panose="02040503050406030204" pitchFamily="18" charset="0"/>
                          </a:rPr>
                          <m:t>:</m:t>
                        </m:r>
                        <m:d>
                          <m:dPr>
                            <m:begChr m:val="⟨"/>
                            <m:endChr m:val="⟩"/>
                            <m:ctrlPr>
                              <a:rPr lang="en-US" b="0"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𝑑</m:t>
                            </m:r>
                            <m:r>
                              <a:rPr lang="en-US" b="0" i="1" dirty="0" smtClean="0">
                                <a:latin typeface="Cambria Math" panose="02040503050406030204" pitchFamily="18" charset="0"/>
                                <a:ea typeface="Cambria Math" panose="02040503050406030204" pitchFamily="18" charset="0"/>
                              </a:rPr>
                              <m:t>, </m:t>
                            </m:r>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𝑐</m:t>
                                </m:r>
                              </m:e>
                              <m:sub>
                                <m:r>
                                  <a:rPr lang="en-US" b="0" i="1" dirty="0" smtClean="0">
                                    <a:latin typeface="Cambria Math" panose="02040503050406030204" pitchFamily="18" charset="0"/>
                                    <a:ea typeface="Cambria Math" panose="02040503050406030204" pitchFamily="18" charset="0"/>
                                  </a:rPr>
                                  <m:t>𝑗</m:t>
                                </m:r>
                              </m:sub>
                            </m:sSub>
                          </m:e>
                        </m:d>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𝐷</m:t>
                        </m:r>
                      </m:e>
                    </m:d>
                  </m:oMath>
                </a14:m>
                <a:endParaRPr lang="en-US" b="0" dirty="0">
                  <a:ea typeface="Cambria Math" panose="02040503050406030204" pitchFamily="18" charset="0"/>
                </a:endParaRPr>
              </a:p>
              <a:p>
                <a:pPr marL="457200" indent="-457200">
                  <a:buFont typeface="+mj-lt"/>
                  <a:buAutoNum type="arabicParenR"/>
                </a:pPr>
                <a:r>
                  <a:rPr lang="en-US" dirty="0"/>
                  <a:t>    </a:t>
                </a:r>
                <a14:m>
                  <m:oMath xmlns:m="http://schemas.openxmlformats.org/officeDocument/2006/math">
                    <m:acc>
                      <m:accPr>
                        <m:chr m:val="⃗"/>
                        <m:ctrlPr>
                          <a:rPr lang="en-US" i="1" smtClean="0">
                            <a:latin typeface="Cambria Math" panose="02040503050406030204" pitchFamily="18" charset="0"/>
                          </a:rPr>
                        </m:ctrlPr>
                      </m:accPr>
                      <m:e>
                        <m:sSub>
                          <m:sSubPr>
                            <m:ctrlPr>
                              <a:rPr lang="en-US"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𝑗</m:t>
                            </m:r>
                          </m:sub>
                        </m:sSub>
                      </m:e>
                    </m:acc>
                    <m:r>
                      <a:rPr lang="en-US" i="1" smtClean="0">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𝐷</m:t>
                            </m:r>
                          </m:e>
                          <m:sub>
                            <m:r>
                              <a:rPr lang="en-US" b="0" i="1" smtClean="0">
                                <a:latin typeface="Cambria Math" panose="02040503050406030204" pitchFamily="18" charset="0"/>
                                <a:ea typeface="Cambria Math" panose="02040503050406030204" pitchFamily="18" charset="0"/>
                              </a:rPr>
                              <m:t>𝑗</m:t>
                            </m:r>
                          </m:sub>
                        </m:sSub>
                      </m:den>
                    </m:f>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𝑑</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𝐷</m:t>
                            </m:r>
                          </m:e>
                          <m:sub>
                            <m:r>
                              <a:rPr lang="en-US" b="0" i="1" smtClean="0">
                                <a:latin typeface="Cambria Math" panose="02040503050406030204" pitchFamily="18" charset="0"/>
                                <a:ea typeface="Cambria Math" panose="02040503050406030204" pitchFamily="18" charset="0"/>
                              </a:rPr>
                              <m:t>𝑗</m:t>
                            </m:r>
                          </m:sub>
                        </m:sSub>
                      </m:sub>
                      <m:sup/>
                      <m:e>
                        <m:acc>
                          <m:accPr>
                            <m:chr m:val="⃗"/>
                            <m:ctrlPr>
                              <a:rPr lang="en-US" i="1">
                                <a:latin typeface="Cambria Math" panose="02040503050406030204" pitchFamily="18" charset="0"/>
                              </a:rPr>
                            </m:ctrlPr>
                          </m:accPr>
                          <m:e>
                            <m:r>
                              <a:rPr lang="en-US" i="1">
                                <a:latin typeface="Cambria Math" panose="02040503050406030204" pitchFamily="18" charset="0"/>
                              </a:rPr>
                              <m:t>𝑣</m:t>
                            </m:r>
                          </m:e>
                        </m:acc>
                        <m:r>
                          <a:rPr lang="en-US" i="1">
                            <a:latin typeface="Cambria Math" panose="02040503050406030204" pitchFamily="18" charset="0"/>
                          </a:rPr>
                          <m:t>(</m:t>
                        </m:r>
                        <m:r>
                          <a:rPr lang="en-US" i="1">
                            <a:latin typeface="Cambria Math" panose="02040503050406030204" pitchFamily="18" charset="0"/>
                          </a:rPr>
                          <m:t>𝑑</m:t>
                        </m:r>
                        <m:r>
                          <a:rPr lang="en-US" i="1">
                            <a:latin typeface="Cambria Math" panose="02040503050406030204" pitchFamily="18" charset="0"/>
                          </a:rPr>
                          <m:t>)</m:t>
                        </m:r>
                      </m:e>
                    </m:nary>
                  </m:oMath>
                </a14:m>
                <a:endParaRPr lang="en-US" dirty="0"/>
              </a:p>
              <a:p>
                <a:pPr marL="457200" indent="-457200">
                  <a:buFont typeface="+mj-lt"/>
                  <a:buAutoNum type="arabicParenR"/>
                </a:pPr>
                <a:r>
                  <a:rPr lang="en-US" dirty="0"/>
                  <a:t>Return {</a:t>
                </a:r>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1</m:t>
                            </m:r>
                          </m:sub>
                        </m:sSub>
                      </m:e>
                    </m:acc>
                  </m:oMath>
                </a14:m>
                <a:r>
                  <a:rPr lang="en-US" dirty="0"/>
                  <a:t>, …, </a:t>
                </a:r>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b="0" i="1" smtClean="0">
                                <a:latin typeface="Cambria Math" panose="02040503050406030204" pitchFamily="18" charset="0"/>
                              </a:rPr>
                              <m:t>𝐽</m:t>
                            </m:r>
                          </m:sub>
                        </m:sSub>
                      </m:e>
                    </m:acc>
                  </m:oMath>
                </a14:m>
                <a:r>
                  <a:rPr lang="en-US" dirty="0"/>
                  <a:t>}</a:t>
                </a:r>
              </a:p>
              <a:p>
                <a:pPr marL="0" indent="0">
                  <a:buNone/>
                </a:pPr>
                <a:endParaRPr lang="en-US" dirty="0"/>
              </a:p>
              <a:p>
                <a:pPr marL="0" indent="0">
                  <a:buNone/>
                </a:pPr>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2479123" y="2130063"/>
                <a:ext cx="3611552" cy="3695136"/>
              </a:xfrm>
              <a:blipFill>
                <a:blip r:embed="rId4"/>
                <a:stretch>
                  <a:fillRect l="-2196" t="-3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5"/>
              <p:cNvSpPr txBox="1">
                <a:spLocks/>
              </p:cNvSpPr>
              <p:nvPr/>
            </p:nvSpPr>
            <p:spPr>
              <a:xfrm>
                <a:off x="6475445" y="2130063"/>
                <a:ext cx="4183224" cy="369513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Font typeface="Arial" panose="020B0604020202020204" pitchFamily="34" charset="0"/>
                  <a:buNone/>
                </a:pPr>
                <a:r>
                  <a:rPr lang="en-US" dirty="0"/>
                  <a:t>ApplyRocchio({</a:t>
                </a:r>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1</m:t>
                            </m:r>
                          </m:sub>
                        </m:sSub>
                      </m:e>
                    </m:acc>
                  </m:oMath>
                </a14:m>
                <a:r>
                  <a:rPr lang="en-US" dirty="0"/>
                  <a:t>, …, </a:t>
                </a:r>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𝑗</m:t>
                            </m:r>
                          </m:sub>
                        </m:sSub>
                      </m:e>
                    </m:acc>
                  </m:oMath>
                </a14:m>
                <a:r>
                  <a:rPr lang="en-US" dirty="0"/>
                  <a:t>}, </a:t>
                </a:r>
                <a14:m>
                  <m:oMath xmlns:m="http://schemas.openxmlformats.org/officeDocument/2006/math">
                    <m:r>
                      <a:rPr lang="en-US" i="1">
                        <a:latin typeface="Cambria Math" panose="02040503050406030204" pitchFamily="18" charset="0"/>
                      </a:rPr>
                      <m:t>𝑑</m:t>
                    </m:r>
                    <m:r>
                      <a:rPr lang="en-US">
                        <a:latin typeface="Cambria Math" panose="02040503050406030204" pitchFamily="18" charset="0"/>
                      </a:rPr>
                      <m:t>)</m:t>
                    </m:r>
                  </m:oMath>
                </a14:m>
                <a:endParaRPr lang="en-US" dirty="0"/>
              </a:p>
              <a:p>
                <a:pPr marL="457200" indent="-457200">
                  <a:buFont typeface="+mj-lt"/>
                  <a:buAutoNum type="arabicParenR"/>
                </a:pPr>
                <a:r>
                  <a:rPr lang="en-US" dirty="0"/>
                  <a:t>Return </a:t>
                </a:r>
                <a:r>
                  <a:rPr lang="en-US" dirty="0" err="1"/>
                  <a:t>arg</a:t>
                </a:r>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𝑚𝑖𝑛</m:t>
                        </m:r>
                      </m:e>
                      <m:sub>
                        <m:r>
                          <a:rPr lang="en-US" b="0" i="1" smtClean="0">
                            <a:latin typeface="Cambria Math" panose="02040503050406030204" pitchFamily="18" charset="0"/>
                          </a:rPr>
                          <m:t>𝑗</m:t>
                        </m:r>
                      </m:sub>
                    </m:sSub>
                    <m:d>
                      <m:dPr>
                        <m:begChr m:val="|"/>
                        <m:endChr m:val="|"/>
                        <m:ctrlPr>
                          <a:rPr lang="en-US" i="1" smtClean="0">
                            <a:latin typeface="Cambria Math" panose="02040503050406030204" pitchFamily="18" charset="0"/>
                          </a:rPr>
                        </m:ctrlPr>
                      </m:dPr>
                      <m:e>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𝑗</m:t>
                                </m:r>
                              </m:sub>
                            </m:sSub>
                          </m:e>
                        </m:acc>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e>
                        </m:acc>
                        <m:r>
                          <a:rPr lang="en-US" i="1">
                            <a:latin typeface="Cambria Math" panose="02040503050406030204" pitchFamily="18" charset="0"/>
                          </a:rPr>
                          <m:t>(</m:t>
                        </m:r>
                        <m:r>
                          <a:rPr lang="en-US" i="1">
                            <a:latin typeface="Cambria Math" panose="02040503050406030204" pitchFamily="18" charset="0"/>
                          </a:rPr>
                          <m:t>𝑑</m:t>
                        </m:r>
                        <m:r>
                          <a:rPr lang="en-US" i="1">
                            <a:latin typeface="Cambria Math" panose="02040503050406030204" pitchFamily="18" charset="0"/>
                          </a:rPr>
                          <m:t>)</m:t>
                        </m:r>
                      </m:e>
                    </m:d>
                  </m:oMath>
                </a14:m>
                <a:endParaRPr lang="en-US" dirty="0"/>
              </a:p>
              <a:p>
                <a:pPr marL="0" indent="0">
                  <a:buFont typeface="Arial" panose="020B0604020202020204" pitchFamily="34" charset="0"/>
                  <a:buNone/>
                </a:pPr>
                <a:endParaRPr lang="en-US" dirty="0"/>
              </a:p>
            </p:txBody>
          </p:sp>
        </mc:Choice>
        <mc:Fallback xmlns="">
          <p:sp>
            <p:nvSpPr>
              <p:cNvPr id="7" name="Content Placeholder 5"/>
              <p:cNvSpPr txBox="1">
                <a:spLocks noRot="1" noChangeAspect="1" noMove="1" noResize="1" noEditPoints="1" noAdjustHandles="1" noChangeArrowheads="1" noChangeShapeType="1" noTextEdit="1"/>
              </p:cNvSpPr>
              <p:nvPr/>
            </p:nvSpPr>
            <p:spPr>
              <a:xfrm>
                <a:off x="6475445" y="2130063"/>
                <a:ext cx="4183224" cy="3695136"/>
              </a:xfrm>
              <a:prstGeom prst="rect">
                <a:avLst/>
              </a:prstGeom>
              <a:blipFill>
                <a:blip r:embed="rId5"/>
                <a:stretch>
                  <a:fillRect l="-1749"/>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663434191"/>
      </p:ext>
    </p:extLst>
  </p:cSld>
  <p:clrMapOvr>
    <a:masterClrMapping/>
  </p:clrMapOvr>
  <mc:AlternateContent xmlns:mc="http://schemas.openxmlformats.org/markup-compatibility/2006" xmlns:p14="http://schemas.microsoft.com/office/powerpoint/2010/main">
    <mc:Choice Requires="p14">
      <p:transition spd="slow" p14:dur="2000" advTm="3440"/>
    </mc:Choice>
    <mc:Fallback xmlns="">
      <p:transition spd="slow" advTm="344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62" y="177281"/>
            <a:ext cx="6344817" cy="6344817"/>
          </a:xfrm>
          <a:prstGeom prst="rect">
            <a:avLst/>
          </a:prstGeom>
          <a:ln w="34925">
            <a:solidFill>
              <a:srgbClr val="FFFFFF"/>
            </a:solidFill>
          </a:ln>
          <a:effectLst/>
        </p:spPr>
      </p:pic>
      <p:pic>
        <p:nvPicPr>
          <p:cNvPr id="1030" name="Picture 6" descr="Use links below to sav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8254" y="2287411"/>
            <a:ext cx="408716" cy="439218"/>
          </a:xfrm>
          <a:prstGeom prst="rect">
            <a:avLst/>
          </a:prstGeom>
          <a:noFill/>
          <a:extLst>
            <a:ext uri="{909E8E84-426E-40DD-AFC4-6F175D3DCCD1}">
              <a14:hiddenFill xmlns:a14="http://schemas.microsoft.com/office/drawing/2010/main">
                <a:solidFill>
                  <a:srgbClr val="FFFFFF"/>
                </a:solidFill>
              </a14:hiddenFill>
            </a:ext>
          </a:extLst>
        </p:spPr>
      </p:pic>
      <p:sp>
        <p:nvSpPr>
          <p:cNvPr id="5" name="Sun 4"/>
          <p:cNvSpPr/>
          <p:nvPr/>
        </p:nvSpPr>
        <p:spPr>
          <a:xfrm>
            <a:off x="1408922" y="3831576"/>
            <a:ext cx="615821" cy="628458"/>
          </a:xfrm>
          <a:prstGeom prst="sun">
            <a:avLst/>
          </a:prstGeom>
          <a:solidFill>
            <a:schemeClr val="accent4">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n 8"/>
          <p:cNvSpPr/>
          <p:nvPr/>
        </p:nvSpPr>
        <p:spPr>
          <a:xfrm>
            <a:off x="4444481" y="1476857"/>
            <a:ext cx="615821" cy="628458"/>
          </a:xfrm>
          <a:prstGeom prst="sun">
            <a:avLst/>
          </a:prstGeom>
          <a:solidFill>
            <a:schemeClr val="accent4">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n 9"/>
          <p:cNvSpPr/>
          <p:nvPr/>
        </p:nvSpPr>
        <p:spPr>
          <a:xfrm>
            <a:off x="4522236" y="4724205"/>
            <a:ext cx="615821" cy="628458"/>
          </a:xfrm>
          <a:prstGeom prst="sun">
            <a:avLst/>
          </a:prstGeom>
          <a:solidFill>
            <a:schemeClr val="accent4">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flipV="1">
            <a:off x="3322612" y="1791086"/>
            <a:ext cx="1429779" cy="715934"/>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6" name="Straight Connector 15"/>
          <p:cNvCxnSpPr/>
          <p:nvPr/>
        </p:nvCxnSpPr>
        <p:spPr>
          <a:xfrm>
            <a:off x="3322612" y="2507020"/>
            <a:ext cx="1507534" cy="2531414"/>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flipH="1">
            <a:off x="1716832" y="2507020"/>
            <a:ext cx="1605780" cy="1638785"/>
          </a:xfrm>
          <a:prstGeom prst="line">
            <a:avLst/>
          </a:prstGeom>
          <a:ln/>
        </p:spPr>
        <p:style>
          <a:lnRef idx="3">
            <a:schemeClr val="dk1"/>
          </a:lnRef>
          <a:fillRef idx="0">
            <a:schemeClr val="dk1"/>
          </a:fillRef>
          <a:effectRef idx="2">
            <a:schemeClr val="dk1"/>
          </a:effectRef>
          <a:fontRef idx="minor">
            <a:schemeClr val="tx1"/>
          </a:fontRef>
        </p:style>
      </p:cxnSp>
      <p:sp>
        <p:nvSpPr>
          <p:cNvPr id="15" name="Rectangle 14"/>
          <p:cNvSpPr/>
          <p:nvPr/>
        </p:nvSpPr>
        <p:spPr>
          <a:xfrm>
            <a:off x="7452324" y="2287411"/>
            <a:ext cx="4021494" cy="14749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rot="-3540000">
            <a:off x="8498596" y="2185180"/>
            <a:ext cx="1507534" cy="2531414"/>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rot="1620000" flipV="1">
            <a:off x="7872009" y="2769263"/>
            <a:ext cx="1429779" cy="715934"/>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36" name="Straight Connector 35"/>
          <p:cNvCxnSpPr/>
          <p:nvPr/>
        </p:nvCxnSpPr>
        <p:spPr>
          <a:xfrm rot="2700000" flipH="1">
            <a:off x="8124431" y="1907238"/>
            <a:ext cx="1605780" cy="1638785"/>
          </a:xfrm>
          <a:prstGeom prst="line">
            <a:avLst/>
          </a:prstGeom>
          <a:ln/>
        </p:spPr>
        <p:style>
          <a:lnRef idx="3">
            <a:schemeClr val="dk1"/>
          </a:lnRef>
          <a:fillRef idx="0">
            <a:schemeClr val="dk1"/>
          </a:fillRef>
          <a:effectRef idx="2">
            <a:schemeClr val="dk1"/>
          </a:effectRef>
          <a:fontRef idx="minor">
            <a:schemeClr val="tx1"/>
          </a:fontRef>
        </p:style>
      </p:cxnSp>
      <p:sp>
        <p:nvSpPr>
          <p:cNvPr id="37" name="Rectangle 36"/>
          <p:cNvSpPr/>
          <p:nvPr/>
        </p:nvSpPr>
        <p:spPr>
          <a:xfrm>
            <a:off x="1945948" y="444956"/>
            <a:ext cx="1880643"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Win!!</a:t>
            </a:r>
          </a:p>
        </p:txBody>
      </p:sp>
      <p:sp>
        <p:nvSpPr>
          <p:cNvPr id="39" name="Rectangle 38"/>
          <p:cNvSpPr/>
          <p:nvPr/>
        </p:nvSpPr>
        <p:spPr>
          <a:xfrm>
            <a:off x="5488396" y="424428"/>
            <a:ext cx="718465" cy="584775"/>
          </a:xfrm>
          <a:prstGeom prst="rect">
            <a:avLst/>
          </a:prstGeom>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n-US" sz="3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UK</a:t>
            </a:r>
          </a:p>
        </p:txBody>
      </p:sp>
      <p:sp>
        <p:nvSpPr>
          <p:cNvPr id="40" name="Rectangle 39"/>
          <p:cNvSpPr/>
          <p:nvPr/>
        </p:nvSpPr>
        <p:spPr>
          <a:xfrm>
            <a:off x="667138" y="5470361"/>
            <a:ext cx="1483567" cy="584775"/>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3200" dirty="0">
                <a:ln w="0"/>
                <a:solidFill>
                  <a:srgbClr val="00B050"/>
                </a:solidFill>
                <a:effectLst>
                  <a:reflection blurRad="6350" stA="53000" endA="300" endPos="35500" dir="5400000" sy="-90000" algn="bl" rotWithShape="0"/>
                </a:effectLst>
              </a:rPr>
              <a:t>CHINA</a:t>
            </a:r>
            <a:endParaRPr lang="en-US" sz="3200" b="0" cap="none" spc="0" dirty="0">
              <a:ln w="0"/>
              <a:solidFill>
                <a:srgbClr val="00B050"/>
              </a:solidFill>
              <a:effectLst>
                <a:reflection blurRad="6350" stA="53000" endA="300" endPos="35500" dir="5400000" sy="-90000" algn="bl" rotWithShape="0"/>
              </a:effectLst>
            </a:endParaRPr>
          </a:p>
        </p:txBody>
      </p:sp>
      <p:sp>
        <p:nvSpPr>
          <p:cNvPr id="41" name="Rectangle 40"/>
          <p:cNvSpPr/>
          <p:nvPr/>
        </p:nvSpPr>
        <p:spPr>
          <a:xfrm>
            <a:off x="5488396" y="5762748"/>
            <a:ext cx="1523559" cy="584775"/>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n-US" sz="3200" dirty="0">
                <a:ln w="0"/>
                <a:solidFill>
                  <a:schemeClr val="tx2">
                    <a:lumMod val="50000"/>
                  </a:schemeClr>
                </a:solidFill>
                <a:effectLst>
                  <a:reflection blurRad="6350" stA="53000" endA="300" endPos="35500" dir="5400000" sy="-90000" algn="bl" rotWithShape="0"/>
                </a:effectLst>
              </a:rPr>
              <a:t>KENYA</a:t>
            </a:r>
            <a:endParaRPr lang="en-US" sz="3200" b="0" cap="none" spc="0" dirty="0">
              <a:ln w="0"/>
              <a:solidFill>
                <a:schemeClr val="tx2">
                  <a:lumMod val="50000"/>
                </a:schemeClr>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531329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40E5-A83E-4AAE-B6B8-0D0AFE895011}"/>
              </a:ext>
            </a:extLst>
          </p:cNvPr>
          <p:cNvSpPr>
            <a:spLocks noGrp="1"/>
          </p:cNvSpPr>
          <p:nvPr>
            <p:ph type="title"/>
          </p:nvPr>
        </p:nvSpPr>
        <p:spPr>
          <a:xfrm>
            <a:off x="1229244" y="1571626"/>
            <a:ext cx="9733512" cy="2852737"/>
          </a:xfrm>
        </p:spPr>
        <p:txBody>
          <a:bodyPr>
            <a:normAutofit/>
          </a:bodyPr>
          <a:lstStyle/>
          <a:p>
            <a:r>
              <a:rPr lang="en-US" sz="8000" i="1" dirty="0"/>
              <a:t>k</a:t>
            </a:r>
            <a:r>
              <a:rPr lang="en-US" sz="8000" dirty="0"/>
              <a:t> nearest neighbor</a:t>
            </a:r>
          </a:p>
        </p:txBody>
      </p:sp>
    </p:spTree>
    <p:extLst>
      <p:ext uri="{BB962C8B-B14F-4D97-AF65-F5344CB8AC3E}">
        <p14:creationId xmlns:p14="http://schemas.microsoft.com/office/powerpoint/2010/main" val="2962015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6000" i="1" dirty="0"/>
              <a:t>k</a:t>
            </a:r>
            <a:r>
              <a:rPr lang="en-US" sz="6000" dirty="0"/>
              <a:t> nearest neighbor (</a:t>
            </a:r>
            <a:r>
              <a:rPr lang="en-US" sz="6000" dirty="0" err="1"/>
              <a:t>knn</a:t>
            </a:r>
            <a:r>
              <a:rPr lang="en-US" sz="6000" dirty="0"/>
              <a:t>)</a:t>
            </a:r>
          </a:p>
        </p:txBody>
      </p:sp>
      <p:sp>
        <p:nvSpPr>
          <p:cNvPr id="5" name="Content Placeholder 4"/>
          <p:cNvSpPr>
            <a:spLocks noGrp="1"/>
          </p:cNvSpPr>
          <p:nvPr>
            <p:ph sz="half" idx="1"/>
          </p:nvPr>
        </p:nvSpPr>
        <p:spPr>
          <a:xfrm>
            <a:off x="913795" y="2088320"/>
            <a:ext cx="5106004" cy="1895852"/>
          </a:xfrm>
        </p:spPr>
        <p:txBody>
          <a:bodyPr>
            <a:normAutofit/>
          </a:bodyPr>
          <a:lstStyle/>
          <a:p>
            <a:pPr>
              <a:buFont typeface="Wingdings" panose="05000000000000000000" pitchFamily="2" charset="2"/>
              <a:buChar char="q"/>
            </a:pPr>
            <a:r>
              <a:rPr lang="en-US" sz="2800" dirty="0"/>
              <a:t>1NN</a:t>
            </a:r>
          </a:p>
          <a:p>
            <a:pPr marL="457200" lvl="1" indent="0">
              <a:buNone/>
            </a:pPr>
            <a:r>
              <a:rPr lang="en-US" sz="2400" dirty="0"/>
              <a:t>we assign each document to the class of its closest neighbor. </a:t>
            </a:r>
          </a:p>
        </p:txBody>
      </p:sp>
      <p:sp>
        <p:nvSpPr>
          <p:cNvPr id="6" name="Content Placeholder 5"/>
          <p:cNvSpPr>
            <a:spLocks noGrp="1"/>
          </p:cNvSpPr>
          <p:nvPr>
            <p:ph sz="half" idx="2"/>
          </p:nvPr>
        </p:nvSpPr>
        <p:spPr>
          <a:xfrm>
            <a:off x="6173403" y="2088319"/>
            <a:ext cx="5094154" cy="1961167"/>
          </a:xfrm>
        </p:spPr>
        <p:txBody>
          <a:bodyPr>
            <a:noAutofit/>
          </a:bodyPr>
          <a:lstStyle/>
          <a:p>
            <a:pPr>
              <a:buFont typeface="Wingdings" panose="05000000000000000000" pitchFamily="2" charset="2"/>
              <a:buChar char="q"/>
            </a:pPr>
            <a:r>
              <a:rPr lang="en-US" sz="2800" i="1" dirty="0" err="1"/>
              <a:t>k</a:t>
            </a:r>
            <a:r>
              <a:rPr lang="en-US" sz="2800" dirty="0" err="1"/>
              <a:t>NN</a:t>
            </a:r>
            <a:endParaRPr lang="en-US" sz="2800" dirty="0"/>
          </a:p>
          <a:p>
            <a:pPr marL="457200" lvl="1" indent="0">
              <a:buNone/>
            </a:pPr>
            <a:r>
              <a:rPr lang="en-US" sz="2400" dirty="0"/>
              <a:t>we assign each document to the majority class of its </a:t>
            </a:r>
            <a:r>
              <a:rPr lang="en-US" sz="2400" i="1" dirty="0"/>
              <a:t>k</a:t>
            </a:r>
            <a:r>
              <a:rPr lang="en-US" sz="2400" dirty="0"/>
              <a:t> closest neighbors where k is a parameter.</a:t>
            </a:r>
          </a:p>
        </p:txBody>
      </p:sp>
      <p:sp>
        <p:nvSpPr>
          <p:cNvPr id="7" name="Content Placeholder 4"/>
          <p:cNvSpPr txBox="1">
            <a:spLocks/>
          </p:cNvSpPr>
          <p:nvPr/>
        </p:nvSpPr>
        <p:spPr>
          <a:xfrm>
            <a:off x="1362270" y="5131836"/>
            <a:ext cx="9983755" cy="12036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None/>
            </a:pPr>
            <a:r>
              <a:rPr lang="en-US" dirty="0"/>
              <a:t>Based on the contiguity hypothesis, we expect a test document </a:t>
            </a:r>
            <a:r>
              <a:rPr lang="en-US" i="1" dirty="0"/>
              <a:t>d</a:t>
            </a:r>
            <a:r>
              <a:rPr lang="en-US" dirty="0"/>
              <a:t> to have the same label as the training documents located in the local region surrounding </a:t>
            </a:r>
            <a:r>
              <a:rPr lang="en-US" i="1" dirty="0"/>
              <a:t>d</a:t>
            </a:r>
            <a:r>
              <a:rPr lang="en-US" dirty="0"/>
              <a:t>. </a:t>
            </a:r>
          </a:p>
        </p:txBody>
      </p:sp>
    </p:spTree>
    <p:extLst>
      <p:ext uri="{BB962C8B-B14F-4D97-AF65-F5344CB8AC3E}">
        <p14:creationId xmlns:p14="http://schemas.microsoft.com/office/powerpoint/2010/main" val="2275691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190" y="413526"/>
            <a:ext cx="8335538" cy="6068272"/>
          </a:xfrm>
          <a:prstGeom prst="rect">
            <a:avLst/>
          </a:prstGeom>
        </p:spPr>
      </p:pic>
      <p:cxnSp>
        <p:nvCxnSpPr>
          <p:cNvPr id="4" name="Straight Connector 3"/>
          <p:cNvCxnSpPr/>
          <p:nvPr/>
        </p:nvCxnSpPr>
        <p:spPr>
          <a:xfrm>
            <a:off x="4534678" y="2827176"/>
            <a:ext cx="625151" cy="214604"/>
          </a:xfrm>
          <a:prstGeom prst="line">
            <a:avLst/>
          </a:prstGeom>
          <a:ln w="38100">
            <a:solidFill>
              <a:srgbClr val="FF0000"/>
            </a:solidFill>
          </a:ln>
        </p:spPr>
        <p:style>
          <a:lnRef idx="1">
            <a:schemeClr val="accent5"/>
          </a:lnRef>
          <a:fillRef idx="0">
            <a:schemeClr val="accent5"/>
          </a:fillRef>
          <a:effectRef idx="0">
            <a:schemeClr val="accent5"/>
          </a:effectRef>
          <a:fontRef idx="minor">
            <a:schemeClr val="tx1"/>
          </a:fontRef>
        </p:style>
      </p:cxnSp>
      <p:cxnSp>
        <p:nvCxnSpPr>
          <p:cNvPr id="5" name="Straight Connector 4"/>
          <p:cNvCxnSpPr/>
          <p:nvPr/>
        </p:nvCxnSpPr>
        <p:spPr>
          <a:xfrm flipV="1">
            <a:off x="4534678" y="3131976"/>
            <a:ext cx="625151" cy="125964"/>
          </a:xfrm>
          <a:prstGeom prst="line">
            <a:avLst/>
          </a:prstGeom>
          <a:ln w="38100">
            <a:solidFill>
              <a:srgbClr val="92D050"/>
            </a:solidFill>
          </a:ln>
        </p:spPr>
        <p:style>
          <a:lnRef idx="1">
            <a:schemeClr val="accent5"/>
          </a:lnRef>
          <a:fillRef idx="0">
            <a:schemeClr val="accent5"/>
          </a:fillRef>
          <a:effectRef idx="0">
            <a:schemeClr val="accent5"/>
          </a:effectRef>
          <a:fontRef idx="minor">
            <a:schemeClr val="tx1"/>
          </a:fontRef>
        </p:style>
      </p:cxnSp>
      <p:cxnSp>
        <p:nvCxnSpPr>
          <p:cNvPr id="6" name="Straight Connector 5"/>
          <p:cNvCxnSpPr/>
          <p:nvPr/>
        </p:nvCxnSpPr>
        <p:spPr>
          <a:xfrm>
            <a:off x="5234473" y="3131976"/>
            <a:ext cx="186613" cy="125964"/>
          </a:xfrm>
          <a:prstGeom prst="line">
            <a:avLst/>
          </a:prstGeom>
          <a:ln w="38100">
            <a:solidFill>
              <a:srgbClr val="00B0F0"/>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061556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6000" dirty="0" err="1"/>
              <a:t>kNN</a:t>
            </a:r>
            <a:r>
              <a:rPr lang="en-US" sz="6000" dirty="0"/>
              <a:t> algorithm</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2479123" y="2130063"/>
                <a:ext cx="3611552" cy="3695136"/>
              </a:xfrm>
            </p:spPr>
            <p:txBody>
              <a:bodyPr>
                <a:normAutofit/>
              </a:bodyPr>
              <a:lstStyle/>
              <a:p>
                <a:pPr marL="0" indent="0">
                  <a:buNone/>
                </a:pPr>
                <a:r>
                  <a:rPr lang="en-US" dirty="0"/>
                  <a:t>Train-</a:t>
                </a:r>
                <a:r>
                  <a:rPr lang="en-US" dirty="0" err="1"/>
                  <a:t>kNN</a:t>
                </a:r>
                <a:r>
                  <a:rPr lang="en-US" dirty="0"/>
                  <a:t>(C, D)</a:t>
                </a:r>
              </a:p>
              <a:p>
                <a:pPr marL="457200" indent="-457200">
                  <a:buFont typeface="+mj-lt"/>
                  <a:buAutoNum type="arabicParenR"/>
                </a:pP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 </m:t>
                        </m:r>
                      </m:sup>
                    </m:sSup>
                    <m:r>
                      <a:rPr lang="en-US" i="1" smtClean="0">
                        <a:latin typeface="Cambria Math" panose="02040503050406030204" pitchFamily="18" charset="0"/>
                      </a:rPr>
                      <m:t>⃪</m:t>
                    </m:r>
                    <m:r>
                      <a:rPr lang="en-US" b="0" i="1" smtClean="0">
                        <a:latin typeface="Cambria Math" panose="02040503050406030204" pitchFamily="18" charset="0"/>
                      </a:rPr>
                      <m:t> </m:t>
                    </m:r>
                    <m:r>
                      <a:rPr lang="en-US" b="0" i="1" smtClean="0">
                        <a:latin typeface="Cambria Math" panose="02040503050406030204" pitchFamily="18" charset="0"/>
                      </a:rPr>
                      <m:t>𝑃𝑟𝑒𝑝𝑟𝑜𝑐𝑒𝑠𝑠</m:t>
                    </m:r>
                    <m:d>
                      <m:dPr>
                        <m:ctrlPr>
                          <a:rPr lang="en-US" b="0" i="1" smtClean="0">
                            <a:latin typeface="Cambria Math" panose="02040503050406030204" pitchFamily="18" charset="0"/>
                          </a:rPr>
                        </m:ctrlPr>
                      </m:dPr>
                      <m:e>
                        <m:r>
                          <a:rPr lang="en-US" b="0" i="1" smtClean="0">
                            <a:latin typeface="Cambria Math" panose="02040503050406030204" pitchFamily="18" charset="0"/>
                          </a:rPr>
                          <m:t>𝐷</m:t>
                        </m:r>
                      </m:e>
                    </m:d>
                  </m:oMath>
                </a14:m>
                <a:endParaRPr lang="en-US" b="0" dirty="0"/>
              </a:p>
              <a:p>
                <a:pPr marL="457200" indent="-457200">
                  <a:buFont typeface="+mj-lt"/>
                  <a:buAutoNum type="arabicParenR"/>
                </a:pPr>
                <a:r>
                  <a:rPr lang="en-US" i="1" dirty="0"/>
                  <a:t>k</a:t>
                </a:r>
                <a:r>
                  <a:rPr lang="en-US" dirty="0"/>
                  <a:t> </a:t>
                </a:r>
                <a14:m>
                  <m:oMath xmlns:m="http://schemas.openxmlformats.org/officeDocument/2006/math">
                    <m:r>
                      <a:rPr lang="en-US" i="1">
                        <a:latin typeface="Cambria Math" panose="02040503050406030204" pitchFamily="18" charset="0"/>
                      </a:rPr>
                      <m:t>⃪</m:t>
                    </m:r>
                  </m:oMath>
                </a14:m>
                <a:r>
                  <a:rPr lang="en-US" dirty="0"/>
                  <a:t> Select-k(C,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 </m:t>
                        </m:r>
                      </m:sup>
                    </m:sSup>
                  </m:oMath>
                </a14:m>
                <a:r>
                  <a:rPr lang="en-US" dirty="0"/>
                  <a:t>)</a:t>
                </a:r>
              </a:p>
              <a:p>
                <a:pPr marL="457200" indent="-457200">
                  <a:buFont typeface="+mj-lt"/>
                  <a:buAutoNum type="arabicParenR"/>
                </a:pPr>
                <a:r>
                  <a:rPr lang="en-US" dirty="0"/>
                  <a:t>Return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 </m:t>
                        </m:r>
                      </m:sup>
                    </m:sSup>
                    <m:r>
                      <a:rPr lang="en-US" b="0" i="1" smtClean="0">
                        <a:latin typeface="Cambria Math" panose="02040503050406030204" pitchFamily="18" charset="0"/>
                      </a:rPr>
                      <m:t>, </m:t>
                    </m:r>
                    <m:r>
                      <a:rPr lang="en-US" b="0" i="1" smtClean="0">
                        <a:latin typeface="Cambria Math" panose="02040503050406030204" pitchFamily="18" charset="0"/>
                      </a:rPr>
                      <m:t>𝑘</m:t>
                    </m:r>
                  </m:oMath>
                </a14:m>
                <a:endParaRPr lang="en-US" dirty="0"/>
              </a:p>
              <a:p>
                <a:pPr marL="0" indent="0">
                  <a:buNone/>
                </a:pPr>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2479123" y="2130063"/>
                <a:ext cx="3611552" cy="3695136"/>
              </a:xfrm>
              <a:blipFill>
                <a:blip r:embed="rId3"/>
                <a:stretch>
                  <a:fillRect l="-2027" t="-3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5"/>
              <p:cNvSpPr txBox="1">
                <a:spLocks/>
              </p:cNvSpPr>
              <p:nvPr/>
            </p:nvSpPr>
            <p:spPr>
              <a:xfrm>
                <a:off x="5934269" y="2130063"/>
                <a:ext cx="5626360" cy="369513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None/>
                </a:pPr>
                <a:r>
                  <a:rPr lang="en-US" dirty="0"/>
                  <a:t>Apply-</a:t>
                </a:r>
                <a:r>
                  <a:rPr lang="en-US" dirty="0" err="1"/>
                  <a:t>kNN</a:t>
                </a:r>
                <a:r>
                  <a:rPr lang="en-US" dirty="0"/>
                  <a:t>(C,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 </m:t>
                        </m:r>
                      </m:sup>
                    </m:sSup>
                    <m:r>
                      <a:rPr lang="en-US" b="0" i="1"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 </m:t>
                    </m:r>
                    <m:r>
                      <a:rPr lang="en-US" i="1">
                        <a:latin typeface="Cambria Math" panose="02040503050406030204" pitchFamily="18" charset="0"/>
                      </a:rPr>
                      <m:t>𝑑</m:t>
                    </m:r>
                    <m:r>
                      <a:rPr lang="en-US">
                        <a:latin typeface="Cambria Math" panose="02040503050406030204" pitchFamily="18" charset="0"/>
                      </a:rPr>
                      <m:t>)</m:t>
                    </m:r>
                  </m:oMath>
                </a14:m>
                <a:endParaRPr lang="en-US" dirty="0"/>
              </a:p>
              <a:p>
                <a:pPr marL="457200" indent="-457200">
                  <a:buFont typeface="+mj-lt"/>
                  <a:buAutoNum type="arabicParenR"/>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𝑘</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𝐶𝑜𝑚𝑝𝑢𝑡𝑒𝑁𝑒𝑎𝑟𝑒𝑠𝑡𝑁𝑒𝑖𝑔h𝑏𝑜𝑟𝑠</m:t>
                    </m:r>
                    <m:r>
                      <a:rPr lang="en-US" b="0" i="1" smtClean="0">
                        <a:latin typeface="Cambria Math" panose="02040503050406030204" pitchFamily="18" charset="0"/>
                        <a:ea typeface="Cambria Math" panose="02040503050406030204" pitchFamily="18" charset="0"/>
                      </a:rPr>
                      <m:t>(</m:t>
                    </m:r>
                    <m:r>
                      <m:rPr>
                        <m:nor/>
                      </m:rPr>
                      <a:rPr lang="en-US" dirty="0"/>
                      <m:t>C</m:t>
                    </m:r>
                    <m:r>
                      <m:rPr>
                        <m:nor/>
                      </m:rPr>
                      <a:rPr lang="en-US" dirty="0"/>
                      <m:t>, </m:t>
                    </m:r>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 </m:t>
                        </m:r>
                      </m:sup>
                    </m:sSup>
                    <m:r>
                      <a:rPr lang="en-US" i="1">
                        <a:latin typeface="Cambria Math" panose="02040503050406030204" pitchFamily="18" charset="0"/>
                      </a:rPr>
                      <m:t>, </m:t>
                    </m:r>
                    <m:r>
                      <a:rPr lang="en-US" i="1">
                        <a:latin typeface="Cambria Math" panose="02040503050406030204" pitchFamily="18" charset="0"/>
                      </a:rPr>
                      <m:t>𝑘</m:t>
                    </m:r>
                    <m:r>
                      <a:rPr lang="en-US" i="1">
                        <a:latin typeface="Cambria Math" panose="02040503050406030204" pitchFamily="18" charset="0"/>
                      </a:rPr>
                      <m:t>, </m:t>
                    </m:r>
                    <m:r>
                      <a:rPr lang="en-US" i="1">
                        <a:latin typeface="Cambria Math" panose="02040503050406030204" pitchFamily="18" charset="0"/>
                      </a:rPr>
                      <m:t>𝑑</m:t>
                    </m:r>
                    <m:r>
                      <a:rPr lang="en-US">
                        <a:latin typeface="Cambria Math" panose="02040503050406030204" pitchFamily="18" charset="0"/>
                      </a:rPr>
                      <m:t>)</m:t>
                    </m:r>
                  </m:oMath>
                </a14:m>
                <a:endParaRPr lang="en-US" dirty="0"/>
              </a:p>
              <a:p>
                <a:pPr marL="457200" indent="-457200">
                  <a:buFont typeface="+mj-lt"/>
                  <a:buAutoNum type="arabicParenR"/>
                </a:pPr>
                <a:r>
                  <a:rPr lang="en-US" dirty="0"/>
                  <a:t>for each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𝑗</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oMath>
                </a14:m>
                <a:endParaRPr lang="en-US" b="0" dirty="0">
                  <a:ea typeface="Cambria Math" panose="02040503050406030204" pitchFamily="18" charset="0"/>
                </a:endParaRPr>
              </a:p>
              <a:p>
                <a:pPr marL="457200" indent="-457200">
                  <a:buFont typeface="+mj-lt"/>
                  <a:buAutoNum type="arabicParenR"/>
                </a:pPr>
                <a:r>
                  <a:rPr lang="en-US" dirty="0"/>
                  <a:t>Do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𝑗</m:t>
                        </m:r>
                      </m:sub>
                    </m:sSub>
                    <m:r>
                      <a:rPr lang="en-US" i="1"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𝑘</m:t>
                            </m:r>
                          </m:sub>
                        </m:sSub>
                        <m:nary>
                          <m:naryPr>
                            <m:chr m:val="⋂"/>
                            <m:subHide m:val="on"/>
                            <m:supHide m:val="on"/>
                            <m:ctrlPr>
                              <a:rPr lang="en-US" i="1" smtClean="0">
                                <a:latin typeface="Cambria Math" panose="02040503050406030204" pitchFamily="18" charset="0"/>
                                <a:ea typeface="Cambria Math" panose="02040503050406030204" pitchFamily="18" charset="0"/>
                              </a:rPr>
                            </m:ctrlPr>
                          </m:naryPr>
                          <m:sub/>
                          <m:sup/>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𝑗</m:t>
                                </m:r>
                              </m:sub>
                            </m:sSub>
                          </m:e>
                        </m:nary>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oMath>
                </a14:m>
                <a:endParaRPr lang="en-US" dirty="0"/>
              </a:p>
              <a:p>
                <a:pPr marL="457200" indent="-457200">
                  <a:buFont typeface="+mj-lt"/>
                  <a:buAutoNum type="arabicParenR"/>
                </a:pPr>
                <a:r>
                  <a:rPr lang="en-US" dirty="0"/>
                  <a:t>Return </a:t>
                </a:r>
                <a:r>
                  <a:rPr lang="en-US" dirty="0" err="1"/>
                  <a:t>arg</a:t>
                </a:r>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𝑚𝑎𝑥</m:t>
                        </m:r>
                      </m:e>
                      <m:sub>
                        <m:r>
                          <a:rPr lang="en-US" b="0" i="1" smtClean="0">
                            <a:latin typeface="Cambria Math" panose="02040503050406030204" pitchFamily="18" charset="0"/>
                          </a:rPr>
                          <m:t>𝑗</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𝑗</m:t>
                        </m:r>
                      </m:sub>
                    </m:sSub>
                  </m:oMath>
                </a14:m>
                <a:endParaRPr lang="en-US" dirty="0"/>
              </a:p>
              <a:p>
                <a:pPr marL="0" indent="0">
                  <a:buFont typeface="Arial" panose="020B0604020202020204" pitchFamily="34" charset="0"/>
                  <a:buNone/>
                </a:pPr>
                <a:endParaRPr lang="en-US" dirty="0"/>
              </a:p>
            </p:txBody>
          </p:sp>
        </mc:Choice>
        <mc:Fallback xmlns="">
          <p:sp>
            <p:nvSpPr>
              <p:cNvPr id="7" name="Content Placeholder 5"/>
              <p:cNvSpPr txBox="1">
                <a:spLocks noRot="1" noChangeAspect="1" noMove="1" noResize="1" noEditPoints="1" noAdjustHandles="1" noChangeArrowheads="1" noChangeShapeType="1" noTextEdit="1"/>
              </p:cNvSpPr>
              <p:nvPr/>
            </p:nvSpPr>
            <p:spPr>
              <a:xfrm>
                <a:off x="5934269" y="2130063"/>
                <a:ext cx="5626360" cy="3695136"/>
              </a:xfrm>
              <a:prstGeom prst="rect">
                <a:avLst/>
              </a:prstGeom>
              <a:blipFill>
                <a:blip r:embed="rId4"/>
                <a:stretch>
                  <a:fillRect l="-1300" t="-329"/>
                </a:stretch>
              </a:blipFill>
            </p:spPr>
            <p:txBody>
              <a:bodyPr/>
              <a:lstStyle/>
              <a:p>
                <a:r>
                  <a:rPr lang="en-US">
                    <a:noFill/>
                  </a:rPr>
                  <a:t> </a:t>
                </a:r>
              </a:p>
            </p:txBody>
          </p:sp>
        </mc:Fallback>
      </mc:AlternateContent>
    </p:spTree>
    <p:extLst>
      <p:ext uri="{BB962C8B-B14F-4D97-AF65-F5344CB8AC3E}">
        <p14:creationId xmlns:p14="http://schemas.microsoft.com/office/powerpoint/2010/main" val="2521745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5021" y="270587"/>
            <a:ext cx="6344817" cy="6344817"/>
          </a:xfrm>
          <a:prstGeom prst="rect">
            <a:avLst/>
          </a:prstGeom>
          <a:ln w="34925">
            <a:solidFill>
              <a:srgbClr val="FFFFFF"/>
            </a:solidFill>
          </a:ln>
          <a:effectLst/>
        </p:spPr>
      </p:pic>
      <p:pic>
        <p:nvPicPr>
          <p:cNvPr id="1030" name="Picture 6" descr="Use links below to sav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1969" y="3495373"/>
            <a:ext cx="408716" cy="43921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2110B2E7-493F-4E5D-9248-11B523438F4E}"/>
              </a:ext>
            </a:extLst>
          </p:cNvPr>
          <p:cNvSpPr txBox="1">
            <a:spLocks/>
          </p:cNvSpPr>
          <p:nvPr/>
        </p:nvSpPr>
        <p:spPr>
          <a:xfrm>
            <a:off x="374161" y="683797"/>
            <a:ext cx="1781546" cy="707881"/>
          </a:xfrm>
          <a:prstGeom prst="rect">
            <a:avLst/>
          </a:prstGeom>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None/>
            </a:pPr>
            <a:r>
              <a:rPr lang="en-US" sz="3600" i="1" dirty="0"/>
              <a:t>k </a:t>
            </a:r>
            <a:r>
              <a:rPr lang="en-US" sz="3600" dirty="0"/>
              <a:t>= 1</a:t>
            </a:r>
          </a:p>
        </p:txBody>
      </p:sp>
      <p:sp>
        <p:nvSpPr>
          <p:cNvPr id="6" name="Rectangle 5">
            <a:extLst>
              <a:ext uri="{FF2B5EF4-FFF2-40B4-BE49-F238E27FC236}">
                <a16:creationId xmlns:a16="http://schemas.microsoft.com/office/drawing/2014/main" id="{9973494E-252D-4735-BBAE-8E8AECC103C7}"/>
              </a:ext>
            </a:extLst>
          </p:cNvPr>
          <p:cNvSpPr/>
          <p:nvPr/>
        </p:nvSpPr>
        <p:spPr>
          <a:xfrm>
            <a:off x="7940687" y="1085070"/>
            <a:ext cx="718465" cy="584775"/>
          </a:xfrm>
          <a:prstGeom prst="rect">
            <a:avLst/>
          </a:prstGeom>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n-US" sz="3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UK</a:t>
            </a:r>
          </a:p>
        </p:txBody>
      </p:sp>
      <p:sp>
        <p:nvSpPr>
          <p:cNvPr id="7" name="Rectangle 6">
            <a:extLst>
              <a:ext uri="{FF2B5EF4-FFF2-40B4-BE49-F238E27FC236}">
                <a16:creationId xmlns:a16="http://schemas.microsoft.com/office/drawing/2014/main" id="{9B2E99D9-D1EB-4222-9E85-5D101E057277}"/>
              </a:ext>
            </a:extLst>
          </p:cNvPr>
          <p:cNvSpPr/>
          <p:nvPr/>
        </p:nvSpPr>
        <p:spPr>
          <a:xfrm>
            <a:off x="2755061" y="5527291"/>
            <a:ext cx="1483567" cy="584775"/>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3200" dirty="0">
                <a:ln w="0"/>
                <a:solidFill>
                  <a:srgbClr val="00B050"/>
                </a:solidFill>
                <a:effectLst>
                  <a:reflection blurRad="6350" stA="53000" endA="300" endPos="35500" dir="5400000" sy="-90000" algn="bl" rotWithShape="0"/>
                </a:effectLst>
              </a:rPr>
              <a:t>CHINA</a:t>
            </a:r>
            <a:endParaRPr lang="en-US" sz="3200" b="0" cap="none" spc="0" dirty="0">
              <a:ln w="0"/>
              <a:solidFill>
                <a:srgbClr val="00B050"/>
              </a:solidFill>
              <a:effectLst>
                <a:reflection blurRad="6350" stA="53000" endA="300" endPos="35500" dir="5400000" sy="-90000" algn="bl" rotWithShape="0"/>
              </a:effectLst>
            </a:endParaRPr>
          </a:p>
        </p:txBody>
      </p:sp>
      <p:sp>
        <p:nvSpPr>
          <p:cNvPr id="8" name="Rectangle 7">
            <a:extLst>
              <a:ext uri="{FF2B5EF4-FFF2-40B4-BE49-F238E27FC236}">
                <a16:creationId xmlns:a16="http://schemas.microsoft.com/office/drawing/2014/main" id="{9BDA242F-E15F-4D11-B8E0-A2179F1CE7A7}"/>
              </a:ext>
            </a:extLst>
          </p:cNvPr>
          <p:cNvSpPr/>
          <p:nvPr/>
        </p:nvSpPr>
        <p:spPr>
          <a:xfrm>
            <a:off x="7656329" y="5422609"/>
            <a:ext cx="1523559" cy="584775"/>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n-US" sz="3200" dirty="0">
                <a:ln w="0"/>
                <a:solidFill>
                  <a:schemeClr val="tx2">
                    <a:lumMod val="50000"/>
                  </a:schemeClr>
                </a:solidFill>
                <a:effectLst>
                  <a:reflection blurRad="6350" stA="53000" endA="300" endPos="35500" dir="5400000" sy="-90000" algn="bl" rotWithShape="0"/>
                </a:effectLst>
              </a:rPr>
              <a:t>KENYA</a:t>
            </a:r>
            <a:endParaRPr lang="en-US" sz="3200" b="0" cap="none" spc="0" dirty="0">
              <a:ln w="0"/>
              <a:solidFill>
                <a:schemeClr val="tx2">
                  <a:lumMod val="50000"/>
                </a:schemeClr>
              </a:solidFill>
              <a:effectLst>
                <a:reflection blurRad="6350" stA="53000" endA="300" endPos="35500" dir="5400000" sy="-90000" algn="bl" rotWithShape="0"/>
              </a:effectLst>
            </a:endParaRPr>
          </a:p>
        </p:txBody>
      </p:sp>
      <p:sp>
        <p:nvSpPr>
          <p:cNvPr id="9" name="Content Placeholder 4">
            <a:extLst>
              <a:ext uri="{FF2B5EF4-FFF2-40B4-BE49-F238E27FC236}">
                <a16:creationId xmlns:a16="http://schemas.microsoft.com/office/drawing/2014/main" id="{62C695C7-CFFC-4B65-AF6A-98D381B18CCF}"/>
              </a:ext>
            </a:extLst>
          </p:cNvPr>
          <p:cNvSpPr txBox="1">
            <a:spLocks/>
          </p:cNvSpPr>
          <p:nvPr/>
        </p:nvSpPr>
        <p:spPr>
          <a:xfrm>
            <a:off x="374161" y="1218350"/>
            <a:ext cx="1781546" cy="707881"/>
          </a:xfrm>
          <a:prstGeom prst="rect">
            <a:avLst/>
          </a:prstGeom>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None/>
            </a:pPr>
            <a:r>
              <a:rPr lang="en-US" sz="3600" dirty="0"/>
              <a:t>KENYA</a:t>
            </a:r>
          </a:p>
        </p:txBody>
      </p:sp>
      <p:cxnSp>
        <p:nvCxnSpPr>
          <p:cNvPr id="11" name="Straight Connector 10">
            <a:extLst>
              <a:ext uri="{FF2B5EF4-FFF2-40B4-BE49-F238E27FC236}">
                <a16:creationId xmlns:a16="http://schemas.microsoft.com/office/drawing/2014/main" id="{07C3F889-85B8-4D16-9DDE-2D52FB616B46}"/>
              </a:ext>
            </a:extLst>
          </p:cNvPr>
          <p:cNvCxnSpPr>
            <a:cxnSpLocks/>
          </p:cNvCxnSpPr>
          <p:nvPr/>
        </p:nvCxnSpPr>
        <p:spPr>
          <a:xfrm>
            <a:off x="7237141" y="3691054"/>
            <a:ext cx="331308" cy="556093"/>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4" name="Straight Connector 13">
            <a:extLst>
              <a:ext uri="{FF2B5EF4-FFF2-40B4-BE49-F238E27FC236}">
                <a16:creationId xmlns:a16="http://schemas.microsoft.com/office/drawing/2014/main" id="{CE662560-12CA-4CBA-8A7E-0B9B1431CBE1}"/>
              </a:ext>
            </a:extLst>
          </p:cNvPr>
          <p:cNvCxnSpPr>
            <a:cxnSpLocks/>
          </p:cNvCxnSpPr>
          <p:nvPr/>
        </p:nvCxnSpPr>
        <p:spPr>
          <a:xfrm>
            <a:off x="7237141" y="3691054"/>
            <a:ext cx="190091" cy="1024041"/>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7" name="Straight Connector 16">
            <a:extLst>
              <a:ext uri="{FF2B5EF4-FFF2-40B4-BE49-F238E27FC236}">
                <a16:creationId xmlns:a16="http://schemas.microsoft.com/office/drawing/2014/main" id="{63D552B0-E342-4E36-B989-76FCDB389A7B}"/>
              </a:ext>
            </a:extLst>
          </p:cNvPr>
          <p:cNvCxnSpPr>
            <a:cxnSpLocks/>
          </p:cNvCxnSpPr>
          <p:nvPr/>
        </p:nvCxnSpPr>
        <p:spPr>
          <a:xfrm flipH="1">
            <a:off x="7018516" y="3691054"/>
            <a:ext cx="218626" cy="111512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1" name="Straight Connector 20">
            <a:extLst>
              <a:ext uri="{FF2B5EF4-FFF2-40B4-BE49-F238E27FC236}">
                <a16:creationId xmlns:a16="http://schemas.microsoft.com/office/drawing/2014/main" id="{4A7761B9-D499-4277-BD9F-BB9F6870543C}"/>
              </a:ext>
            </a:extLst>
          </p:cNvPr>
          <p:cNvCxnSpPr>
            <a:cxnSpLocks/>
          </p:cNvCxnSpPr>
          <p:nvPr/>
        </p:nvCxnSpPr>
        <p:spPr>
          <a:xfrm flipH="1" flipV="1">
            <a:off x="7018516" y="2832410"/>
            <a:ext cx="218625" cy="858644"/>
          </a:xfrm>
          <a:prstGeom prst="line">
            <a:avLst/>
          </a:prstGeom>
          <a:ln>
            <a:solidFill>
              <a:schemeClr val="accent5">
                <a:lumMod val="75000"/>
              </a:schemeClr>
            </a:solidFill>
          </a:ln>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id="{938C8734-7CAC-424C-BD26-24986B365C9C}"/>
              </a:ext>
            </a:extLst>
          </p:cNvPr>
          <p:cNvCxnSpPr>
            <a:cxnSpLocks/>
          </p:cNvCxnSpPr>
          <p:nvPr/>
        </p:nvCxnSpPr>
        <p:spPr>
          <a:xfrm flipV="1">
            <a:off x="7237141" y="2606888"/>
            <a:ext cx="100361" cy="1084166"/>
          </a:xfrm>
          <a:prstGeom prst="line">
            <a:avLst/>
          </a:prstGeom>
          <a:ln>
            <a:solidFill>
              <a:schemeClr val="accent5">
                <a:lumMod val="75000"/>
              </a:schemeClr>
            </a:solidFill>
          </a:ln>
        </p:spPr>
        <p:style>
          <a:lnRef idx="3">
            <a:schemeClr val="accent2"/>
          </a:lnRef>
          <a:fillRef idx="0">
            <a:schemeClr val="accent2"/>
          </a:fillRef>
          <a:effectRef idx="2">
            <a:schemeClr val="accent2"/>
          </a:effectRef>
          <a:fontRef idx="minor">
            <a:schemeClr val="tx1"/>
          </a:fontRef>
        </p:style>
      </p:cxnSp>
      <p:sp>
        <p:nvSpPr>
          <p:cNvPr id="28" name="Content Placeholder 4">
            <a:extLst>
              <a:ext uri="{FF2B5EF4-FFF2-40B4-BE49-F238E27FC236}">
                <a16:creationId xmlns:a16="http://schemas.microsoft.com/office/drawing/2014/main" id="{138A6701-D829-43A4-AC7D-4B39B38BBB9A}"/>
              </a:ext>
            </a:extLst>
          </p:cNvPr>
          <p:cNvSpPr txBox="1">
            <a:spLocks/>
          </p:cNvSpPr>
          <p:nvPr/>
        </p:nvSpPr>
        <p:spPr>
          <a:xfrm>
            <a:off x="8798463" y="2549127"/>
            <a:ext cx="2908471" cy="1994200"/>
          </a:xfrm>
          <a:prstGeom prst="rect">
            <a:avLst/>
          </a:prstGeom>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None/>
            </a:pPr>
            <a:r>
              <a:rPr lang="en-US" sz="3600" dirty="0"/>
              <a:t>d1&lt;d2&lt;d3&lt;d4&lt;d5</a:t>
            </a:r>
            <a:r>
              <a:rPr lang="en-US" sz="3600" i="1" dirty="0"/>
              <a:t> </a:t>
            </a:r>
            <a:endParaRPr lang="en-US" sz="3600" dirty="0"/>
          </a:p>
        </p:txBody>
      </p:sp>
      <p:sp>
        <p:nvSpPr>
          <p:cNvPr id="29" name="Rectangle 28">
            <a:extLst>
              <a:ext uri="{FF2B5EF4-FFF2-40B4-BE49-F238E27FC236}">
                <a16:creationId xmlns:a16="http://schemas.microsoft.com/office/drawing/2014/main" id="{E353180E-4B0E-4C8E-84CE-360C84AFA014}"/>
              </a:ext>
            </a:extLst>
          </p:cNvPr>
          <p:cNvSpPr/>
          <p:nvPr/>
        </p:nvSpPr>
        <p:spPr>
          <a:xfrm>
            <a:off x="7709666" y="4100191"/>
            <a:ext cx="309700" cy="36933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b="1" dirty="0">
                <a:solidFill>
                  <a:srgbClr val="FF0000"/>
                </a:solidFill>
              </a:rPr>
              <a:t>1</a:t>
            </a:r>
          </a:p>
        </p:txBody>
      </p:sp>
      <p:sp>
        <p:nvSpPr>
          <p:cNvPr id="32" name="Rectangle 31">
            <a:extLst>
              <a:ext uri="{FF2B5EF4-FFF2-40B4-BE49-F238E27FC236}">
                <a16:creationId xmlns:a16="http://schemas.microsoft.com/office/drawing/2014/main" id="{DAD7319D-91DD-4359-B84D-9A2845FFD4F6}"/>
              </a:ext>
            </a:extLst>
          </p:cNvPr>
          <p:cNvSpPr/>
          <p:nvPr/>
        </p:nvSpPr>
        <p:spPr>
          <a:xfrm>
            <a:off x="6567599" y="2649548"/>
            <a:ext cx="309700" cy="36933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b="1" dirty="0">
                <a:solidFill>
                  <a:srgbClr val="FF0000"/>
                </a:solidFill>
              </a:rPr>
              <a:t>2</a:t>
            </a:r>
          </a:p>
        </p:txBody>
      </p:sp>
      <p:sp>
        <p:nvSpPr>
          <p:cNvPr id="33" name="Rectangle 32">
            <a:extLst>
              <a:ext uri="{FF2B5EF4-FFF2-40B4-BE49-F238E27FC236}">
                <a16:creationId xmlns:a16="http://schemas.microsoft.com/office/drawing/2014/main" id="{F2769C3E-BE8B-40ED-B5C5-2E4673337FF5}"/>
              </a:ext>
            </a:extLst>
          </p:cNvPr>
          <p:cNvSpPr/>
          <p:nvPr/>
        </p:nvSpPr>
        <p:spPr>
          <a:xfrm>
            <a:off x="7428213" y="2573143"/>
            <a:ext cx="309700" cy="36933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b="1" dirty="0">
                <a:solidFill>
                  <a:srgbClr val="FF0000"/>
                </a:solidFill>
              </a:rPr>
              <a:t>3</a:t>
            </a:r>
          </a:p>
        </p:txBody>
      </p:sp>
      <p:sp>
        <p:nvSpPr>
          <p:cNvPr id="34" name="Rectangle 33">
            <a:extLst>
              <a:ext uri="{FF2B5EF4-FFF2-40B4-BE49-F238E27FC236}">
                <a16:creationId xmlns:a16="http://schemas.microsoft.com/office/drawing/2014/main" id="{B4D985DF-E660-4D17-9F1C-02F22D909D62}"/>
              </a:ext>
            </a:extLst>
          </p:cNvPr>
          <p:cNvSpPr/>
          <p:nvPr/>
        </p:nvSpPr>
        <p:spPr>
          <a:xfrm>
            <a:off x="7428213" y="4643303"/>
            <a:ext cx="309700" cy="36933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b="1" dirty="0">
                <a:solidFill>
                  <a:srgbClr val="FF0000"/>
                </a:solidFill>
              </a:rPr>
              <a:t>4</a:t>
            </a:r>
          </a:p>
        </p:txBody>
      </p:sp>
      <p:sp>
        <p:nvSpPr>
          <p:cNvPr id="35" name="Rectangle 34">
            <a:extLst>
              <a:ext uri="{FF2B5EF4-FFF2-40B4-BE49-F238E27FC236}">
                <a16:creationId xmlns:a16="http://schemas.microsoft.com/office/drawing/2014/main" id="{6221C45D-B722-4132-8AEF-35E7E5805AA0}"/>
              </a:ext>
            </a:extLst>
          </p:cNvPr>
          <p:cNvSpPr/>
          <p:nvPr/>
        </p:nvSpPr>
        <p:spPr>
          <a:xfrm>
            <a:off x="6678506" y="4366140"/>
            <a:ext cx="309700" cy="36933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b="1" dirty="0">
                <a:solidFill>
                  <a:srgbClr val="FF0000"/>
                </a:solidFill>
              </a:rPr>
              <a:t>5</a:t>
            </a:r>
          </a:p>
        </p:txBody>
      </p:sp>
      <p:sp>
        <p:nvSpPr>
          <p:cNvPr id="39" name="Content Placeholder 4">
            <a:extLst>
              <a:ext uri="{FF2B5EF4-FFF2-40B4-BE49-F238E27FC236}">
                <a16:creationId xmlns:a16="http://schemas.microsoft.com/office/drawing/2014/main" id="{BFB4C31C-F924-4F98-8F23-7F293C0E3CEF}"/>
              </a:ext>
            </a:extLst>
          </p:cNvPr>
          <p:cNvSpPr txBox="1">
            <a:spLocks/>
          </p:cNvSpPr>
          <p:nvPr/>
        </p:nvSpPr>
        <p:spPr>
          <a:xfrm>
            <a:off x="312258" y="2484327"/>
            <a:ext cx="1781546" cy="707881"/>
          </a:xfrm>
          <a:prstGeom prst="rect">
            <a:avLst/>
          </a:prstGeom>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None/>
            </a:pPr>
            <a:r>
              <a:rPr lang="en-US" sz="3600" i="1" dirty="0"/>
              <a:t>k </a:t>
            </a:r>
            <a:r>
              <a:rPr lang="en-US" sz="3600" dirty="0"/>
              <a:t>= 3</a:t>
            </a:r>
          </a:p>
        </p:txBody>
      </p:sp>
      <p:sp>
        <p:nvSpPr>
          <p:cNvPr id="40" name="Content Placeholder 4">
            <a:extLst>
              <a:ext uri="{FF2B5EF4-FFF2-40B4-BE49-F238E27FC236}">
                <a16:creationId xmlns:a16="http://schemas.microsoft.com/office/drawing/2014/main" id="{0E8746AD-A7AE-4122-B12B-889FEFC07324}"/>
              </a:ext>
            </a:extLst>
          </p:cNvPr>
          <p:cNvSpPr txBox="1">
            <a:spLocks/>
          </p:cNvSpPr>
          <p:nvPr/>
        </p:nvSpPr>
        <p:spPr>
          <a:xfrm>
            <a:off x="312258" y="3018880"/>
            <a:ext cx="1781546" cy="707881"/>
          </a:xfrm>
          <a:prstGeom prst="rect">
            <a:avLst/>
          </a:prstGeom>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None/>
            </a:pPr>
            <a:r>
              <a:rPr lang="en-US" sz="3600" dirty="0"/>
              <a:t>UK</a:t>
            </a:r>
          </a:p>
        </p:txBody>
      </p:sp>
      <p:sp>
        <p:nvSpPr>
          <p:cNvPr id="41" name="Content Placeholder 4">
            <a:extLst>
              <a:ext uri="{FF2B5EF4-FFF2-40B4-BE49-F238E27FC236}">
                <a16:creationId xmlns:a16="http://schemas.microsoft.com/office/drawing/2014/main" id="{E5F355A0-BEB3-46BF-B45A-606628850A5C}"/>
              </a:ext>
            </a:extLst>
          </p:cNvPr>
          <p:cNvSpPr txBox="1">
            <a:spLocks/>
          </p:cNvSpPr>
          <p:nvPr/>
        </p:nvSpPr>
        <p:spPr>
          <a:xfrm>
            <a:off x="312258" y="4284857"/>
            <a:ext cx="1781546" cy="707881"/>
          </a:xfrm>
          <a:prstGeom prst="rect">
            <a:avLst/>
          </a:prstGeom>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None/>
            </a:pPr>
            <a:r>
              <a:rPr lang="en-US" sz="3600" i="1" dirty="0"/>
              <a:t>k </a:t>
            </a:r>
            <a:r>
              <a:rPr lang="en-US" sz="3600" dirty="0"/>
              <a:t>= 5</a:t>
            </a:r>
          </a:p>
        </p:txBody>
      </p:sp>
      <p:sp>
        <p:nvSpPr>
          <p:cNvPr id="42" name="Content Placeholder 4">
            <a:extLst>
              <a:ext uri="{FF2B5EF4-FFF2-40B4-BE49-F238E27FC236}">
                <a16:creationId xmlns:a16="http://schemas.microsoft.com/office/drawing/2014/main" id="{83350036-ECA0-472B-8565-756984626FE6}"/>
              </a:ext>
            </a:extLst>
          </p:cNvPr>
          <p:cNvSpPr txBox="1">
            <a:spLocks/>
          </p:cNvSpPr>
          <p:nvPr/>
        </p:nvSpPr>
        <p:spPr>
          <a:xfrm>
            <a:off x="312258" y="4819410"/>
            <a:ext cx="1781546" cy="707881"/>
          </a:xfrm>
          <a:prstGeom prst="rect">
            <a:avLst/>
          </a:prstGeom>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None/>
            </a:pPr>
            <a:r>
              <a:rPr lang="en-US" sz="3600" dirty="0"/>
              <a:t>KENYA</a:t>
            </a:r>
          </a:p>
        </p:txBody>
      </p:sp>
    </p:spTree>
    <p:extLst>
      <p:ext uri="{BB962C8B-B14F-4D97-AF65-F5344CB8AC3E}">
        <p14:creationId xmlns:p14="http://schemas.microsoft.com/office/powerpoint/2010/main" val="785694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40E5-A83E-4AAE-B6B8-0D0AFE895011}"/>
              </a:ext>
            </a:extLst>
          </p:cNvPr>
          <p:cNvSpPr>
            <a:spLocks noGrp="1"/>
          </p:cNvSpPr>
          <p:nvPr>
            <p:ph type="title"/>
          </p:nvPr>
        </p:nvSpPr>
        <p:spPr>
          <a:xfrm>
            <a:off x="1229244" y="1571626"/>
            <a:ext cx="9733512" cy="2852737"/>
          </a:xfrm>
        </p:spPr>
        <p:txBody>
          <a:bodyPr>
            <a:normAutofit fontScale="90000"/>
          </a:bodyPr>
          <a:lstStyle/>
          <a:p>
            <a:r>
              <a:rPr lang="en-US" sz="8000" i="1" dirty="0"/>
              <a:t>Linear versus nonlinear classifiers</a:t>
            </a:r>
          </a:p>
        </p:txBody>
      </p:sp>
    </p:spTree>
    <p:extLst>
      <p:ext uri="{BB962C8B-B14F-4D97-AF65-F5344CB8AC3E}">
        <p14:creationId xmlns:p14="http://schemas.microsoft.com/office/powerpoint/2010/main" val="2440515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en-US" sz="6600" dirty="0"/>
              <a:t>Linear classifiers</a:t>
            </a:r>
          </a:p>
        </p:txBody>
      </p:sp>
      <p:sp>
        <p:nvSpPr>
          <p:cNvPr id="17" name="Text Placeholder 16"/>
          <p:cNvSpPr>
            <a:spLocks noGrp="1"/>
          </p:cNvSpPr>
          <p:nvPr>
            <p:ph idx="1"/>
          </p:nvPr>
        </p:nvSpPr>
        <p:spPr>
          <a:xfrm>
            <a:off x="1528961" y="1668337"/>
            <a:ext cx="9428227" cy="796426"/>
          </a:xfrm>
        </p:spPr>
        <p:txBody>
          <a:bodyPr>
            <a:noAutofit/>
          </a:bodyPr>
          <a:lstStyle/>
          <a:p>
            <a:pPr marL="0" indent="0" algn="ctr">
              <a:buNone/>
            </a:pPr>
            <a:r>
              <a:rPr lang="en-US" sz="3200" dirty="0"/>
              <a:t>decides class membership by comparing a linear combination of the features to a threshold.</a:t>
            </a:r>
          </a:p>
        </p:txBody>
      </p:sp>
      <p:sp>
        <p:nvSpPr>
          <p:cNvPr id="23" name="Text Placeholder 16"/>
          <p:cNvSpPr txBox="1">
            <a:spLocks/>
          </p:cNvSpPr>
          <p:nvPr/>
        </p:nvSpPr>
        <p:spPr>
          <a:xfrm>
            <a:off x="4076217" y="3228394"/>
            <a:ext cx="5935529" cy="182879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buFont typeface="Wingdings" panose="05000000000000000000" pitchFamily="2" charset="2"/>
              <a:buChar char="q"/>
            </a:pPr>
            <a:r>
              <a:rPr lang="en-US" sz="4800" dirty="0"/>
              <a:t>Naïve Bayes</a:t>
            </a:r>
          </a:p>
          <a:p>
            <a:pPr>
              <a:buFont typeface="Wingdings" panose="05000000000000000000" pitchFamily="2" charset="2"/>
              <a:buChar char="q"/>
            </a:pPr>
            <a:r>
              <a:rPr lang="en-US" sz="4800" dirty="0" err="1"/>
              <a:t>Rocchio</a:t>
            </a:r>
            <a:endParaRPr lang="en-US" sz="4800" dirty="0"/>
          </a:p>
          <a:p>
            <a:endParaRPr lang="en-US" dirty="0"/>
          </a:p>
        </p:txBody>
      </p:sp>
    </p:spTree>
    <p:extLst>
      <p:ext uri="{BB962C8B-B14F-4D97-AF65-F5344CB8AC3E}">
        <p14:creationId xmlns:p14="http://schemas.microsoft.com/office/powerpoint/2010/main" val="1267687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579708" y="1045029"/>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9190658" y="2181815"/>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646508" y="1138335"/>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036908" y="1502229"/>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377406" y="1356050"/>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145627" y="1026369"/>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79774" y="2321769"/>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543872" y="3530082"/>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545357" y="2862944"/>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133187" y="2446176"/>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469089" y="1719944"/>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004182" y="625152"/>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8481529" y="4935894"/>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Isosceles Triangle 14"/>
          <p:cNvSpPr/>
          <p:nvPr/>
        </p:nvSpPr>
        <p:spPr>
          <a:xfrm>
            <a:off x="8926288" y="4727511"/>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Isosceles Triangle 15"/>
          <p:cNvSpPr/>
          <p:nvPr/>
        </p:nvSpPr>
        <p:spPr>
          <a:xfrm>
            <a:off x="10014860" y="3873760"/>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Isosceles Triangle 16"/>
          <p:cNvSpPr/>
          <p:nvPr/>
        </p:nvSpPr>
        <p:spPr>
          <a:xfrm>
            <a:off x="8301138" y="5985588"/>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Isosceles Triangle 17"/>
          <p:cNvSpPr/>
          <p:nvPr/>
        </p:nvSpPr>
        <p:spPr>
          <a:xfrm>
            <a:off x="11358468" y="4164564"/>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Isosceles Triangle 18"/>
          <p:cNvSpPr/>
          <p:nvPr/>
        </p:nvSpPr>
        <p:spPr>
          <a:xfrm>
            <a:off x="10549815" y="4049486"/>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Isosceles Triangle 19"/>
          <p:cNvSpPr/>
          <p:nvPr/>
        </p:nvSpPr>
        <p:spPr>
          <a:xfrm>
            <a:off x="9691398" y="4582886"/>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Isosceles Triangle 20"/>
          <p:cNvSpPr/>
          <p:nvPr/>
        </p:nvSpPr>
        <p:spPr>
          <a:xfrm>
            <a:off x="9430141" y="5491065"/>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2" name="Isosceles Triangle 21"/>
          <p:cNvSpPr/>
          <p:nvPr/>
        </p:nvSpPr>
        <p:spPr>
          <a:xfrm>
            <a:off x="10873277" y="5080518"/>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Isosceles Triangle 22"/>
          <p:cNvSpPr/>
          <p:nvPr/>
        </p:nvSpPr>
        <p:spPr>
          <a:xfrm>
            <a:off x="10500051" y="5696339"/>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 name="Isosceles Triangle 23"/>
          <p:cNvSpPr/>
          <p:nvPr/>
        </p:nvSpPr>
        <p:spPr>
          <a:xfrm>
            <a:off x="11569962" y="5201816"/>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26" name="Straight Connector 25"/>
          <p:cNvCxnSpPr/>
          <p:nvPr/>
        </p:nvCxnSpPr>
        <p:spPr>
          <a:xfrm flipV="1">
            <a:off x="3956180" y="2957463"/>
            <a:ext cx="8052318" cy="1934896"/>
          </a:xfrm>
          <a:prstGeom prst="line">
            <a:avLst/>
          </a:prstGeom>
        </p:spPr>
        <p:style>
          <a:lnRef idx="3">
            <a:schemeClr val="accent4"/>
          </a:lnRef>
          <a:fillRef idx="0">
            <a:schemeClr val="accent4"/>
          </a:fillRef>
          <a:effectRef idx="2">
            <a:schemeClr val="accent4"/>
          </a:effectRef>
          <a:fontRef idx="minor">
            <a:schemeClr val="tx1"/>
          </a:fontRef>
        </p:style>
      </p:cxnSp>
      <p:cxnSp>
        <p:nvCxnSpPr>
          <p:cNvPr id="28" name="Straight Connector 27"/>
          <p:cNvCxnSpPr/>
          <p:nvPr/>
        </p:nvCxnSpPr>
        <p:spPr>
          <a:xfrm flipV="1">
            <a:off x="4665306" y="1321060"/>
            <a:ext cx="7444274" cy="5126393"/>
          </a:xfrm>
          <a:prstGeom prst="line">
            <a:avLst/>
          </a:prstGeom>
          <a:ln>
            <a:solidFill>
              <a:schemeClr val="tx2">
                <a:lumMod val="75000"/>
              </a:schemeClr>
            </a:solidFill>
          </a:ln>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flipV="1">
            <a:off x="4469363" y="2137923"/>
            <a:ext cx="7539135" cy="3497767"/>
          </a:xfrm>
          <a:prstGeom prst="line">
            <a:avLst/>
          </a:prstGeom>
          <a:ln>
            <a:solidFill>
              <a:srgbClr val="FFFF00"/>
            </a:solidFill>
          </a:ln>
        </p:spPr>
        <p:style>
          <a:lnRef idx="3">
            <a:schemeClr val="accent4"/>
          </a:lnRef>
          <a:fillRef idx="0">
            <a:schemeClr val="accent4"/>
          </a:fillRef>
          <a:effectRef idx="2">
            <a:schemeClr val="accent4"/>
          </a:effectRef>
          <a:fontRef idx="minor">
            <a:schemeClr val="tx1"/>
          </a:fontRef>
        </p:style>
      </p:cxnSp>
      <p:cxnSp>
        <p:nvCxnSpPr>
          <p:cNvPr id="30" name="Straight Connector 29"/>
          <p:cNvCxnSpPr/>
          <p:nvPr/>
        </p:nvCxnSpPr>
        <p:spPr>
          <a:xfrm flipV="1">
            <a:off x="3638939" y="3542523"/>
            <a:ext cx="8369559" cy="831208"/>
          </a:xfrm>
          <a:prstGeom prst="line">
            <a:avLst/>
          </a:prstGeom>
        </p:spPr>
        <p:style>
          <a:lnRef idx="3">
            <a:schemeClr val="accent5"/>
          </a:lnRef>
          <a:fillRef idx="0">
            <a:schemeClr val="accent5"/>
          </a:fillRef>
          <a:effectRef idx="2">
            <a:schemeClr val="accent5"/>
          </a:effectRef>
          <a:fontRef idx="minor">
            <a:schemeClr val="tx1"/>
          </a:fontRef>
        </p:style>
      </p:cxnSp>
      <p:cxnSp>
        <p:nvCxnSpPr>
          <p:cNvPr id="31" name="Straight Connector 30"/>
          <p:cNvCxnSpPr/>
          <p:nvPr/>
        </p:nvCxnSpPr>
        <p:spPr>
          <a:xfrm flipV="1">
            <a:off x="6204859" y="779891"/>
            <a:ext cx="5315340" cy="5818412"/>
          </a:xfrm>
          <a:prstGeom prst="line">
            <a:avLst/>
          </a:prstGeom>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42" name="TextBox 41"/>
              <p:cNvSpPr txBox="1"/>
              <p:nvPr/>
            </p:nvSpPr>
            <p:spPr>
              <a:xfrm>
                <a:off x="349898" y="593776"/>
                <a:ext cx="2901821" cy="523220"/>
              </a:xfrm>
              <a:prstGeom prst="rect">
                <a:avLst/>
              </a:prstGeom>
              <a:noFill/>
            </p:spPr>
            <p:txBody>
              <a:bodyPr wrap="square" rtlCol="0">
                <a:spAutoFit/>
              </a:bodyPr>
              <a:lstStyle/>
              <a:p>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sub>
                    </m:sSub>
                    <m:sSub>
                      <m:sSubPr>
                        <m:ctrlPr>
                          <a:rPr lang="en-US" sz="2800" i="1">
                            <a:latin typeface="Cambria Math" panose="02040503050406030204" pitchFamily="18" charset="0"/>
                          </a:rPr>
                        </m:ctrlPr>
                      </m:sSubPr>
                      <m:e>
                        <m:r>
                          <a:rPr lang="en-US" sz="2800" b="0" i="1" smtClean="0">
                            <a:latin typeface="Cambria Math" panose="02040503050406030204" pitchFamily="18" charset="0"/>
                          </a:rPr>
                          <m:t>𝑥</m:t>
                        </m:r>
                      </m:e>
                      <m:sub>
                        <m:r>
                          <a:rPr lang="en-US" sz="2800" i="1">
                            <a:latin typeface="Cambria Math" panose="02040503050406030204" pitchFamily="18" charset="0"/>
                          </a:rPr>
                          <m:t>1</m:t>
                        </m:r>
                      </m:sub>
                    </m:sSub>
                    <m:r>
                      <a:rPr lang="en-US" sz="2800" b="0" i="0"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b="0" i="1" smtClean="0">
                            <a:latin typeface="Cambria Math" panose="02040503050406030204" pitchFamily="18" charset="0"/>
                          </a:rPr>
                          <m:t>2</m:t>
                        </m:r>
                      </m:sub>
                    </m:sSub>
                    <m:sSub>
                      <m:sSubPr>
                        <m:ctrlPr>
                          <a:rPr lang="en-US" sz="2800" i="1">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2</m:t>
                        </m:r>
                      </m:sub>
                    </m:sSub>
                  </m:oMath>
                </a14:m>
                <a:r>
                  <a:rPr lang="en-US" sz="2800" dirty="0"/>
                  <a:t> = b</a:t>
                </a:r>
              </a:p>
            </p:txBody>
          </p:sp>
        </mc:Choice>
        <mc:Fallback xmlns="">
          <p:sp>
            <p:nvSpPr>
              <p:cNvPr id="42" name="TextBox 41"/>
              <p:cNvSpPr txBox="1">
                <a:spLocks noRot="1" noChangeAspect="1" noMove="1" noResize="1" noEditPoints="1" noAdjustHandles="1" noChangeArrowheads="1" noChangeShapeType="1" noTextEdit="1"/>
              </p:cNvSpPr>
              <p:nvPr/>
            </p:nvSpPr>
            <p:spPr>
              <a:xfrm>
                <a:off x="349898" y="593776"/>
                <a:ext cx="2901821" cy="523220"/>
              </a:xfrm>
              <a:prstGeom prst="rect">
                <a:avLst/>
              </a:prstGeom>
              <a:blipFill>
                <a:blip r:embed="rId3"/>
                <a:stretch>
                  <a:fillRect t="-12791" b="-30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56118" y="994993"/>
                <a:ext cx="2901821" cy="523220"/>
              </a:xfrm>
              <a:prstGeom prst="rect">
                <a:avLst/>
              </a:prstGeom>
              <a:noFill/>
            </p:spPr>
            <p:txBody>
              <a:bodyPr wrap="square" rtlCol="0">
                <a:spAutoFit/>
              </a:bodyPr>
              <a:lstStyle/>
              <a:p>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sub>
                    </m:sSub>
                    <m:sSub>
                      <m:sSubPr>
                        <m:ctrlPr>
                          <a:rPr lang="en-US" sz="2800" i="1">
                            <a:latin typeface="Cambria Math" panose="02040503050406030204" pitchFamily="18" charset="0"/>
                          </a:rPr>
                        </m:ctrlPr>
                      </m:sSubPr>
                      <m:e>
                        <m:r>
                          <a:rPr lang="en-US" sz="2800" b="0" i="1" smtClean="0">
                            <a:latin typeface="Cambria Math" panose="02040503050406030204" pitchFamily="18" charset="0"/>
                          </a:rPr>
                          <m:t>𝑥</m:t>
                        </m:r>
                      </m:e>
                      <m:sub>
                        <m:r>
                          <a:rPr lang="en-US" sz="2800" i="1">
                            <a:latin typeface="Cambria Math" panose="02040503050406030204" pitchFamily="18" charset="0"/>
                          </a:rPr>
                          <m:t>1</m:t>
                        </m:r>
                      </m:sub>
                    </m:sSub>
                    <m:r>
                      <a:rPr lang="en-US" sz="2800" b="0" i="0"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b="0" i="1" smtClean="0">
                            <a:latin typeface="Cambria Math" panose="02040503050406030204" pitchFamily="18" charset="0"/>
                          </a:rPr>
                          <m:t>2</m:t>
                        </m:r>
                      </m:sub>
                    </m:sSub>
                    <m:sSub>
                      <m:sSubPr>
                        <m:ctrlPr>
                          <a:rPr lang="en-US" sz="2800" i="1">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2</m:t>
                        </m:r>
                      </m:sub>
                    </m:sSub>
                  </m:oMath>
                </a14:m>
                <a:r>
                  <a:rPr lang="en-US" sz="2800" dirty="0"/>
                  <a:t> &gt; b</a:t>
                </a:r>
              </a:p>
            </p:txBody>
          </p:sp>
        </mc:Choice>
        <mc:Fallback xmlns="">
          <p:sp>
            <p:nvSpPr>
              <p:cNvPr id="43" name="TextBox 42"/>
              <p:cNvSpPr txBox="1">
                <a:spLocks noRot="1" noChangeAspect="1" noMove="1" noResize="1" noEditPoints="1" noAdjustHandles="1" noChangeArrowheads="1" noChangeShapeType="1" noTextEdit="1"/>
              </p:cNvSpPr>
              <p:nvPr/>
            </p:nvSpPr>
            <p:spPr>
              <a:xfrm>
                <a:off x="356118" y="994993"/>
                <a:ext cx="2901821" cy="523220"/>
              </a:xfrm>
              <a:prstGeom prst="rect">
                <a:avLst/>
              </a:prstGeom>
              <a:blipFill>
                <a:blip r:embed="rId4"/>
                <a:stretch>
                  <a:fillRect t="-12791" b="-30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356118" y="1458334"/>
                <a:ext cx="2901821" cy="523220"/>
              </a:xfrm>
              <a:prstGeom prst="rect">
                <a:avLst/>
              </a:prstGeom>
              <a:noFill/>
            </p:spPr>
            <p:txBody>
              <a:bodyPr wrap="square" rtlCol="0">
                <a:spAutoFit/>
              </a:bodyPr>
              <a:lstStyle/>
              <a:p>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sub>
                    </m:sSub>
                    <m:sSub>
                      <m:sSubPr>
                        <m:ctrlPr>
                          <a:rPr lang="en-US" sz="2800" i="1">
                            <a:latin typeface="Cambria Math" panose="02040503050406030204" pitchFamily="18" charset="0"/>
                          </a:rPr>
                        </m:ctrlPr>
                      </m:sSubPr>
                      <m:e>
                        <m:r>
                          <a:rPr lang="en-US" sz="2800" b="0" i="1" smtClean="0">
                            <a:latin typeface="Cambria Math" panose="02040503050406030204" pitchFamily="18" charset="0"/>
                          </a:rPr>
                          <m:t>𝑥</m:t>
                        </m:r>
                      </m:e>
                      <m:sub>
                        <m:r>
                          <a:rPr lang="en-US" sz="2800" i="1">
                            <a:latin typeface="Cambria Math" panose="02040503050406030204" pitchFamily="18" charset="0"/>
                          </a:rPr>
                          <m:t>1</m:t>
                        </m:r>
                      </m:sub>
                    </m:sSub>
                    <m:r>
                      <a:rPr lang="en-US" sz="2800" b="0" i="0"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b="0" i="1" smtClean="0">
                            <a:latin typeface="Cambria Math" panose="02040503050406030204" pitchFamily="18" charset="0"/>
                          </a:rPr>
                          <m:t>2</m:t>
                        </m:r>
                      </m:sub>
                    </m:sSub>
                    <m:sSub>
                      <m:sSubPr>
                        <m:ctrlPr>
                          <a:rPr lang="en-US" sz="2800" i="1">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2</m:t>
                        </m:r>
                      </m:sub>
                    </m:sSub>
                  </m:oMath>
                </a14:m>
                <a:r>
                  <a:rPr lang="en-US" sz="2800" dirty="0"/>
                  <a:t> ≤ b</a:t>
                </a:r>
              </a:p>
            </p:txBody>
          </p:sp>
        </mc:Choice>
        <mc:Fallback xmlns="">
          <p:sp>
            <p:nvSpPr>
              <p:cNvPr id="44" name="TextBox 43"/>
              <p:cNvSpPr txBox="1">
                <a:spLocks noRot="1" noChangeAspect="1" noMove="1" noResize="1" noEditPoints="1" noAdjustHandles="1" noChangeArrowheads="1" noChangeShapeType="1" noTextEdit="1"/>
              </p:cNvSpPr>
              <p:nvPr/>
            </p:nvSpPr>
            <p:spPr>
              <a:xfrm>
                <a:off x="356118" y="1458334"/>
                <a:ext cx="2901821" cy="523220"/>
              </a:xfrm>
              <a:prstGeom prst="rect">
                <a:avLst/>
              </a:prstGeom>
              <a:blipFill>
                <a:blip r:embed="rId5"/>
                <a:stretch>
                  <a:fillRect t="-12791" b="-30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355337" y="2601834"/>
                <a:ext cx="4726740" cy="22703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𝐴</m:t>
                      </m:r>
                      <m:r>
                        <a:rPr lang="en-US" sz="2800" b="0" i="1" smtClean="0">
                          <a:latin typeface="Cambria Math" panose="02040503050406030204" pitchFamily="18" charset="0"/>
                        </a:rPr>
                        <m:t>𝑝𝑝𝑙𝑦𝐿𝑖𝑛𝑒𝑎𝑟𝐶𝑙𝑎𝑠𝑠𝑖𝑓𝑖𝑒𝑟</m:t>
                      </m:r>
                      <m:d>
                        <m:dPr>
                          <m:ctrlPr>
                            <a:rPr lang="en-US" sz="2800" b="0" i="1" smtClean="0">
                              <a:latin typeface="Cambria Math" panose="02040503050406030204" pitchFamily="18" charset="0"/>
                            </a:rPr>
                          </m:ctrlPr>
                        </m:d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𝑤</m:t>
                              </m:r>
                            </m:e>
                          </m:acc>
                          <m:r>
                            <a:rPr lang="en-US" sz="2800" b="0" i="1" smtClean="0">
                              <a:latin typeface="Cambria Math" panose="02040503050406030204" pitchFamily="18" charset="0"/>
                            </a:rPr>
                            <m:t>, </m:t>
                          </m:r>
                          <m:r>
                            <a:rPr lang="en-US" sz="2800" b="0" i="1" smtClean="0">
                              <a:latin typeface="Cambria Math" panose="02040503050406030204" pitchFamily="18" charset="0"/>
                            </a:rPr>
                            <m:t>𝑏</m:t>
                          </m:r>
                          <m:r>
                            <a:rPr lang="en-US" sz="2800" b="0" i="1" smtClean="0">
                              <a:latin typeface="Cambria Math" panose="02040503050406030204" pitchFamily="18" charset="0"/>
                            </a:rPr>
                            <m:t>,</m:t>
                          </m:r>
                          <m:acc>
                            <m:accPr>
                              <m:chr m:val="⃑"/>
                              <m:ctrlPr>
                                <a:rPr lang="en-US" sz="2800" i="1">
                                  <a:latin typeface="Cambria Math" panose="02040503050406030204" pitchFamily="18" charset="0"/>
                                </a:rPr>
                              </m:ctrlPr>
                            </m:accPr>
                            <m:e>
                              <m:r>
                                <a:rPr lang="en-US" sz="2800" b="0" i="1" smtClean="0">
                                  <a:latin typeface="Cambria Math" panose="02040503050406030204" pitchFamily="18" charset="0"/>
                                </a:rPr>
                                <m:t>𝑥</m:t>
                              </m:r>
                            </m:e>
                          </m:acc>
                        </m:e>
                      </m:d>
                    </m:oMath>
                  </m:oMathPara>
                </a14:m>
                <a:endParaRPr lang="en-US" sz="2800" b="0" dirty="0"/>
              </a:p>
              <a:p>
                <a:pPr marL="514350" indent="-514350">
                  <a:buFont typeface="+mj-lt"/>
                  <a:buAutoNum type="arabicParenR"/>
                </a:pPr>
                <a:r>
                  <a:rPr lang="en-US" sz="2800" dirty="0"/>
                  <a:t>score</a:t>
                </a:r>
                <a14:m>
                  <m:oMath xmlns:m="http://schemas.openxmlformats.org/officeDocument/2006/math">
                    <m:r>
                      <a:rPr lang="en-US" sz="2800" b="0" i="0" smtClean="0">
                        <a:latin typeface="Cambria Math" panose="02040503050406030204" pitchFamily="18" charset="0"/>
                      </a:rPr>
                      <m:t> </m:t>
                    </m:r>
                    <m:r>
                      <a:rPr lang="en-US" sz="2800" i="1" smtClean="0">
                        <a:latin typeface="Cambria Math" panose="02040503050406030204" pitchFamily="18" charset="0"/>
                      </a:rPr>
                      <m:t>⃪</m:t>
                    </m:r>
                  </m:oMath>
                </a14:m>
                <a:r>
                  <a:rPr lang="en-US" sz="2800" dirty="0"/>
                  <a:t> </a:t>
                </a:r>
                <a14:m>
                  <m:oMath xmlns:m="http://schemas.openxmlformats.org/officeDocument/2006/math">
                    <m:nary>
                      <m:naryPr>
                        <m:chr m:val="∑"/>
                        <m:ctrlPr>
                          <a:rPr lang="en-US" sz="2800" i="1" dirty="0" smtClean="0">
                            <a:latin typeface="Cambria Math" panose="02040503050406030204" pitchFamily="18" charset="0"/>
                          </a:rPr>
                        </m:ctrlPr>
                      </m:naryPr>
                      <m:sub>
                        <m:r>
                          <m:rPr>
                            <m:brk m:alnAt="23"/>
                          </m:rPr>
                          <a:rPr lang="en-US" sz="2800" b="0" i="1" dirty="0" smtClean="0">
                            <a:latin typeface="Cambria Math" panose="02040503050406030204" pitchFamily="18" charset="0"/>
                          </a:rPr>
                          <m:t>𝑖</m:t>
                        </m:r>
                        <m:r>
                          <a:rPr lang="en-US" sz="2800" b="0" i="1" dirty="0" smtClean="0">
                            <a:latin typeface="Cambria Math" panose="02040503050406030204" pitchFamily="18" charset="0"/>
                          </a:rPr>
                          <m:t>=1</m:t>
                        </m:r>
                      </m:sub>
                      <m:sup>
                        <m:r>
                          <a:rPr lang="en-US" sz="2800" b="0" i="1" dirty="0" smtClean="0">
                            <a:latin typeface="Cambria Math" panose="02040503050406030204" pitchFamily="18" charset="0"/>
                          </a:rPr>
                          <m:t>𝑀</m:t>
                        </m:r>
                      </m:sup>
                      <m:e>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𝑤</m:t>
                            </m:r>
                          </m:e>
                          <m:sub>
                            <m:r>
                              <a:rPr lang="en-US" sz="2800" b="0" i="1" dirty="0" smtClean="0">
                                <a:latin typeface="Cambria Math" panose="02040503050406030204" pitchFamily="18" charset="0"/>
                              </a:rPr>
                              <m:t>𝑖</m:t>
                            </m:r>
                          </m:sub>
                        </m:sSub>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𝑥</m:t>
                            </m:r>
                          </m:e>
                          <m:sub>
                            <m:r>
                              <a:rPr lang="en-US" sz="2800" b="0" i="1" dirty="0" smtClean="0">
                                <a:latin typeface="Cambria Math" panose="02040503050406030204" pitchFamily="18" charset="0"/>
                              </a:rPr>
                              <m:t>𝑖</m:t>
                            </m:r>
                          </m:sub>
                        </m:sSub>
                      </m:e>
                    </m:nary>
                  </m:oMath>
                </a14:m>
                <a:endParaRPr lang="en-US" sz="2800" dirty="0"/>
              </a:p>
              <a:p>
                <a:pPr marL="514350" indent="-514350">
                  <a:buFont typeface="+mj-lt"/>
                  <a:buAutoNum type="arabicParenR"/>
                </a:pPr>
                <a:r>
                  <a:rPr lang="en-US" sz="2800" dirty="0"/>
                  <a:t>If score &gt; b</a:t>
                </a:r>
              </a:p>
              <a:p>
                <a:pPr marL="514350" indent="-514350">
                  <a:buFont typeface="+mj-lt"/>
                  <a:buAutoNum type="arabicParenR"/>
                </a:pPr>
                <a:r>
                  <a:rPr lang="en-US" sz="2800" dirty="0"/>
                  <a:t>  then return 1</a:t>
                </a:r>
              </a:p>
              <a:p>
                <a:pPr marL="514350" indent="-514350">
                  <a:buFont typeface="+mj-lt"/>
                  <a:buAutoNum type="arabicParenR"/>
                </a:pPr>
                <a:r>
                  <a:rPr lang="en-US" sz="2800" dirty="0"/>
                  <a:t>  else return 0</a:t>
                </a:r>
              </a:p>
            </p:txBody>
          </p:sp>
        </mc:Choice>
        <mc:Fallback xmlns="">
          <p:sp>
            <p:nvSpPr>
              <p:cNvPr id="45" name="TextBox 44"/>
              <p:cNvSpPr txBox="1">
                <a:spLocks noRot="1" noChangeAspect="1" noMove="1" noResize="1" noEditPoints="1" noAdjustHandles="1" noChangeArrowheads="1" noChangeShapeType="1" noTextEdit="1"/>
              </p:cNvSpPr>
              <p:nvPr/>
            </p:nvSpPr>
            <p:spPr>
              <a:xfrm>
                <a:off x="355337" y="2601834"/>
                <a:ext cx="4726740" cy="2270301"/>
              </a:xfrm>
              <a:prstGeom prst="rect">
                <a:avLst/>
              </a:prstGeom>
              <a:blipFill>
                <a:blip r:embed="rId6"/>
                <a:stretch>
                  <a:fillRect l="-2448" r="-3737"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1039584" y="1859551"/>
                <a:ext cx="1587760" cy="523220"/>
              </a:xfrm>
              <a:prstGeom prst="rect">
                <a:avLst/>
              </a:prstGeom>
              <a:noFill/>
            </p:spPr>
            <p:txBody>
              <a:bodyPr wrap="square" rtlCol="0">
                <a:spAutoFit/>
              </a:bodyPr>
              <a:lstStyle/>
              <a:p>
                <a14:m>
                  <m:oMath xmlns:m="http://schemas.openxmlformats.org/officeDocument/2006/math">
                    <m:sSup>
                      <m:sSupPr>
                        <m:ctrlPr>
                          <a:rPr lang="en-US" sz="2800" i="1" smtClean="0">
                            <a:latin typeface="Cambria Math" panose="02040503050406030204" pitchFamily="18" charset="0"/>
                          </a:rPr>
                        </m:ctrlPr>
                      </m:sSupPr>
                      <m:e>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𝑤</m:t>
                            </m:r>
                          </m:e>
                        </m:acc>
                      </m:e>
                      <m:sup>
                        <m:r>
                          <a:rPr lang="en-US" sz="2800" b="0" i="1" smtClean="0">
                            <a:latin typeface="Cambria Math" panose="02040503050406030204" pitchFamily="18" charset="0"/>
                          </a:rPr>
                          <m:t>𝑇</m:t>
                        </m:r>
                      </m:sup>
                    </m:sSup>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𝑥</m:t>
                        </m:r>
                      </m:e>
                    </m:acc>
                  </m:oMath>
                </a14:m>
                <a:r>
                  <a:rPr lang="en-US" sz="2800" dirty="0"/>
                  <a:t> = b</a:t>
                </a:r>
              </a:p>
            </p:txBody>
          </p:sp>
        </mc:Choice>
        <mc:Fallback xmlns="">
          <p:sp>
            <p:nvSpPr>
              <p:cNvPr id="52" name="TextBox 51"/>
              <p:cNvSpPr txBox="1">
                <a:spLocks noRot="1" noChangeAspect="1" noMove="1" noResize="1" noEditPoints="1" noAdjustHandles="1" noChangeArrowheads="1" noChangeShapeType="1" noTextEdit="1"/>
              </p:cNvSpPr>
              <p:nvPr/>
            </p:nvSpPr>
            <p:spPr>
              <a:xfrm>
                <a:off x="1039584" y="1859551"/>
                <a:ext cx="1587760" cy="523220"/>
              </a:xfrm>
              <a:prstGeom prst="rect">
                <a:avLst/>
              </a:prstGeom>
              <a:blipFill>
                <a:blip r:embed="rId7"/>
                <a:stretch>
                  <a:fillRect t="-12791" r="-1538" b="-30233"/>
                </a:stretch>
              </a:blipFill>
            </p:spPr>
            <p:txBody>
              <a:bodyPr/>
              <a:lstStyle/>
              <a:p>
                <a:r>
                  <a:rPr lang="en-US">
                    <a:noFill/>
                  </a:rPr>
                  <a:t> </a:t>
                </a:r>
              </a:p>
            </p:txBody>
          </p:sp>
        </mc:Fallback>
      </mc:AlternateContent>
    </p:spTree>
    <p:extLst>
      <p:ext uri="{BB962C8B-B14F-4D97-AF65-F5344CB8AC3E}">
        <p14:creationId xmlns:p14="http://schemas.microsoft.com/office/powerpoint/2010/main" val="4147341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40E5-A83E-4AAE-B6B8-0D0AFE895011}"/>
              </a:ext>
            </a:extLst>
          </p:cNvPr>
          <p:cNvSpPr>
            <a:spLocks noGrp="1"/>
          </p:cNvSpPr>
          <p:nvPr>
            <p:ph type="title"/>
          </p:nvPr>
        </p:nvSpPr>
        <p:spPr/>
        <p:txBody>
          <a:bodyPr>
            <a:normAutofit/>
          </a:bodyPr>
          <a:lstStyle/>
          <a:p>
            <a:r>
              <a:rPr lang="en-US" sz="8000" dirty="0"/>
              <a:t>Introduction</a:t>
            </a:r>
          </a:p>
        </p:txBody>
      </p:sp>
    </p:spTree>
    <p:extLst>
      <p:ext uri="{BB962C8B-B14F-4D97-AF65-F5344CB8AC3E}">
        <p14:creationId xmlns:p14="http://schemas.microsoft.com/office/powerpoint/2010/main" val="2587215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579708" y="1045029"/>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9190658" y="2181815"/>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646508" y="1138335"/>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036908" y="1502229"/>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377406" y="1356050"/>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145627" y="1026369"/>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79774" y="2321769"/>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543872" y="3530082"/>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545357" y="2862944"/>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133187" y="2446176"/>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469089" y="1719944"/>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004182" y="625152"/>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8481529" y="4935894"/>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Isosceles Triangle 14"/>
          <p:cNvSpPr/>
          <p:nvPr/>
        </p:nvSpPr>
        <p:spPr>
          <a:xfrm>
            <a:off x="8926288" y="4727511"/>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Isosceles Triangle 15"/>
          <p:cNvSpPr/>
          <p:nvPr/>
        </p:nvSpPr>
        <p:spPr>
          <a:xfrm>
            <a:off x="10014860" y="3873760"/>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Isosceles Triangle 16"/>
          <p:cNvSpPr/>
          <p:nvPr/>
        </p:nvSpPr>
        <p:spPr>
          <a:xfrm>
            <a:off x="8301138" y="5985588"/>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Isosceles Triangle 17"/>
          <p:cNvSpPr/>
          <p:nvPr/>
        </p:nvSpPr>
        <p:spPr>
          <a:xfrm>
            <a:off x="11358468" y="4164564"/>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Isosceles Triangle 18"/>
          <p:cNvSpPr/>
          <p:nvPr/>
        </p:nvSpPr>
        <p:spPr>
          <a:xfrm>
            <a:off x="10549815" y="4049486"/>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Isosceles Triangle 19"/>
          <p:cNvSpPr/>
          <p:nvPr/>
        </p:nvSpPr>
        <p:spPr>
          <a:xfrm>
            <a:off x="9691398" y="4582886"/>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Isosceles Triangle 20"/>
          <p:cNvSpPr/>
          <p:nvPr/>
        </p:nvSpPr>
        <p:spPr>
          <a:xfrm>
            <a:off x="9430141" y="5491065"/>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2" name="Isosceles Triangle 21"/>
          <p:cNvSpPr/>
          <p:nvPr/>
        </p:nvSpPr>
        <p:spPr>
          <a:xfrm>
            <a:off x="10873277" y="5080518"/>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Isosceles Triangle 22"/>
          <p:cNvSpPr/>
          <p:nvPr/>
        </p:nvSpPr>
        <p:spPr>
          <a:xfrm>
            <a:off x="10500051" y="5696339"/>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 name="Isosceles Triangle 23"/>
          <p:cNvSpPr/>
          <p:nvPr/>
        </p:nvSpPr>
        <p:spPr>
          <a:xfrm>
            <a:off x="11569962" y="5201816"/>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26" name="Straight Connector 25"/>
          <p:cNvCxnSpPr/>
          <p:nvPr/>
        </p:nvCxnSpPr>
        <p:spPr>
          <a:xfrm flipV="1">
            <a:off x="3956180" y="2957463"/>
            <a:ext cx="8052318" cy="1934896"/>
          </a:xfrm>
          <a:prstGeom prst="line">
            <a:avLst/>
          </a:prstGeom>
        </p:spPr>
        <p:style>
          <a:lnRef idx="3">
            <a:schemeClr val="accent4"/>
          </a:lnRef>
          <a:fillRef idx="0">
            <a:schemeClr val="accent4"/>
          </a:fillRef>
          <a:effectRef idx="2">
            <a:schemeClr val="accent4"/>
          </a:effectRef>
          <a:fontRef idx="minor">
            <a:schemeClr val="tx1"/>
          </a:fontRef>
        </p:style>
      </p:cxnSp>
      <p:cxnSp>
        <p:nvCxnSpPr>
          <p:cNvPr id="28" name="Straight Connector 27"/>
          <p:cNvCxnSpPr/>
          <p:nvPr/>
        </p:nvCxnSpPr>
        <p:spPr>
          <a:xfrm flipV="1">
            <a:off x="4665306" y="1321060"/>
            <a:ext cx="7444274" cy="5126393"/>
          </a:xfrm>
          <a:prstGeom prst="line">
            <a:avLst/>
          </a:prstGeom>
          <a:ln>
            <a:solidFill>
              <a:schemeClr val="tx2">
                <a:lumMod val="75000"/>
              </a:schemeClr>
            </a:solidFill>
          </a:ln>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flipV="1">
            <a:off x="4469363" y="2137923"/>
            <a:ext cx="7539135" cy="3497767"/>
          </a:xfrm>
          <a:prstGeom prst="line">
            <a:avLst/>
          </a:prstGeom>
          <a:ln>
            <a:solidFill>
              <a:srgbClr val="FFFF00"/>
            </a:solidFill>
          </a:ln>
        </p:spPr>
        <p:style>
          <a:lnRef idx="3">
            <a:schemeClr val="accent4"/>
          </a:lnRef>
          <a:fillRef idx="0">
            <a:schemeClr val="accent4"/>
          </a:fillRef>
          <a:effectRef idx="2">
            <a:schemeClr val="accent4"/>
          </a:effectRef>
          <a:fontRef idx="minor">
            <a:schemeClr val="tx1"/>
          </a:fontRef>
        </p:style>
      </p:cxnSp>
      <p:cxnSp>
        <p:nvCxnSpPr>
          <p:cNvPr id="30" name="Straight Connector 29"/>
          <p:cNvCxnSpPr/>
          <p:nvPr/>
        </p:nvCxnSpPr>
        <p:spPr>
          <a:xfrm flipV="1">
            <a:off x="3638939" y="3542523"/>
            <a:ext cx="8369559" cy="831208"/>
          </a:xfrm>
          <a:prstGeom prst="line">
            <a:avLst/>
          </a:prstGeom>
        </p:spPr>
        <p:style>
          <a:lnRef idx="3">
            <a:schemeClr val="accent5"/>
          </a:lnRef>
          <a:fillRef idx="0">
            <a:schemeClr val="accent5"/>
          </a:fillRef>
          <a:effectRef idx="2">
            <a:schemeClr val="accent5"/>
          </a:effectRef>
          <a:fontRef idx="minor">
            <a:schemeClr val="tx1"/>
          </a:fontRef>
        </p:style>
      </p:cxnSp>
      <p:cxnSp>
        <p:nvCxnSpPr>
          <p:cNvPr id="31" name="Straight Connector 30"/>
          <p:cNvCxnSpPr/>
          <p:nvPr/>
        </p:nvCxnSpPr>
        <p:spPr>
          <a:xfrm flipV="1">
            <a:off x="6204859" y="779891"/>
            <a:ext cx="5315340" cy="5818412"/>
          </a:xfrm>
          <a:prstGeom prst="line">
            <a:avLst/>
          </a:prstGeom>
        </p:spPr>
        <p:style>
          <a:lnRef idx="3">
            <a:schemeClr val="accent2"/>
          </a:lnRef>
          <a:fillRef idx="0">
            <a:schemeClr val="accent2"/>
          </a:fillRef>
          <a:effectRef idx="2">
            <a:schemeClr val="accent2"/>
          </a:effectRef>
          <a:fontRef idx="minor">
            <a:schemeClr val="tx1"/>
          </a:fontRef>
        </p:style>
      </p:cxnSp>
      <p:sp>
        <p:nvSpPr>
          <p:cNvPr id="42" name="TextBox 41"/>
          <p:cNvSpPr txBox="1"/>
          <p:nvPr/>
        </p:nvSpPr>
        <p:spPr>
          <a:xfrm>
            <a:off x="349898" y="593776"/>
            <a:ext cx="3220617" cy="523220"/>
          </a:xfrm>
          <a:prstGeom prst="rect">
            <a:avLst/>
          </a:prstGeom>
          <a:noFill/>
        </p:spPr>
        <p:txBody>
          <a:bodyPr wrap="square" rtlCol="0">
            <a:spAutoFit/>
          </a:bodyPr>
          <a:lstStyle/>
          <a:p>
            <a:r>
              <a:rPr lang="en-US" sz="2800" dirty="0"/>
              <a:t>Noise Document</a:t>
            </a:r>
          </a:p>
        </p:txBody>
      </p:sp>
      <p:sp>
        <p:nvSpPr>
          <p:cNvPr id="35" name="Isosceles Triangle 34"/>
          <p:cNvSpPr/>
          <p:nvPr/>
        </p:nvSpPr>
        <p:spPr>
          <a:xfrm>
            <a:off x="7340084" y="3446885"/>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Oval 35"/>
          <p:cNvSpPr/>
          <p:nvPr/>
        </p:nvSpPr>
        <p:spPr>
          <a:xfrm>
            <a:off x="9232650" y="4072038"/>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349897" y="1058672"/>
            <a:ext cx="3289042" cy="523220"/>
          </a:xfrm>
          <a:prstGeom prst="rect">
            <a:avLst/>
          </a:prstGeom>
          <a:noFill/>
        </p:spPr>
        <p:txBody>
          <a:bodyPr wrap="square" rtlCol="0">
            <a:spAutoFit/>
          </a:bodyPr>
          <a:lstStyle/>
          <a:p>
            <a:r>
              <a:rPr lang="en-US" sz="2800" dirty="0"/>
              <a:t>Linear </a:t>
            </a:r>
            <a:r>
              <a:rPr lang="en-US" sz="2800" dirty="0" err="1"/>
              <a:t>Separability</a:t>
            </a:r>
            <a:endParaRPr lang="en-US" sz="2800" dirty="0"/>
          </a:p>
        </p:txBody>
      </p:sp>
    </p:spTree>
    <p:extLst>
      <p:ext uri="{BB962C8B-B14F-4D97-AF65-F5344CB8AC3E}">
        <p14:creationId xmlns:p14="http://schemas.microsoft.com/office/powerpoint/2010/main" val="658299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709128" y="609600"/>
            <a:ext cx="4140338" cy="2362200"/>
          </a:xfrm>
        </p:spPr>
        <p:txBody>
          <a:bodyPr>
            <a:normAutofit/>
          </a:bodyPr>
          <a:lstStyle/>
          <a:p>
            <a:r>
              <a:rPr lang="en-US" sz="4400" dirty="0"/>
              <a:t>Nonlinear classifiers</a:t>
            </a:r>
          </a:p>
        </p:txBody>
      </p:sp>
      <p:sp>
        <p:nvSpPr>
          <p:cNvPr id="2" name="Text Placeholder 1"/>
          <p:cNvSpPr>
            <a:spLocks noGrp="1"/>
          </p:cNvSpPr>
          <p:nvPr>
            <p:ph type="body" sz="half" idx="2"/>
          </p:nvPr>
        </p:nvSpPr>
        <p:spPr/>
        <p:txBody>
          <a:bodyPr>
            <a:normAutofit/>
          </a:bodyPr>
          <a:lstStyle/>
          <a:p>
            <a:pPr marL="285750" indent="-285750">
              <a:buFont typeface="Wingdings" panose="05000000000000000000" pitchFamily="2" charset="2"/>
              <a:buChar char="q"/>
            </a:pPr>
            <a:r>
              <a:rPr lang="en-US" sz="4000" dirty="0"/>
              <a:t>KNN</a:t>
            </a:r>
          </a:p>
        </p:txBody>
      </p:sp>
      <p:grpSp>
        <p:nvGrpSpPr>
          <p:cNvPr id="3" name="Group 2"/>
          <p:cNvGrpSpPr/>
          <p:nvPr/>
        </p:nvGrpSpPr>
        <p:grpSpPr>
          <a:xfrm>
            <a:off x="5057566" y="139957"/>
            <a:ext cx="6969594" cy="6400801"/>
            <a:chOff x="2509935" y="102636"/>
            <a:chExt cx="7464490" cy="6643396"/>
          </a:xfrm>
        </p:grpSpPr>
        <p:sp>
          <p:nvSpPr>
            <p:cNvPr id="6" name="Oval 5"/>
            <p:cNvSpPr/>
            <p:nvPr/>
          </p:nvSpPr>
          <p:spPr>
            <a:xfrm>
              <a:off x="3442998" y="1035698"/>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957529" y="1175658"/>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509798" y="1129004"/>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948342" y="2494384"/>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240696" y="1346719"/>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15141" y="782218"/>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780538" y="1914333"/>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973367" y="3500535"/>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212781" y="3405672"/>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116293" y="3422780"/>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170648" y="2530151"/>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67472" y="615821"/>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6344819" y="4926563"/>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Isosceles Triangle 20"/>
            <p:cNvSpPr/>
            <p:nvPr/>
          </p:nvSpPr>
          <p:spPr>
            <a:xfrm>
              <a:off x="6789578" y="4718180"/>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2" name="Isosceles Triangle 21"/>
            <p:cNvSpPr/>
            <p:nvPr/>
          </p:nvSpPr>
          <p:spPr>
            <a:xfrm>
              <a:off x="7878150" y="3864429"/>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 name="Isosceles Triangle 23"/>
            <p:cNvSpPr/>
            <p:nvPr/>
          </p:nvSpPr>
          <p:spPr>
            <a:xfrm>
              <a:off x="4746177" y="5071187"/>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Isosceles Triangle 24"/>
            <p:cNvSpPr/>
            <p:nvPr/>
          </p:nvSpPr>
          <p:spPr>
            <a:xfrm>
              <a:off x="9221758" y="4155233"/>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Isosceles Triangle 25"/>
            <p:cNvSpPr/>
            <p:nvPr/>
          </p:nvSpPr>
          <p:spPr>
            <a:xfrm>
              <a:off x="8413105" y="4040155"/>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Isosceles Triangle 26"/>
            <p:cNvSpPr/>
            <p:nvPr/>
          </p:nvSpPr>
          <p:spPr>
            <a:xfrm>
              <a:off x="7554688" y="4573555"/>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Isosceles Triangle 27"/>
            <p:cNvSpPr/>
            <p:nvPr/>
          </p:nvSpPr>
          <p:spPr>
            <a:xfrm>
              <a:off x="7293431" y="5481734"/>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Isosceles Triangle 28"/>
            <p:cNvSpPr/>
            <p:nvPr/>
          </p:nvSpPr>
          <p:spPr>
            <a:xfrm>
              <a:off x="8736567" y="5071187"/>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Isosceles Triangle 29"/>
            <p:cNvSpPr/>
            <p:nvPr/>
          </p:nvSpPr>
          <p:spPr>
            <a:xfrm>
              <a:off x="8363341" y="5687008"/>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Isosceles Triangle 30"/>
            <p:cNvSpPr/>
            <p:nvPr/>
          </p:nvSpPr>
          <p:spPr>
            <a:xfrm>
              <a:off x="9433252" y="5192485"/>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Rectangle 31"/>
            <p:cNvSpPr/>
            <p:nvPr/>
          </p:nvSpPr>
          <p:spPr>
            <a:xfrm>
              <a:off x="2509935" y="102636"/>
              <a:ext cx="7464490" cy="6643396"/>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flipV="1">
              <a:off x="2509935" y="102636"/>
              <a:ext cx="7464490" cy="6643396"/>
            </a:xfrm>
            <a:prstGeom prst="line">
              <a:avLst/>
            </a:prstGeom>
            <a:ln w="381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4" name="Oval 33"/>
            <p:cNvSpPr/>
            <p:nvPr/>
          </p:nvSpPr>
          <p:spPr>
            <a:xfrm>
              <a:off x="6945089" y="1948544"/>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699314" y="1222311"/>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500467" y="4335623"/>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823792" y="657809"/>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416217" y="782218"/>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931026" y="192834"/>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901823" y="5649685"/>
              <a:ext cx="33590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a:off x="6344819" y="4043265"/>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2" name="Isosceles Triangle 41"/>
            <p:cNvSpPr/>
            <p:nvPr/>
          </p:nvSpPr>
          <p:spPr>
            <a:xfrm>
              <a:off x="6183092" y="6008913"/>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3" name="Isosceles Triangle 42"/>
            <p:cNvSpPr/>
            <p:nvPr/>
          </p:nvSpPr>
          <p:spPr>
            <a:xfrm>
              <a:off x="8761453" y="1195875"/>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4" name="Isosceles Triangle 43"/>
            <p:cNvSpPr/>
            <p:nvPr/>
          </p:nvSpPr>
          <p:spPr>
            <a:xfrm>
              <a:off x="7711754" y="2358312"/>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5" name="Isosceles Triangle 44"/>
            <p:cNvSpPr/>
            <p:nvPr/>
          </p:nvSpPr>
          <p:spPr>
            <a:xfrm>
              <a:off x="6836232" y="3209731"/>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6" name="Isosceles Triangle 45"/>
            <p:cNvSpPr/>
            <p:nvPr/>
          </p:nvSpPr>
          <p:spPr>
            <a:xfrm>
              <a:off x="9203100" y="2531707"/>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7" name="Isosceles Triangle 46"/>
            <p:cNvSpPr/>
            <p:nvPr/>
          </p:nvSpPr>
          <p:spPr>
            <a:xfrm>
              <a:off x="9548333" y="727787"/>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 name="Isosceles Triangle 47"/>
            <p:cNvSpPr/>
            <p:nvPr/>
          </p:nvSpPr>
          <p:spPr>
            <a:xfrm>
              <a:off x="9109800" y="6024465"/>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9" name="Isosceles Triangle 48"/>
            <p:cNvSpPr/>
            <p:nvPr/>
          </p:nvSpPr>
          <p:spPr>
            <a:xfrm>
              <a:off x="3135095" y="6307494"/>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 name="Isosceles Triangle 49"/>
            <p:cNvSpPr/>
            <p:nvPr/>
          </p:nvSpPr>
          <p:spPr>
            <a:xfrm>
              <a:off x="5925330" y="1432640"/>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1" name="Isosceles Triangle 50"/>
            <p:cNvSpPr/>
            <p:nvPr/>
          </p:nvSpPr>
          <p:spPr>
            <a:xfrm>
              <a:off x="6471957" y="1592425"/>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2" name="Isosceles Triangle 51"/>
            <p:cNvSpPr/>
            <p:nvPr/>
          </p:nvSpPr>
          <p:spPr>
            <a:xfrm>
              <a:off x="5704500" y="1861462"/>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3" name="Isosceles Triangle 52"/>
            <p:cNvSpPr/>
            <p:nvPr/>
          </p:nvSpPr>
          <p:spPr>
            <a:xfrm>
              <a:off x="6126711" y="1955152"/>
              <a:ext cx="323462" cy="28924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26784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40E5-A83E-4AAE-B6B8-0D0AFE895011}"/>
              </a:ext>
            </a:extLst>
          </p:cNvPr>
          <p:cNvSpPr>
            <a:spLocks noGrp="1"/>
          </p:cNvSpPr>
          <p:nvPr>
            <p:ph type="title"/>
          </p:nvPr>
        </p:nvSpPr>
        <p:spPr>
          <a:xfrm>
            <a:off x="1229244" y="1571626"/>
            <a:ext cx="9733512" cy="2852737"/>
          </a:xfrm>
        </p:spPr>
        <p:txBody>
          <a:bodyPr>
            <a:normAutofit fontScale="90000"/>
          </a:bodyPr>
          <a:lstStyle/>
          <a:p>
            <a:r>
              <a:rPr lang="en-US" sz="8000" i="1" dirty="0"/>
              <a:t>Classification with more than two classes</a:t>
            </a:r>
          </a:p>
        </p:txBody>
      </p:sp>
    </p:spTree>
    <p:extLst>
      <p:ext uri="{BB962C8B-B14F-4D97-AF65-F5344CB8AC3E}">
        <p14:creationId xmlns:p14="http://schemas.microsoft.com/office/powerpoint/2010/main" val="2273540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Any-of, </a:t>
            </a:r>
            <a:r>
              <a:rPr lang="en-US" dirty="0" err="1"/>
              <a:t>multilabel</a:t>
            </a:r>
            <a:r>
              <a:rPr lang="en-US" dirty="0"/>
              <a:t>, or </a:t>
            </a:r>
            <a:r>
              <a:rPr lang="en-US" dirty="0" err="1"/>
              <a:t>multivalue</a:t>
            </a:r>
            <a:r>
              <a:rPr lang="en-US" dirty="0"/>
              <a:t> classification</a:t>
            </a:r>
          </a:p>
        </p:txBody>
      </p:sp>
      <p:sp>
        <p:nvSpPr>
          <p:cNvPr id="6" name="Text Placeholder 5"/>
          <p:cNvSpPr>
            <a:spLocks noGrp="1"/>
          </p:cNvSpPr>
          <p:nvPr>
            <p:ph type="body" sz="half" idx="2"/>
          </p:nvPr>
        </p:nvSpPr>
        <p:spPr/>
        <p:txBody>
          <a:bodyPr/>
          <a:lstStyle/>
          <a:p>
            <a:r>
              <a:rPr lang="en-US" dirty="0"/>
              <a:t>Classification for classes that are not mutually exclusive.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2383" y="261257"/>
            <a:ext cx="6344817" cy="6344817"/>
          </a:xfrm>
          <a:prstGeom prst="rect">
            <a:avLst/>
          </a:prstGeom>
          <a:ln w="34925">
            <a:solidFill>
              <a:srgbClr val="FFFFFF"/>
            </a:solidFill>
          </a:ln>
          <a:effectLst/>
        </p:spPr>
      </p:pic>
      <p:pic>
        <p:nvPicPr>
          <p:cNvPr id="10" name="Picture 6" descr="Use links below to sav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6311" y="1249524"/>
            <a:ext cx="408716" cy="439218"/>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rot="2041805">
            <a:off x="6469085" y="2357546"/>
            <a:ext cx="3068751" cy="1220111"/>
          </a:xfrm>
          <a:custGeom>
            <a:avLst/>
            <a:gdLst>
              <a:gd name="connsiteX0" fmla="*/ 0 w 2444620"/>
              <a:gd name="connsiteY0" fmla="*/ 177282 h 709126"/>
              <a:gd name="connsiteX1" fmla="*/ 2090057 w 2444620"/>
              <a:gd name="connsiteY1" fmla="*/ 177282 h 709126"/>
              <a:gd name="connsiteX2" fmla="*/ 2090057 w 2444620"/>
              <a:gd name="connsiteY2" fmla="*/ 0 h 709126"/>
              <a:gd name="connsiteX3" fmla="*/ 2444620 w 2444620"/>
              <a:gd name="connsiteY3" fmla="*/ 354563 h 709126"/>
              <a:gd name="connsiteX4" fmla="*/ 2090057 w 2444620"/>
              <a:gd name="connsiteY4" fmla="*/ 709126 h 709126"/>
              <a:gd name="connsiteX5" fmla="*/ 2090057 w 2444620"/>
              <a:gd name="connsiteY5" fmla="*/ 531845 h 709126"/>
              <a:gd name="connsiteX6" fmla="*/ 0 w 2444620"/>
              <a:gd name="connsiteY6" fmla="*/ 531845 h 709126"/>
              <a:gd name="connsiteX7" fmla="*/ 0 w 2444620"/>
              <a:gd name="connsiteY7" fmla="*/ 177282 h 709126"/>
              <a:gd name="connsiteX0" fmla="*/ 478912 w 2444620"/>
              <a:gd name="connsiteY0" fmla="*/ 202908 h 709126"/>
              <a:gd name="connsiteX1" fmla="*/ 2090057 w 2444620"/>
              <a:gd name="connsiteY1" fmla="*/ 177282 h 709126"/>
              <a:gd name="connsiteX2" fmla="*/ 2090057 w 2444620"/>
              <a:gd name="connsiteY2" fmla="*/ 0 h 709126"/>
              <a:gd name="connsiteX3" fmla="*/ 2444620 w 2444620"/>
              <a:gd name="connsiteY3" fmla="*/ 354563 h 709126"/>
              <a:gd name="connsiteX4" fmla="*/ 2090057 w 2444620"/>
              <a:gd name="connsiteY4" fmla="*/ 709126 h 709126"/>
              <a:gd name="connsiteX5" fmla="*/ 2090057 w 2444620"/>
              <a:gd name="connsiteY5" fmla="*/ 531845 h 709126"/>
              <a:gd name="connsiteX6" fmla="*/ 0 w 2444620"/>
              <a:gd name="connsiteY6" fmla="*/ 531845 h 709126"/>
              <a:gd name="connsiteX7" fmla="*/ 478912 w 2444620"/>
              <a:gd name="connsiteY7" fmla="*/ 202908 h 709126"/>
              <a:gd name="connsiteX0" fmla="*/ 909117 w 2444620"/>
              <a:gd name="connsiteY0" fmla="*/ 306458 h 709126"/>
              <a:gd name="connsiteX1" fmla="*/ 2090057 w 2444620"/>
              <a:gd name="connsiteY1" fmla="*/ 177282 h 709126"/>
              <a:gd name="connsiteX2" fmla="*/ 2090057 w 2444620"/>
              <a:gd name="connsiteY2" fmla="*/ 0 h 709126"/>
              <a:gd name="connsiteX3" fmla="*/ 2444620 w 2444620"/>
              <a:gd name="connsiteY3" fmla="*/ 354563 h 709126"/>
              <a:gd name="connsiteX4" fmla="*/ 2090057 w 2444620"/>
              <a:gd name="connsiteY4" fmla="*/ 709126 h 709126"/>
              <a:gd name="connsiteX5" fmla="*/ 2090057 w 2444620"/>
              <a:gd name="connsiteY5" fmla="*/ 531845 h 709126"/>
              <a:gd name="connsiteX6" fmla="*/ 0 w 2444620"/>
              <a:gd name="connsiteY6" fmla="*/ 531845 h 709126"/>
              <a:gd name="connsiteX7" fmla="*/ 909117 w 2444620"/>
              <a:gd name="connsiteY7" fmla="*/ 306458 h 709126"/>
              <a:gd name="connsiteX0" fmla="*/ 909117 w 2444620"/>
              <a:gd name="connsiteY0" fmla="*/ 306458 h 709126"/>
              <a:gd name="connsiteX1" fmla="*/ 2090057 w 2444620"/>
              <a:gd name="connsiteY1" fmla="*/ 177282 h 709126"/>
              <a:gd name="connsiteX2" fmla="*/ 2090057 w 2444620"/>
              <a:gd name="connsiteY2" fmla="*/ 0 h 709126"/>
              <a:gd name="connsiteX3" fmla="*/ 2444620 w 2444620"/>
              <a:gd name="connsiteY3" fmla="*/ 354563 h 709126"/>
              <a:gd name="connsiteX4" fmla="*/ 2090057 w 2444620"/>
              <a:gd name="connsiteY4" fmla="*/ 709126 h 709126"/>
              <a:gd name="connsiteX5" fmla="*/ 2090057 w 2444620"/>
              <a:gd name="connsiteY5" fmla="*/ 531845 h 709126"/>
              <a:gd name="connsiteX6" fmla="*/ 0 w 2444620"/>
              <a:gd name="connsiteY6" fmla="*/ 531845 h 709126"/>
              <a:gd name="connsiteX7" fmla="*/ 909117 w 2444620"/>
              <a:gd name="connsiteY7" fmla="*/ 306458 h 709126"/>
              <a:gd name="connsiteX0" fmla="*/ 52616 w 2444620"/>
              <a:gd name="connsiteY0" fmla="*/ 321893 h 709126"/>
              <a:gd name="connsiteX1" fmla="*/ 2090057 w 2444620"/>
              <a:gd name="connsiteY1" fmla="*/ 177282 h 709126"/>
              <a:gd name="connsiteX2" fmla="*/ 2090057 w 2444620"/>
              <a:gd name="connsiteY2" fmla="*/ 0 h 709126"/>
              <a:gd name="connsiteX3" fmla="*/ 2444620 w 2444620"/>
              <a:gd name="connsiteY3" fmla="*/ 354563 h 709126"/>
              <a:gd name="connsiteX4" fmla="*/ 2090057 w 2444620"/>
              <a:gd name="connsiteY4" fmla="*/ 709126 h 709126"/>
              <a:gd name="connsiteX5" fmla="*/ 2090057 w 2444620"/>
              <a:gd name="connsiteY5" fmla="*/ 531845 h 709126"/>
              <a:gd name="connsiteX6" fmla="*/ 0 w 2444620"/>
              <a:gd name="connsiteY6" fmla="*/ 531845 h 709126"/>
              <a:gd name="connsiteX7" fmla="*/ 52616 w 2444620"/>
              <a:gd name="connsiteY7" fmla="*/ 321893 h 709126"/>
              <a:gd name="connsiteX0" fmla="*/ 6619 w 2398623"/>
              <a:gd name="connsiteY0" fmla="*/ 321893 h 709126"/>
              <a:gd name="connsiteX1" fmla="*/ 2044060 w 2398623"/>
              <a:gd name="connsiteY1" fmla="*/ 177282 h 709126"/>
              <a:gd name="connsiteX2" fmla="*/ 2044060 w 2398623"/>
              <a:gd name="connsiteY2" fmla="*/ 0 h 709126"/>
              <a:gd name="connsiteX3" fmla="*/ 2398623 w 2398623"/>
              <a:gd name="connsiteY3" fmla="*/ 354563 h 709126"/>
              <a:gd name="connsiteX4" fmla="*/ 2044060 w 2398623"/>
              <a:gd name="connsiteY4" fmla="*/ 709126 h 709126"/>
              <a:gd name="connsiteX5" fmla="*/ 2044060 w 2398623"/>
              <a:gd name="connsiteY5" fmla="*/ 531845 h 709126"/>
              <a:gd name="connsiteX6" fmla="*/ 0 w 2398623"/>
              <a:gd name="connsiteY6" fmla="*/ 433233 h 709126"/>
              <a:gd name="connsiteX7" fmla="*/ 6619 w 2398623"/>
              <a:gd name="connsiteY7" fmla="*/ 321893 h 709126"/>
              <a:gd name="connsiteX0" fmla="*/ 0 w 2425446"/>
              <a:gd name="connsiteY0" fmla="*/ 355735 h 709126"/>
              <a:gd name="connsiteX1" fmla="*/ 2070883 w 2425446"/>
              <a:gd name="connsiteY1" fmla="*/ 177282 h 709126"/>
              <a:gd name="connsiteX2" fmla="*/ 2070883 w 2425446"/>
              <a:gd name="connsiteY2" fmla="*/ 0 h 709126"/>
              <a:gd name="connsiteX3" fmla="*/ 2425446 w 2425446"/>
              <a:gd name="connsiteY3" fmla="*/ 354563 h 709126"/>
              <a:gd name="connsiteX4" fmla="*/ 2070883 w 2425446"/>
              <a:gd name="connsiteY4" fmla="*/ 709126 h 709126"/>
              <a:gd name="connsiteX5" fmla="*/ 2070883 w 2425446"/>
              <a:gd name="connsiteY5" fmla="*/ 531845 h 709126"/>
              <a:gd name="connsiteX6" fmla="*/ 26823 w 2425446"/>
              <a:gd name="connsiteY6" fmla="*/ 433233 h 709126"/>
              <a:gd name="connsiteX7" fmla="*/ 0 w 2425446"/>
              <a:gd name="connsiteY7" fmla="*/ 355735 h 709126"/>
              <a:gd name="connsiteX0" fmla="*/ 11242 w 2398623"/>
              <a:gd name="connsiteY0" fmla="*/ 228702 h 709126"/>
              <a:gd name="connsiteX1" fmla="*/ 2044060 w 2398623"/>
              <a:gd name="connsiteY1" fmla="*/ 177282 h 709126"/>
              <a:gd name="connsiteX2" fmla="*/ 2044060 w 2398623"/>
              <a:gd name="connsiteY2" fmla="*/ 0 h 709126"/>
              <a:gd name="connsiteX3" fmla="*/ 2398623 w 2398623"/>
              <a:gd name="connsiteY3" fmla="*/ 354563 h 709126"/>
              <a:gd name="connsiteX4" fmla="*/ 2044060 w 2398623"/>
              <a:gd name="connsiteY4" fmla="*/ 709126 h 709126"/>
              <a:gd name="connsiteX5" fmla="*/ 2044060 w 2398623"/>
              <a:gd name="connsiteY5" fmla="*/ 531845 h 709126"/>
              <a:gd name="connsiteX6" fmla="*/ 0 w 2398623"/>
              <a:gd name="connsiteY6" fmla="*/ 433233 h 709126"/>
              <a:gd name="connsiteX7" fmla="*/ 11242 w 2398623"/>
              <a:gd name="connsiteY7" fmla="*/ 228702 h 709126"/>
              <a:gd name="connsiteX0" fmla="*/ 1397 w 2388778"/>
              <a:gd name="connsiteY0" fmla="*/ 228702 h 709126"/>
              <a:gd name="connsiteX1" fmla="*/ 2034215 w 2388778"/>
              <a:gd name="connsiteY1" fmla="*/ 177282 h 709126"/>
              <a:gd name="connsiteX2" fmla="*/ 2034215 w 2388778"/>
              <a:gd name="connsiteY2" fmla="*/ 0 h 709126"/>
              <a:gd name="connsiteX3" fmla="*/ 2388778 w 2388778"/>
              <a:gd name="connsiteY3" fmla="*/ 354563 h 709126"/>
              <a:gd name="connsiteX4" fmla="*/ 2034215 w 2388778"/>
              <a:gd name="connsiteY4" fmla="*/ 709126 h 709126"/>
              <a:gd name="connsiteX5" fmla="*/ 2034215 w 2388778"/>
              <a:gd name="connsiteY5" fmla="*/ 531845 h 709126"/>
              <a:gd name="connsiteX6" fmla="*/ 0 w 2388778"/>
              <a:gd name="connsiteY6" fmla="*/ 347774 h 709126"/>
              <a:gd name="connsiteX7" fmla="*/ 1397 w 2388778"/>
              <a:gd name="connsiteY7" fmla="*/ 228702 h 709126"/>
              <a:gd name="connsiteX0" fmla="*/ 1398 w 2388778"/>
              <a:gd name="connsiteY0" fmla="*/ 228702 h 709126"/>
              <a:gd name="connsiteX1" fmla="*/ 2034215 w 2388778"/>
              <a:gd name="connsiteY1" fmla="*/ 177282 h 709126"/>
              <a:gd name="connsiteX2" fmla="*/ 2034215 w 2388778"/>
              <a:gd name="connsiteY2" fmla="*/ 0 h 709126"/>
              <a:gd name="connsiteX3" fmla="*/ 2388778 w 2388778"/>
              <a:gd name="connsiteY3" fmla="*/ 354563 h 709126"/>
              <a:gd name="connsiteX4" fmla="*/ 2034215 w 2388778"/>
              <a:gd name="connsiteY4" fmla="*/ 709126 h 709126"/>
              <a:gd name="connsiteX5" fmla="*/ 2034215 w 2388778"/>
              <a:gd name="connsiteY5" fmla="*/ 531845 h 709126"/>
              <a:gd name="connsiteX6" fmla="*/ 0 w 2388778"/>
              <a:gd name="connsiteY6" fmla="*/ 347774 h 709126"/>
              <a:gd name="connsiteX7" fmla="*/ 1398 w 2388778"/>
              <a:gd name="connsiteY7" fmla="*/ 228702 h 709126"/>
              <a:gd name="connsiteX0" fmla="*/ 34149 w 2388778"/>
              <a:gd name="connsiteY0" fmla="*/ 0 h 1184582"/>
              <a:gd name="connsiteX1" fmla="*/ 2034215 w 2388778"/>
              <a:gd name="connsiteY1" fmla="*/ 652738 h 1184582"/>
              <a:gd name="connsiteX2" fmla="*/ 2034215 w 2388778"/>
              <a:gd name="connsiteY2" fmla="*/ 475456 h 1184582"/>
              <a:gd name="connsiteX3" fmla="*/ 2388778 w 2388778"/>
              <a:gd name="connsiteY3" fmla="*/ 830019 h 1184582"/>
              <a:gd name="connsiteX4" fmla="*/ 2034215 w 2388778"/>
              <a:gd name="connsiteY4" fmla="*/ 1184582 h 1184582"/>
              <a:gd name="connsiteX5" fmla="*/ 2034215 w 2388778"/>
              <a:gd name="connsiteY5" fmla="*/ 1007301 h 1184582"/>
              <a:gd name="connsiteX6" fmla="*/ 0 w 2388778"/>
              <a:gd name="connsiteY6" fmla="*/ 823230 h 1184582"/>
              <a:gd name="connsiteX7" fmla="*/ 34149 w 2388778"/>
              <a:gd name="connsiteY7" fmla="*/ 0 h 1184582"/>
              <a:gd name="connsiteX0" fmla="*/ 23349 w 2377978"/>
              <a:gd name="connsiteY0" fmla="*/ 0 h 1184582"/>
              <a:gd name="connsiteX1" fmla="*/ 2023415 w 2377978"/>
              <a:gd name="connsiteY1" fmla="*/ 652738 h 1184582"/>
              <a:gd name="connsiteX2" fmla="*/ 2023415 w 2377978"/>
              <a:gd name="connsiteY2" fmla="*/ 475456 h 1184582"/>
              <a:gd name="connsiteX3" fmla="*/ 2377978 w 2377978"/>
              <a:gd name="connsiteY3" fmla="*/ 830019 h 1184582"/>
              <a:gd name="connsiteX4" fmla="*/ 2023415 w 2377978"/>
              <a:gd name="connsiteY4" fmla="*/ 1184582 h 1184582"/>
              <a:gd name="connsiteX5" fmla="*/ 2023415 w 2377978"/>
              <a:gd name="connsiteY5" fmla="*/ 1007301 h 1184582"/>
              <a:gd name="connsiteX6" fmla="*/ 0 w 2377978"/>
              <a:gd name="connsiteY6" fmla="*/ 127004 h 1184582"/>
              <a:gd name="connsiteX7" fmla="*/ 23349 w 2377978"/>
              <a:gd name="connsiteY7" fmla="*/ 0 h 1184582"/>
              <a:gd name="connsiteX0" fmla="*/ 23349 w 2377978"/>
              <a:gd name="connsiteY0" fmla="*/ 0 h 1184582"/>
              <a:gd name="connsiteX1" fmla="*/ 2023415 w 2377978"/>
              <a:gd name="connsiteY1" fmla="*/ 652738 h 1184582"/>
              <a:gd name="connsiteX2" fmla="*/ 2023415 w 2377978"/>
              <a:gd name="connsiteY2" fmla="*/ 475456 h 1184582"/>
              <a:gd name="connsiteX3" fmla="*/ 2377978 w 2377978"/>
              <a:gd name="connsiteY3" fmla="*/ 830019 h 1184582"/>
              <a:gd name="connsiteX4" fmla="*/ 2023415 w 2377978"/>
              <a:gd name="connsiteY4" fmla="*/ 1184582 h 1184582"/>
              <a:gd name="connsiteX5" fmla="*/ 2023415 w 2377978"/>
              <a:gd name="connsiteY5" fmla="*/ 1007301 h 1184582"/>
              <a:gd name="connsiteX6" fmla="*/ 0 w 2377978"/>
              <a:gd name="connsiteY6" fmla="*/ 127004 h 1184582"/>
              <a:gd name="connsiteX7" fmla="*/ 23349 w 2377978"/>
              <a:gd name="connsiteY7" fmla="*/ 0 h 1184582"/>
              <a:gd name="connsiteX0" fmla="*/ 23349 w 2377978"/>
              <a:gd name="connsiteY0" fmla="*/ 0 h 1184582"/>
              <a:gd name="connsiteX1" fmla="*/ 2023415 w 2377978"/>
              <a:gd name="connsiteY1" fmla="*/ 652738 h 1184582"/>
              <a:gd name="connsiteX2" fmla="*/ 2023415 w 2377978"/>
              <a:gd name="connsiteY2" fmla="*/ 475456 h 1184582"/>
              <a:gd name="connsiteX3" fmla="*/ 2377978 w 2377978"/>
              <a:gd name="connsiteY3" fmla="*/ 830019 h 1184582"/>
              <a:gd name="connsiteX4" fmla="*/ 2023415 w 2377978"/>
              <a:gd name="connsiteY4" fmla="*/ 1184582 h 1184582"/>
              <a:gd name="connsiteX5" fmla="*/ 2023415 w 2377978"/>
              <a:gd name="connsiteY5" fmla="*/ 1007301 h 1184582"/>
              <a:gd name="connsiteX6" fmla="*/ 0 w 2377978"/>
              <a:gd name="connsiteY6" fmla="*/ 127004 h 1184582"/>
              <a:gd name="connsiteX7" fmla="*/ 23349 w 2377978"/>
              <a:gd name="connsiteY7" fmla="*/ 0 h 1184582"/>
              <a:gd name="connsiteX0" fmla="*/ 23349 w 2377978"/>
              <a:gd name="connsiteY0" fmla="*/ 0 h 1184582"/>
              <a:gd name="connsiteX1" fmla="*/ 2051800 w 2377978"/>
              <a:gd name="connsiteY1" fmla="*/ 740510 h 1184582"/>
              <a:gd name="connsiteX2" fmla="*/ 2023415 w 2377978"/>
              <a:gd name="connsiteY2" fmla="*/ 475456 h 1184582"/>
              <a:gd name="connsiteX3" fmla="*/ 2377978 w 2377978"/>
              <a:gd name="connsiteY3" fmla="*/ 830019 h 1184582"/>
              <a:gd name="connsiteX4" fmla="*/ 2023415 w 2377978"/>
              <a:gd name="connsiteY4" fmla="*/ 1184582 h 1184582"/>
              <a:gd name="connsiteX5" fmla="*/ 2023415 w 2377978"/>
              <a:gd name="connsiteY5" fmla="*/ 1007301 h 1184582"/>
              <a:gd name="connsiteX6" fmla="*/ 0 w 2377978"/>
              <a:gd name="connsiteY6" fmla="*/ 127004 h 1184582"/>
              <a:gd name="connsiteX7" fmla="*/ 23349 w 2377978"/>
              <a:gd name="connsiteY7" fmla="*/ 0 h 1184582"/>
              <a:gd name="connsiteX0" fmla="*/ 23349 w 2377978"/>
              <a:gd name="connsiteY0" fmla="*/ 50890 h 1235472"/>
              <a:gd name="connsiteX1" fmla="*/ 2051800 w 2377978"/>
              <a:gd name="connsiteY1" fmla="*/ 791400 h 1235472"/>
              <a:gd name="connsiteX2" fmla="*/ 2023415 w 2377978"/>
              <a:gd name="connsiteY2" fmla="*/ 526346 h 1235472"/>
              <a:gd name="connsiteX3" fmla="*/ 2377978 w 2377978"/>
              <a:gd name="connsiteY3" fmla="*/ 880909 h 1235472"/>
              <a:gd name="connsiteX4" fmla="*/ 2023415 w 2377978"/>
              <a:gd name="connsiteY4" fmla="*/ 1235472 h 1235472"/>
              <a:gd name="connsiteX5" fmla="*/ 2023415 w 2377978"/>
              <a:gd name="connsiteY5" fmla="*/ 1058191 h 1235472"/>
              <a:gd name="connsiteX6" fmla="*/ 0 w 2377978"/>
              <a:gd name="connsiteY6" fmla="*/ 177894 h 1235472"/>
              <a:gd name="connsiteX7" fmla="*/ 23349 w 2377978"/>
              <a:gd name="connsiteY7" fmla="*/ 50890 h 1235472"/>
              <a:gd name="connsiteX0" fmla="*/ 23349 w 2377978"/>
              <a:gd name="connsiteY0" fmla="*/ 56017 h 1240599"/>
              <a:gd name="connsiteX1" fmla="*/ 2069255 w 2377978"/>
              <a:gd name="connsiteY1" fmla="*/ 679937 h 1240599"/>
              <a:gd name="connsiteX2" fmla="*/ 2023415 w 2377978"/>
              <a:gd name="connsiteY2" fmla="*/ 531473 h 1240599"/>
              <a:gd name="connsiteX3" fmla="*/ 2377978 w 2377978"/>
              <a:gd name="connsiteY3" fmla="*/ 886036 h 1240599"/>
              <a:gd name="connsiteX4" fmla="*/ 2023415 w 2377978"/>
              <a:gd name="connsiteY4" fmla="*/ 1240599 h 1240599"/>
              <a:gd name="connsiteX5" fmla="*/ 2023415 w 2377978"/>
              <a:gd name="connsiteY5" fmla="*/ 1063318 h 1240599"/>
              <a:gd name="connsiteX6" fmla="*/ 0 w 2377978"/>
              <a:gd name="connsiteY6" fmla="*/ 183021 h 1240599"/>
              <a:gd name="connsiteX7" fmla="*/ 23349 w 2377978"/>
              <a:gd name="connsiteY7" fmla="*/ 56017 h 1240599"/>
              <a:gd name="connsiteX0" fmla="*/ 23349 w 2377978"/>
              <a:gd name="connsiteY0" fmla="*/ 56017 h 1240599"/>
              <a:gd name="connsiteX1" fmla="*/ 2069255 w 2377978"/>
              <a:gd name="connsiteY1" fmla="*/ 679937 h 1240599"/>
              <a:gd name="connsiteX2" fmla="*/ 2023415 w 2377978"/>
              <a:gd name="connsiteY2" fmla="*/ 531473 h 1240599"/>
              <a:gd name="connsiteX3" fmla="*/ 2377978 w 2377978"/>
              <a:gd name="connsiteY3" fmla="*/ 886036 h 1240599"/>
              <a:gd name="connsiteX4" fmla="*/ 2023415 w 2377978"/>
              <a:gd name="connsiteY4" fmla="*/ 1240599 h 1240599"/>
              <a:gd name="connsiteX5" fmla="*/ 2023415 w 2377978"/>
              <a:gd name="connsiteY5" fmla="*/ 1063318 h 1240599"/>
              <a:gd name="connsiteX6" fmla="*/ 0 w 2377978"/>
              <a:gd name="connsiteY6" fmla="*/ 183021 h 1240599"/>
              <a:gd name="connsiteX7" fmla="*/ 23349 w 2377978"/>
              <a:gd name="connsiteY7" fmla="*/ 56017 h 1240599"/>
              <a:gd name="connsiteX0" fmla="*/ 23349 w 2377978"/>
              <a:gd name="connsiteY0" fmla="*/ 56017 h 1240599"/>
              <a:gd name="connsiteX1" fmla="*/ 2069255 w 2377978"/>
              <a:gd name="connsiteY1" fmla="*/ 679937 h 1240599"/>
              <a:gd name="connsiteX2" fmla="*/ 2023415 w 2377978"/>
              <a:gd name="connsiteY2" fmla="*/ 531473 h 1240599"/>
              <a:gd name="connsiteX3" fmla="*/ 2377978 w 2377978"/>
              <a:gd name="connsiteY3" fmla="*/ 886036 h 1240599"/>
              <a:gd name="connsiteX4" fmla="*/ 2023415 w 2377978"/>
              <a:gd name="connsiteY4" fmla="*/ 1240599 h 1240599"/>
              <a:gd name="connsiteX5" fmla="*/ 2023415 w 2377978"/>
              <a:gd name="connsiteY5" fmla="*/ 1063318 h 1240599"/>
              <a:gd name="connsiteX6" fmla="*/ 0 w 2377978"/>
              <a:gd name="connsiteY6" fmla="*/ 183021 h 1240599"/>
              <a:gd name="connsiteX7" fmla="*/ 23349 w 2377978"/>
              <a:gd name="connsiteY7" fmla="*/ 56017 h 1240599"/>
              <a:gd name="connsiteX0" fmla="*/ 23349 w 2377978"/>
              <a:gd name="connsiteY0" fmla="*/ 56017 h 1240599"/>
              <a:gd name="connsiteX1" fmla="*/ 2069255 w 2377978"/>
              <a:gd name="connsiteY1" fmla="*/ 679937 h 1240599"/>
              <a:gd name="connsiteX2" fmla="*/ 2023415 w 2377978"/>
              <a:gd name="connsiteY2" fmla="*/ 531473 h 1240599"/>
              <a:gd name="connsiteX3" fmla="*/ 2377978 w 2377978"/>
              <a:gd name="connsiteY3" fmla="*/ 886036 h 1240599"/>
              <a:gd name="connsiteX4" fmla="*/ 2023415 w 2377978"/>
              <a:gd name="connsiteY4" fmla="*/ 1240599 h 1240599"/>
              <a:gd name="connsiteX5" fmla="*/ 2023415 w 2377978"/>
              <a:gd name="connsiteY5" fmla="*/ 1063318 h 1240599"/>
              <a:gd name="connsiteX6" fmla="*/ 0 w 2377978"/>
              <a:gd name="connsiteY6" fmla="*/ 183021 h 1240599"/>
              <a:gd name="connsiteX7" fmla="*/ 23349 w 2377978"/>
              <a:gd name="connsiteY7" fmla="*/ 56017 h 1240599"/>
              <a:gd name="connsiteX0" fmla="*/ 23349 w 2377978"/>
              <a:gd name="connsiteY0" fmla="*/ 56017 h 1240599"/>
              <a:gd name="connsiteX1" fmla="*/ 2069255 w 2377978"/>
              <a:gd name="connsiteY1" fmla="*/ 679937 h 1240599"/>
              <a:gd name="connsiteX2" fmla="*/ 2023415 w 2377978"/>
              <a:gd name="connsiteY2" fmla="*/ 531473 h 1240599"/>
              <a:gd name="connsiteX3" fmla="*/ 2377978 w 2377978"/>
              <a:gd name="connsiteY3" fmla="*/ 886036 h 1240599"/>
              <a:gd name="connsiteX4" fmla="*/ 2023415 w 2377978"/>
              <a:gd name="connsiteY4" fmla="*/ 1240599 h 1240599"/>
              <a:gd name="connsiteX5" fmla="*/ 2023415 w 2377978"/>
              <a:gd name="connsiteY5" fmla="*/ 1063318 h 1240599"/>
              <a:gd name="connsiteX6" fmla="*/ 0 w 2377978"/>
              <a:gd name="connsiteY6" fmla="*/ 183021 h 1240599"/>
              <a:gd name="connsiteX7" fmla="*/ 23349 w 2377978"/>
              <a:gd name="connsiteY7" fmla="*/ 56017 h 1240599"/>
              <a:gd name="connsiteX0" fmla="*/ 15591 w 2370220"/>
              <a:gd name="connsiteY0" fmla="*/ 56017 h 1240599"/>
              <a:gd name="connsiteX1" fmla="*/ 2061497 w 2370220"/>
              <a:gd name="connsiteY1" fmla="*/ 679937 h 1240599"/>
              <a:gd name="connsiteX2" fmla="*/ 2015657 w 2370220"/>
              <a:gd name="connsiteY2" fmla="*/ 531473 h 1240599"/>
              <a:gd name="connsiteX3" fmla="*/ 2370220 w 2370220"/>
              <a:gd name="connsiteY3" fmla="*/ 886036 h 1240599"/>
              <a:gd name="connsiteX4" fmla="*/ 2015657 w 2370220"/>
              <a:gd name="connsiteY4" fmla="*/ 1240599 h 1240599"/>
              <a:gd name="connsiteX5" fmla="*/ 2015657 w 2370220"/>
              <a:gd name="connsiteY5" fmla="*/ 1063318 h 1240599"/>
              <a:gd name="connsiteX6" fmla="*/ 0 w 2370220"/>
              <a:gd name="connsiteY6" fmla="*/ 131204 h 1240599"/>
              <a:gd name="connsiteX7" fmla="*/ 15591 w 2370220"/>
              <a:gd name="connsiteY7" fmla="*/ 56017 h 1240599"/>
              <a:gd name="connsiteX0" fmla="*/ 15591 w 2370220"/>
              <a:gd name="connsiteY0" fmla="*/ 56017 h 1240599"/>
              <a:gd name="connsiteX1" fmla="*/ 2061497 w 2370220"/>
              <a:gd name="connsiteY1" fmla="*/ 679937 h 1240599"/>
              <a:gd name="connsiteX2" fmla="*/ 2015657 w 2370220"/>
              <a:gd name="connsiteY2" fmla="*/ 531473 h 1240599"/>
              <a:gd name="connsiteX3" fmla="*/ 2370220 w 2370220"/>
              <a:gd name="connsiteY3" fmla="*/ 886036 h 1240599"/>
              <a:gd name="connsiteX4" fmla="*/ 2015657 w 2370220"/>
              <a:gd name="connsiteY4" fmla="*/ 1240599 h 1240599"/>
              <a:gd name="connsiteX5" fmla="*/ 2031788 w 2370220"/>
              <a:gd name="connsiteY5" fmla="*/ 1094248 h 1240599"/>
              <a:gd name="connsiteX6" fmla="*/ 0 w 2370220"/>
              <a:gd name="connsiteY6" fmla="*/ 131204 h 1240599"/>
              <a:gd name="connsiteX7" fmla="*/ 15591 w 2370220"/>
              <a:gd name="connsiteY7" fmla="*/ 56017 h 1240599"/>
              <a:gd name="connsiteX0" fmla="*/ 15591 w 2370220"/>
              <a:gd name="connsiteY0" fmla="*/ 56017 h 1240599"/>
              <a:gd name="connsiteX1" fmla="*/ 2061497 w 2370220"/>
              <a:gd name="connsiteY1" fmla="*/ 679937 h 1240599"/>
              <a:gd name="connsiteX2" fmla="*/ 2015657 w 2370220"/>
              <a:gd name="connsiteY2" fmla="*/ 531473 h 1240599"/>
              <a:gd name="connsiteX3" fmla="*/ 2370220 w 2370220"/>
              <a:gd name="connsiteY3" fmla="*/ 886036 h 1240599"/>
              <a:gd name="connsiteX4" fmla="*/ 2015657 w 2370220"/>
              <a:gd name="connsiteY4" fmla="*/ 1240599 h 1240599"/>
              <a:gd name="connsiteX5" fmla="*/ 2005959 w 2370220"/>
              <a:gd name="connsiteY5" fmla="*/ 1128090 h 1240599"/>
              <a:gd name="connsiteX6" fmla="*/ 0 w 2370220"/>
              <a:gd name="connsiteY6" fmla="*/ 131204 h 1240599"/>
              <a:gd name="connsiteX7" fmla="*/ 15591 w 2370220"/>
              <a:gd name="connsiteY7" fmla="*/ 56017 h 1240599"/>
              <a:gd name="connsiteX0" fmla="*/ 15591 w 2370220"/>
              <a:gd name="connsiteY0" fmla="*/ 56017 h 1220111"/>
              <a:gd name="connsiteX1" fmla="*/ 2061497 w 2370220"/>
              <a:gd name="connsiteY1" fmla="*/ 679937 h 1220111"/>
              <a:gd name="connsiteX2" fmla="*/ 2015657 w 2370220"/>
              <a:gd name="connsiteY2" fmla="*/ 531473 h 1220111"/>
              <a:gd name="connsiteX3" fmla="*/ 2370220 w 2370220"/>
              <a:gd name="connsiteY3" fmla="*/ 886036 h 1220111"/>
              <a:gd name="connsiteX4" fmla="*/ 1987579 w 2370220"/>
              <a:gd name="connsiteY4" fmla="*/ 1220111 h 1220111"/>
              <a:gd name="connsiteX5" fmla="*/ 2005959 w 2370220"/>
              <a:gd name="connsiteY5" fmla="*/ 1128090 h 1220111"/>
              <a:gd name="connsiteX6" fmla="*/ 0 w 2370220"/>
              <a:gd name="connsiteY6" fmla="*/ 131204 h 1220111"/>
              <a:gd name="connsiteX7" fmla="*/ 15591 w 2370220"/>
              <a:gd name="connsiteY7" fmla="*/ 56017 h 122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70220" h="1220111">
                <a:moveTo>
                  <a:pt x="15591" y="56017"/>
                </a:moveTo>
                <a:cubicBezTo>
                  <a:pt x="1169908" y="-237967"/>
                  <a:pt x="1667850" y="722996"/>
                  <a:pt x="2061497" y="679937"/>
                </a:cubicBezTo>
                <a:lnTo>
                  <a:pt x="2015657" y="531473"/>
                </a:lnTo>
                <a:lnTo>
                  <a:pt x="2370220" y="886036"/>
                </a:lnTo>
                <a:lnTo>
                  <a:pt x="1987579" y="1220111"/>
                </a:lnTo>
                <a:lnTo>
                  <a:pt x="2005959" y="1128090"/>
                </a:lnTo>
                <a:cubicBezTo>
                  <a:pt x="1331487" y="834658"/>
                  <a:pt x="916326" y="-11989"/>
                  <a:pt x="0" y="131204"/>
                </a:cubicBezTo>
                <a:lnTo>
                  <a:pt x="15591" y="56017"/>
                </a:lnTo>
                <a:close/>
              </a:path>
            </a:pathLst>
          </a:custGeom>
          <a:ln w="12700">
            <a:solidFill>
              <a:schemeClr val="tx1">
                <a:lumMod val="85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5" name="Right Arrow 4"/>
          <p:cNvSpPr/>
          <p:nvPr/>
        </p:nvSpPr>
        <p:spPr>
          <a:xfrm rot="634034">
            <a:off x="7066618" y="764134"/>
            <a:ext cx="1712381" cy="788247"/>
          </a:xfrm>
          <a:custGeom>
            <a:avLst/>
            <a:gdLst>
              <a:gd name="connsiteX0" fmla="*/ 0 w 1735301"/>
              <a:gd name="connsiteY0" fmla="*/ 103397 h 413587"/>
              <a:gd name="connsiteX1" fmla="*/ 1528508 w 1735301"/>
              <a:gd name="connsiteY1" fmla="*/ 103397 h 413587"/>
              <a:gd name="connsiteX2" fmla="*/ 1528508 w 1735301"/>
              <a:gd name="connsiteY2" fmla="*/ 0 h 413587"/>
              <a:gd name="connsiteX3" fmla="*/ 1735301 w 1735301"/>
              <a:gd name="connsiteY3" fmla="*/ 206794 h 413587"/>
              <a:gd name="connsiteX4" fmla="*/ 1528508 w 1735301"/>
              <a:gd name="connsiteY4" fmla="*/ 413587 h 413587"/>
              <a:gd name="connsiteX5" fmla="*/ 1528508 w 1735301"/>
              <a:gd name="connsiteY5" fmla="*/ 310190 h 413587"/>
              <a:gd name="connsiteX6" fmla="*/ 0 w 1735301"/>
              <a:gd name="connsiteY6" fmla="*/ 310190 h 413587"/>
              <a:gd name="connsiteX7" fmla="*/ 0 w 1735301"/>
              <a:gd name="connsiteY7" fmla="*/ 103397 h 413587"/>
              <a:gd name="connsiteX0" fmla="*/ 0 w 1735301"/>
              <a:gd name="connsiteY0" fmla="*/ 103397 h 810015"/>
              <a:gd name="connsiteX1" fmla="*/ 1528508 w 1735301"/>
              <a:gd name="connsiteY1" fmla="*/ 103397 h 810015"/>
              <a:gd name="connsiteX2" fmla="*/ 1528508 w 1735301"/>
              <a:gd name="connsiteY2" fmla="*/ 0 h 810015"/>
              <a:gd name="connsiteX3" fmla="*/ 1735301 w 1735301"/>
              <a:gd name="connsiteY3" fmla="*/ 206794 h 810015"/>
              <a:gd name="connsiteX4" fmla="*/ 1528508 w 1735301"/>
              <a:gd name="connsiteY4" fmla="*/ 413587 h 810015"/>
              <a:gd name="connsiteX5" fmla="*/ 1528508 w 1735301"/>
              <a:gd name="connsiteY5" fmla="*/ 310190 h 810015"/>
              <a:gd name="connsiteX6" fmla="*/ 17311 w 1735301"/>
              <a:gd name="connsiteY6" fmla="*/ 810015 h 810015"/>
              <a:gd name="connsiteX7" fmla="*/ 0 w 1735301"/>
              <a:gd name="connsiteY7" fmla="*/ 103397 h 810015"/>
              <a:gd name="connsiteX0" fmla="*/ 478 w 1717990"/>
              <a:gd name="connsiteY0" fmla="*/ 707539 h 810015"/>
              <a:gd name="connsiteX1" fmla="*/ 1511197 w 1717990"/>
              <a:gd name="connsiteY1" fmla="*/ 103397 h 810015"/>
              <a:gd name="connsiteX2" fmla="*/ 1511197 w 1717990"/>
              <a:gd name="connsiteY2" fmla="*/ 0 h 810015"/>
              <a:gd name="connsiteX3" fmla="*/ 1717990 w 1717990"/>
              <a:gd name="connsiteY3" fmla="*/ 206794 h 810015"/>
              <a:gd name="connsiteX4" fmla="*/ 1511197 w 1717990"/>
              <a:gd name="connsiteY4" fmla="*/ 413587 h 810015"/>
              <a:gd name="connsiteX5" fmla="*/ 1511197 w 1717990"/>
              <a:gd name="connsiteY5" fmla="*/ 310190 h 810015"/>
              <a:gd name="connsiteX6" fmla="*/ 0 w 1717990"/>
              <a:gd name="connsiteY6" fmla="*/ 810015 h 810015"/>
              <a:gd name="connsiteX7" fmla="*/ 478 w 1717990"/>
              <a:gd name="connsiteY7" fmla="*/ 707539 h 810015"/>
              <a:gd name="connsiteX0" fmla="*/ 478 w 1717990"/>
              <a:gd name="connsiteY0" fmla="*/ 707539 h 810015"/>
              <a:gd name="connsiteX1" fmla="*/ 1511197 w 1717990"/>
              <a:gd name="connsiteY1" fmla="*/ 103397 h 810015"/>
              <a:gd name="connsiteX2" fmla="*/ 1511197 w 1717990"/>
              <a:gd name="connsiteY2" fmla="*/ 0 h 810015"/>
              <a:gd name="connsiteX3" fmla="*/ 1717990 w 1717990"/>
              <a:gd name="connsiteY3" fmla="*/ 206794 h 810015"/>
              <a:gd name="connsiteX4" fmla="*/ 1511197 w 1717990"/>
              <a:gd name="connsiteY4" fmla="*/ 413587 h 810015"/>
              <a:gd name="connsiteX5" fmla="*/ 1511197 w 1717990"/>
              <a:gd name="connsiteY5" fmla="*/ 310190 h 810015"/>
              <a:gd name="connsiteX6" fmla="*/ 0 w 1717990"/>
              <a:gd name="connsiteY6" fmla="*/ 810015 h 810015"/>
              <a:gd name="connsiteX7" fmla="*/ 478 w 1717990"/>
              <a:gd name="connsiteY7" fmla="*/ 707539 h 810015"/>
              <a:gd name="connsiteX0" fmla="*/ 5611 w 1717990"/>
              <a:gd name="connsiteY0" fmla="*/ 735056 h 810015"/>
              <a:gd name="connsiteX1" fmla="*/ 1511197 w 1717990"/>
              <a:gd name="connsiteY1" fmla="*/ 103397 h 810015"/>
              <a:gd name="connsiteX2" fmla="*/ 1511197 w 1717990"/>
              <a:gd name="connsiteY2" fmla="*/ 0 h 810015"/>
              <a:gd name="connsiteX3" fmla="*/ 1717990 w 1717990"/>
              <a:gd name="connsiteY3" fmla="*/ 206794 h 810015"/>
              <a:gd name="connsiteX4" fmla="*/ 1511197 w 1717990"/>
              <a:gd name="connsiteY4" fmla="*/ 413587 h 810015"/>
              <a:gd name="connsiteX5" fmla="*/ 1511197 w 1717990"/>
              <a:gd name="connsiteY5" fmla="*/ 310190 h 810015"/>
              <a:gd name="connsiteX6" fmla="*/ 0 w 1717990"/>
              <a:gd name="connsiteY6" fmla="*/ 810015 h 810015"/>
              <a:gd name="connsiteX7" fmla="*/ 5611 w 1717990"/>
              <a:gd name="connsiteY7" fmla="*/ 735056 h 810015"/>
              <a:gd name="connsiteX0" fmla="*/ 2 w 1712381"/>
              <a:gd name="connsiteY0" fmla="*/ 735056 h 788247"/>
              <a:gd name="connsiteX1" fmla="*/ 1505588 w 1712381"/>
              <a:gd name="connsiteY1" fmla="*/ 103397 h 788247"/>
              <a:gd name="connsiteX2" fmla="*/ 1505588 w 1712381"/>
              <a:gd name="connsiteY2" fmla="*/ 0 h 788247"/>
              <a:gd name="connsiteX3" fmla="*/ 1712381 w 1712381"/>
              <a:gd name="connsiteY3" fmla="*/ 206794 h 788247"/>
              <a:gd name="connsiteX4" fmla="*/ 1505588 w 1712381"/>
              <a:gd name="connsiteY4" fmla="*/ 413587 h 788247"/>
              <a:gd name="connsiteX5" fmla="*/ 1505588 w 1712381"/>
              <a:gd name="connsiteY5" fmla="*/ 310190 h 788247"/>
              <a:gd name="connsiteX6" fmla="*/ 9314 w 1712381"/>
              <a:gd name="connsiteY6" fmla="*/ 788247 h 788247"/>
              <a:gd name="connsiteX7" fmla="*/ 2 w 1712381"/>
              <a:gd name="connsiteY7" fmla="*/ 735056 h 788247"/>
              <a:gd name="connsiteX0" fmla="*/ 2 w 1712381"/>
              <a:gd name="connsiteY0" fmla="*/ 735056 h 788247"/>
              <a:gd name="connsiteX1" fmla="*/ 1505588 w 1712381"/>
              <a:gd name="connsiteY1" fmla="*/ 103397 h 788247"/>
              <a:gd name="connsiteX2" fmla="*/ 1505588 w 1712381"/>
              <a:gd name="connsiteY2" fmla="*/ 0 h 788247"/>
              <a:gd name="connsiteX3" fmla="*/ 1712381 w 1712381"/>
              <a:gd name="connsiteY3" fmla="*/ 206794 h 788247"/>
              <a:gd name="connsiteX4" fmla="*/ 1505588 w 1712381"/>
              <a:gd name="connsiteY4" fmla="*/ 413587 h 788247"/>
              <a:gd name="connsiteX5" fmla="*/ 1505588 w 1712381"/>
              <a:gd name="connsiteY5" fmla="*/ 310190 h 788247"/>
              <a:gd name="connsiteX6" fmla="*/ 9314 w 1712381"/>
              <a:gd name="connsiteY6" fmla="*/ 788247 h 788247"/>
              <a:gd name="connsiteX7" fmla="*/ 2 w 1712381"/>
              <a:gd name="connsiteY7" fmla="*/ 735056 h 788247"/>
              <a:gd name="connsiteX0" fmla="*/ 2 w 1712381"/>
              <a:gd name="connsiteY0" fmla="*/ 735056 h 788247"/>
              <a:gd name="connsiteX1" fmla="*/ 1505588 w 1712381"/>
              <a:gd name="connsiteY1" fmla="*/ 103397 h 788247"/>
              <a:gd name="connsiteX2" fmla="*/ 1505588 w 1712381"/>
              <a:gd name="connsiteY2" fmla="*/ 0 h 788247"/>
              <a:gd name="connsiteX3" fmla="*/ 1712381 w 1712381"/>
              <a:gd name="connsiteY3" fmla="*/ 206794 h 788247"/>
              <a:gd name="connsiteX4" fmla="*/ 1505588 w 1712381"/>
              <a:gd name="connsiteY4" fmla="*/ 413587 h 788247"/>
              <a:gd name="connsiteX5" fmla="*/ 1505588 w 1712381"/>
              <a:gd name="connsiteY5" fmla="*/ 310190 h 788247"/>
              <a:gd name="connsiteX6" fmla="*/ 9314 w 1712381"/>
              <a:gd name="connsiteY6" fmla="*/ 788247 h 788247"/>
              <a:gd name="connsiteX7" fmla="*/ 2 w 1712381"/>
              <a:gd name="connsiteY7" fmla="*/ 735056 h 788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2381" h="788247">
                <a:moveTo>
                  <a:pt x="2" y="735056"/>
                </a:moveTo>
                <a:cubicBezTo>
                  <a:pt x="761016" y="438191"/>
                  <a:pt x="1002015" y="304778"/>
                  <a:pt x="1505588" y="103397"/>
                </a:cubicBezTo>
                <a:lnTo>
                  <a:pt x="1505588" y="0"/>
                </a:lnTo>
                <a:lnTo>
                  <a:pt x="1712381" y="206794"/>
                </a:lnTo>
                <a:lnTo>
                  <a:pt x="1505588" y="413587"/>
                </a:lnTo>
                <a:lnTo>
                  <a:pt x="1505588" y="310190"/>
                </a:lnTo>
                <a:cubicBezTo>
                  <a:pt x="1006830" y="469542"/>
                  <a:pt x="727115" y="531083"/>
                  <a:pt x="9314" y="788247"/>
                </a:cubicBezTo>
                <a:cubicBezTo>
                  <a:pt x="9473" y="754088"/>
                  <a:pt x="-157" y="769215"/>
                  <a:pt x="2" y="735056"/>
                </a:cubicBezTo>
                <a:close/>
              </a:path>
            </a:pathLst>
          </a:custGeom>
          <a:ln w="12700">
            <a:solidFill>
              <a:schemeClr val="tx1">
                <a:lumMod val="8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Right Arrow 4"/>
          <p:cNvSpPr/>
          <p:nvPr/>
        </p:nvSpPr>
        <p:spPr>
          <a:xfrm rot="5842482">
            <a:off x="6232282" y="2197704"/>
            <a:ext cx="1288843" cy="499423"/>
          </a:xfrm>
          <a:custGeom>
            <a:avLst/>
            <a:gdLst>
              <a:gd name="connsiteX0" fmla="*/ 0 w 1735301"/>
              <a:gd name="connsiteY0" fmla="*/ 103397 h 413587"/>
              <a:gd name="connsiteX1" fmla="*/ 1528508 w 1735301"/>
              <a:gd name="connsiteY1" fmla="*/ 103397 h 413587"/>
              <a:gd name="connsiteX2" fmla="*/ 1528508 w 1735301"/>
              <a:gd name="connsiteY2" fmla="*/ 0 h 413587"/>
              <a:gd name="connsiteX3" fmla="*/ 1735301 w 1735301"/>
              <a:gd name="connsiteY3" fmla="*/ 206794 h 413587"/>
              <a:gd name="connsiteX4" fmla="*/ 1528508 w 1735301"/>
              <a:gd name="connsiteY4" fmla="*/ 413587 h 413587"/>
              <a:gd name="connsiteX5" fmla="*/ 1528508 w 1735301"/>
              <a:gd name="connsiteY5" fmla="*/ 310190 h 413587"/>
              <a:gd name="connsiteX6" fmla="*/ 0 w 1735301"/>
              <a:gd name="connsiteY6" fmla="*/ 310190 h 413587"/>
              <a:gd name="connsiteX7" fmla="*/ 0 w 1735301"/>
              <a:gd name="connsiteY7" fmla="*/ 103397 h 413587"/>
              <a:gd name="connsiteX0" fmla="*/ 0 w 1735301"/>
              <a:gd name="connsiteY0" fmla="*/ 103397 h 810015"/>
              <a:gd name="connsiteX1" fmla="*/ 1528508 w 1735301"/>
              <a:gd name="connsiteY1" fmla="*/ 103397 h 810015"/>
              <a:gd name="connsiteX2" fmla="*/ 1528508 w 1735301"/>
              <a:gd name="connsiteY2" fmla="*/ 0 h 810015"/>
              <a:gd name="connsiteX3" fmla="*/ 1735301 w 1735301"/>
              <a:gd name="connsiteY3" fmla="*/ 206794 h 810015"/>
              <a:gd name="connsiteX4" fmla="*/ 1528508 w 1735301"/>
              <a:gd name="connsiteY4" fmla="*/ 413587 h 810015"/>
              <a:gd name="connsiteX5" fmla="*/ 1528508 w 1735301"/>
              <a:gd name="connsiteY5" fmla="*/ 310190 h 810015"/>
              <a:gd name="connsiteX6" fmla="*/ 17311 w 1735301"/>
              <a:gd name="connsiteY6" fmla="*/ 810015 h 810015"/>
              <a:gd name="connsiteX7" fmla="*/ 0 w 1735301"/>
              <a:gd name="connsiteY7" fmla="*/ 103397 h 810015"/>
              <a:gd name="connsiteX0" fmla="*/ 478 w 1717990"/>
              <a:gd name="connsiteY0" fmla="*/ 707539 h 810015"/>
              <a:gd name="connsiteX1" fmla="*/ 1511197 w 1717990"/>
              <a:gd name="connsiteY1" fmla="*/ 103397 h 810015"/>
              <a:gd name="connsiteX2" fmla="*/ 1511197 w 1717990"/>
              <a:gd name="connsiteY2" fmla="*/ 0 h 810015"/>
              <a:gd name="connsiteX3" fmla="*/ 1717990 w 1717990"/>
              <a:gd name="connsiteY3" fmla="*/ 206794 h 810015"/>
              <a:gd name="connsiteX4" fmla="*/ 1511197 w 1717990"/>
              <a:gd name="connsiteY4" fmla="*/ 413587 h 810015"/>
              <a:gd name="connsiteX5" fmla="*/ 1511197 w 1717990"/>
              <a:gd name="connsiteY5" fmla="*/ 310190 h 810015"/>
              <a:gd name="connsiteX6" fmla="*/ 0 w 1717990"/>
              <a:gd name="connsiteY6" fmla="*/ 810015 h 810015"/>
              <a:gd name="connsiteX7" fmla="*/ 478 w 1717990"/>
              <a:gd name="connsiteY7" fmla="*/ 707539 h 810015"/>
              <a:gd name="connsiteX0" fmla="*/ 478 w 1717990"/>
              <a:gd name="connsiteY0" fmla="*/ 707539 h 810015"/>
              <a:gd name="connsiteX1" fmla="*/ 1511197 w 1717990"/>
              <a:gd name="connsiteY1" fmla="*/ 103397 h 810015"/>
              <a:gd name="connsiteX2" fmla="*/ 1511197 w 1717990"/>
              <a:gd name="connsiteY2" fmla="*/ 0 h 810015"/>
              <a:gd name="connsiteX3" fmla="*/ 1717990 w 1717990"/>
              <a:gd name="connsiteY3" fmla="*/ 206794 h 810015"/>
              <a:gd name="connsiteX4" fmla="*/ 1511197 w 1717990"/>
              <a:gd name="connsiteY4" fmla="*/ 413587 h 810015"/>
              <a:gd name="connsiteX5" fmla="*/ 1511197 w 1717990"/>
              <a:gd name="connsiteY5" fmla="*/ 310190 h 810015"/>
              <a:gd name="connsiteX6" fmla="*/ 0 w 1717990"/>
              <a:gd name="connsiteY6" fmla="*/ 810015 h 810015"/>
              <a:gd name="connsiteX7" fmla="*/ 478 w 1717990"/>
              <a:gd name="connsiteY7" fmla="*/ 707539 h 810015"/>
              <a:gd name="connsiteX0" fmla="*/ 5611 w 1717990"/>
              <a:gd name="connsiteY0" fmla="*/ 735056 h 810015"/>
              <a:gd name="connsiteX1" fmla="*/ 1511197 w 1717990"/>
              <a:gd name="connsiteY1" fmla="*/ 103397 h 810015"/>
              <a:gd name="connsiteX2" fmla="*/ 1511197 w 1717990"/>
              <a:gd name="connsiteY2" fmla="*/ 0 h 810015"/>
              <a:gd name="connsiteX3" fmla="*/ 1717990 w 1717990"/>
              <a:gd name="connsiteY3" fmla="*/ 206794 h 810015"/>
              <a:gd name="connsiteX4" fmla="*/ 1511197 w 1717990"/>
              <a:gd name="connsiteY4" fmla="*/ 413587 h 810015"/>
              <a:gd name="connsiteX5" fmla="*/ 1511197 w 1717990"/>
              <a:gd name="connsiteY5" fmla="*/ 310190 h 810015"/>
              <a:gd name="connsiteX6" fmla="*/ 0 w 1717990"/>
              <a:gd name="connsiteY6" fmla="*/ 810015 h 810015"/>
              <a:gd name="connsiteX7" fmla="*/ 5611 w 1717990"/>
              <a:gd name="connsiteY7" fmla="*/ 735056 h 810015"/>
              <a:gd name="connsiteX0" fmla="*/ 2 w 1712381"/>
              <a:gd name="connsiteY0" fmla="*/ 735056 h 788247"/>
              <a:gd name="connsiteX1" fmla="*/ 1505588 w 1712381"/>
              <a:gd name="connsiteY1" fmla="*/ 103397 h 788247"/>
              <a:gd name="connsiteX2" fmla="*/ 1505588 w 1712381"/>
              <a:gd name="connsiteY2" fmla="*/ 0 h 788247"/>
              <a:gd name="connsiteX3" fmla="*/ 1712381 w 1712381"/>
              <a:gd name="connsiteY3" fmla="*/ 206794 h 788247"/>
              <a:gd name="connsiteX4" fmla="*/ 1505588 w 1712381"/>
              <a:gd name="connsiteY4" fmla="*/ 413587 h 788247"/>
              <a:gd name="connsiteX5" fmla="*/ 1505588 w 1712381"/>
              <a:gd name="connsiteY5" fmla="*/ 310190 h 788247"/>
              <a:gd name="connsiteX6" fmla="*/ 9314 w 1712381"/>
              <a:gd name="connsiteY6" fmla="*/ 788247 h 788247"/>
              <a:gd name="connsiteX7" fmla="*/ 2 w 1712381"/>
              <a:gd name="connsiteY7" fmla="*/ 735056 h 788247"/>
              <a:gd name="connsiteX0" fmla="*/ 2 w 1712381"/>
              <a:gd name="connsiteY0" fmla="*/ 735056 h 788247"/>
              <a:gd name="connsiteX1" fmla="*/ 1505588 w 1712381"/>
              <a:gd name="connsiteY1" fmla="*/ 103397 h 788247"/>
              <a:gd name="connsiteX2" fmla="*/ 1505588 w 1712381"/>
              <a:gd name="connsiteY2" fmla="*/ 0 h 788247"/>
              <a:gd name="connsiteX3" fmla="*/ 1712381 w 1712381"/>
              <a:gd name="connsiteY3" fmla="*/ 206794 h 788247"/>
              <a:gd name="connsiteX4" fmla="*/ 1505588 w 1712381"/>
              <a:gd name="connsiteY4" fmla="*/ 413587 h 788247"/>
              <a:gd name="connsiteX5" fmla="*/ 1505588 w 1712381"/>
              <a:gd name="connsiteY5" fmla="*/ 310190 h 788247"/>
              <a:gd name="connsiteX6" fmla="*/ 9314 w 1712381"/>
              <a:gd name="connsiteY6" fmla="*/ 788247 h 788247"/>
              <a:gd name="connsiteX7" fmla="*/ 2 w 1712381"/>
              <a:gd name="connsiteY7" fmla="*/ 735056 h 788247"/>
              <a:gd name="connsiteX0" fmla="*/ 2 w 1712381"/>
              <a:gd name="connsiteY0" fmla="*/ 735056 h 788247"/>
              <a:gd name="connsiteX1" fmla="*/ 1505588 w 1712381"/>
              <a:gd name="connsiteY1" fmla="*/ 103397 h 788247"/>
              <a:gd name="connsiteX2" fmla="*/ 1505588 w 1712381"/>
              <a:gd name="connsiteY2" fmla="*/ 0 h 788247"/>
              <a:gd name="connsiteX3" fmla="*/ 1712381 w 1712381"/>
              <a:gd name="connsiteY3" fmla="*/ 206794 h 788247"/>
              <a:gd name="connsiteX4" fmla="*/ 1505588 w 1712381"/>
              <a:gd name="connsiteY4" fmla="*/ 413587 h 788247"/>
              <a:gd name="connsiteX5" fmla="*/ 1505588 w 1712381"/>
              <a:gd name="connsiteY5" fmla="*/ 310190 h 788247"/>
              <a:gd name="connsiteX6" fmla="*/ 9314 w 1712381"/>
              <a:gd name="connsiteY6" fmla="*/ 788247 h 788247"/>
              <a:gd name="connsiteX7" fmla="*/ 2 w 1712381"/>
              <a:gd name="connsiteY7" fmla="*/ 735056 h 788247"/>
              <a:gd name="connsiteX0" fmla="*/ 426684 w 1703067"/>
              <a:gd name="connsiteY0" fmla="*/ 396373 h 788247"/>
              <a:gd name="connsiteX1" fmla="*/ 1496274 w 1703067"/>
              <a:gd name="connsiteY1" fmla="*/ 103397 h 788247"/>
              <a:gd name="connsiteX2" fmla="*/ 1496274 w 1703067"/>
              <a:gd name="connsiteY2" fmla="*/ 0 h 788247"/>
              <a:gd name="connsiteX3" fmla="*/ 1703067 w 1703067"/>
              <a:gd name="connsiteY3" fmla="*/ 206794 h 788247"/>
              <a:gd name="connsiteX4" fmla="*/ 1496274 w 1703067"/>
              <a:gd name="connsiteY4" fmla="*/ 413587 h 788247"/>
              <a:gd name="connsiteX5" fmla="*/ 1496274 w 1703067"/>
              <a:gd name="connsiteY5" fmla="*/ 310190 h 788247"/>
              <a:gd name="connsiteX6" fmla="*/ 0 w 1703067"/>
              <a:gd name="connsiteY6" fmla="*/ 788247 h 788247"/>
              <a:gd name="connsiteX7" fmla="*/ 426684 w 1703067"/>
              <a:gd name="connsiteY7" fmla="*/ 396373 h 788247"/>
              <a:gd name="connsiteX0" fmla="*/ 10 w 1276393"/>
              <a:gd name="connsiteY0" fmla="*/ 396373 h 535240"/>
              <a:gd name="connsiteX1" fmla="*/ 1069600 w 1276393"/>
              <a:gd name="connsiteY1" fmla="*/ 103397 h 535240"/>
              <a:gd name="connsiteX2" fmla="*/ 1069600 w 1276393"/>
              <a:gd name="connsiteY2" fmla="*/ 0 h 535240"/>
              <a:gd name="connsiteX3" fmla="*/ 1276393 w 1276393"/>
              <a:gd name="connsiteY3" fmla="*/ 206794 h 535240"/>
              <a:gd name="connsiteX4" fmla="*/ 1069600 w 1276393"/>
              <a:gd name="connsiteY4" fmla="*/ 413587 h 535240"/>
              <a:gd name="connsiteX5" fmla="*/ 1069600 w 1276393"/>
              <a:gd name="connsiteY5" fmla="*/ 310190 h 535240"/>
              <a:gd name="connsiteX6" fmla="*/ 1594 w 1276393"/>
              <a:gd name="connsiteY6" fmla="*/ 535240 h 535240"/>
              <a:gd name="connsiteX7" fmla="*/ 10 w 1276393"/>
              <a:gd name="connsiteY7" fmla="*/ 396373 h 535240"/>
              <a:gd name="connsiteX0" fmla="*/ 12460 w 1288843"/>
              <a:gd name="connsiteY0" fmla="*/ 396373 h 499423"/>
              <a:gd name="connsiteX1" fmla="*/ 1082050 w 1288843"/>
              <a:gd name="connsiteY1" fmla="*/ 103397 h 499423"/>
              <a:gd name="connsiteX2" fmla="*/ 1082050 w 1288843"/>
              <a:gd name="connsiteY2" fmla="*/ 0 h 499423"/>
              <a:gd name="connsiteX3" fmla="*/ 1288843 w 1288843"/>
              <a:gd name="connsiteY3" fmla="*/ 206794 h 499423"/>
              <a:gd name="connsiteX4" fmla="*/ 1082050 w 1288843"/>
              <a:gd name="connsiteY4" fmla="*/ 413587 h 499423"/>
              <a:gd name="connsiteX5" fmla="*/ 1082050 w 1288843"/>
              <a:gd name="connsiteY5" fmla="*/ 310190 h 499423"/>
              <a:gd name="connsiteX6" fmla="*/ 0 w 1288843"/>
              <a:gd name="connsiteY6" fmla="*/ 499423 h 499423"/>
              <a:gd name="connsiteX7" fmla="*/ 12460 w 1288843"/>
              <a:gd name="connsiteY7" fmla="*/ 396373 h 499423"/>
              <a:gd name="connsiteX0" fmla="*/ 16053 w 1288843"/>
              <a:gd name="connsiteY0" fmla="*/ 424133 h 499423"/>
              <a:gd name="connsiteX1" fmla="*/ 1082050 w 1288843"/>
              <a:gd name="connsiteY1" fmla="*/ 103397 h 499423"/>
              <a:gd name="connsiteX2" fmla="*/ 1082050 w 1288843"/>
              <a:gd name="connsiteY2" fmla="*/ 0 h 499423"/>
              <a:gd name="connsiteX3" fmla="*/ 1288843 w 1288843"/>
              <a:gd name="connsiteY3" fmla="*/ 206794 h 499423"/>
              <a:gd name="connsiteX4" fmla="*/ 1082050 w 1288843"/>
              <a:gd name="connsiteY4" fmla="*/ 413587 h 499423"/>
              <a:gd name="connsiteX5" fmla="*/ 1082050 w 1288843"/>
              <a:gd name="connsiteY5" fmla="*/ 310190 h 499423"/>
              <a:gd name="connsiteX6" fmla="*/ 0 w 1288843"/>
              <a:gd name="connsiteY6" fmla="*/ 499423 h 499423"/>
              <a:gd name="connsiteX7" fmla="*/ 16053 w 1288843"/>
              <a:gd name="connsiteY7" fmla="*/ 424133 h 499423"/>
              <a:gd name="connsiteX0" fmla="*/ 16053 w 1288843"/>
              <a:gd name="connsiteY0" fmla="*/ 424133 h 499423"/>
              <a:gd name="connsiteX1" fmla="*/ 1082050 w 1288843"/>
              <a:gd name="connsiteY1" fmla="*/ 103397 h 499423"/>
              <a:gd name="connsiteX2" fmla="*/ 1082050 w 1288843"/>
              <a:gd name="connsiteY2" fmla="*/ 0 h 499423"/>
              <a:gd name="connsiteX3" fmla="*/ 1288843 w 1288843"/>
              <a:gd name="connsiteY3" fmla="*/ 206794 h 499423"/>
              <a:gd name="connsiteX4" fmla="*/ 1082050 w 1288843"/>
              <a:gd name="connsiteY4" fmla="*/ 413587 h 499423"/>
              <a:gd name="connsiteX5" fmla="*/ 1082050 w 1288843"/>
              <a:gd name="connsiteY5" fmla="*/ 310190 h 499423"/>
              <a:gd name="connsiteX6" fmla="*/ 0 w 1288843"/>
              <a:gd name="connsiteY6" fmla="*/ 499423 h 499423"/>
              <a:gd name="connsiteX7" fmla="*/ 16053 w 1288843"/>
              <a:gd name="connsiteY7" fmla="*/ 424133 h 499423"/>
              <a:gd name="connsiteX0" fmla="*/ 16053 w 1288843"/>
              <a:gd name="connsiteY0" fmla="*/ 424133 h 499423"/>
              <a:gd name="connsiteX1" fmla="*/ 1082050 w 1288843"/>
              <a:gd name="connsiteY1" fmla="*/ 103397 h 499423"/>
              <a:gd name="connsiteX2" fmla="*/ 1082050 w 1288843"/>
              <a:gd name="connsiteY2" fmla="*/ 0 h 499423"/>
              <a:gd name="connsiteX3" fmla="*/ 1288843 w 1288843"/>
              <a:gd name="connsiteY3" fmla="*/ 206794 h 499423"/>
              <a:gd name="connsiteX4" fmla="*/ 1082050 w 1288843"/>
              <a:gd name="connsiteY4" fmla="*/ 413587 h 499423"/>
              <a:gd name="connsiteX5" fmla="*/ 1082050 w 1288843"/>
              <a:gd name="connsiteY5" fmla="*/ 310190 h 499423"/>
              <a:gd name="connsiteX6" fmla="*/ 0 w 1288843"/>
              <a:gd name="connsiteY6" fmla="*/ 499423 h 499423"/>
              <a:gd name="connsiteX7" fmla="*/ 16053 w 1288843"/>
              <a:gd name="connsiteY7" fmla="*/ 424133 h 49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8843" h="499423">
                <a:moveTo>
                  <a:pt x="16053" y="424133"/>
                </a:moveTo>
                <a:cubicBezTo>
                  <a:pt x="737659" y="113551"/>
                  <a:pt x="578477" y="304778"/>
                  <a:pt x="1082050" y="103397"/>
                </a:cubicBezTo>
                <a:lnTo>
                  <a:pt x="1082050" y="0"/>
                </a:lnTo>
                <a:lnTo>
                  <a:pt x="1288843" y="206794"/>
                </a:lnTo>
                <a:lnTo>
                  <a:pt x="1082050" y="413587"/>
                </a:lnTo>
                <a:lnTo>
                  <a:pt x="1082050" y="310190"/>
                </a:lnTo>
                <a:cubicBezTo>
                  <a:pt x="583292" y="469542"/>
                  <a:pt x="715734" y="298977"/>
                  <a:pt x="0" y="499423"/>
                </a:cubicBezTo>
                <a:cubicBezTo>
                  <a:pt x="159" y="465264"/>
                  <a:pt x="15894" y="458292"/>
                  <a:pt x="16053" y="424133"/>
                </a:cubicBezTo>
                <a:close/>
              </a:path>
            </a:pathLst>
          </a:custGeom>
          <a:ln w="12700">
            <a:solidFill>
              <a:schemeClr val="tx1">
                <a:lumMod val="8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EE3CB0-7576-4862-A112-D4AD1EFB99BC}"/>
              </a:ext>
            </a:extLst>
          </p:cNvPr>
          <p:cNvSpPr/>
          <p:nvPr/>
        </p:nvSpPr>
        <p:spPr>
          <a:xfrm>
            <a:off x="10855946" y="573482"/>
            <a:ext cx="718465" cy="584775"/>
          </a:xfrm>
          <a:prstGeom prst="rect">
            <a:avLst/>
          </a:prstGeom>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n-US" sz="3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UK</a:t>
            </a:r>
          </a:p>
        </p:txBody>
      </p:sp>
      <p:sp>
        <p:nvSpPr>
          <p:cNvPr id="13" name="Rectangle 12">
            <a:extLst>
              <a:ext uri="{FF2B5EF4-FFF2-40B4-BE49-F238E27FC236}">
                <a16:creationId xmlns:a16="http://schemas.microsoft.com/office/drawing/2014/main" id="{493D660E-ECF6-4AF2-9E22-39A53EA8658F}"/>
              </a:ext>
            </a:extLst>
          </p:cNvPr>
          <p:cNvSpPr/>
          <p:nvPr/>
        </p:nvSpPr>
        <p:spPr>
          <a:xfrm>
            <a:off x="5814527" y="5572708"/>
            <a:ext cx="1483567" cy="584775"/>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3200" dirty="0">
                <a:ln w="0"/>
                <a:solidFill>
                  <a:srgbClr val="00B050"/>
                </a:solidFill>
                <a:effectLst>
                  <a:reflection blurRad="6350" stA="53000" endA="300" endPos="35500" dir="5400000" sy="-90000" algn="bl" rotWithShape="0"/>
                </a:effectLst>
              </a:rPr>
              <a:t>CHINA</a:t>
            </a:r>
            <a:endParaRPr lang="en-US" sz="3200" b="0" cap="none" spc="0" dirty="0">
              <a:ln w="0"/>
              <a:solidFill>
                <a:srgbClr val="00B050"/>
              </a:solidFill>
              <a:effectLst>
                <a:reflection blurRad="6350" stA="53000" endA="300" endPos="35500" dir="5400000" sy="-90000" algn="bl" rotWithShape="0"/>
              </a:effectLst>
            </a:endParaRPr>
          </a:p>
        </p:txBody>
      </p:sp>
      <p:sp>
        <p:nvSpPr>
          <p:cNvPr id="14" name="Rectangle 13">
            <a:extLst>
              <a:ext uri="{FF2B5EF4-FFF2-40B4-BE49-F238E27FC236}">
                <a16:creationId xmlns:a16="http://schemas.microsoft.com/office/drawing/2014/main" id="{5F5A0B90-161F-4940-ADB0-1059E308BD72}"/>
              </a:ext>
            </a:extLst>
          </p:cNvPr>
          <p:cNvSpPr/>
          <p:nvPr/>
        </p:nvSpPr>
        <p:spPr>
          <a:xfrm>
            <a:off x="10363641" y="6040700"/>
            <a:ext cx="1523559" cy="584775"/>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n-US" sz="3200" dirty="0">
                <a:ln w="0"/>
                <a:solidFill>
                  <a:schemeClr val="tx2">
                    <a:lumMod val="50000"/>
                  </a:schemeClr>
                </a:solidFill>
                <a:effectLst>
                  <a:reflection blurRad="6350" stA="53000" endA="300" endPos="35500" dir="5400000" sy="-90000" algn="bl" rotWithShape="0"/>
                </a:effectLst>
              </a:rPr>
              <a:t>KENYA</a:t>
            </a:r>
            <a:endParaRPr lang="en-US" sz="3200" b="0" cap="none" spc="0" dirty="0">
              <a:ln w="0"/>
              <a:solidFill>
                <a:schemeClr val="tx2">
                  <a:lumMod val="50000"/>
                </a:schemeClr>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3097700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One-of, multinomial, </a:t>
            </a:r>
            <a:r>
              <a:rPr lang="en-US" dirty="0" err="1"/>
              <a:t>polytomous</a:t>
            </a:r>
            <a:r>
              <a:rPr lang="en-US" dirty="0"/>
              <a:t>, multiclass, or single-label classification</a:t>
            </a:r>
          </a:p>
        </p:txBody>
      </p:sp>
      <p:sp>
        <p:nvSpPr>
          <p:cNvPr id="6" name="Text Placeholder 5"/>
          <p:cNvSpPr>
            <a:spLocks noGrp="1"/>
          </p:cNvSpPr>
          <p:nvPr>
            <p:ph type="body" sz="half" idx="2"/>
          </p:nvPr>
        </p:nvSpPr>
        <p:spPr/>
        <p:txBody>
          <a:bodyPr/>
          <a:lstStyle/>
          <a:p>
            <a:r>
              <a:rPr lang="en-US" dirty="0">
                <a:effectLst/>
              </a:rPr>
              <a:t>The classes are mutually exclusive. </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2383" y="261257"/>
            <a:ext cx="6344817" cy="6344817"/>
          </a:xfrm>
          <a:prstGeom prst="rect">
            <a:avLst/>
          </a:prstGeom>
          <a:ln w="34925">
            <a:solidFill>
              <a:srgbClr val="FFFFFF"/>
            </a:solidFill>
          </a:ln>
          <a:effectLst/>
        </p:spPr>
      </p:pic>
      <p:pic>
        <p:nvPicPr>
          <p:cNvPr id="8" name="Picture 6" descr="Use links below to sav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0452" y="1249524"/>
            <a:ext cx="408716" cy="439218"/>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1"/>
          <p:cNvSpPr/>
          <p:nvPr/>
        </p:nvSpPr>
        <p:spPr>
          <a:xfrm rot="2041805">
            <a:off x="6469085" y="2357546"/>
            <a:ext cx="3068751" cy="1220111"/>
          </a:xfrm>
          <a:custGeom>
            <a:avLst/>
            <a:gdLst>
              <a:gd name="connsiteX0" fmla="*/ 0 w 2444620"/>
              <a:gd name="connsiteY0" fmla="*/ 177282 h 709126"/>
              <a:gd name="connsiteX1" fmla="*/ 2090057 w 2444620"/>
              <a:gd name="connsiteY1" fmla="*/ 177282 h 709126"/>
              <a:gd name="connsiteX2" fmla="*/ 2090057 w 2444620"/>
              <a:gd name="connsiteY2" fmla="*/ 0 h 709126"/>
              <a:gd name="connsiteX3" fmla="*/ 2444620 w 2444620"/>
              <a:gd name="connsiteY3" fmla="*/ 354563 h 709126"/>
              <a:gd name="connsiteX4" fmla="*/ 2090057 w 2444620"/>
              <a:gd name="connsiteY4" fmla="*/ 709126 h 709126"/>
              <a:gd name="connsiteX5" fmla="*/ 2090057 w 2444620"/>
              <a:gd name="connsiteY5" fmla="*/ 531845 h 709126"/>
              <a:gd name="connsiteX6" fmla="*/ 0 w 2444620"/>
              <a:gd name="connsiteY6" fmla="*/ 531845 h 709126"/>
              <a:gd name="connsiteX7" fmla="*/ 0 w 2444620"/>
              <a:gd name="connsiteY7" fmla="*/ 177282 h 709126"/>
              <a:gd name="connsiteX0" fmla="*/ 478912 w 2444620"/>
              <a:gd name="connsiteY0" fmla="*/ 202908 h 709126"/>
              <a:gd name="connsiteX1" fmla="*/ 2090057 w 2444620"/>
              <a:gd name="connsiteY1" fmla="*/ 177282 h 709126"/>
              <a:gd name="connsiteX2" fmla="*/ 2090057 w 2444620"/>
              <a:gd name="connsiteY2" fmla="*/ 0 h 709126"/>
              <a:gd name="connsiteX3" fmla="*/ 2444620 w 2444620"/>
              <a:gd name="connsiteY3" fmla="*/ 354563 h 709126"/>
              <a:gd name="connsiteX4" fmla="*/ 2090057 w 2444620"/>
              <a:gd name="connsiteY4" fmla="*/ 709126 h 709126"/>
              <a:gd name="connsiteX5" fmla="*/ 2090057 w 2444620"/>
              <a:gd name="connsiteY5" fmla="*/ 531845 h 709126"/>
              <a:gd name="connsiteX6" fmla="*/ 0 w 2444620"/>
              <a:gd name="connsiteY6" fmla="*/ 531845 h 709126"/>
              <a:gd name="connsiteX7" fmla="*/ 478912 w 2444620"/>
              <a:gd name="connsiteY7" fmla="*/ 202908 h 709126"/>
              <a:gd name="connsiteX0" fmla="*/ 909117 w 2444620"/>
              <a:gd name="connsiteY0" fmla="*/ 306458 h 709126"/>
              <a:gd name="connsiteX1" fmla="*/ 2090057 w 2444620"/>
              <a:gd name="connsiteY1" fmla="*/ 177282 h 709126"/>
              <a:gd name="connsiteX2" fmla="*/ 2090057 w 2444620"/>
              <a:gd name="connsiteY2" fmla="*/ 0 h 709126"/>
              <a:gd name="connsiteX3" fmla="*/ 2444620 w 2444620"/>
              <a:gd name="connsiteY3" fmla="*/ 354563 h 709126"/>
              <a:gd name="connsiteX4" fmla="*/ 2090057 w 2444620"/>
              <a:gd name="connsiteY4" fmla="*/ 709126 h 709126"/>
              <a:gd name="connsiteX5" fmla="*/ 2090057 w 2444620"/>
              <a:gd name="connsiteY5" fmla="*/ 531845 h 709126"/>
              <a:gd name="connsiteX6" fmla="*/ 0 w 2444620"/>
              <a:gd name="connsiteY6" fmla="*/ 531845 h 709126"/>
              <a:gd name="connsiteX7" fmla="*/ 909117 w 2444620"/>
              <a:gd name="connsiteY7" fmla="*/ 306458 h 709126"/>
              <a:gd name="connsiteX0" fmla="*/ 909117 w 2444620"/>
              <a:gd name="connsiteY0" fmla="*/ 306458 h 709126"/>
              <a:gd name="connsiteX1" fmla="*/ 2090057 w 2444620"/>
              <a:gd name="connsiteY1" fmla="*/ 177282 h 709126"/>
              <a:gd name="connsiteX2" fmla="*/ 2090057 w 2444620"/>
              <a:gd name="connsiteY2" fmla="*/ 0 h 709126"/>
              <a:gd name="connsiteX3" fmla="*/ 2444620 w 2444620"/>
              <a:gd name="connsiteY3" fmla="*/ 354563 h 709126"/>
              <a:gd name="connsiteX4" fmla="*/ 2090057 w 2444620"/>
              <a:gd name="connsiteY4" fmla="*/ 709126 h 709126"/>
              <a:gd name="connsiteX5" fmla="*/ 2090057 w 2444620"/>
              <a:gd name="connsiteY5" fmla="*/ 531845 h 709126"/>
              <a:gd name="connsiteX6" fmla="*/ 0 w 2444620"/>
              <a:gd name="connsiteY6" fmla="*/ 531845 h 709126"/>
              <a:gd name="connsiteX7" fmla="*/ 909117 w 2444620"/>
              <a:gd name="connsiteY7" fmla="*/ 306458 h 709126"/>
              <a:gd name="connsiteX0" fmla="*/ 52616 w 2444620"/>
              <a:gd name="connsiteY0" fmla="*/ 321893 h 709126"/>
              <a:gd name="connsiteX1" fmla="*/ 2090057 w 2444620"/>
              <a:gd name="connsiteY1" fmla="*/ 177282 h 709126"/>
              <a:gd name="connsiteX2" fmla="*/ 2090057 w 2444620"/>
              <a:gd name="connsiteY2" fmla="*/ 0 h 709126"/>
              <a:gd name="connsiteX3" fmla="*/ 2444620 w 2444620"/>
              <a:gd name="connsiteY3" fmla="*/ 354563 h 709126"/>
              <a:gd name="connsiteX4" fmla="*/ 2090057 w 2444620"/>
              <a:gd name="connsiteY4" fmla="*/ 709126 h 709126"/>
              <a:gd name="connsiteX5" fmla="*/ 2090057 w 2444620"/>
              <a:gd name="connsiteY5" fmla="*/ 531845 h 709126"/>
              <a:gd name="connsiteX6" fmla="*/ 0 w 2444620"/>
              <a:gd name="connsiteY6" fmla="*/ 531845 h 709126"/>
              <a:gd name="connsiteX7" fmla="*/ 52616 w 2444620"/>
              <a:gd name="connsiteY7" fmla="*/ 321893 h 709126"/>
              <a:gd name="connsiteX0" fmla="*/ 6619 w 2398623"/>
              <a:gd name="connsiteY0" fmla="*/ 321893 h 709126"/>
              <a:gd name="connsiteX1" fmla="*/ 2044060 w 2398623"/>
              <a:gd name="connsiteY1" fmla="*/ 177282 h 709126"/>
              <a:gd name="connsiteX2" fmla="*/ 2044060 w 2398623"/>
              <a:gd name="connsiteY2" fmla="*/ 0 h 709126"/>
              <a:gd name="connsiteX3" fmla="*/ 2398623 w 2398623"/>
              <a:gd name="connsiteY3" fmla="*/ 354563 h 709126"/>
              <a:gd name="connsiteX4" fmla="*/ 2044060 w 2398623"/>
              <a:gd name="connsiteY4" fmla="*/ 709126 h 709126"/>
              <a:gd name="connsiteX5" fmla="*/ 2044060 w 2398623"/>
              <a:gd name="connsiteY5" fmla="*/ 531845 h 709126"/>
              <a:gd name="connsiteX6" fmla="*/ 0 w 2398623"/>
              <a:gd name="connsiteY6" fmla="*/ 433233 h 709126"/>
              <a:gd name="connsiteX7" fmla="*/ 6619 w 2398623"/>
              <a:gd name="connsiteY7" fmla="*/ 321893 h 709126"/>
              <a:gd name="connsiteX0" fmla="*/ 0 w 2425446"/>
              <a:gd name="connsiteY0" fmla="*/ 355735 h 709126"/>
              <a:gd name="connsiteX1" fmla="*/ 2070883 w 2425446"/>
              <a:gd name="connsiteY1" fmla="*/ 177282 h 709126"/>
              <a:gd name="connsiteX2" fmla="*/ 2070883 w 2425446"/>
              <a:gd name="connsiteY2" fmla="*/ 0 h 709126"/>
              <a:gd name="connsiteX3" fmla="*/ 2425446 w 2425446"/>
              <a:gd name="connsiteY3" fmla="*/ 354563 h 709126"/>
              <a:gd name="connsiteX4" fmla="*/ 2070883 w 2425446"/>
              <a:gd name="connsiteY4" fmla="*/ 709126 h 709126"/>
              <a:gd name="connsiteX5" fmla="*/ 2070883 w 2425446"/>
              <a:gd name="connsiteY5" fmla="*/ 531845 h 709126"/>
              <a:gd name="connsiteX6" fmla="*/ 26823 w 2425446"/>
              <a:gd name="connsiteY6" fmla="*/ 433233 h 709126"/>
              <a:gd name="connsiteX7" fmla="*/ 0 w 2425446"/>
              <a:gd name="connsiteY7" fmla="*/ 355735 h 709126"/>
              <a:gd name="connsiteX0" fmla="*/ 11242 w 2398623"/>
              <a:gd name="connsiteY0" fmla="*/ 228702 h 709126"/>
              <a:gd name="connsiteX1" fmla="*/ 2044060 w 2398623"/>
              <a:gd name="connsiteY1" fmla="*/ 177282 h 709126"/>
              <a:gd name="connsiteX2" fmla="*/ 2044060 w 2398623"/>
              <a:gd name="connsiteY2" fmla="*/ 0 h 709126"/>
              <a:gd name="connsiteX3" fmla="*/ 2398623 w 2398623"/>
              <a:gd name="connsiteY3" fmla="*/ 354563 h 709126"/>
              <a:gd name="connsiteX4" fmla="*/ 2044060 w 2398623"/>
              <a:gd name="connsiteY4" fmla="*/ 709126 h 709126"/>
              <a:gd name="connsiteX5" fmla="*/ 2044060 w 2398623"/>
              <a:gd name="connsiteY5" fmla="*/ 531845 h 709126"/>
              <a:gd name="connsiteX6" fmla="*/ 0 w 2398623"/>
              <a:gd name="connsiteY6" fmla="*/ 433233 h 709126"/>
              <a:gd name="connsiteX7" fmla="*/ 11242 w 2398623"/>
              <a:gd name="connsiteY7" fmla="*/ 228702 h 709126"/>
              <a:gd name="connsiteX0" fmla="*/ 1397 w 2388778"/>
              <a:gd name="connsiteY0" fmla="*/ 228702 h 709126"/>
              <a:gd name="connsiteX1" fmla="*/ 2034215 w 2388778"/>
              <a:gd name="connsiteY1" fmla="*/ 177282 h 709126"/>
              <a:gd name="connsiteX2" fmla="*/ 2034215 w 2388778"/>
              <a:gd name="connsiteY2" fmla="*/ 0 h 709126"/>
              <a:gd name="connsiteX3" fmla="*/ 2388778 w 2388778"/>
              <a:gd name="connsiteY3" fmla="*/ 354563 h 709126"/>
              <a:gd name="connsiteX4" fmla="*/ 2034215 w 2388778"/>
              <a:gd name="connsiteY4" fmla="*/ 709126 h 709126"/>
              <a:gd name="connsiteX5" fmla="*/ 2034215 w 2388778"/>
              <a:gd name="connsiteY5" fmla="*/ 531845 h 709126"/>
              <a:gd name="connsiteX6" fmla="*/ 0 w 2388778"/>
              <a:gd name="connsiteY6" fmla="*/ 347774 h 709126"/>
              <a:gd name="connsiteX7" fmla="*/ 1397 w 2388778"/>
              <a:gd name="connsiteY7" fmla="*/ 228702 h 709126"/>
              <a:gd name="connsiteX0" fmla="*/ 1398 w 2388778"/>
              <a:gd name="connsiteY0" fmla="*/ 228702 h 709126"/>
              <a:gd name="connsiteX1" fmla="*/ 2034215 w 2388778"/>
              <a:gd name="connsiteY1" fmla="*/ 177282 h 709126"/>
              <a:gd name="connsiteX2" fmla="*/ 2034215 w 2388778"/>
              <a:gd name="connsiteY2" fmla="*/ 0 h 709126"/>
              <a:gd name="connsiteX3" fmla="*/ 2388778 w 2388778"/>
              <a:gd name="connsiteY3" fmla="*/ 354563 h 709126"/>
              <a:gd name="connsiteX4" fmla="*/ 2034215 w 2388778"/>
              <a:gd name="connsiteY4" fmla="*/ 709126 h 709126"/>
              <a:gd name="connsiteX5" fmla="*/ 2034215 w 2388778"/>
              <a:gd name="connsiteY5" fmla="*/ 531845 h 709126"/>
              <a:gd name="connsiteX6" fmla="*/ 0 w 2388778"/>
              <a:gd name="connsiteY6" fmla="*/ 347774 h 709126"/>
              <a:gd name="connsiteX7" fmla="*/ 1398 w 2388778"/>
              <a:gd name="connsiteY7" fmla="*/ 228702 h 709126"/>
              <a:gd name="connsiteX0" fmla="*/ 34149 w 2388778"/>
              <a:gd name="connsiteY0" fmla="*/ 0 h 1184582"/>
              <a:gd name="connsiteX1" fmla="*/ 2034215 w 2388778"/>
              <a:gd name="connsiteY1" fmla="*/ 652738 h 1184582"/>
              <a:gd name="connsiteX2" fmla="*/ 2034215 w 2388778"/>
              <a:gd name="connsiteY2" fmla="*/ 475456 h 1184582"/>
              <a:gd name="connsiteX3" fmla="*/ 2388778 w 2388778"/>
              <a:gd name="connsiteY3" fmla="*/ 830019 h 1184582"/>
              <a:gd name="connsiteX4" fmla="*/ 2034215 w 2388778"/>
              <a:gd name="connsiteY4" fmla="*/ 1184582 h 1184582"/>
              <a:gd name="connsiteX5" fmla="*/ 2034215 w 2388778"/>
              <a:gd name="connsiteY5" fmla="*/ 1007301 h 1184582"/>
              <a:gd name="connsiteX6" fmla="*/ 0 w 2388778"/>
              <a:gd name="connsiteY6" fmla="*/ 823230 h 1184582"/>
              <a:gd name="connsiteX7" fmla="*/ 34149 w 2388778"/>
              <a:gd name="connsiteY7" fmla="*/ 0 h 1184582"/>
              <a:gd name="connsiteX0" fmla="*/ 23349 w 2377978"/>
              <a:gd name="connsiteY0" fmla="*/ 0 h 1184582"/>
              <a:gd name="connsiteX1" fmla="*/ 2023415 w 2377978"/>
              <a:gd name="connsiteY1" fmla="*/ 652738 h 1184582"/>
              <a:gd name="connsiteX2" fmla="*/ 2023415 w 2377978"/>
              <a:gd name="connsiteY2" fmla="*/ 475456 h 1184582"/>
              <a:gd name="connsiteX3" fmla="*/ 2377978 w 2377978"/>
              <a:gd name="connsiteY3" fmla="*/ 830019 h 1184582"/>
              <a:gd name="connsiteX4" fmla="*/ 2023415 w 2377978"/>
              <a:gd name="connsiteY4" fmla="*/ 1184582 h 1184582"/>
              <a:gd name="connsiteX5" fmla="*/ 2023415 w 2377978"/>
              <a:gd name="connsiteY5" fmla="*/ 1007301 h 1184582"/>
              <a:gd name="connsiteX6" fmla="*/ 0 w 2377978"/>
              <a:gd name="connsiteY6" fmla="*/ 127004 h 1184582"/>
              <a:gd name="connsiteX7" fmla="*/ 23349 w 2377978"/>
              <a:gd name="connsiteY7" fmla="*/ 0 h 1184582"/>
              <a:gd name="connsiteX0" fmla="*/ 23349 w 2377978"/>
              <a:gd name="connsiteY0" fmla="*/ 0 h 1184582"/>
              <a:gd name="connsiteX1" fmla="*/ 2023415 w 2377978"/>
              <a:gd name="connsiteY1" fmla="*/ 652738 h 1184582"/>
              <a:gd name="connsiteX2" fmla="*/ 2023415 w 2377978"/>
              <a:gd name="connsiteY2" fmla="*/ 475456 h 1184582"/>
              <a:gd name="connsiteX3" fmla="*/ 2377978 w 2377978"/>
              <a:gd name="connsiteY3" fmla="*/ 830019 h 1184582"/>
              <a:gd name="connsiteX4" fmla="*/ 2023415 w 2377978"/>
              <a:gd name="connsiteY4" fmla="*/ 1184582 h 1184582"/>
              <a:gd name="connsiteX5" fmla="*/ 2023415 w 2377978"/>
              <a:gd name="connsiteY5" fmla="*/ 1007301 h 1184582"/>
              <a:gd name="connsiteX6" fmla="*/ 0 w 2377978"/>
              <a:gd name="connsiteY6" fmla="*/ 127004 h 1184582"/>
              <a:gd name="connsiteX7" fmla="*/ 23349 w 2377978"/>
              <a:gd name="connsiteY7" fmla="*/ 0 h 1184582"/>
              <a:gd name="connsiteX0" fmla="*/ 23349 w 2377978"/>
              <a:gd name="connsiteY0" fmla="*/ 0 h 1184582"/>
              <a:gd name="connsiteX1" fmla="*/ 2023415 w 2377978"/>
              <a:gd name="connsiteY1" fmla="*/ 652738 h 1184582"/>
              <a:gd name="connsiteX2" fmla="*/ 2023415 w 2377978"/>
              <a:gd name="connsiteY2" fmla="*/ 475456 h 1184582"/>
              <a:gd name="connsiteX3" fmla="*/ 2377978 w 2377978"/>
              <a:gd name="connsiteY3" fmla="*/ 830019 h 1184582"/>
              <a:gd name="connsiteX4" fmla="*/ 2023415 w 2377978"/>
              <a:gd name="connsiteY4" fmla="*/ 1184582 h 1184582"/>
              <a:gd name="connsiteX5" fmla="*/ 2023415 w 2377978"/>
              <a:gd name="connsiteY5" fmla="*/ 1007301 h 1184582"/>
              <a:gd name="connsiteX6" fmla="*/ 0 w 2377978"/>
              <a:gd name="connsiteY6" fmla="*/ 127004 h 1184582"/>
              <a:gd name="connsiteX7" fmla="*/ 23349 w 2377978"/>
              <a:gd name="connsiteY7" fmla="*/ 0 h 1184582"/>
              <a:gd name="connsiteX0" fmla="*/ 23349 w 2377978"/>
              <a:gd name="connsiteY0" fmla="*/ 0 h 1184582"/>
              <a:gd name="connsiteX1" fmla="*/ 2051800 w 2377978"/>
              <a:gd name="connsiteY1" fmla="*/ 740510 h 1184582"/>
              <a:gd name="connsiteX2" fmla="*/ 2023415 w 2377978"/>
              <a:gd name="connsiteY2" fmla="*/ 475456 h 1184582"/>
              <a:gd name="connsiteX3" fmla="*/ 2377978 w 2377978"/>
              <a:gd name="connsiteY3" fmla="*/ 830019 h 1184582"/>
              <a:gd name="connsiteX4" fmla="*/ 2023415 w 2377978"/>
              <a:gd name="connsiteY4" fmla="*/ 1184582 h 1184582"/>
              <a:gd name="connsiteX5" fmla="*/ 2023415 w 2377978"/>
              <a:gd name="connsiteY5" fmla="*/ 1007301 h 1184582"/>
              <a:gd name="connsiteX6" fmla="*/ 0 w 2377978"/>
              <a:gd name="connsiteY6" fmla="*/ 127004 h 1184582"/>
              <a:gd name="connsiteX7" fmla="*/ 23349 w 2377978"/>
              <a:gd name="connsiteY7" fmla="*/ 0 h 1184582"/>
              <a:gd name="connsiteX0" fmla="*/ 23349 w 2377978"/>
              <a:gd name="connsiteY0" fmla="*/ 50890 h 1235472"/>
              <a:gd name="connsiteX1" fmla="*/ 2051800 w 2377978"/>
              <a:gd name="connsiteY1" fmla="*/ 791400 h 1235472"/>
              <a:gd name="connsiteX2" fmla="*/ 2023415 w 2377978"/>
              <a:gd name="connsiteY2" fmla="*/ 526346 h 1235472"/>
              <a:gd name="connsiteX3" fmla="*/ 2377978 w 2377978"/>
              <a:gd name="connsiteY3" fmla="*/ 880909 h 1235472"/>
              <a:gd name="connsiteX4" fmla="*/ 2023415 w 2377978"/>
              <a:gd name="connsiteY4" fmla="*/ 1235472 h 1235472"/>
              <a:gd name="connsiteX5" fmla="*/ 2023415 w 2377978"/>
              <a:gd name="connsiteY5" fmla="*/ 1058191 h 1235472"/>
              <a:gd name="connsiteX6" fmla="*/ 0 w 2377978"/>
              <a:gd name="connsiteY6" fmla="*/ 177894 h 1235472"/>
              <a:gd name="connsiteX7" fmla="*/ 23349 w 2377978"/>
              <a:gd name="connsiteY7" fmla="*/ 50890 h 1235472"/>
              <a:gd name="connsiteX0" fmla="*/ 23349 w 2377978"/>
              <a:gd name="connsiteY0" fmla="*/ 56017 h 1240599"/>
              <a:gd name="connsiteX1" fmla="*/ 2069255 w 2377978"/>
              <a:gd name="connsiteY1" fmla="*/ 679937 h 1240599"/>
              <a:gd name="connsiteX2" fmla="*/ 2023415 w 2377978"/>
              <a:gd name="connsiteY2" fmla="*/ 531473 h 1240599"/>
              <a:gd name="connsiteX3" fmla="*/ 2377978 w 2377978"/>
              <a:gd name="connsiteY3" fmla="*/ 886036 h 1240599"/>
              <a:gd name="connsiteX4" fmla="*/ 2023415 w 2377978"/>
              <a:gd name="connsiteY4" fmla="*/ 1240599 h 1240599"/>
              <a:gd name="connsiteX5" fmla="*/ 2023415 w 2377978"/>
              <a:gd name="connsiteY5" fmla="*/ 1063318 h 1240599"/>
              <a:gd name="connsiteX6" fmla="*/ 0 w 2377978"/>
              <a:gd name="connsiteY6" fmla="*/ 183021 h 1240599"/>
              <a:gd name="connsiteX7" fmla="*/ 23349 w 2377978"/>
              <a:gd name="connsiteY7" fmla="*/ 56017 h 1240599"/>
              <a:gd name="connsiteX0" fmla="*/ 23349 w 2377978"/>
              <a:gd name="connsiteY0" fmla="*/ 56017 h 1240599"/>
              <a:gd name="connsiteX1" fmla="*/ 2069255 w 2377978"/>
              <a:gd name="connsiteY1" fmla="*/ 679937 h 1240599"/>
              <a:gd name="connsiteX2" fmla="*/ 2023415 w 2377978"/>
              <a:gd name="connsiteY2" fmla="*/ 531473 h 1240599"/>
              <a:gd name="connsiteX3" fmla="*/ 2377978 w 2377978"/>
              <a:gd name="connsiteY3" fmla="*/ 886036 h 1240599"/>
              <a:gd name="connsiteX4" fmla="*/ 2023415 w 2377978"/>
              <a:gd name="connsiteY4" fmla="*/ 1240599 h 1240599"/>
              <a:gd name="connsiteX5" fmla="*/ 2023415 w 2377978"/>
              <a:gd name="connsiteY5" fmla="*/ 1063318 h 1240599"/>
              <a:gd name="connsiteX6" fmla="*/ 0 w 2377978"/>
              <a:gd name="connsiteY6" fmla="*/ 183021 h 1240599"/>
              <a:gd name="connsiteX7" fmla="*/ 23349 w 2377978"/>
              <a:gd name="connsiteY7" fmla="*/ 56017 h 1240599"/>
              <a:gd name="connsiteX0" fmla="*/ 23349 w 2377978"/>
              <a:gd name="connsiteY0" fmla="*/ 56017 h 1240599"/>
              <a:gd name="connsiteX1" fmla="*/ 2069255 w 2377978"/>
              <a:gd name="connsiteY1" fmla="*/ 679937 h 1240599"/>
              <a:gd name="connsiteX2" fmla="*/ 2023415 w 2377978"/>
              <a:gd name="connsiteY2" fmla="*/ 531473 h 1240599"/>
              <a:gd name="connsiteX3" fmla="*/ 2377978 w 2377978"/>
              <a:gd name="connsiteY3" fmla="*/ 886036 h 1240599"/>
              <a:gd name="connsiteX4" fmla="*/ 2023415 w 2377978"/>
              <a:gd name="connsiteY4" fmla="*/ 1240599 h 1240599"/>
              <a:gd name="connsiteX5" fmla="*/ 2023415 w 2377978"/>
              <a:gd name="connsiteY5" fmla="*/ 1063318 h 1240599"/>
              <a:gd name="connsiteX6" fmla="*/ 0 w 2377978"/>
              <a:gd name="connsiteY6" fmla="*/ 183021 h 1240599"/>
              <a:gd name="connsiteX7" fmla="*/ 23349 w 2377978"/>
              <a:gd name="connsiteY7" fmla="*/ 56017 h 1240599"/>
              <a:gd name="connsiteX0" fmla="*/ 23349 w 2377978"/>
              <a:gd name="connsiteY0" fmla="*/ 56017 h 1240599"/>
              <a:gd name="connsiteX1" fmla="*/ 2069255 w 2377978"/>
              <a:gd name="connsiteY1" fmla="*/ 679937 h 1240599"/>
              <a:gd name="connsiteX2" fmla="*/ 2023415 w 2377978"/>
              <a:gd name="connsiteY2" fmla="*/ 531473 h 1240599"/>
              <a:gd name="connsiteX3" fmla="*/ 2377978 w 2377978"/>
              <a:gd name="connsiteY3" fmla="*/ 886036 h 1240599"/>
              <a:gd name="connsiteX4" fmla="*/ 2023415 w 2377978"/>
              <a:gd name="connsiteY4" fmla="*/ 1240599 h 1240599"/>
              <a:gd name="connsiteX5" fmla="*/ 2023415 w 2377978"/>
              <a:gd name="connsiteY5" fmla="*/ 1063318 h 1240599"/>
              <a:gd name="connsiteX6" fmla="*/ 0 w 2377978"/>
              <a:gd name="connsiteY6" fmla="*/ 183021 h 1240599"/>
              <a:gd name="connsiteX7" fmla="*/ 23349 w 2377978"/>
              <a:gd name="connsiteY7" fmla="*/ 56017 h 1240599"/>
              <a:gd name="connsiteX0" fmla="*/ 23349 w 2377978"/>
              <a:gd name="connsiteY0" fmla="*/ 56017 h 1240599"/>
              <a:gd name="connsiteX1" fmla="*/ 2069255 w 2377978"/>
              <a:gd name="connsiteY1" fmla="*/ 679937 h 1240599"/>
              <a:gd name="connsiteX2" fmla="*/ 2023415 w 2377978"/>
              <a:gd name="connsiteY2" fmla="*/ 531473 h 1240599"/>
              <a:gd name="connsiteX3" fmla="*/ 2377978 w 2377978"/>
              <a:gd name="connsiteY3" fmla="*/ 886036 h 1240599"/>
              <a:gd name="connsiteX4" fmla="*/ 2023415 w 2377978"/>
              <a:gd name="connsiteY4" fmla="*/ 1240599 h 1240599"/>
              <a:gd name="connsiteX5" fmla="*/ 2023415 w 2377978"/>
              <a:gd name="connsiteY5" fmla="*/ 1063318 h 1240599"/>
              <a:gd name="connsiteX6" fmla="*/ 0 w 2377978"/>
              <a:gd name="connsiteY6" fmla="*/ 183021 h 1240599"/>
              <a:gd name="connsiteX7" fmla="*/ 23349 w 2377978"/>
              <a:gd name="connsiteY7" fmla="*/ 56017 h 1240599"/>
              <a:gd name="connsiteX0" fmla="*/ 15591 w 2370220"/>
              <a:gd name="connsiteY0" fmla="*/ 56017 h 1240599"/>
              <a:gd name="connsiteX1" fmla="*/ 2061497 w 2370220"/>
              <a:gd name="connsiteY1" fmla="*/ 679937 h 1240599"/>
              <a:gd name="connsiteX2" fmla="*/ 2015657 w 2370220"/>
              <a:gd name="connsiteY2" fmla="*/ 531473 h 1240599"/>
              <a:gd name="connsiteX3" fmla="*/ 2370220 w 2370220"/>
              <a:gd name="connsiteY3" fmla="*/ 886036 h 1240599"/>
              <a:gd name="connsiteX4" fmla="*/ 2015657 w 2370220"/>
              <a:gd name="connsiteY4" fmla="*/ 1240599 h 1240599"/>
              <a:gd name="connsiteX5" fmla="*/ 2015657 w 2370220"/>
              <a:gd name="connsiteY5" fmla="*/ 1063318 h 1240599"/>
              <a:gd name="connsiteX6" fmla="*/ 0 w 2370220"/>
              <a:gd name="connsiteY6" fmla="*/ 131204 h 1240599"/>
              <a:gd name="connsiteX7" fmla="*/ 15591 w 2370220"/>
              <a:gd name="connsiteY7" fmla="*/ 56017 h 1240599"/>
              <a:gd name="connsiteX0" fmla="*/ 15591 w 2370220"/>
              <a:gd name="connsiteY0" fmla="*/ 56017 h 1240599"/>
              <a:gd name="connsiteX1" fmla="*/ 2061497 w 2370220"/>
              <a:gd name="connsiteY1" fmla="*/ 679937 h 1240599"/>
              <a:gd name="connsiteX2" fmla="*/ 2015657 w 2370220"/>
              <a:gd name="connsiteY2" fmla="*/ 531473 h 1240599"/>
              <a:gd name="connsiteX3" fmla="*/ 2370220 w 2370220"/>
              <a:gd name="connsiteY3" fmla="*/ 886036 h 1240599"/>
              <a:gd name="connsiteX4" fmla="*/ 2015657 w 2370220"/>
              <a:gd name="connsiteY4" fmla="*/ 1240599 h 1240599"/>
              <a:gd name="connsiteX5" fmla="*/ 2031788 w 2370220"/>
              <a:gd name="connsiteY5" fmla="*/ 1094248 h 1240599"/>
              <a:gd name="connsiteX6" fmla="*/ 0 w 2370220"/>
              <a:gd name="connsiteY6" fmla="*/ 131204 h 1240599"/>
              <a:gd name="connsiteX7" fmla="*/ 15591 w 2370220"/>
              <a:gd name="connsiteY7" fmla="*/ 56017 h 1240599"/>
              <a:gd name="connsiteX0" fmla="*/ 15591 w 2370220"/>
              <a:gd name="connsiteY0" fmla="*/ 56017 h 1240599"/>
              <a:gd name="connsiteX1" fmla="*/ 2061497 w 2370220"/>
              <a:gd name="connsiteY1" fmla="*/ 679937 h 1240599"/>
              <a:gd name="connsiteX2" fmla="*/ 2015657 w 2370220"/>
              <a:gd name="connsiteY2" fmla="*/ 531473 h 1240599"/>
              <a:gd name="connsiteX3" fmla="*/ 2370220 w 2370220"/>
              <a:gd name="connsiteY3" fmla="*/ 886036 h 1240599"/>
              <a:gd name="connsiteX4" fmla="*/ 2015657 w 2370220"/>
              <a:gd name="connsiteY4" fmla="*/ 1240599 h 1240599"/>
              <a:gd name="connsiteX5" fmla="*/ 2005959 w 2370220"/>
              <a:gd name="connsiteY5" fmla="*/ 1128090 h 1240599"/>
              <a:gd name="connsiteX6" fmla="*/ 0 w 2370220"/>
              <a:gd name="connsiteY6" fmla="*/ 131204 h 1240599"/>
              <a:gd name="connsiteX7" fmla="*/ 15591 w 2370220"/>
              <a:gd name="connsiteY7" fmla="*/ 56017 h 1240599"/>
              <a:gd name="connsiteX0" fmla="*/ 15591 w 2370220"/>
              <a:gd name="connsiteY0" fmla="*/ 56017 h 1220111"/>
              <a:gd name="connsiteX1" fmla="*/ 2061497 w 2370220"/>
              <a:gd name="connsiteY1" fmla="*/ 679937 h 1220111"/>
              <a:gd name="connsiteX2" fmla="*/ 2015657 w 2370220"/>
              <a:gd name="connsiteY2" fmla="*/ 531473 h 1220111"/>
              <a:gd name="connsiteX3" fmla="*/ 2370220 w 2370220"/>
              <a:gd name="connsiteY3" fmla="*/ 886036 h 1220111"/>
              <a:gd name="connsiteX4" fmla="*/ 1987579 w 2370220"/>
              <a:gd name="connsiteY4" fmla="*/ 1220111 h 1220111"/>
              <a:gd name="connsiteX5" fmla="*/ 2005959 w 2370220"/>
              <a:gd name="connsiteY5" fmla="*/ 1128090 h 1220111"/>
              <a:gd name="connsiteX6" fmla="*/ 0 w 2370220"/>
              <a:gd name="connsiteY6" fmla="*/ 131204 h 1220111"/>
              <a:gd name="connsiteX7" fmla="*/ 15591 w 2370220"/>
              <a:gd name="connsiteY7" fmla="*/ 56017 h 122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70220" h="1220111">
                <a:moveTo>
                  <a:pt x="15591" y="56017"/>
                </a:moveTo>
                <a:cubicBezTo>
                  <a:pt x="1169908" y="-237967"/>
                  <a:pt x="1667850" y="722996"/>
                  <a:pt x="2061497" y="679937"/>
                </a:cubicBezTo>
                <a:lnTo>
                  <a:pt x="2015657" y="531473"/>
                </a:lnTo>
                <a:lnTo>
                  <a:pt x="2370220" y="886036"/>
                </a:lnTo>
                <a:lnTo>
                  <a:pt x="1987579" y="1220111"/>
                </a:lnTo>
                <a:lnTo>
                  <a:pt x="2005959" y="1128090"/>
                </a:lnTo>
                <a:cubicBezTo>
                  <a:pt x="1331487" y="834658"/>
                  <a:pt x="916326" y="-11989"/>
                  <a:pt x="0" y="131204"/>
                </a:cubicBezTo>
                <a:lnTo>
                  <a:pt x="15591" y="56017"/>
                </a:lnTo>
                <a:close/>
              </a:path>
            </a:pathLst>
          </a:custGeom>
          <a:ln w="12700">
            <a:solidFill>
              <a:schemeClr val="tx1">
                <a:lumMod val="85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0" name="Right Arrow 4"/>
          <p:cNvSpPr/>
          <p:nvPr/>
        </p:nvSpPr>
        <p:spPr>
          <a:xfrm rot="634034">
            <a:off x="7066618" y="764134"/>
            <a:ext cx="1712381" cy="788247"/>
          </a:xfrm>
          <a:custGeom>
            <a:avLst/>
            <a:gdLst>
              <a:gd name="connsiteX0" fmla="*/ 0 w 1735301"/>
              <a:gd name="connsiteY0" fmla="*/ 103397 h 413587"/>
              <a:gd name="connsiteX1" fmla="*/ 1528508 w 1735301"/>
              <a:gd name="connsiteY1" fmla="*/ 103397 h 413587"/>
              <a:gd name="connsiteX2" fmla="*/ 1528508 w 1735301"/>
              <a:gd name="connsiteY2" fmla="*/ 0 h 413587"/>
              <a:gd name="connsiteX3" fmla="*/ 1735301 w 1735301"/>
              <a:gd name="connsiteY3" fmla="*/ 206794 h 413587"/>
              <a:gd name="connsiteX4" fmla="*/ 1528508 w 1735301"/>
              <a:gd name="connsiteY4" fmla="*/ 413587 h 413587"/>
              <a:gd name="connsiteX5" fmla="*/ 1528508 w 1735301"/>
              <a:gd name="connsiteY5" fmla="*/ 310190 h 413587"/>
              <a:gd name="connsiteX6" fmla="*/ 0 w 1735301"/>
              <a:gd name="connsiteY6" fmla="*/ 310190 h 413587"/>
              <a:gd name="connsiteX7" fmla="*/ 0 w 1735301"/>
              <a:gd name="connsiteY7" fmla="*/ 103397 h 413587"/>
              <a:gd name="connsiteX0" fmla="*/ 0 w 1735301"/>
              <a:gd name="connsiteY0" fmla="*/ 103397 h 810015"/>
              <a:gd name="connsiteX1" fmla="*/ 1528508 w 1735301"/>
              <a:gd name="connsiteY1" fmla="*/ 103397 h 810015"/>
              <a:gd name="connsiteX2" fmla="*/ 1528508 w 1735301"/>
              <a:gd name="connsiteY2" fmla="*/ 0 h 810015"/>
              <a:gd name="connsiteX3" fmla="*/ 1735301 w 1735301"/>
              <a:gd name="connsiteY3" fmla="*/ 206794 h 810015"/>
              <a:gd name="connsiteX4" fmla="*/ 1528508 w 1735301"/>
              <a:gd name="connsiteY4" fmla="*/ 413587 h 810015"/>
              <a:gd name="connsiteX5" fmla="*/ 1528508 w 1735301"/>
              <a:gd name="connsiteY5" fmla="*/ 310190 h 810015"/>
              <a:gd name="connsiteX6" fmla="*/ 17311 w 1735301"/>
              <a:gd name="connsiteY6" fmla="*/ 810015 h 810015"/>
              <a:gd name="connsiteX7" fmla="*/ 0 w 1735301"/>
              <a:gd name="connsiteY7" fmla="*/ 103397 h 810015"/>
              <a:gd name="connsiteX0" fmla="*/ 478 w 1717990"/>
              <a:gd name="connsiteY0" fmla="*/ 707539 h 810015"/>
              <a:gd name="connsiteX1" fmla="*/ 1511197 w 1717990"/>
              <a:gd name="connsiteY1" fmla="*/ 103397 h 810015"/>
              <a:gd name="connsiteX2" fmla="*/ 1511197 w 1717990"/>
              <a:gd name="connsiteY2" fmla="*/ 0 h 810015"/>
              <a:gd name="connsiteX3" fmla="*/ 1717990 w 1717990"/>
              <a:gd name="connsiteY3" fmla="*/ 206794 h 810015"/>
              <a:gd name="connsiteX4" fmla="*/ 1511197 w 1717990"/>
              <a:gd name="connsiteY4" fmla="*/ 413587 h 810015"/>
              <a:gd name="connsiteX5" fmla="*/ 1511197 w 1717990"/>
              <a:gd name="connsiteY5" fmla="*/ 310190 h 810015"/>
              <a:gd name="connsiteX6" fmla="*/ 0 w 1717990"/>
              <a:gd name="connsiteY6" fmla="*/ 810015 h 810015"/>
              <a:gd name="connsiteX7" fmla="*/ 478 w 1717990"/>
              <a:gd name="connsiteY7" fmla="*/ 707539 h 810015"/>
              <a:gd name="connsiteX0" fmla="*/ 478 w 1717990"/>
              <a:gd name="connsiteY0" fmla="*/ 707539 h 810015"/>
              <a:gd name="connsiteX1" fmla="*/ 1511197 w 1717990"/>
              <a:gd name="connsiteY1" fmla="*/ 103397 h 810015"/>
              <a:gd name="connsiteX2" fmla="*/ 1511197 w 1717990"/>
              <a:gd name="connsiteY2" fmla="*/ 0 h 810015"/>
              <a:gd name="connsiteX3" fmla="*/ 1717990 w 1717990"/>
              <a:gd name="connsiteY3" fmla="*/ 206794 h 810015"/>
              <a:gd name="connsiteX4" fmla="*/ 1511197 w 1717990"/>
              <a:gd name="connsiteY4" fmla="*/ 413587 h 810015"/>
              <a:gd name="connsiteX5" fmla="*/ 1511197 w 1717990"/>
              <a:gd name="connsiteY5" fmla="*/ 310190 h 810015"/>
              <a:gd name="connsiteX6" fmla="*/ 0 w 1717990"/>
              <a:gd name="connsiteY6" fmla="*/ 810015 h 810015"/>
              <a:gd name="connsiteX7" fmla="*/ 478 w 1717990"/>
              <a:gd name="connsiteY7" fmla="*/ 707539 h 810015"/>
              <a:gd name="connsiteX0" fmla="*/ 5611 w 1717990"/>
              <a:gd name="connsiteY0" fmla="*/ 735056 h 810015"/>
              <a:gd name="connsiteX1" fmla="*/ 1511197 w 1717990"/>
              <a:gd name="connsiteY1" fmla="*/ 103397 h 810015"/>
              <a:gd name="connsiteX2" fmla="*/ 1511197 w 1717990"/>
              <a:gd name="connsiteY2" fmla="*/ 0 h 810015"/>
              <a:gd name="connsiteX3" fmla="*/ 1717990 w 1717990"/>
              <a:gd name="connsiteY3" fmla="*/ 206794 h 810015"/>
              <a:gd name="connsiteX4" fmla="*/ 1511197 w 1717990"/>
              <a:gd name="connsiteY4" fmla="*/ 413587 h 810015"/>
              <a:gd name="connsiteX5" fmla="*/ 1511197 w 1717990"/>
              <a:gd name="connsiteY5" fmla="*/ 310190 h 810015"/>
              <a:gd name="connsiteX6" fmla="*/ 0 w 1717990"/>
              <a:gd name="connsiteY6" fmla="*/ 810015 h 810015"/>
              <a:gd name="connsiteX7" fmla="*/ 5611 w 1717990"/>
              <a:gd name="connsiteY7" fmla="*/ 735056 h 810015"/>
              <a:gd name="connsiteX0" fmla="*/ 2 w 1712381"/>
              <a:gd name="connsiteY0" fmla="*/ 735056 h 788247"/>
              <a:gd name="connsiteX1" fmla="*/ 1505588 w 1712381"/>
              <a:gd name="connsiteY1" fmla="*/ 103397 h 788247"/>
              <a:gd name="connsiteX2" fmla="*/ 1505588 w 1712381"/>
              <a:gd name="connsiteY2" fmla="*/ 0 h 788247"/>
              <a:gd name="connsiteX3" fmla="*/ 1712381 w 1712381"/>
              <a:gd name="connsiteY3" fmla="*/ 206794 h 788247"/>
              <a:gd name="connsiteX4" fmla="*/ 1505588 w 1712381"/>
              <a:gd name="connsiteY4" fmla="*/ 413587 h 788247"/>
              <a:gd name="connsiteX5" fmla="*/ 1505588 w 1712381"/>
              <a:gd name="connsiteY5" fmla="*/ 310190 h 788247"/>
              <a:gd name="connsiteX6" fmla="*/ 9314 w 1712381"/>
              <a:gd name="connsiteY6" fmla="*/ 788247 h 788247"/>
              <a:gd name="connsiteX7" fmla="*/ 2 w 1712381"/>
              <a:gd name="connsiteY7" fmla="*/ 735056 h 788247"/>
              <a:gd name="connsiteX0" fmla="*/ 2 w 1712381"/>
              <a:gd name="connsiteY0" fmla="*/ 735056 h 788247"/>
              <a:gd name="connsiteX1" fmla="*/ 1505588 w 1712381"/>
              <a:gd name="connsiteY1" fmla="*/ 103397 h 788247"/>
              <a:gd name="connsiteX2" fmla="*/ 1505588 w 1712381"/>
              <a:gd name="connsiteY2" fmla="*/ 0 h 788247"/>
              <a:gd name="connsiteX3" fmla="*/ 1712381 w 1712381"/>
              <a:gd name="connsiteY3" fmla="*/ 206794 h 788247"/>
              <a:gd name="connsiteX4" fmla="*/ 1505588 w 1712381"/>
              <a:gd name="connsiteY4" fmla="*/ 413587 h 788247"/>
              <a:gd name="connsiteX5" fmla="*/ 1505588 w 1712381"/>
              <a:gd name="connsiteY5" fmla="*/ 310190 h 788247"/>
              <a:gd name="connsiteX6" fmla="*/ 9314 w 1712381"/>
              <a:gd name="connsiteY6" fmla="*/ 788247 h 788247"/>
              <a:gd name="connsiteX7" fmla="*/ 2 w 1712381"/>
              <a:gd name="connsiteY7" fmla="*/ 735056 h 788247"/>
              <a:gd name="connsiteX0" fmla="*/ 2 w 1712381"/>
              <a:gd name="connsiteY0" fmla="*/ 735056 h 788247"/>
              <a:gd name="connsiteX1" fmla="*/ 1505588 w 1712381"/>
              <a:gd name="connsiteY1" fmla="*/ 103397 h 788247"/>
              <a:gd name="connsiteX2" fmla="*/ 1505588 w 1712381"/>
              <a:gd name="connsiteY2" fmla="*/ 0 h 788247"/>
              <a:gd name="connsiteX3" fmla="*/ 1712381 w 1712381"/>
              <a:gd name="connsiteY3" fmla="*/ 206794 h 788247"/>
              <a:gd name="connsiteX4" fmla="*/ 1505588 w 1712381"/>
              <a:gd name="connsiteY4" fmla="*/ 413587 h 788247"/>
              <a:gd name="connsiteX5" fmla="*/ 1505588 w 1712381"/>
              <a:gd name="connsiteY5" fmla="*/ 310190 h 788247"/>
              <a:gd name="connsiteX6" fmla="*/ 9314 w 1712381"/>
              <a:gd name="connsiteY6" fmla="*/ 788247 h 788247"/>
              <a:gd name="connsiteX7" fmla="*/ 2 w 1712381"/>
              <a:gd name="connsiteY7" fmla="*/ 735056 h 788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2381" h="788247">
                <a:moveTo>
                  <a:pt x="2" y="735056"/>
                </a:moveTo>
                <a:cubicBezTo>
                  <a:pt x="761016" y="438191"/>
                  <a:pt x="1002015" y="304778"/>
                  <a:pt x="1505588" y="103397"/>
                </a:cubicBezTo>
                <a:lnTo>
                  <a:pt x="1505588" y="0"/>
                </a:lnTo>
                <a:lnTo>
                  <a:pt x="1712381" y="206794"/>
                </a:lnTo>
                <a:lnTo>
                  <a:pt x="1505588" y="413587"/>
                </a:lnTo>
                <a:lnTo>
                  <a:pt x="1505588" y="310190"/>
                </a:lnTo>
                <a:cubicBezTo>
                  <a:pt x="1006830" y="469542"/>
                  <a:pt x="727115" y="531083"/>
                  <a:pt x="9314" y="788247"/>
                </a:cubicBezTo>
                <a:cubicBezTo>
                  <a:pt x="9473" y="754088"/>
                  <a:pt x="-157" y="769215"/>
                  <a:pt x="2" y="735056"/>
                </a:cubicBezTo>
                <a:close/>
              </a:path>
            </a:pathLst>
          </a:custGeom>
          <a:ln w="12700">
            <a:solidFill>
              <a:schemeClr val="tx1">
                <a:lumMod val="8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Right Arrow 4"/>
          <p:cNvSpPr/>
          <p:nvPr/>
        </p:nvSpPr>
        <p:spPr>
          <a:xfrm rot="5842482">
            <a:off x="6232282" y="2197704"/>
            <a:ext cx="1288843" cy="499423"/>
          </a:xfrm>
          <a:custGeom>
            <a:avLst/>
            <a:gdLst>
              <a:gd name="connsiteX0" fmla="*/ 0 w 1735301"/>
              <a:gd name="connsiteY0" fmla="*/ 103397 h 413587"/>
              <a:gd name="connsiteX1" fmla="*/ 1528508 w 1735301"/>
              <a:gd name="connsiteY1" fmla="*/ 103397 h 413587"/>
              <a:gd name="connsiteX2" fmla="*/ 1528508 w 1735301"/>
              <a:gd name="connsiteY2" fmla="*/ 0 h 413587"/>
              <a:gd name="connsiteX3" fmla="*/ 1735301 w 1735301"/>
              <a:gd name="connsiteY3" fmla="*/ 206794 h 413587"/>
              <a:gd name="connsiteX4" fmla="*/ 1528508 w 1735301"/>
              <a:gd name="connsiteY4" fmla="*/ 413587 h 413587"/>
              <a:gd name="connsiteX5" fmla="*/ 1528508 w 1735301"/>
              <a:gd name="connsiteY5" fmla="*/ 310190 h 413587"/>
              <a:gd name="connsiteX6" fmla="*/ 0 w 1735301"/>
              <a:gd name="connsiteY6" fmla="*/ 310190 h 413587"/>
              <a:gd name="connsiteX7" fmla="*/ 0 w 1735301"/>
              <a:gd name="connsiteY7" fmla="*/ 103397 h 413587"/>
              <a:gd name="connsiteX0" fmla="*/ 0 w 1735301"/>
              <a:gd name="connsiteY0" fmla="*/ 103397 h 810015"/>
              <a:gd name="connsiteX1" fmla="*/ 1528508 w 1735301"/>
              <a:gd name="connsiteY1" fmla="*/ 103397 h 810015"/>
              <a:gd name="connsiteX2" fmla="*/ 1528508 w 1735301"/>
              <a:gd name="connsiteY2" fmla="*/ 0 h 810015"/>
              <a:gd name="connsiteX3" fmla="*/ 1735301 w 1735301"/>
              <a:gd name="connsiteY3" fmla="*/ 206794 h 810015"/>
              <a:gd name="connsiteX4" fmla="*/ 1528508 w 1735301"/>
              <a:gd name="connsiteY4" fmla="*/ 413587 h 810015"/>
              <a:gd name="connsiteX5" fmla="*/ 1528508 w 1735301"/>
              <a:gd name="connsiteY5" fmla="*/ 310190 h 810015"/>
              <a:gd name="connsiteX6" fmla="*/ 17311 w 1735301"/>
              <a:gd name="connsiteY6" fmla="*/ 810015 h 810015"/>
              <a:gd name="connsiteX7" fmla="*/ 0 w 1735301"/>
              <a:gd name="connsiteY7" fmla="*/ 103397 h 810015"/>
              <a:gd name="connsiteX0" fmla="*/ 478 w 1717990"/>
              <a:gd name="connsiteY0" fmla="*/ 707539 h 810015"/>
              <a:gd name="connsiteX1" fmla="*/ 1511197 w 1717990"/>
              <a:gd name="connsiteY1" fmla="*/ 103397 h 810015"/>
              <a:gd name="connsiteX2" fmla="*/ 1511197 w 1717990"/>
              <a:gd name="connsiteY2" fmla="*/ 0 h 810015"/>
              <a:gd name="connsiteX3" fmla="*/ 1717990 w 1717990"/>
              <a:gd name="connsiteY3" fmla="*/ 206794 h 810015"/>
              <a:gd name="connsiteX4" fmla="*/ 1511197 w 1717990"/>
              <a:gd name="connsiteY4" fmla="*/ 413587 h 810015"/>
              <a:gd name="connsiteX5" fmla="*/ 1511197 w 1717990"/>
              <a:gd name="connsiteY5" fmla="*/ 310190 h 810015"/>
              <a:gd name="connsiteX6" fmla="*/ 0 w 1717990"/>
              <a:gd name="connsiteY6" fmla="*/ 810015 h 810015"/>
              <a:gd name="connsiteX7" fmla="*/ 478 w 1717990"/>
              <a:gd name="connsiteY7" fmla="*/ 707539 h 810015"/>
              <a:gd name="connsiteX0" fmla="*/ 478 w 1717990"/>
              <a:gd name="connsiteY0" fmla="*/ 707539 h 810015"/>
              <a:gd name="connsiteX1" fmla="*/ 1511197 w 1717990"/>
              <a:gd name="connsiteY1" fmla="*/ 103397 h 810015"/>
              <a:gd name="connsiteX2" fmla="*/ 1511197 w 1717990"/>
              <a:gd name="connsiteY2" fmla="*/ 0 h 810015"/>
              <a:gd name="connsiteX3" fmla="*/ 1717990 w 1717990"/>
              <a:gd name="connsiteY3" fmla="*/ 206794 h 810015"/>
              <a:gd name="connsiteX4" fmla="*/ 1511197 w 1717990"/>
              <a:gd name="connsiteY4" fmla="*/ 413587 h 810015"/>
              <a:gd name="connsiteX5" fmla="*/ 1511197 w 1717990"/>
              <a:gd name="connsiteY5" fmla="*/ 310190 h 810015"/>
              <a:gd name="connsiteX6" fmla="*/ 0 w 1717990"/>
              <a:gd name="connsiteY6" fmla="*/ 810015 h 810015"/>
              <a:gd name="connsiteX7" fmla="*/ 478 w 1717990"/>
              <a:gd name="connsiteY7" fmla="*/ 707539 h 810015"/>
              <a:gd name="connsiteX0" fmla="*/ 5611 w 1717990"/>
              <a:gd name="connsiteY0" fmla="*/ 735056 h 810015"/>
              <a:gd name="connsiteX1" fmla="*/ 1511197 w 1717990"/>
              <a:gd name="connsiteY1" fmla="*/ 103397 h 810015"/>
              <a:gd name="connsiteX2" fmla="*/ 1511197 w 1717990"/>
              <a:gd name="connsiteY2" fmla="*/ 0 h 810015"/>
              <a:gd name="connsiteX3" fmla="*/ 1717990 w 1717990"/>
              <a:gd name="connsiteY3" fmla="*/ 206794 h 810015"/>
              <a:gd name="connsiteX4" fmla="*/ 1511197 w 1717990"/>
              <a:gd name="connsiteY4" fmla="*/ 413587 h 810015"/>
              <a:gd name="connsiteX5" fmla="*/ 1511197 w 1717990"/>
              <a:gd name="connsiteY5" fmla="*/ 310190 h 810015"/>
              <a:gd name="connsiteX6" fmla="*/ 0 w 1717990"/>
              <a:gd name="connsiteY6" fmla="*/ 810015 h 810015"/>
              <a:gd name="connsiteX7" fmla="*/ 5611 w 1717990"/>
              <a:gd name="connsiteY7" fmla="*/ 735056 h 810015"/>
              <a:gd name="connsiteX0" fmla="*/ 2 w 1712381"/>
              <a:gd name="connsiteY0" fmla="*/ 735056 h 788247"/>
              <a:gd name="connsiteX1" fmla="*/ 1505588 w 1712381"/>
              <a:gd name="connsiteY1" fmla="*/ 103397 h 788247"/>
              <a:gd name="connsiteX2" fmla="*/ 1505588 w 1712381"/>
              <a:gd name="connsiteY2" fmla="*/ 0 h 788247"/>
              <a:gd name="connsiteX3" fmla="*/ 1712381 w 1712381"/>
              <a:gd name="connsiteY3" fmla="*/ 206794 h 788247"/>
              <a:gd name="connsiteX4" fmla="*/ 1505588 w 1712381"/>
              <a:gd name="connsiteY4" fmla="*/ 413587 h 788247"/>
              <a:gd name="connsiteX5" fmla="*/ 1505588 w 1712381"/>
              <a:gd name="connsiteY5" fmla="*/ 310190 h 788247"/>
              <a:gd name="connsiteX6" fmla="*/ 9314 w 1712381"/>
              <a:gd name="connsiteY6" fmla="*/ 788247 h 788247"/>
              <a:gd name="connsiteX7" fmla="*/ 2 w 1712381"/>
              <a:gd name="connsiteY7" fmla="*/ 735056 h 788247"/>
              <a:gd name="connsiteX0" fmla="*/ 2 w 1712381"/>
              <a:gd name="connsiteY0" fmla="*/ 735056 h 788247"/>
              <a:gd name="connsiteX1" fmla="*/ 1505588 w 1712381"/>
              <a:gd name="connsiteY1" fmla="*/ 103397 h 788247"/>
              <a:gd name="connsiteX2" fmla="*/ 1505588 w 1712381"/>
              <a:gd name="connsiteY2" fmla="*/ 0 h 788247"/>
              <a:gd name="connsiteX3" fmla="*/ 1712381 w 1712381"/>
              <a:gd name="connsiteY3" fmla="*/ 206794 h 788247"/>
              <a:gd name="connsiteX4" fmla="*/ 1505588 w 1712381"/>
              <a:gd name="connsiteY4" fmla="*/ 413587 h 788247"/>
              <a:gd name="connsiteX5" fmla="*/ 1505588 w 1712381"/>
              <a:gd name="connsiteY5" fmla="*/ 310190 h 788247"/>
              <a:gd name="connsiteX6" fmla="*/ 9314 w 1712381"/>
              <a:gd name="connsiteY6" fmla="*/ 788247 h 788247"/>
              <a:gd name="connsiteX7" fmla="*/ 2 w 1712381"/>
              <a:gd name="connsiteY7" fmla="*/ 735056 h 788247"/>
              <a:gd name="connsiteX0" fmla="*/ 2 w 1712381"/>
              <a:gd name="connsiteY0" fmla="*/ 735056 h 788247"/>
              <a:gd name="connsiteX1" fmla="*/ 1505588 w 1712381"/>
              <a:gd name="connsiteY1" fmla="*/ 103397 h 788247"/>
              <a:gd name="connsiteX2" fmla="*/ 1505588 w 1712381"/>
              <a:gd name="connsiteY2" fmla="*/ 0 h 788247"/>
              <a:gd name="connsiteX3" fmla="*/ 1712381 w 1712381"/>
              <a:gd name="connsiteY3" fmla="*/ 206794 h 788247"/>
              <a:gd name="connsiteX4" fmla="*/ 1505588 w 1712381"/>
              <a:gd name="connsiteY4" fmla="*/ 413587 h 788247"/>
              <a:gd name="connsiteX5" fmla="*/ 1505588 w 1712381"/>
              <a:gd name="connsiteY5" fmla="*/ 310190 h 788247"/>
              <a:gd name="connsiteX6" fmla="*/ 9314 w 1712381"/>
              <a:gd name="connsiteY6" fmla="*/ 788247 h 788247"/>
              <a:gd name="connsiteX7" fmla="*/ 2 w 1712381"/>
              <a:gd name="connsiteY7" fmla="*/ 735056 h 788247"/>
              <a:gd name="connsiteX0" fmla="*/ 426684 w 1703067"/>
              <a:gd name="connsiteY0" fmla="*/ 396373 h 788247"/>
              <a:gd name="connsiteX1" fmla="*/ 1496274 w 1703067"/>
              <a:gd name="connsiteY1" fmla="*/ 103397 h 788247"/>
              <a:gd name="connsiteX2" fmla="*/ 1496274 w 1703067"/>
              <a:gd name="connsiteY2" fmla="*/ 0 h 788247"/>
              <a:gd name="connsiteX3" fmla="*/ 1703067 w 1703067"/>
              <a:gd name="connsiteY3" fmla="*/ 206794 h 788247"/>
              <a:gd name="connsiteX4" fmla="*/ 1496274 w 1703067"/>
              <a:gd name="connsiteY4" fmla="*/ 413587 h 788247"/>
              <a:gd name="connsiteX5" fmla="*/ 1496274 w 1703067"/>
              <a:gd name="connsiteY5" fmla="*/ 310190 h 788247"/>
              <a:gd name="connsiteX6" fmla="*/ 0 w 1703067"/>
              <a:gd name="connsiteY6" fmla="*/ 788247 h 788247"/>
              <a:gd name="connsiteX7" fmla="*/ 426684 w 1703067"/>
              <a:gd name="connsiteY7" fmla="*/ 396373 h 788247"/>
              <a:gd name="connsiteX0" fmla="*/ 10 w 1276393"/>
              <a:gd name="connsiteY0" fmla="*/ 396373 h 535240"/>
              <a:gd name="connsiteX1" fmla="*/ 1069600 w 1276393"/>
              <a:gd name="connsiteY1" fmla="*/ 103397 h 535240"/>
              <a:gd name="connsiteX2" fmla="*/ 1069600 w 1276393"/>
              <a:gd name="connsiteY2" fmla="*/ 0 h 535240"/>
              <a:gd name="connsiteX3" fmla="*/ 1276393 w 1276393"/>
              <a:gd name="connsiteY3" fmla="*/ 206794 h 535240"/>
              <a:gd name="connsiteX4" fmla="*/ 1069600 w 1276393"/>
              <a:gd name="connsiteY4" fmla="*/ 413587 h 535240"/>
              <a:gd name="connsiteX5" fmla="*/ 1069600 w 1276393"/>
              <a:gd name="connsiteY5" fmla="*/ 310190 h 535240"/>
              <a:gd name="connsiteX6" fmla="*/ 1594 w 1276393"/>
              <a:gd name="connsiteY6" fmla="*/ 535240 h 535240"/>
              <a:gd name="connsiteX7" fmla="*/ 10 w 1276393"/>
              <a:gd name="connsiteY7" fmla="*/ 396373 h 535240"/>
              <a:gd name="connsiteX0" fmla="*/ 12460 w 1288843"/>
              <a:gd name="connsiteY0" fmla="*/ 396373 h 499423"/>
              <a:gd name="connsiteX1" fmla="*/ 1082050 w 1288843"/>
              <a:gd name="connsiteY1" fmla="*/ 103397 h 499423"/>
              <a:gd name="connsiteX2" fmla="*/ 1082050 w 1288843"/>
              <a:gd name="connsiteY2" fmla="*/ 0 h 499423"/>
              <a:gd name="connsiteX3" fmla="*/ 1288843 w 1288843"/>
              <a:gd name="connsiteY3" fmla="*/ 206794 h 499423"/>
              <a:gd name="connsiteX4" fmla="*/ 1082050 w 1288843"/>
              <a:gd name="connsiteY4" fmla="*/ 413587 h 499423"/>
              <a:gd name="connsiteX5" fmla="*/ 1082050 w 1288843"/>
              <a:gd name="connsiteY5" fmla="*/ 310190 h 499423"/>
              <a:gd name="connsiteX6" fmla="*/ 0 w 1288843"/>
              <a:gd name="connsiteY6" fmla="*/ 499423 h 499423"/>
              <a:gd name="connsiteX7" fmla="*/ 12460 w 1288843"/>
              <a:gd name="connsiteY7" fmla="*/ 396373 h 499423"/>
              <a:gd name="connsiteX0" fmla="*/ 16053 w 1288843"/>
              <a:gd name="connsiteY0" fmla="*/ 424133 h 499423"/>
              <a:gd name="connsiteX1" fmla="*/ 1082050 w 1288843"/>
              <a:gd name="connsiteY1" fmla="*/ 103397 h 499423"/>
              <a:gd name="connsiteX2" fmla="*/ 1082050 w 1288843"/>
              <a:gd name="connsiteY2" fmla="*/ 0 h 499423"/>
              <a:gd name="connsiteX3" fmla="*/ 1288843 w 1288843"/>
              <a:gd name="connsiteY3" fmla="*/ 206794 h 499423"/>
              <a:gd name="connsiteX4" fmla="*/ 1082050 w 1288843"/>
              <a:gd name="connsiteY4" fmla="*/ 413587 h 499423"/>
              <a:gd name="connsiteX5" fmla="*/ 1082050 w 1288843"/>
              <a:gd name="connsiteY5" fmla="*/ 310190 h 499423"/>
              <a:gd name="connsiteX6" fmla="*/ 0 w 1288843"/>
              <a:gd name="connsiteY6" fmla="*/ 499423 h 499423"/>
              <a:gd name="connsiteX7" fmla="*/ 16053 w 1288843"/>
              <a:gd name="connsiteY7" fmla="*/ 424133 h 499423"/>
              <a:gd name="connsiteX0" fmla="*/ 16053 w 1288843"/>
              <a:gd name="connsiteY0" fmla="*/ 424133 h 499423"/>
              <a:gd name="connsiteX1" fmla="*/ 1082050 w 1288843"/>
              <a:gd name="connsiteY1" fmla="*/ 103397 h 499423"/>
              <a:gd name="connsiteX2" fmla="*/ 1082050 w 1288843"/>
              <a:gd name="connsiteY2" fmla="*/ 0 h 499423"/>
              <a:gd name="connsiteX3" fmla="*/ 1288843 w 1288843"/>
              <a:gd name="connsiteY3" fmla="*/ 206794 h 499423"/>
              <a:gd name="connsiteX4" fmla="*/ 1082050 w 1288843"/>
              <a:gd name="connsiteY4" fmla="*/ 413587 h 499423"/>
              <a:gd name="connsiteX5" fmla="*/ 1082050 w 1288843"/>
              <a:gd name="connsiteY5" fmla="*/ 310190 h 499423"/>
              <a:gd name="connsiteX6" fmla="*/ 0 w 1288843"/>
              <a:gd name="connsiteY6" fmla="*/ 499423 h 499423"/>
              <a:gd name="connsiteX7" fmla="*/ 16053 w 1288843"/>
              <a:gd name="connsiteY7" fmla="*/ 424133 h 499423"/>
              <a:gd name="connsiteX0" fmla="*/ 16053 w 1288843"/>
              <a:gd name="connsiteY0" fmla="*/ 424133 h 499423"/>
              <a:gd name="connsiteX1" fmla="*/ 1082050 w 1288843"/>
              <a:gd name="connsiteY1" fmla="*/ 103397 h 499423"/>
              <a:gd name="connsiteX2" fmla="*/ 1082050 w 1288843"/>
              <a:gd name="connsiteY2" fmla="*/ 0 h 499423"/>
              <a:gd name="connsiteX3" fmla="*/ 1288843 w 1288843"/>
              <a:gd name="connsiteY3" fmla="*/ 206794 h 499423"/>
              <a:gd name="connsiteX4" fmla="*/ 1082050 w 1288843"/>
              <a:gd name="connsiteY4" fmla="*/ 413587 h 499423"/>
              <a:gd name="connsiteX5" fmla="*/ 1082050 w 1288843"/>
              <a:gd name="connsiteY5" fmla="*/ 310190 h 499423"/>
              <a:gd name="connsiteX6" fmla="*/ 0 w 1288843"/>
              <a:gd name="connsiteY6" fmla="*/ 499423 h 499423"/>
              <a:gd name="connsiteX7" fmla="*/ 16053 w 1288843"/>
              <a:gd name="connsiteY7" fmla="*/ 424133 h 49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8843" h="499423">
                <a:moveTo>
                  <a:pt x="16053" y="424133"/>
                </a:moveTo>
                <a:cubicBezTo>
                  <a:pt x="737659" y="113551"/>
                  <a:pt x="578477" y="304778"/>
                  <a:pt x="1082050" y="103397"/>
                </a:cubicBezTo>
                <a:lnTo>
                  <a:pt x="1082050" y="0"/>
                </a:lnTo>
                <a:lnTo>
                  <a:pt x="1288843" y="206794"/>
                </a:lnTo>
                <a:lnTo>
                  <a:pt x="1082050" y="413587"/>
                </a:lnTo>
                <a:lnTo>
                  <a:pt x="1082050" y="310190"/>
                </a:lnTo>
                <a:cubicBezTo>
                  <a:pt x="583292" y="469542"/>
                  <a:pt x="715734" y="298977"/>
                  <a:pt x="0" y="499423"/>
                </a:cubicBezTo>
                <a:cubicBezTo>
                  <a:pt x="159" y="465264"/>
                  <a:pt x="15894" y="458292"/>
                  <a:pt x="16053" y="424133"/>
                </a:cubicBezTo>
                <a:close/>
              </a:path>
            </a:pathLst>
          </a:custGeom>
          <a:ln w="12700">
            <a:solidFill>
              <a:schemeClr val="tx1">
                <a:lumMod val="8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Multiply 1"/>
          <p:cNvSpPr/>
          <p:nvPr/>
        </p:nvSpPr>
        <p:spPr>
          <a:xfrm>
            <a:off x="6240755" y="1811130"/>
            <a:ext cx="1116825" cy="1101012"/>
          </a:xfrm>
          <a:prstGeom prst="mathMultipl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Multiply 11"/>
          <p:cNvSpPr/>
          <p:nvPr/>
        </p:nvSpPr>
        <p:spPr>
          <a:xfrm>
            <a:off x="7492086" y="587730"/>
            <a:ext cx="1116825" cy="1101012"/>
          </a:xfrm>
          <a:prstGeom prst="mathMultipl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02BC101-1F0B-4CA0-95B1-1EBD54B17110}"/>
              </a:ext>
            </a:extLst>
          </p:cNvPr>
          <p:cNvSpPr/>
          <p:nvPr/>
        </p:nvSpPr>
        <p:spPr>
          <a:xfrm>
            <a:off x="10855946" y="573482"/>
            <a:ext cx="718465" cy="584775"/>
          </a:xfrm>
          <a:prstGeom prst="rect">
            <a:avLst/>
          </a:prstGeom>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n-US" sz="3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UK</a:t>
            </a:r>
          </a:p>
        </p:txBody>
      </p:sp>
      <p:sp>
        <p:nvSpPr>
          <p:cNvPr id="14" name="Rectangle 13">
            <a:extLst>
              <a:ext uri="{FF2B5EF4-FFF2-40B4-BE49-F238E27FC236}">
                <a16:creationId xmlns:a16="http://schemas.microsoft.com/office/drawing/2014/main" id="{43CC8992-6E20-4F9C-853A-B6CC1228090F}"/>
              </a:ext>
            </a:extLst>
          </p:cNvPr>
          <p:cNvSpPr/>
          <p:nvPr/>
        </p:nvSpPr>
        <p:spPr>
          <a:xfrm>
            <a:off x="5814527" y="5572708"/>
            <a:ext cx="1483567" cy="584775"/>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3200" dirty="0">
                <a:ln w="0"/>
                <a:solidFill>
                  <a:srgbClr val="00B050"/>
                </a:solidFill>
                <a:effectLst>
                  <a:reflection blurRad="6350" stA="53000" endA="300" endPos="35500" dir="5400000" sy="-90000" algn="bl" rotWithShape="0"/>
                </a:effectLst>
              </a:rPr>
              <a:t>CHINA</a:t>
            </a:r>
            <a:endParaRPr lang="en-US" sz="3200" b="0" cap="none" spc="0" dirty="0">
              <a:ln w="0"/>
              <a:solidFill>
                <a:srgbClr val="00B050"/>
              </a:solidFill>
              <a:effectLst>
                <a:reflection blurRad="6350" stA="53000" endA="300" endPos="35500" dir="5400000" sy="-90000" algn="bl" rotWithShape="0"/>
              </a:effectLst>
            </a:endParaRPr>
          </a:p>
        </p:txBody>
      </p:sp>
      <p:sp>
        <p:nvSpPr>
          <p:cNvPr id="15" name="Rectangle 14">
            <a:extLst>
              <a:ext uri="{FF2B5EF4-FFF2-40B4-BE49-F238E27FC236}">
                <a16:creationId xmlns:a16="http://schemas.microsoft.com/office/drawing/2014/main" id="{FF0BCE36-C38B-408B-B228-A28EF924EF42}"/>
              </a:ext>
            </a:extLst>
          </p:cNvPr>
          <p:cNvSpPr/>
          <p:nvPr/>
        </p:nvSpPr>
        <p:spPr>
          <a:xfrm>
            <a:off x="10363641" y="6040700"/>
            <a:ext cx="1523559" cy="584775"/>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n-US" sz="3200" dirty="0">
                <a:ln w="0"/>
                <a:solidFill>
                  <a:schemeClr val="tx2">
                    <a:lumMod val="50000"/>
                  </a:schemeClr>
                </a:solidFill>
                <a:effectLst>
                  <a:reflection blurRad="6350" stA="53000" endA="300" endPos="35500" dir="5400000" sy="-90000" algn="bl" rotWithShape="0"/>
                </a:effectLst>
              </a:rPr>
              <a:t>KENYA</a:t>
            </a:r>
            <a:endParaRPr lang="en-US" sz="3200" b="0" cap="none" spc="0" dirty="0">
              <a:ln w="0"/>
              <a:solidFill>
                <a:schemeClr val="tx2">
                  <a:lumMod val="50000"/>
                </a:schemeClr>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1392257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003" y="256591"/>
            <a:ext cx="6344817" cy="6344817"/>
          </a:xfrm>
          <a:prstGeom prst="rect">
            <a:avLst/>
          </a:prstGeom>
          <a:ln w="34925">
            <a:solidFill>
              <a:srgbClr val="FFFFFF"/>
            </a:solidFill>
          </a:ln>
          <a:effectLst/>
        </p:spPr>
      </p:pic>
      <p:cxnSp>
        <p:nvCxnSpPr>
          <p:cNvPr id="7" name="Straight Connector 6"/>
          <p:cNvCxnSpPr/>
          <p:nvPr/>
        </p:nvCxnSpPr>
        <p:spPr>
          <a:xfrm>
            <a:off x="2672424" y="1003040"/>
            <a:ext cx="886408" cy="5299788"/>
          </a:xfrm>
          <a:prstGeom prst="line">
            <a:avLst/>
          </a:prstGeom>
          <a:ln w="76200"/>
        </p:spPr>
        <p:style>
          <a:lnRef idx="1">
            <a:schemeClr val="accent4"/>
          </a:lnRef>
          <a:fillRef idx="0">
            <a:schemeClr val="accent4"/>
          </a:fillRef>
          <a:effectRef idx="0">
            <a:schemeClr val="accent4"/>
          </a:effectRef>
          <a:fontRef idx="minor">
            <a:schemeClr val="tx1"/>
          </a:fontRef>
        </p:style>
      </p:cxnSp>
      <p:cxnSp>
        <p:nvCxnSpPr>
          <p:cNvPr id="12" name="Straight Connector 11"/>
          <p:cNvCxnSpPr/>
          <p:nvPr/>
        </p:nvCxnSpPr>
        <p:spPr>
          <a:xfrm>
            <a:off x="1823338" y="2016967"/>
            <a:ext cx="5057192" cy="2270449"/>
          </a:xfrm>
          <a:prstGeom prst="line">
            <a:avLst/>
          </a:prstGeom>
          <a:ln w="76200"/>
        </p:spPr>
        <p:style>
          <a:lnRef idx="1">
            <a:schemeClr val="accent4"/>
          </a:lnRef>
          <a:fillRef idx="0">
            <a:schemeClr val="accent4"/>
          </a:fillRef>
          <a:effectRef idx="0">
            <a:schemeClr val="accent4"/>
          </a:effectRef>
          <a:fontRef idx="minor">
            <a:schemeClr val="tx1"/>
          </a:fontRef>
        </p:style>
      </p:cxnSp>
      <p:cxnSp>
        <p:nvCxnSpPr>
          <p:cNvPr id="15" name="Straight Connector 14"/>
          <p:cNvCxnSpPr/>
          <p:nvPr/>
        </p:nvCxnSpPr>
        <p:spPr>
          <a:xfrm flipH="1">
            <a:off x="2476482" y="2505269"/>
            <a:ext cx="3881533" cy="3144416"/>
          </a:xfrm>
          <a:prstGeom prst="line">
            <a:avLst/>
          </a:prstGeom>
          <a:ln w="76200"/>
        </p:spPr>
        <p:style>
          <a:lnRef idx="1">
            <a:schemeClr val="accent4"/>
          </a:lnRef>
          <a:fillRef idx="0">
            <a:schemeClr val="accent4"/>
          </a:fillRef>
          <a:effectRef idx="0">
            <a:schemeClr val="accent4"/>
          </a:effectRef>
          <a:fontRef idx="minor">
            <a:schemeClr val="tx1"/>
          </a:fontRef>
        </p:style>
      </p:cxnSp>
      <p:sp>
        <p:nvSpPr>
          <p:cNvPr id="24" name="Rectangle 23"/>
          <p:cNvSpPr/>
          <p:nvPr/>
        </p:nvSpPr>
        <p:spPr>
          <a:xfrm>
            <a:off x="3337964" y="3009322"/>
            <a:ext cx="877164" cy="1569660"/>
          </a:xfrm>
          <a:prstGeom prst="rect">
            <a:avLst/>
          </a:prstGeom>
          <a:noFill/>
        </p:spPr>
        <p:txBody>
          <a:bodyPr wrap="none" lIns="91440" tIns="45720" rIns="91440" bIns="45720">
            <a:spAutoFit/>
          </a:bodyPr>
          <a:lstStyle/>
          <a:p>
            <a:pPr algn="ctr"/>
            <a:r>
              <a:rPr lang="en-US" sz="9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
        <p:nvSpPr>
          <p:cNvPr id="2" name="TextBox 1">
            <a:extLst>
              <a:ext uri="{FF2B5EF4-FFF2-40B4-BE49-F238E27FC236}">
                <a16:creationId xmlns:a16="http://schemas.microsoft.com/office/drawing/2014/main" id="{136F7E32-59FF-4D9A-B0DF-C8BBCCBC7ECC}"/>
              </a:ext>
            </a:extLst>
          </p:cNvPr>
          <p:cNvSpPr txBox="1"/>
          <p:nvPr/>
        </p:nvSpPr>
        <p:spPr>
          <a:xfrm>
            <a:off x="7404410" y="914400"/>
            <a:ext cx="4102587" cy="4708981"/>
          </a:xfrm>
          <a:prstGeom prst="rect">
            <a:avLst/>
          </a:prstGeom>
          <a:noFill/>
        </p:spPr>
        <p:txBody>
          <a:bodyPr wrap="square" rtlCol="0">
            <a:spAutoFit/>
          </a:bodyPr>
          <a:lstStyle/>
          <a:p>
            <a:pPr marL="342900" indent="-342900">
              <a:buAutoNum type="arabicPeriod"/>
            </a:pPr>
            <a:r>
              <a:rPr lang="en-US" sz="2000" dirty="0"/>
              <a:t>Build a classifier for each class, where the training set consists of the set of documents in the class (positive labels) and its complement (negative labels). </a:t>
            </a:r>
          </a:p>
          <a:p>
            <a:pPr marL="342900" indent="-342900">
              <a:buAutoNum type="arabicPeriod"/>
            </a:pPr>
            <a:r>
              <a:rPr lang="en-US" sz="2000" dirty="0"/>
              <a:t>Given the test document, apply each classifier separately. </a:t>
            </a:r>
          </a:p>
          <a:p>
            <a:pPr marL="342900" indent="-342900">
              <a:buAutoNum type="arabicPeriod"/>
            </a:pPr>
            <a:r>
              <a:rPr lang="en-US" sz="2000" dirty="0"/>
              <a:t>Assign the document to the class with </a:t>
            </a:r>
          </a:p>
          <a:p>
            <a:pPr lvl="1"/>
            <a:r>
              <a:rPr lang="en-US" sz="2000" dirty="0"/>
              <a:t>• the maximum score, </a:t>
            </a:r>
          </a:p>
          <a:p>
            <a:pPr lvl="1"/>
            <a:r>
              <a:rPr lang="en-US" sz="2000" dirty="0"/>
              <a:t>• the maximum confidence value, </a:t>
            </a:r>
          </a:p>
          <a:p>
            <a:pPr lvl="1"/>
            <a:r>
              <a:rPr lang="en-US" sz="2000" dirty="0"/>
              <a:t>• or the maximum probability. </a:t>
            </a:r>
          </a:p>
        </p:txBody>
      </p:sp>
    </p:spTree>
    <p:extLst>
      <p:ext uri="{BB962C8B-B14F-4D97-AF65-F5344CB8AC3E}">
        <p14:creationId xmlns:p14="http://schemas.microsoft.com/office/powerpoint/2010/main" val="842670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confusion matrix</a:t>
            </a:r>
          </a:p>
        </p:txBody>
      </p:sp>
      <p:sp>
        <p:nvSpPr>
          <p:cNvPr id="4" name="Text Placeholder 3"/>
          <p:cNvSpPr>
            <a:spLocks noGrp="1"/>
          </p:cNvSpPr>
          <p:nvPr>
            <p:ph type="body" sz="half" idx="2"/>
          </p:nvPr>
        </p:nvSpPr>
        <p:spPr>
          <a:xfrm>
            <a:off x="755780" y="2971800"/>
            <a:ext cx="4093685" cy="2819399"/>
          </a:xfrm>
        </p:spPr>
        <p:txBody>
          <a:bodyPr/>
          <a:lstStyle/>
          <a:p>
            <a:r>
              <a:rPr lang="en-US" dirty="0"/>
              <a:t>It shows for each pair of classes &lt;c1 ,c2&gt;, how many documents from c1 were incorrectly assigned to c2.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2383" y="261257"/>
            <a:ext cx="6344817" cy="6344817"/>
          </a:xfrm>
          <a:prstGeom prst="rect">
            <a:avLst/>
          </a:prstGeom>
          <a:ln w="34925">
            <a:solidFill>
              <a:srgbClr val="FFFFFF"/>
            </a:solidFill>
          </a:ln>
          <a:effectLst/>
        </p:spPr>
      </p:pic>
      <p:graphicFrame>
        <p:nvGraphicFramePr>
          <p:cNvPr id="7" name="Table 6">
            <a:extLst>
              <a:ext uri="{FF2B5EF4-FFF2-40B4-BE49-F238E27FC236}">
                <a16:creationId xmlns:a16="http://schemas.microsoft.com/office/drawing/2014/main" id="{9F721A9D-1024-4D91-B1A6-CEA1EFBE88D9}"/>
              </a:ext>
            </a:extLst>
          </p:cNvPr>
          <p:cNvGraphicFramePr>
            <a:graphicFrameLocks noGrp="1"/>
          </p:cNvGraphicFramePr>
          <p:nvPr>
            <p:extLst>
              <p:ext uri="{D42A27DB-BD31-4B8C-83A1-F6EECF244321}">
                <p14:modId xmlns:p14="http://schemas.microsoft.com/office/powerpoint/2010/main" val="3331889013"/>
              </p:ext>
            </p:extLst>
          </p:nvPr>
        </p:nvGraphicFramePr>
        <p:xfrm>
          <a:off x="5866" y="4910487"/>
          <a:ext cx="5512453" cy="1737360"/>
        </p:xfrm>
        <a:graphic>
          <a:graphicData uri="http://schemas.openxmlformats.org/drawingml/2006/table">
            <a:tbl>
              <a:tblPr firstRow="1" bandRow="1">
                <a:tableStyleId>{5C22544A-7EE6-4342-B048-85BDC9FD1C3A}</a:tableStyleId>
              </a:tblPr>
              <a:tblGrid>
                <a:gridCol w="3242659">
                  <a:extLst>
                    <a:ext uri="{9D8B030D-6E8A-4147-A177-3AD203B41FA5}">
                      <a16:colId xmlns:a16="http://schemas.microsoft.com/office/drawing/2014/main" val="3408084527"/>
                    </a:ext>
                  </a:extLst>
                </a:gridCol>
                <a:gridCol w="637674">
                  <a:extLst>
                    <a:ext uri="{9D8B030D-6E8A-4147-A177-3AD203B41FA5}">
                      <a16:colId xmlns:a16="http://schemas.microsoft.com/office/drawing/2014/main" val="1683868754"/>
                    </a:ext>
                  </a:extLst>
                </a:gridCol>
                <a:gridCol w="842211">
                  <a:extLst>
                    <a:ext uri="{9D8B030D-6E8A-4147-A177-3AD203B41FA5}">
                      <a16:colId xmlns:a16="http://schemas.microsoft.com/office/drawing/2014/main" val="1440086992"/>
                    </a:ext>
                  </a:extLst>
                </a:gridCol>
                <a:gridCol w="789909">
                  <a:extLst>
                    <a:ext uri="{9D8B030D-6E8A-4147-A177-3AD203B41FA5}">
                      <a16:colId xmlns:a16="http://schemas.microsoft.com/office/drawing/2014/main" val="1942455983"/>
                    </a:ext>
                  </a:extLst>
                </a:gridCol>
              </a:tblGrid>
              <a:tr h="249967">
                <a:tc>
                  <a:txBody>
                    <a:bodyPr/>
                    <a:lstStyle/>
                    <a:p>
                      <a:r>
                        <a:rPr lang="en-US" dirty="0"/>
                        <a:t>              ASSGIGNED CLASS</a:t>
                      </a:r>
                    </a:p>
                    <a:p>
                      <a:r>
                        <a:rPr lang="en-US" dirty="0"/>
                        <a:t>TRUE CLASS</a:t>
                      </a:r>
                    </a:p>
                  </a:txBody>
                  <a:tcPr/>
                </a:tc>
                <a:tc>
                  <a:txBody>
                    <a:bodyPr/>
                    <a:lstStyle/>
                    <a:p>
                      <a:r>
                        <a:rPr lang="en-US" dirty="0"/>
                        <a:t>UK</a:t>
                      </a:r>
                    </a:p>
                  </a:txBody>
                  <a:tcPr/>
                </a:tc>
                <a:tc>
                  <a:txBody>
                    <a:bodyPr/>
                    <a:lstStyle/>
                    <a:p>
                      <a:r>
                        <a:rPr lang="en-US" dirty="0"/>
                        <a:t>CHINA</a:t>
                      </a:r>
                    </a:p>
                  </a:txBody>
                  <a:tcPr/>
                </a:tc>
                <a:tc>
                  <a:txBody>
                    <a:bodyPr/>
                    <a:lstStyle/>
                    <a:p>
                      <a:r>
                        <a:rPr lang="en-US" dirty="0"/>
                        <a:t>KENYA</a:t>
                      </a:r>
                    </a:p>
                  </a:txBody>
                  <a:tcPr/>
                </a:tc>
                <a:extLst>
                  <a:ext uri="{0D108BD9-81ED-4DB2-BD59-A6C34878D82A}">
                    <a16:rowId xmlns:a16="http://schemas.microsoft.com/office/drawing/2014/main" val="2043752285"/>
                  </a:ext>
                </a:extLst>
              </a:tr>
              <a:tr h="249967">
                <a:tc>
                  <a:txBody>
                    <a:bodyPr/>
                    <a:lstStyle/>
                    <a:p>
                      <a:r>
                        <a:rPr lang="en-US" dirty="0"/>
                        <a:t>UK</a:t>
                      </a:r>
                    </a:p>
                  </a:txBody>
                  <a:tcPr/>
                </a:tc>
                <a:tc>
                  <a:txBody>
                    <a:bodyPr/>
                    <a:lstStyle/>
                    <a:p>
                      <a:r>
                        <a:rPr lang="en-US" dirty="0"/>
                        <a:t>20</a:t>
                      </a:r>
                    </a:p>
                  </a:txBody>
                  <a:tcPr/>
                </a:tc>
                <a:tc>
                  <a:txBody>
                    <a:bodyPr/>
                    <a:lstStyle/>
                    <a:p>
                      <a:r>
                        <a:rPr lang="en-US" dirty="0"/>
                        <a:t>5</a:t>
                      </a:r>
                    </a:p>
                  </a:txBody>
                  <a:tcPr/>
                </a:tc>
                <a:tc>
                  <a:txBody>
                    <a:bodyPr/>
                    <a:lstStyle/>
                    <a:p>
                      <a:r>
                        <a:rPr lang="en-US" dirty="0"/>
                        <a:t>2</a:t>
                      </a:r>
                    </a:p>
                  </a:txBody>
                  <a:tcPr/>
                </a:tc>
                <a:extLst>
                  <a:ext uri="{0D108BD9-81ED-4DB2-BD59-A6C34878D82A}">
                    <a16:rowId xmlns:a16="http://schemas.microsoft.com/office/drawing/2014/main" val="4025665359"/>
                  </a:ext>
                </a:extLst>
              </a:tr>
              <a:tr h="249967">
                <a:tc>
                  <a:txBody>
                    <a:bodyPr/>
                    <a:lstStyle/>
                    <a:p>
                      <a:r>
                        <a:rPr lang="en-US" dirty="0"/>
                        <a:t>CHINA</a:t>
                      </a:r>
                    </a:p>
                  </a:txBody>
                  <a:tcPr/>
                </a:tc>
                <a:tc>
                  <a:txBody>
                    <a:bodyPr/>
                    <a:lstStyle/>
                    <a:p>
                      <a:r>
                        <a:rPr lang="en-US" dirty="0"/>
                        <a:t>0</a:t>
                      </a:r>
                    </a:p>
                  </a:txBody>
                  <a:tcPr/>
                </a:tc>
                <a:tc>
                  <a:txBody>
                    <a:bodyPr/>
                    <a:lstStyle/>
                    <a:p>
                      <a:r>
                        <a:rPr lang="en-US" dirty="0"/>
                        <a:t>25</a:t>
                      </a:r>
                    </a:p>
                  </a:txBody>
                  <a:tcPr/>
                </a:tc>
                <a:tc>
                  <a:txBody>
                    <a:bodyPr/>
                    <a:lstStyle/>
                    <a:p>
                      <a:r>
                        <a:rPr lang="en-US" dirty="0"/>
                        <a:t>3</a:t>
                      </a:r>
                    </a:p>
                  </a:txBody>
                  <a:tcPr/>
                </a:tc>
                <a:extLst>
                  <a:ext uri="{0D108BD9-81ED-4DB2-BD59-A6C34878D82A}">
                    <a16:rowId xmlns:a16="http://schemas.microsoft.com/office/drawing/2014/main" val="3120211305"/>
                  </a:ext>
                </a:extLst>
              </a:tr>
              <a:tr h="249967">
                <a:tc>
                  <a:txBody>
                    <a:bodyPr/>
                    <a:lstStyle/>
                    <a:p>
                      <a:r>
                        <a:rPr lang="en-US" dirty="0"/>
                        <a:t>KENYA</a:t>
                      </a:r>
                    </a:p>
                  </a:txBody>
                  <a:tcPr/>
                </a:tc>
                <a:tc>
                  <a:txBody>
                    <a:bodyPr/>
                    <a:lstStyle/>
                    <a:p>
                      <a:r>
                        <a:rPr lang="en-US" dirty="0"/>
                        <a:t>1</a:t>
                      </a:r>
                    </a:p>
                  </a:txBody>
                  <a:tcPr/>
                </a:tc>
                <a:tc>
                  <a:txBody>
                    <a:bodyPr/>
                    <a:lstStyle/>
                    <a:p>
                      <a:r>
                        <a:rPr lang="en-US" dirty="0"/>
                        <a:t>0</a:t>
                      </a:r>
                    </a:p>
                  </a:txBody>
                  <a:tcPr/>
                </a:tc>
                <a:tc>
                  <a:txBody>
                    <a:bodyPr/>
                    <a:lstStyle/>
                    <a:p>
                      <a:r>
                        <a:rPr lang="en-US" dirty="0"/>
                        <a:t>28</a:t>
                      </a:r>
                    </a:p>
                  </a:txBody>
                  <a:tcPr/>
                </a:tc>
                <a:extLst>
                  <a:ext uri="{0D108BD9-81ED-4DB2-BD59-A6C34878D82A}">
                    <a16:rowId xmlns:a16="http://schemas.microsoft.com/office/drawing/2014/main" val="2525864581"/>
                  </a:ext>
                </a:extLst>
              </a:tr>
            </a:tbl>
          </a:graphicData>
        </a:graphic>
      </p:graphicFrame>
      <p:sp>
        <p:nvSpPr>
          <p:cNvPr id="8" name="Rectangle 7">
            <a:extLst>
              <a:ext uri="{FF2B5EF4-FFF2-40B4-BE49-F238E27FC236}">
                <a16:creationId xmlns:a16="http://schemas.microsoft.com/office/drawing/2014/main" id="{DCB375F5-F53B-4CA4-BDD7-70A93A76EBFC}"/>
              </a:ext>
            </a:extLst>
          </p:cNvPr>
          <p:cNvSpPr/>
          <p:nvPr/>
        </p:nvSpPr>
        <p:spPr>
          <a:xfrm>
            <a:off x="10915539" y="763315"/>
            <a:ext cx="718465" cy="584775"/>
          </a:xfrm>
          <a:prstGeom prst="rect">
            <a:avLst/>
          </a:prstGeom>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3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UK</a:t>
            </a:r>
          </a:p>
        </p:txBody>
      </p:sp>
      <p:sp>
        <p:nvSpPr>
          <p:cNvPr id="9" name="Rectangle 8">
            <a:extLst>
              <a:ext uri="{FF2B5EF4-FFF2-40B4-BE49-F238E27FC236}">
                <a16:creationId xmlns:a16="http://schemas.microsoft.com/office/drawing/2014/main" id="{98645004-1AA5-4200-825D-8C54332AC0CD}"/>
              </a:ext>
            </a:extLst>
          </p:cNvPr>
          <p:cNvSpPr/>
          <p:nvPr/>
        </p:nvSpPr>
        <p:spPr>
          <a:xfrm>
            <a:off x="5966338" y="5719580"/>
            <a:ext cx="1483567" cy="584775"/>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3200" dirty="0">
                <a:ln w="0"/>
                <a:solidFill>
                  <a:srgbClr val="00B050"/>
                </a:solidFill>
                <a:effectLst>
                  <a:reflection blurRad="6350" stA="53000" endA="300" endPos="35500" dir="5400000" sy="-90000" algn="bl" rotWithShape="0"/>
                </a:effectLst>
              </a:rPr>
              <a:t>CHINA</a:t>
            </a:r>
            <a:endParaRPr lang="en-US" sz="3200" b="0" cap="none" spc="0" dirty="0">
              <a:ln w="0"/>
              <a:solidFill>
                <a:srgbClr val="00B050"/>
              </a:solidFill>
              <a:effectLst>
                <a:reflection blurRad="6350" stA="53000" endA="300" endPos="35500" dir="5400000" sy="-90000" algn="bl" rotWithShape="0"/>
              </a:effectLst>
            </a:endParaRPr>
          </a:p>
        </p:txBody>
      </p:sp>
      <p:sp>
        <p:nvSpPr>
          <p:cNvPr id="10" name="Rectangle 9">
            <a:extLst>
              <a:ext uri="{FF2B5EF4-FFF2-40B4-BE49-F238E27FC236}">
                <a16:creationId xmlns:a16="http://schemas.microsoft.com/office/drawing/2014/main" id="{D2FD812B-8042-4F0F-9EE1-BBBA7F192901}"/>
              </a:ext>
            </a:extLst>
          </p:cNvPr>
          <p:cNvSpPr/>
          <p:nvPr/>
        </p:nvSpPr>
        <p:spPr>
          <a:xfrm>
            <a:off x="10363641" y="6011968"/>
            <a:ext cx="1523559" cy="584775"/>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3200" dirty="0">
                <a:ln w="0"/>
                <a:solidFill>
                  <a:schemeClr val="tx2">
                    <a:lumMod val="50000"/>
                  </a:schemeClr>
                </a:solidFill>
                <a:effectLst>
                  <a:reflection blurRad="6350" stA="53000" endA="300" endPos="35500" dir="5400000" sy="-90000" algn="bl" rotWithShape="0"/>
                </a:effectLst>
              </a:rPr>
              <a:t>KENYA</a:t>
            </a:r>
            <a:endParaRPr lang="en-US" sz="3200" b="0" cap="none" spc="0" dirty="0">
              <a:ln w="0"/>
              <a:solidFill>
                <a:schemeClr val="tx2">
                  <a:lumMod val="50000"/>
                </a:schemeClr>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460951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sz="8000" dirty="0"/>
              <a:t>ITCS 6190/8190 Fall 2018 project</a:t>
            </a:r>
          </a:p>
        </p:txBody>
      </p:sp>
      <p:sp>
        <p:nvSpPr>
          <p:cNvPr id="3" name="Subtitle 2"/>
          <p:cNvSpPr>
            <a:spLocks noGrp="1"/>
          </p:cNvSpPr>
          <p:nvPr>
            <p:ph type="subTitle" idx="1"/>
          </p:nvPr>
        </p:nvSpPr>
        <p:spPr/>
        <p:txBody>
          <a:bodyPr>
            <a:normAutofit fontScale="25000" lnSpcReduction="20000"/>
          </a:bodyPr>
          <a:lstStyle/>
          <a:p>
            <a:pPr algn="l"/>
            <a:r>
              <a:rPr lang="en-US" sz="9600" dirty="0"/>
              <a:t>Source: Chapter 14 from “Introduction to Information Retrieval”, by Christopher D. Manning, Prabhakar Raghavan, and Hinrich Schutze, Cambridge University Press, 2008, ISBN: 9780521865715</a:t>
            </a:r>
          </a:p>
          <a:p>
            <a:pPr algn="l"/>
            <a:r>
              <a:rPr lang="en-US" sz="9600" dirty="0"/>
              <a:t>Presenter: Yu Lan, Department of Geography and Earth Sciences, University of North Carolina at Charlotte, Charlotte, NC 28223, USA</a:t>
            </a:r>
          </a:p>
          <a:p>
            <a:endParaRPr lang="en-US" dirty="0"/>
          </a:p>
        </p:txBody>
      </p:sp>
    </p:spTree>
    <p:extLst>
      <p:ext uri="{BB962C8B-B14F-4D97-AF65-F5344CB8AC3E}">
        <p14:creationId xmlns:p14="http://schemas.microsoft.com/office/powerpoint/2010/main" val="1476575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2139" y="2971800"/>
            <a:ext cx="3712029" cy="3712029"/>
          </a:xfrm>
          <a:prstGeom prst="rect">
            <a:avLst/>
          </a:prstGeom>
        </p:spPr>
      </p:pic>
      <p:sp>
        <p:nvSpPr>
          <p:cNvPr id="6" name="Title 5"/>
          <p:cNvSpPr>
            <a:spLocks noGrp="1"/>
          </p:cNvSpPr>
          <p:nvPr>
            <p:ph type="title"/>
          </p:nvPr>
        </p:nvSpPr>
        <p:spPr/>
        <p:txBody>
          <a:bodyPr>
            <a:normAutofit/>
          </a:bodyPr>
          <a:lstStyle/>
          <a:p>
            <a:r>
              <a:rPr lang="en-US" sz="5400" dirty="0"/>
              <a:t>Vector Space Model </a:t>
            </a:r>
          </a:p>
        </p:txBody>
      </p:sp>
      <p:sp>
        <p:nvSpPr>
          <p:cNvPr id="10" name="Content Placeholder 9"/>
          <p:cNvSpPr>
            <a:spLocks noGrp="1"/>
          </p:cNvSpPr>
          <p:nvPr>
            <p:ph idx="1"/>
          </p:nvPr>
        </p:nvSpPr>
        <p:spPr>
          <a:xfrm>
            <a:off x="5078064" y="609600"/>
            <a:ext cx="6189492" cy="2544147"/>
          </a:xfrm>
        </p:spPr>
        <p:txBody>
          <a:bodyPr/>
          <a:lstStyle/>
          <a:p>
            <a:pPr>
              <a:buFont typeface="Wingdings" panose="05000000000000000000" pitchFamily="2" charset="2"/>
              <a:buChar char="q"/>
            </a:pPr>
            <a:r>
              <a:rPr lang="en-US" dirty="0"/>
              <a:t>each document is a vector</a:t>
            </a:r>
          </a:p>
          <a:p>
            <a:pPr>
              <a:buFont typeface="Wingdings" panose="05000000000000000000" pitchFamily="2" charset="2"/>
              <a:buChar char="q"/>
            </a:pPr>
            <a:r>
              <a:rPr lang="en-US" dirty="0"/>
              <a:t>one component for each term</a:t>
            </a:r>
          </a:p>
          <a:p>
            <a:pPr>
              <a:buFont typeface="Wingdings" panose="05000000000000000000" pitchFamily="2" charset="2"/>
              <a:buChar char="q"/>
            </a:pPr>
            <a:r>
              <a:rPr lang="en-US" dirty="0"/>
              <a:t>terms are axes</a:t>
            </a:r>
          </a:p>
          <a:p>
            <a:pPr>
              <a:buFont typeface="Wingdings" panose="05000000000000000000" pitchFamily="2" charset="2"/>
              <a:buChar char="q"/>
            </a:pPr>
            <a:r>
              <a:rPr lang="en-US" dirty="0"/>
              <a:t>high dimensionality:  100,000s of dimensions</a:t>
            </a:r>
          </a:p>
        </p:txBody>
      </p:sp>
      <p:sp>
        <p:nvSpPr>
          <p:cNvPr id="8" name="Text Placeholder 7"/>
          <p:cNvSpPr>
            <a:spLocks noGrp="1"/>
          </p:cNvSpPr>
          <p:nvPr>
            <p:ph type="body" sz="half" idx="2"/>
          </p:nvPr>
        </p:nvSpPr>
        <p:spPr/>
        <p:txBody>
          <a:bodyPr>
            <a:normAutofit/>
          </a:bodyPr>
          <a:lstStyle/>
          <a:p>
            <a:r>
              <a:rPr lang="en-US" sz="2400" dirty="0"/>
              <a:t>the representation of a set of documents as vectors in a common vector space</a:t>
            </a:r>
          </a:p>
        </p:txBody>
      </p:sp>
      <p:sp>
        <p:nvSpPr>
          <p:cNvPr id="3" name="Rectangle 2"/>
          <p:cNvSpPr/>
          <p:nvPr/>
        </p:nvSpPr>
        <p:spPr>
          <a:xfrm>
            <a:off x="9734935" y="3629808"/>
            <a:ext cx="718465" cy="584775"/>
          </a:xfrm>
          <a:prstGeom prst="rect">
            <a:avLst/>
          </a:prstGeom>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n-US" sz="3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UK</a:t>
            </a:r>
          </a:p>
        </p:txBody>
      </p:sp>
      <p:sp>
        <p:nvSpPr>
          <p:cNvPr id="4" name="Rectangle 3"/>
          <p:cNvSpPr/>
          <p:nvPr/>
        </p:nvSpPr>
        <p:spPr>
          <a:xfrm>
            <a:off x="6022907" y="6066340"/>
            <a:ext cx="1483567" cy="584775"/>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3200" dirty="0">
                <a:ln w="0"/>
                <a:solidFill>
                  <a:srgbClr val="00B050"/>
                </a:solidFill>
                <a:effectLst>
                  <a:reflection blurRad="6350" stA="53000" endA="300" endPos="35500" dir="5400000" sy="-90000" algn="bl" rotWithShape="0"/>
                </a:effectLst>
              </a:rPr>
              <a:t>CHINA</a:t>
            </a:r>
            <a:endParaRPr lang="en-US" sz="3200" b="0" cap="none" spc="0" dirty="0">
              <a:ln w="0"/>
              <a:solidFill>
                <a:srgbClr val="00B050"/>
              </a:solidFill>
              <a:effectLst>
                <a:reflection blurRad="6350" stA="53000" endA="300" endPos="35500" dir="5400000" sy="-90000" algn="bl" rotWithShape="0"/>
              </a:effectLst>
            </a:endParaRPr>
          </a:p>
        </p:txBody>
      </p:sp>
      <p:sp>
        <p:nvSpPr>
          <p:cNvPr id="9" name="Rectangle 8"/>
          <p:cNvSpPr/>
          <p:nvPr/>
        </p:nvSpPr>
        <p:spPr>
          <a:xfrm>
            <a:off x="9691620" y="5515947"/>
            <a:ext cx="1523559" cy="584775"/>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n-US" sz="3200" dirty="0">
                <a:ln w="0"/>
                <a:solidFill>
                  <a:schemeClr val="tx2">
                    <a:lumMod val="50000"/>
                  </a:schemeClr>
                </a:solidFill>
                <a:effectLst>
                  <a:reflection blurRad="6350" stA="53000" endA="300" endPos="35500" dir="5400000" sy="-90000" algn="bl" rotWithShape="0"/>
                </a:effectLst>
              </a:rPr>
              <a:t>KENYA</a:t>
            </a:r>
            <a:endParaRPr lang="en-US" sz="3200" b="0" cap="none" spc="0" dirty="0">
              <a:ln w="0"/>
              <a:solidFill>
                <a:schemeClr val="tx2">
                  <a:lumMod val="50000"/>
                </a:schemeClr>
              </a:solidFill>
              <a:effectLst>
                <a:reflection blurRad="6350" stA="53000" endA="300" endPos="35500" dir="5400000" sy="-90000" algn="bl" rotWithShape="0"/>
              </a:effectLst>
            </a:endParaRPr>
          </a:p>
        </p:txBody>
      </p:sp>
      <p:sp>
        <p:nvSpPr>
          <p:cNvPr id="17" name="Freeform 16"/>
          <p:cNvSpPr/>
          <p:nvPr/>
        </p:nvSpPr>
        <p:spPr>
          <a:xfrm>
            <a:off x="7184571" y="3601616"/>
            <a:ext cx="1073131" cy="2379306"/>
          </a:xfrm>
          <a:custGeom>
            <a:avLst/>
            <a:gdLst>
              <a:gd name="connsiteX0" fmla="*/ 0 w 1073131"/>
              <a:gd name="connsiteY0" fmla="*/ 0 h 2379306"/>
              <a:gd name="connsiteX1" fmla="*/ 755780 w 1073131"/>
              <a:gd name="connsiteY1" fmla="*/ 849086 h 2379306"/>
              <a:gd name="connsiteX2" fmla="*/ 1073021 w 1073131"/>
              <a:gd name="connsiteY2" fmla="*/ 1614196 h 2379306"/>
              <a:gd name="connsiteX3" fmla="*/ 727788 w 1073131"/>
              <a:gd name="connsiteY3" fmla="*/ 2379306 h 2379306"/>
            </a:gdLst>
            <a:ahLst/>
            <a:cxnLst>
              <a:cxn ang="0">
                <a:pos x="connsiteX0" y="connsiteY0"/>
              </a:cxn>
              <a:cxn ang="0">
                <a:pos x="connsiteX1" y="connsiteY1"/>
              </a:cxn>
              <a:cxn ang="0">
                <a:pos x="connsiteX2" y="connsiteY2"/>
              </a:cxn>
              <a:cxn ang="0">
                <a:pos x="connsiteX3" y="connsiteY3"/>
              </a:cxn>
            </a:cxnLst>
            <a:rect l="l" t="t" r="r" b="b"/>
            <a:pathLst>
              <a:path w="1073131" h="2379306">
                <a:moveTo>
                  <a:pt x="0" y="0"/>
                </a:moveTo>
                <a:cubicBezTo>
                  <a:pt x="288471" y="290026"/>
                  <a:pt x="576943" y="580053"/>
                  <a:pt x="755780" y="849086"/>
                </a:cubicBezTo>
                <a:cubicBezTo>
                  <a:pt x="934617" y="1118119"/>
                  <a:pt x="1077686" y="1359159"/>
                  <a:pt x="1073021" y="1614196"/>
                </a:cubicBezTo>
                <a:cubicBezTo>
                  <a:pt x="1068356" y="1869233"/>
                  <a:pt x="898072" y="2124269"/>
                  <a:pt x="727788" y="2379306"/>
                </a:cubicBezTo>
              </a:path>
            </a:pathLst>
          </a:cu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 name="Freeform 17"/>
          <p:cNvSpPr/>
          <p:nvPr/>
        </p:nvSpPr>
        <p:spPr>
          <a:xfrm>
            <a:off x="8192278" y="4813040"/>
            <a:ext cx="1707502" cy="113523"/>
          </a:xfrm>
          <a:custGeom>
            <a:avLst/>
            <a:gdLst>
              <a:gd name="connsiteX0" fmla="*/ 0 w 2080726"/>
              <a:gd name="connsiteY0" fmla="*/ 143555 h 143555"/>
              <a:gd name="connsiteX1" fmla="*/ 2080726 w 2080726"/>
              <a:gd name="connsiteY1" fmla="*/ 3596 h 143555"/>
            </a:gdLst>
            <a:ahLst/>
            <a:cxnLst>
              <a:cxn ang="0">
                <a:pos x="connsiteX0" y="connsiteY0"/>
              </a:cxn>
              <a:cxn ang="0">
                <a:pos x="connsiteX1" y="connsiteY1"/>
              </a:cxn>
            </a:cxnLst>
            <a:rect l="l" t="t" r="r" b="b"/>
            <a:pathLst>
              <a:path w="2080726" h="143555">
                <a:moveTo>
                  <a:pt x="0" y="143555"/>
                </a:moveTo>
                <a:cubicBezTo>
                  <a:pt x="829647" y="62690"/>
                  <a:pt x="1659294" y="-18175"/>
                  <a:pt x="2080726" y="3596"/>
                </a:cubicBezTo>
              </a:path>
            </a:pathLst>
          </a:custGeom>
          <a:noFill/>
          <a:ln w="5715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03020008"/>
      </p:ext>
    </p:extLst>
  </p:cSld>
  <p:clrMapOvr>
    <a:masterClrMapping/>
  </p:clrMapOvr>
  <mc:AlternateContent xmlns:mc="http://schemas.openxmlformats.org/markup-compatibility/2006" xmlns:p14="http://schemas.microsoft.com/office/powerpoint/2010/main">
    <mc:Choice Requires="p14">
      <p:transition spd="slow" p14:dur="2000" advTm="23144"/>
    </mc:Choice>
    <mc:Fallback xmlns="">
      <p:transition spd="slow" advTm="2314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456" y="339013"/>
            <a:ext cx="10353761" cy="1326321"/>
          </a:xfrm>
        </p:spPr>
        <p:txBody>
          <a:bodyPr>
            <a:noAutofit/>
          </a:bodyPr>
          <a:lstStyle/>
          <a:p>
            <a:r>
              <a:rPr lang="en-US" sz="4000" dirty="0"/>
              <a:t>Document representations and measures of relatedness in vector spaces </a:t>
            </a:r>
          </a:p>
        </p:txBody>
      </p:sp>
      <p:sp>
        <p:nvSpPr>
          <p:cNvPr id="3" name="Content Placeholder 2"/>
          <p:cNvSpPr>
            <a:spLocks noGrp="1"/>
          </p:cNvSpPr>
          <p:nvPr>
            <p:ph idx="4294967295"/>
          </p:nvPr>
        </p:nvSpPr>
        <p:spPr>
          <a:xfrm>
            <a:off x="1831591" y="6499371"/>
            <a:ext cx="9023350" cy="374650"/>
          </a:xfrm>
        </p:spPr>
        <p:txBody>
          <a:bodyPr>
            <a:normAutofit/>
          </a:bodyPr>
          <a:lstStyle/>
          <a:p>
            <a:pPr marL="0" indent="0">
              <a:buNone/>
            </a:pPr>
            <a:r>
              <a:rPr lang="en-US" sz="1000" dirty="0"/>
              <a:t>Source:  https://www.earthdatascience.org/courses/earth-analytics/spatial-data-r/geographic-vs-projected-coordinate-reference-systems-UTM/</a:t>
            </a:r>
          </a:p>
        </p:txBody>
      </p:sp>
      <p:pic>
        <p:nvPicPr>
          <p:cNvPr id="6" name="Picture 5"/>
          <p:cNvPicPr>
            <a:picLocks noChangeAspect="1"/>
          </p:cNvPicPr>
          <p:nvPr/>
        </p:nvPicPr>
        <p:blipFill rotWithShape="1">
          <a:blip r:embed="rId4"/>
          <a:srcRect r="1110"/>
          <a:stretch/>
        </p:blipFill>
        <p:spPr>
          <a:xfrm>
            <a:off x="3168650" y="1935921"/>
            <a:ext cx="6349232" cy="4462239"/>
          </a:xfrm>
          <a:prstGeom prst="rect">
            <a:avLst/>
          </a:prstGeom>
        </p:spPr>
      </p:pic>
      <p:sp>
        <p:nvSpPr>
          <p:cNvPr id="4" name="Oval 3"/>
          <p:cNvSpPr/>
          <p:nvPr/>
        </p:nvSpPr>
        <p:spPr>
          <a:xfrm>
            <a:off x="7959013" y="1935921"/>
            <a:ext cx="279918" cy="3500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819054" y="3417933"/>
            <a:ext cx="279918" cy="3500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716419" y="4899945"/>
            <a:ext cx="279918" cy="3500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69305215"/>
      </p:ext>
    </p:extLst>
  </p:cSld>
  <p:clrMapOvr>
    <a:masterClrMapping/>
  </p:clrMapOvr>
  <mc:AlternateContent xmlns:mc="http://schemas.openxmlformats.org/markup-compatibility/2006" xmlns:p14="http://schemas.microsoft.com/office/powerpoint/2010/main">
    <mc:Choice Requires="p14">
      <p:transition spd="slow" p14:dur="2000" advTm="7873"/>
    </mc:Choice>
    <mc:Fallback xmlns="">
      <p:transition spd="slow" advTm="787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7228" y="609600"/>
            <a:ext cx="4139964" cy="2362200"/>
          </a:xfrm>
        </p:spPr>
        <p:txBody>
          <a:bodyPr>
            <a:normAutofit/>
          </a:bodyPr>
          <a:lstStyle/>
          <a:p>
            <a:r>
              <a:rPr lang="en-US" sz="4400" dirty="0"/>
              <a:t>Contiguity hypothesis</a:t>
            </a:r>
          </a:p>
        </p:txBody>
      </p:sp>
      <p:sp>
        <p:nvSpPr>
          <p:cNvPr id="2" name="Text Placeholder 1"/>
          <p:cNvSpPr>
            <a:spLocks noGrp="1"/>
          </p:cNvSpPr>
          <p:nvPr>
            <p:ph type="body" sz="half" idx="2"/>
          </p:nvPr>
        </p:nvSpPr>
        <p:spPr/>
        <p:txBody>
          <a:bodyPr>
            <a:normAutofit/>
          </a:bodyPr>
          <a:lstStyle/>
          <a:p>
            <a:pPr marL="285750" indent="-285750" algn="l">
              <a:buFont typeface="Wingdings" panose="05000000000000000000" pitchFamily="2" charset="2"/>
              <a:buChar char="q"/>
            </a:pPr>
            <a:r>
              <a:rPr lang="en-US" sz="2400" dirty="0"/>
              <a:t>documents in the same class form a contiguous region</a:t>
            </a:r>
          </a:p>
          <a:p>
            <a:pPr marL="285750" indent="-285750" algn="l">
              <a:buFont typeface="Wingdings" panose="05000000000000000000" pitchFamily="2" charset="2"/>
              <a:buChar char="q"/>
            </a:pPr>
            <a:r>
              <a:rPr lang="en-US" sz="2400" dirty="0"/>
              <a:t>regions of different classes do not overlap</a:t>
            </a:r>
          </a:p>
        </p:txBody>
      </p:sp>
      <p:pic>
        <p:nvPicPr>
          <p:cNvPr id="3" name="Picture 2"/>
          <p:cNvPicPr>
            <a:picLocks noChangeAspect="1"/>
          </p:cNvPicPr>
          <p:nvPr/>
        </p:nvPicPr>
        <p:blipFill>
          <a:blip r:embed="rId4"/>
          <a:stretch>
            <a:fillRect/>
          </a:stretch>
        </p:blipFill>
        <p:spPr>
          <a:xfrm>
            <a:off x="6077287" y="2259763"/>
            <a:ext cx="5505165" cy="3999323"/>
          </a:xfrm>
          <a:prstGeom prst="rect">
            <a:avLst/>
          </a:prstGeom>
        </p:spPr>
      </p:pic>
    </p:spTree>
    <p:custDataLst>
      <p:tags r:id="rId1"/>
    </p:custDataLst>
    <p:extLst>
      <p:ext uri="{BB962C8B-B14F-4D97-AF65-F5344CB8AC3E}">
        <p14:creationId xmlns:p14="http://schemas.microsoft.com/office/powerpoint/2010/main" val="4226806968"/>
      </p:ext>
    </p:extLst>
  </p:cSld>
  <p:clrMapOvr>
    <a:masterClrMapping/>
  </p:clrMapOvr>
  <mc:AlternateContent xmlns:mc="http://schemas.openxmlformats.org/markup-compatibility/2006" xmlns:p14="http://schemas.microsoft.com/office/powerpoint/2010/main">
    <mc:Choice Requires="p14">
      <p:transition spd="slow" p14:dur="2000" advTm="36945"/>
    </mc:Choice>
    <mc:Fallback xmlns="">
      <p:transition spd="slow" advTm="3694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40E5-A83E-4AAE-B6B8-0D0AFE895011}"/>
              </a:ext>
            </a:extLst>
          </p:cNvPr>
          <p:cNvSpPr>
            <a:spLocks noGrp="1"/>
          </p:cNvSpPr>
          <p:nvPr>
            <p:ph type="title"/>
          </p:nvPr>
        </p:nvSpPr>
        <p:spPr>
          <a:xfrm>
            <a:off x="1229244" y="1571626"/>
            <a:ext cx="9733512" cy="2852737"/>
          </a:xfrm>
        </p:spPr>
        <p:txBody>
          <a:bodyPr>
            <a:normAutofit/>
          </a:bodyPr>
          <a:lstStyle/>
          <a:p>
            <a:r>
              <a:rPr lang="en-US" sz="8000" dirty="0" err="1"/>
              <a:t>Rocchio</a:t>
            </a:r>
            <a:r>
              <a:rPr lang="en-US" sz="8000" dirty="0"/>
              <a:t> classification</a:t>
            </a:r>
          </a:p>
        </p:txBody>
      </p:sp>
    </p:spTree>
    <p:extLst>
      <p:ext uri="{BB962C8B-B14F-4D97-AF65-F5344CB8AC3E}">
        <p14:creationId xmlns:p14="http://schemas.microsoft.com/office/powerpoint/2010/main" val="2814915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a:t>Decision Boundaries</a:t>
            </a:r>
          </a:p>
        </p:txBody>
      </p:sp>
      <p:sp>
        <p:nvSpPr>
          <p:cNvPr id="5" name="Content Placeholder 4"/>
          <p:cNvSpPr>
            <a:spLocks noGrp="1"/>
          </p:cNvSpPr>
          <p:nvPr>
            <p:ph sz="half" idx="1"/>
          </p:nvPr>
        </p:nvSpPr>
        <p:spPr/>
        <p:txBody>
          <a:bodyPr/>
          <a:lstStyle/>
          <a:p>
            <a:pPr>
              <a:buFont typeface="Wingdings" panose="05000000000000000000" pitchFamily="2" charset="2"/>
              <a:buChar char="q"/>
            </a:pPr>
            <a:r>
              <a:rPr lang="en-US" dirty="0"/>
              <a:t>good boundaries: high classification accuracy on data unseen during training. </a:t>
            </a:r>
          </a:p>
        </p:txBody>
      </p:sp>
      <p:pic>
        <p:nvPicPr>
          <p:cNvPr id="2" name="Picture 1"/>
          <p:cNvPicPr>
            <a:picLocks noChangeAspect="1"/>
          </p:cNvPicPr>
          <p:nvPr/>
        </p:nvPicPr>
        <p:blipFill>
          <a:blip r:embed="rId4"/>
          <a:stretch>
            <a:fillRect/>
          </a:stretch>
        </p:blipFill>
        <p:spPr>
          <a:xfrm>
            <a:off x="5844021" y="2088319"/>
            <a:ext cx="6117824" cy="4444400"/>
          </a:xfrm>
          <a:prstGeom prst="rect">
            <a:avLst/>
          </a:prstGeom>
        </p:spPr>
      </p:pic>
      <p:pic>
        <p:nvPicPr>
          <p:cNvPr id="6" name="Picture 6" descr="Use links below to sav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8834" y="3132322"/>
            <a:ext cx="408716" cy="43921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98908326"/>
      </p:ext>
    </p:extLst>
  </p:cSld>
  <p:clrMapOvr>
    <a:masterClrMapping/>
  </p:clrMapOvr>
  <mc:AlternateContent xmlns:mc="http://schemas.openxmlformats.org/markup-compatibility/2006" xmlns:p14="http://schemas.microsoft.com/office/powerpoint/2010/main">
    <mc:Choice Requires="p14">
      <p:transition spd="slow" p14:dur="2000" advTm="2959"/>
    </mc:Choice>
    <mc:Fallback xmlns="">
      <p:transition spd="slow" advTm="295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5400" dirty="0" err="1"/>
              <a:t>Rocchio</a:t>
            </a:r>
            <a:r>
              <a:rPr lang="en-US" sz="5400" dirty="0"/>
              <a:t> classification</a:t>
            </a:r>
          </a:p>
        </p:txBody>
      </p:sp>
      <p:sp>
        <p:nvSpPr>
          <p:cNvPr id="7" name="Content Placeholder 6"/>
          <p:cNvSpPr>
            <a:spLocks noGrp="1"/>
          </p:cNvSpPr>
          <p:nvPr>
            <p:ph sz="half" idx="1"/>
          </p:nvPr>
        </p:nvSpPr>
        <p:spPr>
          <a:xfrm>
            <a:off x="4198171" y="1826194"/>
            <a:ext cx="5106004" cy="524252"/>
          </a:xfrm>
        </p:spPr>
        <p:txBody>
          <a:bodyPr/>
          <a:lstStyle/>
          <a:p>
            <a:pPr marL="0" indent="0">
              <a:buNone/>
            </a:pPr>
            <a:r>
              <a:rPr lang="en-US" dirty="0"/>
              <a:t>uses centroids to define the boundaries</a:t>
            </a:r>
          </a:p>
        </p:txBody>
      </p:sp>
      <mc:AlternateContent xmlns:mc="http://schemas.openxmlformats.org/markup-compatibility/2006" xmlns:a14="http://schemas.microsoft.com/office/drawing/2010/main">
        <mc:Choice Requires="a14">
          <p:sp>
            <p:nvSpPr>
              <p:cNvPr id="8" name="Content Placeholder 7"/>
              <p:cNvSpPr>
                <a:spLocks noGrp="1"/>
              </p:cNvSpPr>
              <p:nvPr>
                <p:ph sz="half" idx="2"/>
              </p:nvPr>
            </p:nvSpPr>
            <p:spPr>
              <a:xfrm>
                <a:off x="3009596" y="2350446"/>
                <a:ext cx="7744409" cy="2893358"/>
              </a:xfrm>
            </p:spPr>
            <p:txBody>
              <a:bodyPr>
                <a:normAutofit/>
              </a:bodyPr>
              <a:lstStyle/>
              <a:p>
                <a:pPr marL="0" indent="0">
                  <a:buNone/>
                </a:pPr>
                <a14:m>
                  <m:oMathPara xmlns:m="http://schemas.openxmlformats.org/officeDocument/2006/math">
                    <m:oMathParaPr>
                      <m:jc m:val="centerGroup"/>
                    </m:oMathParaPr>
                    <m:oMath xmlns:m="http://schemas.openxmlformats.org/officeDocument/2006/math">
                      <m:acc>
                        <m:accPr>
                          <m:chr m:val="⃗"/>
                          <m:ctrlPr>
                            <a:rPr lang="en-US" sz="5400" i="1" smtClean="0">
                              <a:latin typeface="Cambria Math" panose="02040503050406030204" pitchFamily="18" charset="0"/>
                            </a:rPr>
                          </m:ctrlPr>
                        </m:accPr>
                        <m:e>
                          <m:r>
                            <a:rPr lang="en-US" sz="5400" b="0" i="1" smtClean="0">
                              <a:latin typeface="Cambria Math" panose="02040503050406030204" pitchFamily="18" charset="0"/>
                            </a:rPr>
                            <m:t>𝑢</m:t>
                          </m:r>
                        </m:e>
                      </m:acc>
                      <m:d>
                        <m:dPr>
                          <m:ctrlPr>
                            <a:rPr lang="en-US" sz="5400" b="0" i="1" smtClean="0">
                              <a:latin typeface="Cambria Math" panose="02040503050406030204" pitchFamily="18" charset="0"/>
                            </a:rPr>
                          </m:ctrlPr>
                        </m:dPr>
                        <m:e>
                          <m:r>
                            <a:rPr lang="en-US" sz="5400" b="0" i="1" smtClean="0">
                              <a:latin typeface="Cambria Math" panose="02040503050406030204" pitchFamily="18" charset="0"/>
                            </a:rPr>
                            <m:t>𝑐</m:t>
                          </m:r>
                        </m:e>
                      </m:d>
                      <m:r>
                        <a:rPr lang="en-US" sz="5400" b="0" i="1" smtClean="0">
                          <a:latin typeface="Cambria Math" panose="02040503050406030204" pitchFamily="18" charset="0"/>
                        </a:rPr>
                        <m:t>= </m:t>
                      </m:r>
                      <m:f>
                        <m:fPr>
                          <m:ctrlPr>
                            <a:rPr lang="en-US" sz="5400" b="0" i="1" smtClean="0">
                              <a:latin typeface="Cambria Math" panose="02040503050406030204" pitchFamily="18" charset="0"/>
                            </a:rPr>
                          </m:ctrlPr>
                        </m:fPr>
                        <m:num>
                          <m:r>
                            <a:rPr lang="en-US" sz="5400" b="0" i="1" smtClean="0">
                              <a:latin typeface="Cambria Math" panose="02040503050406030204" pitchFamily="18" charset="0"/>
                            </a:rPr>
                            <m:t>1</m:t>
                          </m:r>
                        </m:num>
                        <m:den>
                          <m:d>
                            <m:dPr>
                              <m:begChr m:val="|"/>
                              <m:endChr m:val="|"/>
                              <m:ctrlPr>
                                <a:rPr lang="en-US" sz="5400" i="1">
                                  <a:latin typeface="Cambria Math" panose="02040503050406030204" pitchFamily="18" charset="0"/>
                                </a:rPr>
                              </m:ctrlPr>
                            </m:dPr>
                            <m:e>
                              <m:sSub>
                                <m:sSubPr>
                                  <m:ctrlPr>
                                    <a:rPr lang="en-US" sz="5400" i="1" smtClean="0">
                                      <a:latin typeface="Cambria Math" panose="02040503050406030204" pitchFamily="18" charset="0"/>
                                    </a:rPr>
                                  </m:ctrlPr>
                                </m:sSubPr>
                                <m:e>
                                  <m:r>
                                    <a:rPr lang="en-US" sz="5400" b="0" i="1" smtClean="0">
                                      <a:latin typeface="Cambria Math" panose="02040503050406030204" pitchFamily="18" charset="0"/>
                                    </a:rPr>
                                    <m:t>𝐷</m:t>
                                  </m:r>
                                </m:e>
                                <m:sub>
                                  <m:r>
                                    <a:rPr lang="en-US" sz="5400" b="0" i="1" smtClean="0">
                                      <a:latin typeface="Cambria Math" panose="02040503050406030204" pitchFamily="18" charset="0"/>
                                    </a:rPr>
                                    <m:t>𝑐</m:t>
                                  </m:r>
                                </m:sub>
                              </m:sSub>
                            </m:e>
                          </m:d>
                        </m:den>
                      </m:f>
                      <m:nary>
                        <m:naryPr>
                          <m:chr m:val="∑"/>
                          <m:supHide m:val="on"/>
                          <m:ctrlPr>
                            <a:rPr lang="en-US" sz="5400" b="0" i="1" smtClean="0">
                              <a:latin typeface="Cambria Math" panose="02040503050406030204" pitchFamily="18" charset="0"/>
                            </a:rPr>
                          </m:ctrlPr>
                        </m:naryPr>
                        <m:sub>
                          <m:r>
                            <m:rPr>
                              <m:brk m:alnAt="7"/>
                            </m:rPr>
                            <a:rPr lang="en-US" sz="5400" b="0" i="1" smtClean="0">
                              <a:latin typeface="Cambria Math" panose="02040503050406030204" pitchFamily="18" charset="0"/>
                            </a:rPr>
                            <m:t>𝑑</m:t>
                          </m:r>
                          <m:r>
                            <a:rPr lang="en-US" sz="5400" b="0" i="1" smtClean="0">
                              <a:latin typeface="Cambria Math" panose="02040503050406030204" pitchFamily="18" charset="0"/>
                              <a:ea typeface="Cambria Math" panose="02040503050406030204" pitchFamily="18" charset="0"/>
                            </a:rPr>
                            <m:t>∈</m:t>
                          </m:r>
                          <m:sSub>
                            <m:sSubPr>
                              <m:ctrlPr>
                                <a:rPr lang="en-US" sz="5400" b="0" i="1" smtClean="0">
                                  <a:latin typeface="Cambria Math" panose="02040503050406030204" pitchFamily="18" charset="0"/>
                                  <a:ea typeface="Cambria Math" panose="02040503050406030204" pitchFamily="18" charset="0"/>
                                </a:rPr>
                              </m:ctrlPr>
                            </m:sSubPr>
                            <m:e>
                              <m:r>
                                <a:rPr lang="en-US" sz="5400" b="0" i="1" smtClean="0">
                                  <a:latin typeface="Cambria Math" panose="02040503050406030204" pitchFamily="18" charset="0"/>
                                  <a:ea typeface="Cambria Math" panose="02040503050406030204" pitchFamily="18" charset="0"/>
                                </a:rPr>
                                <m:t>𝐷</m:t>
                              </m:r>
                            </m:e>
                            <m:sub>
                              <m:r>
                                <a:rPr lang="en-US" sz="5400" b="0" i="1" smtClean="0">
                                  <a:latin typeface="Cambria Math" panose="02040503050406030204" pitchFamily="18" charset="0"/>
                                  <a:ea typeface="Cambria Math" panose="02040503050406030204" pitchFamily="18" charset="0"/>
                                </a:rPr>
                                <m:t>𝑐</m:t>
                              </m:r>
                            </m:sub>
                          </m:sSub>
                        </m:sub>
                        <m:sup/>
                        <m:e>
                          <m:acc>
                            <m:accPr>
                              <m:chr m:val="⃗"/>
                              <m:ctrlPr>
                                <a:rPr lang="en-US" sz="5400" b="0" i="1" smtClean="0">
                                  <a:latin typeface="Cambria Math" panose="02040503050406030204" pitchFamily="18" charset="0"/>
                                </a:rPr>
                              </m:ctrlPr>
                            </m:accPr>
                            <m:e>
                              <m:r>
                                <a:rPr lang="en-US" sz="5400" b="0" i="1" smtClean="0">
                                  <a:latin typeface="Cambria Math" panose="02040503050406030204" pitchFamily="18" charset="0"/>
                                </a:rPr>
                                <m:t>𝑣</m:t>
                              </m:r>
                            </m:e>
                          </m:acc>
                          <m:r>
                            <a:rPr lang="en-US" sz="5400" b="0" i="1" smtClean="0">
                              <a:latin typeface="Cambria Math" panose="02040503050406030204" pitchFamily="18" charset="0"/>
                            </a:rPr>
                            <m:t>(</m:t>
                          </m:r>
                          <m:r>
                            <a:rPr lang="en-US" sz="5400" b="0" i="1" smtClean="0">
                              <a:latin typeface="Cambria Math" panose="02040503050406030204" pitchFamily="18" charset="0"/>
                            </a:rPr>
                            <m:t>𝑑</m:t>
                          </m:r>
                          <m:r>
                            <a:rPr lang="en-US" sz="5400" b="0" i="1" smtClean="0">
                              <a:latin typeface="Cambria Math" panose="02040503050406030204" pitchFamily="18" charset="0"/>
                            </a:rPr>
                            <m:t>)</m:t>
                          </m:r>
                        </m:e>
                      </m:nary>
                    </m:oMath>
                  </m:oMathPara>
                </a14:m>
                <a:endParaRPr lang="en-US" sz="5400" dirty="0"/>
              </a:p>
            </p:txBody>
          </p:sp>
        </mc:Choice>
        <mc:Fallback xmlns="">
          <p:sp>
            <p:nvSpPr>
              <p:cNvPr id="8" name="Content Placeholder 7"/>
              <p:cNvSpPr>
                <a:spLocks noGrp="1" noRot="1" noChangeAspect="1" noMove="1" noResize="1" noEditPoints="1" noAdjustHandles="1" noChangeArrowheads="1" noChangeShapeType="1" noTextEdit="1"/>
              </p:cNvSpPr>
              <p:nvPr>
                <p:ph sz="half" idx="2"/>
              </p:nvPr>
            </p:nvSpPr>
            <p:spPr>
              <a:xfrm>
                <a:off x="3009596" y="2350446"/>
                <a:ext cx="7744409" cy="2893358"/>
              </a:xfrm>
              <a:blipFill>
                <a:blip r:embed="rId4"/>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540612643"/>
      </p:ext>
    </p:extLst>
  </p:cSld>
  <p:clrMapOvr>
    <a:masterClrMapping/>
  </p:clrMapOvr>
  <mc:AlternateContent xmlns:mc="http://schemas.openxmlformats.org/markup-compatibility/2006" xmlns:p14="http://schemas.microsoft.com/office/powerpoint/2010/main">
    <mc:Choice Requires="p14">
      <p:transition spd="slow" p14:dur="2000" advTm="3456"/>
    </mc:Choice>
    <mc:Fallback xmlns="">
      <p:transition spd="slow" advTm="345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n 4"/>
          <p:cNvSpPr/>
          <p:nvPr/>
        </p:nvSpPr>
        <p:spPr>
          <a:xfrm>
            <a:off x="4058816" y="3924882"/>
            <a:ext cx="615821" cy="628458"/>
          </a:xfrm>
          <a:prstGeom prst="sun">
            <a:avLst/>
          </a:prstGeom>
          <a:solidFill>
            <a:schemeClr val="accent4">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n 8"/>
          <p:cNvSpPr/>
          <p:nvPr/>
        </p:nvSpPr>
        <p:spPr>
          <a:xfrm>
            <a:off x="7094375" y="1570163"/>
            <a:ext cx="615821" cy="628458"/>
          </a:xfrm>
          <a:prstGeom prst="sun">
            <a:avLst/>
          </a:prstGeom>
          <a:solidFill>
            <a:schemeClr val="accent4">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n 9"/>
          <p:cNvSpPr/>
          <p:nvPr/>
        </p:nvSpPr>
        <p:spPr>
          <a:xfrm>
            <a:off x="7172130" y="4817511"/>
            <a:ext cx="615821" cy="628458"/>
          </a:xfrm>
          <a:prstGeom prst="sun">
            <a:avLst/>
          </a:prstGeom>
          <a:solidFill>
            <a:schemeClr val="accent4">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H="1">
            <a:off x="6624735" y="1884784"/>
            <a:ext cx="793104" cy="1651518"/>
          </a:xfrm>
          <a:prstGeom prst="line">
            <a:avLst/>
          </a:prstGeom>
          <a:ln w="38100">
            <a:solidFill>
              <a:srgbClr val="F93D17"/>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flipH="1" flipV="1">
            <a:off x="6624735" y="3536302"/>
            <a:ext cx="867748" cy="1655064"/>
          </a:xfrm>
          <a:prstGeom prst="line">
            <a:avLst/>
          </a:prstGeom>
          <a:ln w="38100">
            <a:solidFill>
              <a:srgbClr val="F93D17"/>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7417839" y="1884784"/>
            <a:ext cx="506964" cy="1651518"/>
          </a:xfrm>
          <a:prstGeom prst="line">
            <a:avLst/>
          </a:prstGeom>
          <a:ln w="38100">
            <a:solidFill>
              <a:srgbClr val="2F99F9"/>
            </a:solidFill>
          </a:ln>
        </p:spPr>
        <p:style>
          <a:lnRef idx="1">
            <a:schemeClr val="accent5"/>
          </a:lnRef>
          <a:fillRef idx="0">
            <a:schemeClr val="accent5"/>
          </a:fillRef>
          <a:effectRef idx="0">
            <a:schemeClr val="accent5"/>
          </a:effectRef>
          <a:fontRef idx="minor">
            <a:schemeClr val="tx1"/>
          </a:fontRef>
        </p:style>
      </p:cxnSp>
      <p:cxnSp>
        <p:nvCxnSpPr>
          <p:cNvPr id="23" name="Straight Connector 22"/>
          <p:cNvCxnSpPr/>
          <p:nvPr/>
        </p:nvCxnSpPr>
        <p:spPr>
          <a:xfrm flipV="1">
            <a:off x="7492483" y="3536302"/>
            <a:ext cx="432320" cy="1655064"/>
          </a:xfrm>
          <a:prstGeom prst="line">
            <a:avLst/>
          </a:prstGeom>
          <a:ln w="38100">
            <a:solidFill>
              <a:srgbClr val="2F99F9"/>
            </a:solidFill>
          </a:ln>
        </p:spPr>
        <p:style>
          <a:lnRef idx="1">
            <a:schemeClr val="accent5"/>
          </a:lnRef>
          <a:fillRef idx="0">
            <a:schemeClr val="accent5"/>
          </a:fillRef>
          <a:effectRef idx="0">
            <a:schemeClr val="accent5"/>
          </a:effectRef>
          <a:fontRef idx="minor">
            <a:schemeClr val="tx1"/>
          </a:fontRef>
        </p:style>
      </p:cxnSp>
      <p:cxnSp>
        <p:nvCxnSpPr>
          <p:cNvPr id="29" name="Straight Connector 28"/>
          <p:cNvCxnSpPr/>
          <p:nvPr/>
        </p:nvCxnSpPr>
        <p:spPr>
          <a:xfrm>
            <a:off x="7417839" y="1884784"/>
            <a:ext cx="2239345" cy="1651518"/>
          </a:xfrm>
          <a:prstGeom prst="line">
            <a:avLst/>
          </a:prstGeom>
          <a:ln w="38100">
            <a:solidFill>
              <a:srgbClr val="20F853"/>
            </a:solidFill>
          </a:ln>
        </p:spPr>
        <p:style>
          <a:lnRef idx="1">
            <a:schemeClr val="accent5"/>
          </a:lnRef>
          <a:fillRef idx="0">
            <a:schemeClr val="accent5"/>
          </a:fillRef>
          <a:effectRef idx="0">
            <a:schemeClr val="accent5"/>
          </a:effectRef>
          <a:fontRef idx="minor">
            <a:schemeClr val="tx1"/>
          </a:fontRef>
        </p:style>
      </p:cxnSp>
      <p:cxnSp>
        <p:nvCxnSpPr>
          <p:cNvPr id="30" name="Straight Connector 29"/>
          <p:cNvCxnSpPr/>
          <p:nvPr/>
        </p:nvCxnSpPr>
        <p:spPr>
          <a:xfrm flipH="1">
            <a:off x="7501539" y="3536302"/>
            <a:ext cx="2155645" cy="1617254"/>
          </a:xfrm>
          <a:prstGeom prst="line">
            <a:avLst/>
          </a:prstGeom>
          <a:ln w="38100">
            <a:solidFill>
              <a:srgbClr val="20F853"/>
            </a:solidFill>
          </a:ln>
        </p:spPr>
        <p:style>
          <a:lnRef idx="1">
            <a:schemeClr val="accent5"/>
          </a:lnRef>
          <a:fillRef idx="0">
            <a:schemeClr val="accent5"/>
          </a:fillRef>
          <a:effectRef idx="0">
            <a:schemeClr val="accent5"/>
          </a:effectRef>
          <a:fontRef idx="minor">
            <a:schemeClr val="tx1"/>
          </a:fontRef>
        </p:style>
      </p:cxnSp>
      <p:cxnSp>
        <p:nvCxnSpPr>
          <p:cNvPr id="35" name="Straight Connector 34"/>
          <p:cNvCxnSpPr/>
          <p:nvPr/>
        </p:nvCxnSpPr>
        <p:spPr>
          <a:xfrm>
            <a:off x="5971592" y="3536302"/>
            <a:ext cx="4301412" cy="0"/>
          </a:xfrm>
          <a:prstGeom prst="line">
            <a:avLst/>
          </a:prstGeom>
          <a:ln w="381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p:cNvSpPr txBox="1"/>
              <p:nvPr/>
            </p:nvSpPr>
            <p:spPr>
              <a:xfrm>
                <a:off x="6407022" y="2282686"/>
                <a:ext cx="32657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𝑎</m:t>
                          </m:r>
                        </m:e>
                        <m:sub>
                          <m:r>
                            <a:rPr lang="en-US" sz="3200" b="0" i="1" dirty="0" smtClean="0">
                              <a:latin typeface="Cambria Math" panose="02040503050406030204" pitchFamily="18" charset="0"/>
                            </a:rPr>
                            <m:t>1</m:t>
                          </m:r>
                        </m:sub>
                      </m:sSub>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6407022" y="2282686"/>
                <a:ext cx="326571" cy="584775"/>
              </a:xfrm>
              <a:prstGeom prst="rect">
                <a:avLst/>
              </a:prstGeom>
              <a:blipFill>
                <a:blip r:embed="rId3"/>
                <a:stretch>
                  <a:fillRect r="-3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407021" y="4028000"/>
                <a:ext cx="32657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𝑎</m:t>
                          </m:r>
                        </m:e>
                        <m:sub>
                          <m:r>
                            <a:rPr lang="en-US" sz="3200" b="0" i="1" dirty="0" smtClean="0">
                              <a:latin typeface="Cambria Math" panose="02040503050406030204" pitchFamily="18" charset="0"/>
                            </a:rPr>
                            <m:t>2</m:t>
                          </m:r>
                        </m:sub>
                      </m:sSub>
                    </m:oMath>
                  </m:oMathPara>
                </a14:m>
                <a:endParaRPr lang="en-US" sz="3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407021" y="4028000"/>
                <a:ext cx="326571" cy="584775"/>
              </a:xfrm>
              <a:prstGeom prst="rect">
                <a:avLst/>
              </a:prstGeom>
              <a:blipFill>
                <a:blip r:embed="rId4"/>
                <a:stretch>
                  <a:fillRect r="-407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678515" y="2494670"/>
                <a:ext cx="32657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𝑏</m:t>
                          </m:r>
                        </m:e>
                        <m:sub>
                          <m:r>
                            <a:rPr lang="en-US" sz="3200" b="0" i="1" dirty="0" smtClean="0">
                              <a:latin typeface="Cambria Math" panose="02040503050406030204" pitchFamily="18" charset="0"/>
                            </a:rPr>
                            <m:t>1</m:t>
                          </m:r>
                        </m:sub>
                      </m:sSub>
                    </m:oMath>
                  </m:oMathPara>
                </a14:m>
                <a:endParaRPr lang="en-US"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7678515" y="2494670"/>
                <a:ext cx="326571" cy="584775"/>
              </a:xfrm>
              <a:prstGeom prst="rect">
                <a:avLst/>
              </a:prstGeom>
              <a:blipFill>
                <a:blip r:embed="rId5"/>
                <a:stretch>
                  <a:fillRect r="-358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7802919" y="3860705"/>
                <a:ext cx="32657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𝑏</m:t>
                          </m:r>
                        </m:e>
                        <m:sub>
                          <m:r>
                            <a:rPr lang="en-US" sz="3200" b="0" i="1" dirty="0" smtClean="0">
                              <a:latin typeface="Cambria Math" panose="02040503050406030204" pitchFamily="18" charset="0"/>
                            </a:rPr>
                            <m:t>2</m:t>
                          </m:r>
                        </m:sub>
                      </m:sSub>
                    </m:oMath>
                  </m:oMathPara>
                </a14:m>
                <a:endParaRPr lang="en-US" sz="3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7802919" y="3860705"/>
                <a:ext cx="326571" cy="584775"/>
              </a:xfrm>
              <a:prstGeom prst="rect">
                <a:avLst/>
              </a:prstGeom>
              <a:blipFill>
                <a:blip r:embed="rId6"/>
                <a:stretch>
                  <a:fillRect r="-351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8736564" y="2324719"/>
                <a:ext cx="32657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𝑐</m:t>
                          </m:r>
                        </m:e>
                        <m:sub>
                          <m:r>
                            <a:rPr lang="en-US" sz="3200" b="0" i="1" dirty="0" smtClean="0">
                              <a:latin typeface="Cambria Math" panose="02040503050406030204" pitchFamily="18" charset="0"/>
                            </a:rPr>
                            <m:t>1</m:t>
                          </m:r>
                        </m:sub>
                      </m:sSub>
                    </m:oMath>
                  </m:oMathPara>
                </a14:m>
                <a:endParaRPr lang="en-US" sz="3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8736564" y="2324719"/>
                <a:ext cx="326571" cy="584775"/>
              </a:xfrm>
              <a:prstGeom prst="rect">
                <a:avLst/>
              </a:prstGeom>
              <a:blipFill>
                <a:blip r:embed="rId7"/>
                <a:stretch>
                  <a:fillRect r="-240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8927841" y="4027999"/>
                <a:ext cx="32657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𝑐</m:t>
                          </m:r>
                        </m:e>
                        <m:sub>
                          <m:r>
                            <a:rPr lang="en-US" sz="3200" b="0" i="1" dirty="0" smtClean="0">
                              <a:latin typeface="Cambria Math" panose="02040503050406030204" pitchFamily="18" charset="0"/>
                            </a:rPr>
                            <m:t>2</m:t>
                          </m:r>
                        </m:sub>
                      </m:sSub>
                    </m:oMath>
                  </m:oMathPara>
                </a14:m>
                <a:endParaRPr lang="en-US" sz="3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8927841" y="4027999"/>
                <a:ext cx="326571" cy="584775"/>
              </a:xfrm>
              <a:prstGeom prst="rect">
                <a:avLst/>
              </a:prstGeom>
              <a:blipFill>
                <a:blip r:embed="rId8"/>
                <a:stretch>
                  <a:fillRect r="-28302"/>
                </a:stretch>
              </a:blipFill>
            </p:spPr>
            <p:txBody>
              <a:bodyPr/>
              <a:lstStyle/>
              <a:p>
                <a:r>
                  <a:rPr lang="en-US">
                    <a:noFill/>
                  </a:rPr>
                  <a:t> </a:t>
                </a:r>
              </a:p>
            </p:txBody>
          </p:sp>
        </mc:Fallback>
      </mc:AlternateContent>
      <p:sp>
        <p:nvSpPr>
          <p:cNvPr id="21" name="Rectangle 20"/>
          <p:cNvSpPr/>
          <p:nvPr/>
        </p:nvSpPr>
        <p:spPr>
          <a:xfrm>
            <a:off x="7043052" y="887136"/>
            <a:ext cx="718465" cy="584775"/>
          </a:xfrm>
          <a:prstGeom prst="rect">
            <a:avLst/>
          </a:prstGeom>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n-US" sz="3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UK</a:t>
            </a:r>
          </a:p>
        </p:txBody>
      </p:sp>
      <p:sp>
        <p:nvSpPr>
          <p:cNvPr id="24" name="Rectangle 23"/>
          <p:cNvSpPr/>
          <p:nvPr/>
        </p:nvSpPr>
        <p:spPr>
          <a:xfrm>
            <a:off x="3886197" y="4657386"/>
            <a:ext cx="1483567" cy="584775"/>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3200" dirty="0">
                <a:ln w="0"/>
                <a:solidFill>
                  <a:srgbClr val="00B050"/>
                </a:solidFill>
                <a:effectLst>
                  <a:reflection blurRad="6350" stA="53000" endA="300" endPos="35500" dir="5400000" sy="-90000" algn="bl" rotWithShape="0"/>
                </a:effectLst>
              </a:rPr>
              <a:t>CHINA</a:t>
            </a:r>
            <a:endParaRPr lang="en-US" sz="3200" b="0" cap="none" spc="0" dirty="0">
              <a:ln w="0"/>
              <a:solidFill>
                <a:srgbClr val="00B050"/>
              </a:solidFill>
              <a:effectLst>
                <a:reflection blurRad="6350" stA="53000" endA="300" endPos="35500" dir="5400000" sy="-90000" algn="bl" rotWithShape="0"/>
              </a:effectLst>
            </a:endParaRPr>
          </a:p>
        </p:txBody>
      </p:sp>
      <p:sp>
        <p:nvSpPr>
          <p:cNvPr id="25" name="Rectangle 24"/>
          <p:cNvSpPr/>
          <p:nvPr/>
        </p:nvSpPr>
        <p:spPr>
          <a:xfrm>
            <a:off x="8052761" y="5214768"/>
            <a:ext cx="1523559" cy="584775"/>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n-US" sz="3200" dirty="0">
                <a:ln w="0"/>
                <a:solidFill>
                  <a:schemeClr val="tx2">
                    <a:lumMod val="50000"/>
                  </a:schemeClr>
                </a:solidFill>
                <a:effectLst>
                  <a:reflection blurRad="6350" stA="53000" endA="300" endPos="35500" dir="5400000" sy="-90000" algn="bl" rotWithShape="0"/>
                </a:effectLst>
              </a:rPr>
              <a:t>KENYA</a:t>
            </a:r>
            <a:endParaRPr lang="en-US" sz="3200" b="0" cap="none" spc="0" dirty="0">
              <a:ln w="0"/>
              <a:solidFill>
                <a:schemeClr val="tx2">
                  <a:lumMod val="50000"/>
                </a:schemeClr>
              </a:solidFill>
              <a:effectLst>
                <a:reflection blurRad="6350" stA="53000" endA="300" endPos="35500" dir="5400000" sy="-90000" algn="bl" rotWithShape="0"/>
              </a:effectLst>
            </a:endParaRPr>
          </a:p>
        </p:txBody>
      </p:sp>
      <mc:AlternateContent xmlns:mc="http://schemas.openxmlformats.org/markup-compatibility/2006" xmlns:a14="http://schemas.microsoft.com/office/drawing/2010/main">
        <mc:Choice Requires="a14">
          <p:sp>
            <p:nvSpPr>
              <p:cNvPr id="26" name="TextBox 25"/>
              <p:cNvSpPr txBox="1"/>
              <p:nvPr/>
            </p:nvSpPr>
            <p:spPr>
              <a:xfrm>
                <a:off x="1572208" y="1471911"/>
                <a:ext cx="2038739" cy="523220"/>
              </a:xfrm>
              <a:prstGeom prst="rect">
                <a:avLst/>
              </a:prstGeom>
              <a:noFill/>
            </p:spPr>
            <p:txBody>
              <a:bodyPr wrap="square" rtlCol="0">
                <a:spAutoFit/>
              </a:bodyPr>
              <a:lstStyle/>
              <a:p>
                <a14:m>
                  <m:oMath xmlns:m="http://schemas.openxmlformats.org/officeDocument/2006/math">
                    <m:d>
                      <m:dPr>
                        <m:begChr m:val="|"/>
                        <m:endChr m:val="|"/>
                        <m:ctrlPr>
                          <a:rPr lang="en-US" sz="2800" i="1" smtClean="0">
                            <a:latin typeface="Cambria Math" panose="02040503050406030204" pitchFamily="18" charset="0"/>
                          </a:rPr>
                        </m:ctrlPr>
                      </m:dPr>
                      <m:e>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𝑎</m:t>
                            </m:r>
                          </m:e>
                          <m:sub>
                            <m:r>
                              <a:rPr lang="en-US" sz="2800" b="0" i="1" smtClean="0">
                                <a:latin typeface="Cambria Math" panose="02040503050406030204" pitchFamily="18" charset="0"/>
                              </a:rPr>
                              <m:t>1</m:t>
                            </m:r>
                          </m:sub>
                        </m:sSub>
                      </m:e>
                    </m:d>
                  </m:oMath>
                </a14:m>
                <a:r>
                  <a:rPr lang="en-US" sz="2800" dirty="0"/>
                  <a:t>=</a:t>
                </a:r>
                <a14:m>
                  <m:oMath xmlns:m="http://schemas.openxmlformats.org/officeDocument/2006/math">
                    <m:d>
                      <m:dPr>
                        <m:begChr m:val="|"/>
                        <m:endChr m:val="|"/>
                        <m:ctrlPr>
                          <a:rPr lang="en-US" sz="2800" i="1" dirty="0" smtClean="0">
                            <a:latin typeface="Cambria Math" panose="02040503050406030204" pitchFamily="18" charset="0"/>
                          </a:rPr>
                        </m:ctrlPr>
                      </m:dPr>
                      <m:e>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𝑎</m:t>
                            </m:r>
                          </m:e>
                          <m:sub>
                            <m:r>
                              <a:rPr lang="en-US" sz="2800" b="0" i="1" dirty="0" smtClean="0">
                                <a:latin typeface="Cambria Math" panose="02040503050406030204" pitchFamily="18" charset="0"/>
                              </a:rPr>
                              <m:t>2</m:t>
                            </m:r>
                          </m:sub>
                        </m:sSub>
                      </m:e>
                    </m:d>
                  </m:oMath>
                </a14:m>
                <a:endParaRPr lang="en-US" sz="28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572208" y="1471911"/>
                <a:ext cx="2038739" cy="523220"/>
              </a:xfrm>
              <a:prstGeom prst="rect">
                <a:avLst/>
              </a:prstGeom>
              <a:blipFill>
                <a:blip r:embed="rId9"/>
                <a:stretch>
                  <a:fillRect t="-12791" b="-30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572206" y="1995131"/>
                <a:ext cx="2038739" cy="523220"/>
              </a:xfrm>
              <a:prstGeom prst="rect">
                <a:avLst/>
              </a:prstGeom>
              <a:noFill/>
            </p:spPr>
            <p:txBody>
              <a:bodyPr wrap="square" rtlCol="0">
                <a:spAutoFit/>
              </a:bodyPr>
              <a:lstStyle/>
              <a:p>
                <a14:m>
                  <m:oMath xmlns:m="http://schemas.openxmlformats.org/officeDocument/2006/math">
                    <m:d>
                      <m:dPr>
                        <m:begChr m:val="|"/>
                        <m:endChr m:val="|"/>
                        <m:ctrlPr>
                          <a:rPr lang="en-US" sz="2800" i="1" smtClean="0">
                            <a:latin typeface="Cambria Math" panose="02040503050406030204" pitchFamily="18" charset="0"/>
                          </a:rPr>
                        </m:ctrlPr>
                      </m:dPr>
                      <m:e>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1</m:t>
                            </m:r>
                          </m:sub>
                        </m:sSub>
                      </m:e>
                    </m:d>
                  </m:oMath>
                </a14:m>
                <a:r>
                  <a:rPr lang="en-US" sz="2800" dirty="0"/>
                  <a:t>=</a:t>
                </a:r>
                <a14:m>
                  <m:oMath xmlns:m="http://schemas.openxmlformats.org/officeDocument/2006/math">
                    <m:d>
                      <m:dPr>
                        <m:begChr m:val="|"/>
                        <m:endChr m:val="|"/>
                        <m:ctrlPr>
                          <a:rPr lang="en-US" sz="2800" i="1" dirty="0" smtClean="0">
                            <a:latin typeface="Cambria Math" panose="02040503050406030204" pitchFamily="18" charset="0"/>
                          </a:rPr>
                        </m:ctrlPr>
                      </m:dPr>
                      <m:e>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𝑏</m:t>
                            </m:r>
                          </m:e>
                          <m:sub>
                            <m:r>
                              <a:rPr lang="en-US" sz="2800" b="0" i="1" dirty="0" smtClean="0">
                                <a:latin typeface="Cambria Math" panose="02040503050406030204" pitchFamily="18" charset="0"/>
                              </a:rPr>
                              <m:t>2</m:t>
                            </m:r>
                          </m:sub>
                        </m:sSub>
                      </m:e>
                    </m:d>
                  </m:oMath>
                </a14:m>
                <a:endParaRPr lang="en-US" sz="28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572206" y="1995131"/>
                <a:ext cx="2038739" cy="523220"/>
              </a:xfrm>
              <a:prstGeom prst="rect">
                <a:avLst/>
              </a:prstGeom>
              <a:blipFill>
                <a:blip r:embed="rId10"/>
                <a:stretch>
                  <a:fillRect t="-12791" b="-30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572206" y="2518351"/>
                <a:ext cx="2038739" cy="523220"/>
              </a:xfrm>
              <a:prstGeom prst="rect">
                <a:avLst/>
              </a:prstGeom>
              <a:noFill/>
            </p:spPr>
            <p:txBody>
              <a:bodyPr wrap="square" rtlCol="0">
                <a:spAutoFit/>
              </a:bodyPr>
              <a:lstStyle/>
              <a:p>
                <a14:m>
                  <m:oMath xmlns:m="http://schemas.openxmlformats.org/officeDocument/2006/math">
                    <m:d>
                      <m:dPr>
                        <m:begChr m:val="|"/>
                        <m:endChr m:val="|"/>
                        <m:ctrlPr>
                          <a:rPr lang="en-US" sz="2800" i="1" smtClean="0">
                            <a:latin typeface="Cambria Math" panose="02040503050406030204" pitchFamily="18" charset="0"/>
                          </a:rPr>
                        </m:ctrlPr>
                      </m:dPr>
                      <m:e>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𝑐</m:t>
                            </m:r>
                          </m:e>
                          <m:sub>
                            <m:r>
                              <a:rPr lang="en-US" sz="2800" b="0" i="1" smtClean="0">
                                <a:latin typeface="Cambria Math" panose="02040503050406030204" pitchFamily="18" charset="0"/>
                              </a:rPr>
                              <m:t>1</m:t>
                            </m:r>
                          </m:sub>
                        </m:sSub>
                      </m:e>
                    </m:d>
                  </m:oMath>
                </a14:m>
                <a:r>
                  <a:rPr lang="en-US" sz="2800" dirty="0"/>
                  <a:t>=</a:t>
                </a:r>
                <a14:m>
                  <m:oMath xmlns:m="http://schemas.openxmlformats.org/officeDocument/2006/math">
                    <m:d>
                      <m:dPr>
                        <m:begChr m:val="|"/>
                        <m:endChr m:val="|"/>
                        <m:ctrlPr>
                          <a:rPr lang="en-US" sz="2800" i="1" dirty="0" smtClean="0">
                            <a:latin typeface="Cambria Math" panose="02040503050406030204" pitchFamily="18" charset="0"/>
                          </a:rPr>
                        </m:ctrlPr>
                      </m:dPr>
                      <m:e>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𝑐</m:t>
                            </m:r>
                          </m:e>
                          <m:sub>
                            <m:r>
                              <a:rPr lang="en-US" sz="2800" b="0" i="1" dirty="0" smtClean="0">
                                <a:latin typeface="Cambria Math" panose="02040503050406030204" pitchFamily="18" charset="0"/>
                              </a:rPr>
                              <m:t>2</m:t>
                            </m:r>
                          </m:sub>
                        </m:sSub>
                      </m:e>
                    </m:d>
                  </m:oMath>
                </a14:m>
                <a:endParaRPr lang="en-US" sz="28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572206" y="2518351"/>
                <a:ext cx="2038739" cy="523220"/>
              </a:xfrm>
              <a:prstGeom prst="rect">
                <a:avLst/>
              </a:prstGeom>
              <a:blipFill>
                <a:blip r:embed="rId11"/>
                <a:stretch>
                  <a:fillRect t="-12791" b="-30233"/>
                </a:stretch>
              </a:blipFill>
            </p:spPr>
            <p:txBody>
              <a:bodyPr/>
              <a:lstStyle/>
              <a:p>
                <a:r>
                  <a:rPr lang="en-US">
                    <a:noFill/>
                  </a:rPr>
                  <a:t> </a:t>
                </a:r>
              </a:p>
            </p:txBody>
          </p:sp>
        </mc:Fallback>
      </mc:AlternateContent>
      <p:sp>
        <p:nvSpPr>
          <p:cNvPr id="32" name="TextBox 31"/>
          <p:cNvSpPr txBox="1"/>
          <p:nvPr/>
        </p:nvSpPr>
        <p:spPr>
          <a:xfrm>
            <a:off x="7473048" y="3052079"/>
            <a:ext cx="326571"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Times New Roman" panose="02020603050405020304" pitchFamily="18" charset="0"/>
              </a:rPr>
              <a:t>b</a:t>
            </a:r>
          </a:p>
        </p:txBody>
      </p:sp>
      <p:sp>
        <p:nvSpPr>
          <p:cNvPr id="33" name="TextBox 32"/>
          <p:cNvSpPr txBox="1"/>
          <p:nvPr/>
        </p:nvSpPr>
        <p:spPr>
          <a:xfrm>
            <a:off x="9576320" y="3052079"/>
            <a:ext cx="326571"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Times New Roman" panose="02020603050405020304" pitchFamily="18" charset="0"/>
              </a:rPr>
              <a:t>c</a:t>
            </a:r>
          </a:p>
        </p:txBody>
      </p:sp>
      <p:sp>
        <p:nvSpPr>
          <p:cNvPr id="2" name="Isosceles Triangle 1"/>
          <p:cNvSpPr/>
          <p:nvPr/>
        </p:nvSpPr>
        <p:spPr>
          <a:xfrm>
            <a:off x="6565647" y="3433206"/>
            <a:ext cx="163286" cy="19930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TextBox 30"/>
          <p:cNvSpPr txBox="1"/>
          <p:nvPr/>
        </p:nvSpPr>
        <p:spPr>
          <a:xfrm>
            <a:off x="6206533" y="3433551"/>
            <a:ext cx="326571"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Times New Roman" panose="02020603050405020304" pitchFamily="18" charset="0"/>
              </a:rPr>
              <a:t>a</a:t>
            </a:r>
          </a:p>
        </p:txBody>
      </p:sp>
      <p:sp>
        <p:nvSpPr>
          <p:cNvPr id="34" name="Isosceles Triangle 33"/>
          <p:cNvSpPr/>
          <p:nvPr/>
        </p:nvSpPr>
        <p:spPr>
          <a:xfrm>
            <a:off x="9556490" y="3435768"/>
            <a:ext cx="163286" cy="19930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Isosceles Triangle 35"/>
          <p:cNvSpPr/>
          <p:nvPr/>
        </p:nvSpPr>
        <p:spPr>
          <a:xfrm>
            <a:off x="7830716" y="3393008"/>
            <a:ext cx="163286" cy="19930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52810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8"/>
</p:tagLst>
</file>

<file path=ppt/tags/tag2.xml><?xml version="1.0" encoding="utf-8"?>
<p:tagLst xmlns:a="http://schemas.openxmlformats.org/drawingml/2006/main" xmlns:r="http://schemas.openxmlformats.org/officeDocument/2006/relationships" xmlns:p="http://schemas.openxmlformats.org/presentationml/2006/main">
  <p:tag name="TIMING" val="|1.1|3.7|4.8|2.6|2.5|1.8|2.8"/>
</p:tagLst>
</file>

<file path=ppt/tags/tag3.xml><?xml version="1.0" encoding="utf-8"?>
<p:tagLst xmlns:a="http://schemas.openxmlformats.org/drawingml/2006/main" xmlns:r="http://schemas.openxmlformats.org/officeDocument/2006/relationships" xmlns:p="http://schemas.openxmlformats.org/presentationml/2006/main">
  <p:tag name="TIMING" val="|2.2|2.9"/>
</p:tagLst>
</file>

<file path=ppt/tags/tag4.xml><?xml version="1.0" encoding="utf-8"?>
<p:tagLst xmlns:a="http://schemas.openxmlformats.org/drawingml/2006/main" xmlns:r="http://schemas.openxmlformats.org/officeDocument/2006/relationships" xmlns:p="http://schemas.openxmlformats.org/presentationml/2006/main">
  <p:tag name="TIMING" val="|1.5|2.3|26|0.9"/>
</p:tagLst>
</file>

<file path=ppt/tags/tag5.xml><?xml version="1.0" encoding="utf-8"?>
<p:tagLst xmlns:a="http://schemas.openxmlformats.org/drawingml/2006/main" xmlns:r="http://schemas.openxmlformats.org/officeDocument/2006/relationships" xmlns:p="http://schemas.openxmlformats.org/presentationml/2006/main">
  <p:tag name="TIMING" val="|0|0|0.1"/>
</p:tagLst>
</file>

<file path=ppt/tags/tag6.xml><?xml version="1.0" encoding="utf-8"?>
<p:tagLst xmlns:a="http://schemas.openxmlformats.org/drawingml/2006/main" xmlns:r="http://schemas.openxmlformats.org/officeDocument/2006/relationships" xmlns:p="http://schemas.openxmlformats.org/presentationml/2006/main">
  <p:tag name="TIMING" val="|0.6|0.7|1.2"/>
</p:tagLst>
</file>

<file path=ppt/tags/tag7.xml><?xml version="1.0" encoding="utf-8"?>
<p:tagLst xmlns:a="http://schemas.openxmlformats.org/drawingml/2006/main" xmlns:r="http://schemas.openxmlformats.org/officeDocument/2006/relationships" xmlns:p="http://schemas.openxmlformats.org/presentationml/2006/main">
  <p:tag name="TIMING" val="|0.6|0.3|0.4|0.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1718</TotalTime>
  <Words>2710</Words>
  <Application>Microsoft Office PowerPoint</Application>
  <PresentationFormat>Widescreen</PresentationFormat>
  <Paragraphs>234</Paragraphs>
  <Slides>27</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Bookman Old Style</vt:lpstr>
      <vt:lpstr>Calibri</vt:lpstr>
      <vt:lpstr>Cambria Math</vt:lpstr>
      <vt:lpstr>Rockwell</vt:lpstr>
      <vt:lpstr>Wingdings</vt:lpstr>
      <vt:lpstr>Damask</vt:lpstr>
      <vt:lpstr>Vector Space Classification</vt:lpstr>
      <vt:lpstr>Introduction</vt:lpstr>
      <vt:lpstr>Vector Space Model </vt:lpstr>
      <vt:lpstr>Document representations and measures of relatedness in vector spaces </vt:lpstr>
      <vt:lpstr>Contiguity hypothesis</vt:lpstr>
      <vt:lpstr>Rocchio classification</vt:lpstr>
      <vt:lpstr>Decision Boundaries</vt:lpstr>
      <vt:lpstr>Rocchio classification</vt:lpstr>
      <vt:lpstr>PowerPoint Presentation</vt:lpstr>
      <vt:lpstr>Rocchio algorithm</vt:lpstr>
      <vt:lpstr>PowerPoint Presentation</vt:lpstr>
      <vt:lpstr>k nearest neighbor</vt:lpstr>
      <vt:lpstr>k nearest neighbor (knn)</vt:lpstr>
      <vt:lpstr>PowerPoint Presentation</vt:lpstr>
      <vt:lpstr>kNN algorithm</vt:lpstr>
      <vt:lpstr>PowerPoint Presentation</vt:lpstr>
      <vt:lpstr>Linear versus nonlinear classifiers</vt:lpstr>
      <vt:lpstr>Linear classifiers</vt:lpstr>
      <vt:lpstr>PowerPoint Presentation</vt:lpstr>
      <vt:lpstr>PowerPoint Presentation</vt:lpstr>
      <vt:lpstr>Nonlinear classifiers</vt:lpstr>
      <vt:lpstr>Classification with more than two classes</vt:lpstr>
      <vt:lpstr>Any-of, multilabel, or multivalue classification</vt:lpstr>
      <vt:lpstr>One-of, multinomial, polytomous, multiclass, or single-label classification</vt:lpstr>
      <vt:lpstr>PowerPoint Presentation</vt:lpstr>
      <vt:lpstr>confusion matrix</vt:lpstr>
      <vt:lpstr>ITCS 6190/8190 Fall 2018 project</vt:lpstr>
    </vt:vector>
  </TitlesOfParts>
  <Company>UNC Charlotte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Vector Space Classification</dc:title>
  <dc:creator>Lan, Yu</dc:creator>
  <cp:lastModifiedBy>Lan, Yu</cp:lastModifiedBy>
  <cp:revision>113</cp:revision>
  <dcterms:created xsi:type="dcterms:W3CDTF">2018-11-26T16:04:11Z</dcterms:created>
  <dcterms:modified xsi:type="dcterms:W3CDTF">2018-12-03T02:08:56Z</dcterms:modified>
</cp:coreProperties>
</file>