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Gill Sans" panose="020B0604020202020204" charset="0"/>
      <p:regular r:id="rId39"/>
      <p:bold r:id="rId40"/>
    </p:embeddedFont>
    <p:embeddedFont>
      <p:font typeface="Palatino Linotype" panose="02040502050505030304" pitchFamily="18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AEDD5E-9EBE-484D-B0DF-48E594C57A41}">
  <a:tblStyle styleId="{B8AEDD5E-9EBE-484D-B0DF-48E594C57A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7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8600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992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Myschan</a:t>
            </a: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53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Amal</a:t>
            </a: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43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138c83976_1_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Amal</a:t>
            </a:r>
            <a:endParaRPr/>
          </a:p>
        </p:txBody>
      </p:sp>
      <p:sp>
        <p:nvSpPr>
          <p:cNvPr id="116" name="Google Shape;116;g5138c839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077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Shailaja</a:t>
            </a: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15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33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Speaker: Shailaja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5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138c83976_1_2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Speaker: Shailaja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5138c8397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29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38c83976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38c83976_1_4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5138c83976_1_48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095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28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138c83976_1_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5138c8397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735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30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138c8397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138c83976_4_6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5138c83976_4_6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411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Speaker: Sebastian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748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38c83976_1_2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Speaker: Sebastian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138c8397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289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03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470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138c83976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138c83976_2_18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5138c83976_2_18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220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854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138c83976_1_30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138c83976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235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138c83976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138c83976_1_41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5138c83976_1_41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47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138c83976_0_1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Myschan</a:t>
            </a:r>
            <a:endParaRPr/>
          </a:p>
        </p:txBody>
      </p:sp>
      <p:sp>
        <p:nvSpPr>
          <p:cNvPr id="56" name="Google Shape;56;g5138c8397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90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Myschan</a:t>
            </a: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46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Myschan</a:t>
            </a: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04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Myschan</a:t>
            </a: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37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5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Speaker: Amal</a:t>
            </a: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19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38c8397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38c83976_0_17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138c83976_0_17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92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138c8397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138c83976_0_29:notes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5138c83976_0_29:notes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55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⬛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447675" y="3086100"/>
            <a:ext cx="8240712" cy="3305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08A"/>
              </a:buClr>
              <a:buSzPts val="900"/>
              <a:buFont typeface="Gill Sans"/>
              <a:buNone/>
              <a:defRPr sz="900" b="0" i="0" u="none">
                <a:solidFill>
                  <a:srgbClr val="55A0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447675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3216275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47675" y="600075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5559425" y="5956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581025" y="5951537"/>
            <a:ext cx="4870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7800975" y="5956300"/>
            <a:ext cx="769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Gill Sans"/>
              <a:buNone/>
              <a:defRPr sz="900" b="0" i="0" u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581025" y="990600"/>
            <a:ext cx="7989887" cy="150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sz="3600" b="1" i="0" u="none" dirty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NAÏVE BAYES CLASSIFICATION</a:t>
            </a:r>
            <a:endParaRPr dirty="0"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581025" y="2495550"/>
            <a:ext cx="7989887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576"/>
              <a:buNone/>
            </a:pPr>
            <a:endParaRPr sz="2800" b="1" i="0" u="none" dirty="0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NAÏVE BAYES MODEL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55163" y="2344973"/>
            <a:ext cx="79899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⬛"/>
            </a:pPr>
            <a:r>
              <a:rPr lang="en-US" sz="24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400" i="1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Naïve Bayes Assumption</a:t>
            </a:r>
            <a:r>
              <a:rPr lang="en-US" sz="24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: Assume that all features are independent </a:t>
            </a:r>
            <a:r>
              <a:rPr lang="en-US" sz="2400" b="1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given the class label 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⬛"/>
            </a:pPr>
            <a:r>
              <a:rPr lang="en-US" sz="2400"/>
              <a:t>In effect, Naive Bayes reduces a high-dimensional density estimation task to a one-dimensional kernel density estimation. </a:t>
            </a: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Char char="⬛"/>
            </a:pPr>
            <a:r>
              <a:rPr lang="en-US" sz="2400"/>
              <a:t>it does simplify the classification task dramatically, since it allows the class conditional densities to be calculated separately for each variable.</a:t>
            </a: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4800" marR="0" lvl="0" indent="-164592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713" y="2990088"/>
            <a:ext cx="4476560" cy="104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Georgia"/>
              <a:buChar char="⬛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In Naïve Bayes assumption, the feature should be dependent or independent</a:t>
            </a:r>
            <a:r>
              <a:rPr lang="en-US" sz="28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r>
              <a:rPr lang="en-US" sz="18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8497887" y="6240462"/>
            <a:ext cx="1873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75" tIns="44575" rIns="44575" bIns="44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401637" y="238125"/>
            <a:ext cx="87423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EXAMPLE	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336550" y="1346200"/>
            <a:ext cx="8545512" cy="48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5612" marR="0" lvl="0" indent="-3504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5612" marR="0" lvl="0" indent="-45561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84"/>
              <a:buFont typeface="Noto Sans Symbols"/>
              <a:buNone/>
            </a:pPr>
            <a:r>
              <a:rPr lang="en-US" sz="2700" b="0" i="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336550" y="1216025"/>
            <a:ext cx="86661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75" tIns="44575" rIns="44575" bIns="44575" anchor="t" anchorCtr="0">
            <a:noAutofit/>
          </a:bodyPr>
          <a:lstStyle/>
          <a:p>
            <a:pPr marL="533400" marR="0" lvl="0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ahoma"/>
              <a:buChar char="•"/>
            </a:pPr>
            <a:r>
              <a:rPr lang="en-US" sz="23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Example: Play Tennis</a:t>
            </a:r>
            <a:endParaRPr/>
          </a:p>
        </p:txBody>
      </p:sp>
      <p:pic>
        <p:nvPicPr>
          <p:cNvPr id="128" name="Google Shape;12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0062" y="2087562"/>
            <a:ext cx="5668962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4605337" y="3625850"/>
            <a:ext cx="1090612" cy="1173162"/>
          </a:xfrm>
          <a:prstGeom prst="rect">
            <a:avLst/>
          </a:prstGeom>
          <a:solidFill>
            <a:srgbClr val="CECE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116387" y="1866900"/>
            <a:ext cx="1433512" cy="1498600"/>
          </a:xfrm>
          <a:prstGeom prst="rect">
            <a:avLst/>
          </a:prstGeom>
          <a:solidFill>
            <a:srgbClr val="CECE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989012" y="3625850"/>
            <a:ext cx="1301750" cy="1173162"/>
          </a:xfrm>
          <a:prstGeom prst="rect">
            <a:avLst/>
          </a:prstGeom>
          <a:solidFill>
            <a:srgbClr val="CECE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857250" y="1866900"/>
            <a:ext cx="1042987" cy="1498600"/>
          </a:xfrm>
          <a:prstGeom prst="rect">
            <a:avLst/>
          </a:prstGeom>
          <a:solidFill>
            <a:srgbClr val="CECE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853237" y="3625850"/>
            <a:ext cx="1041400" cy="11731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3348037" y="3625850"/>
            <a:ext cx="963612" cy="11731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788150" y="1866900"/>
            <a:ext cx="1236662" cy="149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2943225" y="1866900"/>
            <a:ext cx="1042987" cy="1498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8499475" y="6240462"/>
            <a:ext cx="1873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75" tIns="44575" rIns="44575" bIns="44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01637" y="238125"/>
            <a:ext cx="87423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EXAMPLE	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336550" y="1346200"/>
            <a:ext cx="8545512" cy="48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5612" marR="0" lvl="0" indent="-3504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1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5612" marR="0" lvl="0" indent="-45561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84"/>
              <a:buFont typeface="Noto Sans Symbols"/>
              <a:buNone/>
            </a:pPr>
            <a:r>
              <a:rPr lang="en-US" sz="2700" b="1" i="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336550" y="1216025"/>
            <a:ext cx="8666162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75" tIns="44575" rIns="44575" bIns="44575" anchor="t" anchorCtr="0">
            <a:noAutofit/>
          </a:bodyPr>
          <a:lstStyle/>
          <a:p>
            <a:pPr marL="533400" marR="0" lvl="0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ahoma"/>
              <a:buChar char="•"/>
            </a:pPr>
            <a:r>
              <a:rPr lang="en-US" sz="23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Learning Phase</a:t>
            </a:r>
            <a:endParaRPr/>
          </a:p>
        </p:txBody>
      </p:sp>
      <p:graphicFrame>
        <p:nvGraphicFramePr>
          <p:cNvPr id="145" name="Google Shape;145;p17"/>
          <p:cNvGraphicFramePr/>
          <p:nvPr/>
        </p:nvGraphicFramePr>
        <p:xfrm>
          <a:off x="857250" y="185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{B8AEDD5E-9EBE-484D-B0DF-48E594C57A41}</a:tableStyleId>
              </a:tblPr>
              <a:tblGrid>
                <a:gridCol w="10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chemeClr val="accent2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Outlook</a:t>
                      </a:r>
                      <a:endParaRPr/>
                    </a:p>
                  </a:txBody>
                  <a:tcPr marL="39125" marR="39125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Yes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No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Sunny</a:t>
                      </a:r>
                      <a:endParaRPr/>
                    </a:p>
                  </a:txBody>
                  <a:tcPr marL="39125" marR="39125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2/9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3/5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Overcast</a:t>
                      </a:r>
                      <a:endParaRPr/>
                    </a:p>
                  </a:txBody>
                  <a:tcPr marL="39125" marR="39125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4/9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0/5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Rain</a:t>
                      </a:r>
                      <a:endParaRPr/>
                    </a:p>
                  </a:txBody>
                  <a:tcPr marL="39125" marR="39125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3/9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2/5</a:t>
                      </a:r>
                      <a:endParaRPr/>
                    </a:p>
                  </a:txBody>
                  <a:tcPr marL="39125" marR="39125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Google Shape;146;p17"/>
          <p:cNvGraphicFramePr/>
          <p:nvPr/>
        </p:nvGraphicFramePr>
        <p:xfrm>
          <a:off x="4116387" y="1868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{B8AEDD5E-9EBE-484D-B0DF-48E594C57A41}</a:tableStyleId>
              </a:tblPr>
              <a:tblGrid>
                <a:gridCol w="14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chemeClr val="accent2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Temperature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Yes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No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Hot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2/9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2/5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Mild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4/9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2/5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Cool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3/9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1/5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Google Shape;147;p17"/>
          <p:cNvGraphicFramePr/>
          <p:nvPr/>
        </p:nvGraphicFramePr>
        <p:xfrm>
          <a:off x="989012" y="3627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{B8AEDD5E-9EBE-484D-B0DF-48E594C57A41}</a:tableStyleId>
              </a:tblPr>
              <a:tblGrid>
                <a:gridCol w="13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chemeClr val="accent2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Humidity</a:t>
                      </a:r>
                      <a:endParaRPr/>
                    </a:p>
                  </a:txBody>
                  <a:tcPr marL="39100" marR="39100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Yes</a:t>
                      </a:r>
                      <a:endParaRPr/>
                    </a:p>
                  </a:txBody>
                  <a:tcPr marL="39100" marR="39100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Play=N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o</a:t>
                      </a:r>
                      <a:endParaRPr/>
                    </a:p>
                  </a:txBody>
                  <a:tcPr marL="39100" marR="39100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High</a:t>
                      </a:r>
                      <a:endParaRPr/>
                    </a:p>
                  </a:txBody>
                  <a:tcPr marL="39100" marR="39100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3/9</a:t>
                      </a:r>
                      <a:endParaRPr/>
                    </a:p>
                  </a:txBody>
                  <a:tcPr marL="39100" marR="39100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4/5</a:t>
                      </a:r>
                      <a:endParaRPr/>
                    </a:p>
                  </a:txBody>
                  <a:tcPr marL="39100" marR="39100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Normal</a:t>
                      </a:r>
                      <a:endParaRPr/>
                    </a:p>
                  </a:txBody>
                  <a:tcPr marL="39100" marR="39100" marT="39125" marB="391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6/9</a:t>
                      </a:r>
                      <a:endParaRPr/>
                    </a:p>
                  </a:txBody>
                  <a:tcPr marL="39100" marR="39100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1/5</a:t>
                      </a:r>
                      <a:endParaRPr/>
                    </a:p>
                  </a:txBody>
                  <a:tcPr marL="39100" marR="39100" marT="39125" marB="391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8" name="Google Shape;148;p17"/>
          <p:cNvGraphicFramePr/>
          <p:nvPr/>
        </p:nvGraphicFramePr>
        <p:xfrm>
          <a:off x="4572000" y="3627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{B8AEDD5E-9EBE-484D-B0DF-48E594C57A41}</a:tableStyleId>
              </a:tblPr>
              <a:tblGrid>
                <a:gridCol w="11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chemeClr val="accent2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Wind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Yes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Palatino Linotype"/>
                        <a:buNone/>
                      </a:pPr>
                      <a:r>
                        <a:rPr lang="en-US" sz="17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Play=</a:t>
                      </a:r>
                      <a:r>
                        <a:rPr lang="en-US" sz="17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No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Strong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3/9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3/5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Palatino Linotype"/>
                        <a:buNone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Weak</a:t>
                      </a:r>
                      <a:endParaRPr/>
                    </a:p>
                  </a:txBody>
                  <a:tcPr marL="39100" marR="39100" marT="39075" marB="3907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6/9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Palatino Linotype"/>
                        <a:buNone/>
                      </a:pPr>
                      <a:r>
                        <a:rPr lang="en-US" sz="2100" b="0" i="0" u="none" strike="noStrike" cap="none">
                          <a:solidFill>
                            <a:srgbClr val="000000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2/5</a:t>
                      </a:r>
                      <a:endParaRPr/>
                    </a:p>
                  </a:txBody>
                  <a:tcPr marL="39100" marR="39100" marT="39075" marB="390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9" name="Google Shape;149;p17"/>
          <p:cNvSpPr txBox="1"/>
          <p:nvPr/>
        </p:nvSpPr>
        <p:spPr>
          <a:xfrm>
            <a:off x="2160587" y="5191125"/>
            <a:ext cx="215265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lang="en-US" sz="20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</a:t>
            </a:r>
            <a:r>
              <a:rPr lang="en-US" sz="20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(Play</a:t>
            </a:r>
            <a:r>
              <a:rPr lang="en-US" sz="20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=Yes) = </a:t>
            </a:r>
            <a:r>
              <a:rPr lang="en-US" sz="20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9/14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4605337" y="5191125"/>
            <a:ext cx="2124075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lang="en-US" sz="20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</a:t>
            </a:r>
            <a:r>
              <a:rPr lang="en-US" sz="20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(Play</a:t>
            </a:r>
            <a:r>
              <a:rPr lang="en-US" sz="20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=No) = </a:t>
            </a:r>
            <a:r>
              <a:rPr lang="en-US" sz="20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5/14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8499475" y="6240462"/>
            <a:ext cx="18732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75" tIns="44575" rIns="44575" bIns="44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401637" y="238125"/>
            <a:ext cx="874236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EXAMPLE	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36550" y="1346200"/>
            <a:ext cx="8545512" cy="482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5612" marR="0" lvl="0" indent="-3504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1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5612" marR="0" lvl="0" indent="-45561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84"/>
              <a:buFont typeface="Noto Sans Symbols"/>
              <a:buNone/>
            </a:pPr>
            <a:r>
              <a:rPr lang="en-US" sz="2700" b="1" i="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336550" y="1216025"/>
            <a:ext cx="8666162" cy="309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575" tIns="44575" rIns="44575" bIns="44575" anchor="t" anchorCtr="0">
            <a:noAutofit/>
          </a:bodyPr>
          <a:lstStyle/>
          <a:p>
            <a:pPr marL="533400" marR="0" lvl="0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ahoma"/>
              <a:buChar char="•"/>
            </a:pPr>
            <a:r>
              <a:rPr lang="en-US" sz="23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Test Phase</a:t>
            </a:r>
            <a:endParaRPr/>
          </a:p>
          <a:p>
            <a:pPr marL="920750" marR="0" lvl="1" indent="-271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20750" marR="0" lvl="1" indent="-398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–"/>
            </a:pPr>
            <a:r>
              <a:rPr lang="en-US"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Given a new instance, predict its label</a:t>
            </a:r>
            <a:endParaRPr/>
          </a:p>
          <a:p>
            <a:pPr marL="920750" marR="0" lvl="1" indent="-398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alatino Linotype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</a:t>
            </a:r>
            <a:r>
              <a:rPr lang="en-US" sz="2000" b="1" i="0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r>
              <a:rPr lang="en-US" sz="1700" b="0" i="0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’=(Outlook=</a:t>
            </a:r>
            <a:r>
              <a:rPr lang="en-US" sz="1700" b="0" i="1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Sunny, </a:t>
            </a:r>
            <a:r>
              <a:rPr lang="en-US" sz="1700" b="0" i="0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Temperature=</a:t>
            </a:r>
            <a:r>
              <a:rPr lang="en-US" sz="1700" b="0" i="1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Cool, </a:t>
            </a:r>
            <a:r>
              <a:rPr lang="en-US" sz="1700" b="0" i="0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Humidity</a:t>
            </a:r>
            <a:r>
              <a:rPr lang="en-US" sz="1700" b="0" i="1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=High, </a:t>
            </a:r>
            <a:r>
              <a:rPr lang="en-US" sz="1700" b="0" i="0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Wind=</a:t>
            </a:r>
            <a:r>
              <a:rPr lang="en-US" sz="1700" b="0" i="1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Strong</a:t>
            </a:r>
            <a:r>
              <a:rPr lang="en-US" sz="1700" b="0" i="0" u="none" strike="noStrike" cap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endParaRPr sz="1700" b="1" i="0" u="none" strike="noStrike" cap="none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920750" marR="0" lvl="1" indent="-398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–"/>
            </a:pPr>
            <a:r>
              <a:rPr lang="en-US" sz="20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Look up tables achieved in the learning phrase</a:t>
            </a:r>
            <a:endParaRPr/>
          </a:p>
          <a:p>
            <a:pPr marL="920750" marR="0" lvl="1" indent="-271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20750" marR="0" lvl="1" indent="-271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20750" marR="0" lvl="1" indent="-271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20750" marR="0" lvl="1" indent="-2714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4572000" y="2673350"/>
            <a:ext cx="3298825" cy="160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P(Outlook=S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unny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3/5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P(Temperature=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Cool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=No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1/5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P(Huminity=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High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4/5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P(Wind=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Strong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3/5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5/14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184275" y="2714625"/>
            <a:ext cx="3219450" cy="160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P(Outlook=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Sunny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2/9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P(Temperature=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Cool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3/9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P(Huminity=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High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3/9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P(Wind=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Strong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3/9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9/14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1184275" y="4800600"/>
            <a:ext cx="7297737" cy="125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75" tIns="45700" rIns="3907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</a:t>
            </a:r>
            <a:r>
              <a:rPr lang="en-US" sz="1500" b="0" i="1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1800" b="1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r>
              <a:rPr lang="en-US" sz="15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’) ≈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[P(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Sunny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|Y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Cool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High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|Y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Strong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)]P(Play=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0.0053</a:t>
            </a:r>
            <a:endParaRPr sz="1500" b="0" i="0" u="none">
              <a:solidFill>
                <a:schemeClr val="accen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None/>
            </a:pP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5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</a:t>
            </a:r>
            <a:r>
              <a:rPr lang="en-US" sz="1500" b="0" i="1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1800" b="1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r>
              <a:rPr lang="en-US" sz="15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’) ≈ 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[P(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Sunny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|N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Cool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|N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High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)P(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Strong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)]P(Play=</a:t>
            </a:r>
            <a:r>
              <a:rPr lang="en-US" sz="1500" b="0" i="1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5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 = 0.0206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ill Sans"/>
              <a:buNone/>
            </a:pPr>
            <a:endParaRPr sz="1500" b="0" i="0" u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Palatino Linotype"/>
              <a:buNone/>
            </a:pP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    Given the fact</a:t>
            </a:r>
            <a:r>
              <a:rPr lang="en-US" sz="1700" b="1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P(</a:t>
            </a:r>
            <a:r>
              <a:rPr lang="en-US" sz="1700" b="0" i="1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Yes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2000" b="1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’) &lt; P(</a:t>
            </a:r>
            <a:r>
              <a:rPr lang="en-US" sz="1700" b="0" i="1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|</a:t>
            </a:r>
            <a:r>
              <a:rPr lang="en-US" sz="2000" b="1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’), we label </a:t>
            </a:r>
            <a:r>
              <a:rPr lang="en-US" sz="2000" b="1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’ to be “</a:t>
            </a:r>
            <a:r>
              <a:rPr lang="en-US" sz="1700" b="0" i="1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lang="en-US" sz="1700" b="0" i="0" u="none">
                <a:solidFill>
                  <a:schemeClr val="accen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”.</a:t>
            </a:r>
            <a:r>
              <a:rPr lang="en-US" sz="1700" b="0" i="0" u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Georgia"/>
              <a:buChar char="⬛"/>
            </a:pP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What type of classification were being done in the previous example? Binary or Multiclass Classification?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Applications</a:t>
            </a:r>
            <a:endParaRPr sz="2550" b="1">
              <a:solidFill>
                <a:srgbClr val="F1F3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900" cy="3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0200" algn="l" rtl="0">
              <a:lnSpc>
                <a:spcPct val="158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⬛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Real time Prediction: </a:t>
            </a: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Naive Bayes is an eager learning classifier and it is sure fast. Thus, it could be used for making predictions in real time.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⬛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Multi class Prediction: </a:t>
            </a: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algorithm is also well known for multi class prediction feature. Here we can predict the probability of multiple classes of target variable.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⬛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Recommendation System: </a:t>
            </a:r>
            <a:r>
              <a:rPr lang="en-US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Naive Bayes Classifier and Collaborative Filtering together builds a Recommendation System that uses machine learning and data mining techniques to filter unseen information and predict whether a user would like a given resource or not.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36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n-US" sz="25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 OF TEXT CLASSIFICATION: TRAINING</a:t>
            </a:r>
            <a:br>
              <a:rPr lang="en-US" sz="25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581025" y="1828800"/>
            <a:ext cx="7989887" cy="434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rPr lang="en-US" sz="2400" i="0" u="none">
                <a:solidFill>
                  <a:schemeClr val="dk2"/>
                </a:solidFill>
              </a:rPr>
              <a:t>Given: A </a:t>
            </a:r>
            <a:r>
              <a:rPr lang="en-US" sz="2400" i="0" u="none">
                <a:solidFill>
                  <a:srgbClr val="0000FF"/>
                </a:solidFill>
              </a:rPr>
              <a:t>document space  </a:t>
            </a:r>
            <a:r>
              <a:rPr lang="en-US" sz="2400" i="0" u="none">
                <a:solidFill>
                  <a:schemeClr val="dk2"/>
                </a:solidFill>
              </a:rPr>
              <a:t>X</a:t>
            </a:r>
            <a:endParaRPr sz="2400"/>
          </a:p>
          <a:p>
            <a:pPr marL="0" marR="0" lvl="0" indent="-1524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/>
              <a:t> </a:t>
            </a:r>
            <a:r>
              <a:rPr lang="en-US" sz="2400" i="0" u="none">
                <a:solidFill>
                  <a:schemeClr val="dk2"/>
                </a:solidFill>
              </a:rPr>
              <a:t>Documents are represented in this space – typically some type of high-dimensional space.</a:t>
            </a:r>
            <a:endParaRPr sz="2400"/>
          </a:p>
          <a:p>
            <a:pPr marL="0" marR="0" lvl="0" indent="-152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/>
              <a:t> </a:t>
            </a:r>
            <a:r>
              <a:rPr lang="en-US" sz="2400" i="0" u="none">
                <a:solidFill>
                  <a:schemeClr val="dk2"/>
                </a:solidFill>
              </a:rPr>
              <a:t>A fixed set of </a:t>
            </a:r>
            <a:r>
              <a:rPr lang="en-US" sz="2400" i="0" u="none">
                <a:solidFill>
                  <a:srgbClr val="0000FF"/>
                </a:solidFill>
              </a:rPr>
              <a:t>classes </a:t>
            </a:r>
            <a:r>
              <a:rPr lang="en-US" sz="2400" i="0" u="none">
                <a:solidFill>
                  <a:schemeClr val="dk2"/>
                </a:solidFill>
              </a:rPr>
              <a:t>C = {c</a:t>
            </a:r>
            <a:r>
              <a:rPr lang="en-US" sz="2400" i="0" u="none" baseline="-25000">
                <a:solidFill>
                  <a:schemeClr val="dk2"/>
                </a:solidFill>
              </a:rPr>
              <a:t>1</a:t>
            </a:r>
            <a:r>
              <a:rPr lang="en-US" sz="2400" i="0" u="none">
                <a:solidFill>
                  <a:schemeClr val="dk2"/>
                </a:solidFill>
              </a:rPr>
              <a:t>, c</a:t>
            </a:r>
            <a:r>
              <a:rPr lang="en-US" sz="2400" i="0" u="none" baseline="-25000">
                <a:solidFill>
                  <a:schemeClr val="dk2"/>
                </a:solidFill>
              </a:rPr>
              <a:t>2</a:t>
            </a:r>
            <a:r>
              <a:rPr lang="en-US" sz="2400" i="0" u="none">
                <a:solidFill>
                  <a:schemeClr val="dk2"/>
                </a:solidFill>
              </a:rPr>
              <a:t>, . . . , c</a:t>
            </a:r>
            <a:r>
              <a:rPr lang="en-US" sz="2400" i="0" u="none" baseline="-25000">
                <a:solidFill>
                  <a:schemeClr val="dk2"/>
                </a:solidFill>
              </a:rPr>
              <a:t>J </a:t>
            </a:r>
            <a:r>
              <a:rPr lang="en-US" sz="2400" i="0" u="none">
                <a:solidFill>
                  <a:schemeClr val="dk2"/>
                </a:solidFill>
              </a:rPr>
              <a:t>}</a:t>
            </a:r>
            <a:endParaRPr sz="2400"/>
          </a:p>
          <a:p>
            <a:pPr marL="0" marR="0" lvl="0" indent="-152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/>
              <a:t> </a:t>
            </a:r>
            <a:r>
              <a:rPr lang="en-US" sz="2400" i="0" u="none">
                <a:solidFill>
                  <a:schemeClr val="dk2"/>
                </a:solidFill>
              </a:rPr>
              <a:t>The classes are human-defined for the needs of an application (e.g., spam vs. non spam).</a:t>
            </a:r>
            <a:endParaRPr sz="2400"/>
          </a:p>
          <a:p>
            <a:pPr marL="0" marR="0" lvl="0" indent="-152400" algn="l" rtl="0">
              <a:lnSpc>
                <a:spcPct val="103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/>
              <a:t> </a:t>
            </a:r>
            <a:r>
              <a:rPr lang="en-US" sz="2400" i="0" u="none">
                <a:solidFill>
                  <a:schemeClr val="dk2"/>
                </a:solidFill>
              </a:rPr>
              <a:t>A </a:t>
            </a:r>
            <a:r>
              <a:rPr lang="en-US" sz="2400" i="0" u="none">
                <a:solidFill>
                  <a:srgbClr val="0000FF"/>
                </a:solidFill>
              </a:rPr>
              <a:t>training set </a:t>
            </a:r>
            <a:r>
              <a:rPr lang="en-US" sz="2400" i="0" u="none">
                <a:solidFill>
                  <a:schemeClr val="dk2"/>
                </a:solidFill>
              </a:rPr>
              <a:t>D of labelled documents.  Each labelled document (d , c) ∈ X × C</a:t>
            </a:r>
            <a:endParaRPr sz="2400"/>
          </a:p>
          <a:p>
            <a:pPr marL="0" marR="0" lvl="0" indent="-152400" algn="l" rtl="0">
              <a:lnSpc>
                <a:spcPct val="103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/>
              <a:t>  </a:t>
            </a:r>
            <a:r>
              <a:rPr lang="en-US" sz="2400" i="0" u="none">
                <a:solidFill>
                  <a:schemeClr val="dk2"/>
                </a:solidFill>
              </a:rPr>
              <a:t>Using a learning method or </a:t>
            </a:r>
            <a:r>
              <a:rPr lang="en-US" sz="2400" i="0" u="none">
                <a:solidFill>
                  <a:srgbClr val="0000FF"/>
                </a:solidFill>
              </a:rPr>
              <a:t>learning algorithm</a:t>
            </a:r>
            <a:r>
              <a:rPr lang="en-US" sz="2400" i="0" u="none">
                <a:solidFill>
                  <a:schemeClr val="dk2"/>
                </a:solidFill>
              </a:rPr>
              <a:t>, we then wish to learn a </a:t>
            </a:r>
            <a:r>
              <a:rPr lang="en-US" sz="2400" i="0" u="none">
                <a:solidFill>
                  <a:srgbClr val="0000FF"/>
                </a:solidFill>
              </a:rPr>
              <a:t>classifier </a:t>
            </a:r>
            <a:r>
              <a:rPr lang="en-US" sz="2400" i="0" u="none">
                <a:solidFill>
                  <a:schemeClr val="dk2"/>
                </a:solidFill>
              </a:rPr>
              <a:t>γ that maps documents to classes:</a:t>
            </a:r>
            <a:endParaRPr sz="2400"/>
          </a:p>
          <a:p>
            <a:pPr marL="0" marR="0" lvl="0" indent="-152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⬛"/>
            </a:pPr>
            <a:r>
              <a:rPr lang="en-US" sz="2400"/>
              <a:t> γ : X → C</a:t>
            </a:r>
            <a:endParaRPr sz="2400"/>
          </a:p>
          <a:p>
            <a:pPr marL="304800" marR="0" lvl="0" indent="-1996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lvl="0" indent="-352044" algn="l" rtl="0">
              <a:spcBef>
                <a:spcPts val="360"/>
              </a:spcBef>
              <a:spcAft>
                <a:spcPts val="0"/>
              </a:spcAft>
              <a:buSzPts val="2400"/>
              <a:buChar char="⬛"/>
            </a:pPr>
            <a:r>
              <a:rPr lang="en-US" sz="2400"/>
              <a:t>What is required to map documents to classes?</a:t>
            </a:r>
            <a:endParaRPr sz="2400"/>
          </a:p>
          <a:p>
            <a:pPr marL="3048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3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 OF TC: APPLICATION/TESTING</a:t>
            </a:r>
            <a:endParaRPr sz="3000"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-567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⬛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Given:  a description d ∈ X of a document</a:t>
            </a:r>
            <a:endParaRPr sz="2400"/>
          </a:p>
          <a:p>
            <a:pPr marL="9525" marR="0" lvl="0" indent="95631" algn="l" rtl="0">
              <a:lnSpc>
                <a:spcPct val="44444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525" marR="0" lvl="0" indent="-56769" algn="l" rtl="0">
              <a:lnSpc>
                <a:spcPct val="103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⬛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Determine:  γ(d ) ∈ C, that is, the class that is most appropriate for d</a:t>
            </a:r>
            <a:endParaRPr sz="2400"/>
          </a:p>
          <a:p>
            <a:pPr marL="304800" marR="0" lvl="0" indent="-1996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Classification Methods</a:t>
            </a: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900" cy="3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400"/>
              <a:buFont typeface="Georgia"/>
              <a:buChar char="⬛"/>
            </a:pPr>
            <a:r>
              <a:rPr lang="en-US" sz="2400" b="1">
                <a:latin typeface="Georgia"/>
                <a:ea typeface="Georgia"/>
                <a:cs typeface="Georgia"/>
                <a:sym typeface="Georgia"/>
              </a:rPr>
              <a:t>Manual</a:t>
            </a: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: Accurate, but difficult/expensive to scale. Done at the beginning of the web by Yahoo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⬛"/>
            </a:pPr>
            <a:r>
              <a:rPr lang="en-US" sz="2400" b="1">
                <a:latin typeface="Georgia"/>
                <a:ea typeface="Georgia"/>
                <a:cs typeface="Georgia"/>
                <a:sym typeface="Georgia"/>
              </a:rPr>
              <a:t>Rule-Based</a:t>
            </a: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 :Accurate, but requires constant rule updating/maintaining by subject matter experts. Used within Google Alerts.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⬛"/>
            </a:pPr>
            <a:r>
              <a:rPr lang="en-US" sz="2400" b="1">
                <a:latin typeface="Georgia"/>
                <a:ea typeface="Georgia"/>
                <a:cs typeface="Georgia"/>
                <a:sym typeface="Georgia"/>
              </a:rPr>
              <a:t>Statistical</a:t>
            </a: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: Still requires some manual classification to train, however can be done by non-experts. Used by Google to detect Spam.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Our presentation will focus on Statistical Classification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HOW SEARCH ENGINES USE CLASSIFICATION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Language identification (classes:  English vs. French etc.)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l" rtl="0">
              <a:lnSpc>
                <a:spcPct val="125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Sentiment detection:  is a movie or product review positive or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n</a:t>
            </a:r>
            <a:r>
              <a:rPr lang="en-US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egative (positive vs. negative)</a:t>
            </a: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l" rtl="0">
              <a:lnSpc>
                <a:spcPct val="125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⬛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automatic detection of spam pages (spam vs. nonspam)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304800" algn="l" rtl="0">
              <a:lnSpc>
                <a:spcPct val="103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Topic-specific or vertical search – restrict search to a “vertical” like “related to health” (relevant to vertical vs. not)</a:t>
            </a:r>
            <a:endParaRPr/>
          </a:p>
          <a:p>
            <a:pPr marL="304800" marR="0" lvl="0" indent="-1996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lvl="0" indent="-352044" algn="l" rtl="0">
              <a:spcBef>
                <a:spcPts val="360"/>
              </a:spcBef>
              <a:spcAft>
                <a:spcPts val="0"/>
              </a:spcAft>
              <a:buSzPts val="2400"/>
              <a:buChar char="⬛"/>
            </a:pPr>
            <a:r>
              <a:rPr lang="en-US" sz="2400"/>
              <a:t>Which is better to evaluate customer opinion of a product, topic specific search or sentiment detection?</a:t>
            </a:r>
            <a:endParaRPr sz="2400"/>
          </a:p>
          <a:p>
            <a:pPr marL="3048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3048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EVALUATING CLASSIFICATION</a:t>
            </a:r>
            <a:b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812" marR="0" lvl="0" indent="-23812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⬛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Evaluation must be done on test data that are independent of the training data, i.e., training and test sets are disjoint.</a:t>
            </a:r>
            <a:endParaRPr/>
          </a:p>
          <a:p>
            <a:pPr marL="23812" marR="0" lvl="0" indent="-23812" algn="l" rtl="0">
              <a:lnSpc>
                <a:spcPct val="103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⬛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It’s easy to get good performance on a test set that was available to the learner during training (e.g., just memorize the test set).</a:t>
            </a:r>
            <a:endParaRPr/>
          </a:p>
          <a:p>
            <a:pPr marL="23812" marR="0" lvl="0" indent="-2381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⬛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Measures:  Precision, recall, F</a:t>
            </a:r>
            <a:r>
              <a:rPr lang="en-US" sz="2400" b="0" i="0" u="none" baseline="-2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classification accuracy</a:t>
            </a:r>
            <a:endParaRPr/>
          </a:p>
          <a:p>
            <a:pPr marL="304800" marR="0" lvl="0" indent="-164592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PRECISION P AND RECALL R</a:t>
            </a:r>
            <a:b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216" name="Google Shape;216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8512" y="2227262"/>
            <a:ext cx="7553400" cy="36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900" cy="3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⬛"/>
            </a:pPr>
            <a:r>
              <a:rPr lang="en-US" sz="2400"/>
              <a:t>When evaluating test data, the test data should be dependent or independent of the training data?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COMBINED MEASURE:  F</a:t>
            </a:r>
            <a:b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5204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 i="0" u="none">
                <a:solidFill>
                  <a:schemeClr val="dk2"/>
                </a:solidFill>
              </a:rPr>
              <a:t>F</a:t>
            </a:r>
            <a:r>
              <a:rPr lang="en-US" sz="2400" i="0" u="none" baseline="-25000">
                <a:solidFill>
                  <a:schemeClr val="dk2"/>
                </a:solidFill>
              </a:rPr>
              <a:t>1  </a:t>
            </a:r>
            <a:r>
              <a:rPr lang="en-US" sz="2400" i="0" u="none">
                <a:solidFill>
                  <a:schemeClr val="dk2"/>
                </a:solidFill>
              </a:rPr>
              <a:t>allows us to trade off precision against recall.</a:t>
            </a:r>
            <a:endParaRPr sz="2400"/>
          </a:p>
          <a:p>
            <a:pPr marL="304800" marR="0" lvl="0" indent="-3048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rPr lang="en-US" sz="2400" i="0" u="none">
                <a:solidFill>
                  <a:schemeClr val="dk2"/>
                </a:solidFill>
              </a:rPr>
              <a:t>                                          F1 = 2PR/(P+R)</a:t>
            </a:r>
            <a:endParaRPr sz="2400"/>
          </a:p>
          <a:p>
            <a:pPr marL="304800" marR="0" lvl="0" indent="-352044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ill Sans"/>
              <a:buChar char="⬛"/>
            </a:pPr>
            <a:r>
              <a:rPr lang="en-US" sz="2400" i="0" u="none">
                <a:solidFill>
                  <a:schemeClr val="dk2"/>
                </a:solidFill>
              </a:rPr>
              <a:t>This is the </a:t>
            </a:r>
            <a:r>
              <a:rPr lang="en-US" sz="2400" i="0" u="none">
                <a:solidFill>
                  <a:srgbClr val="0000FF"/>
                </a:solidFill>
              </a:rPr>
              <a:t>harmonic mean </a:t>
            </a:r>
            <a:r>
              <a:rPr lang="en-US" sz="2400" i="0" u="none">
                <a:solidFill>
                  <a:schemeClr val="dk2"/>
                </a:solidFill>
              </a:rPr>
              <a:t>of P and R : </a:t>
            </a:r>
            <a:endParaRPr sz="2400"/>
          </a:p>
          <a:p>
            <a:pPr marL="304800" marR="0" lvl="0" indent="-3048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rPr lang="en-US" sz="2400" i="0" u="none">
                <a:solidFill>
                  <a:schemeClr val="dk2"/>
                </a:solidFill>
              </a:rPr>
              <a:t>                                           1/F  = ½ (1/ P + 1/ R) </a:t>
            </a:r>
            <a:endParaRPr sz="2400"/>
          </a:p>
          <a:p>
            <a:pPr marL="304800" marR="0" lvl="0" indent="-199644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800" marR="0" lvl="0" indent="-199644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581025" y="4638837"/>
            <a:ext cx="6415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lvl="0" indent="-352044" algn="l" rtl="0">
              <a:spcBef>
                <a:spcPts val="360"/>
              </a:spcBef>
              <a:spcAft>
                <a:spcPts val="0"/>
              </a:spcAft>
              <a:buSzPts val="2400"/>
              <a:buChar char="⬛"/>
            </a:pPr>
            <a:r>
              <a:rPr lang="en-US" sz="2400"/>
              <a:t>What type of Score is Harmonic mean of Precision and Recall? </a:t>
            </a:r>
            <a:endParaRPr sz="2400"/>
          </a:p>
          <a:p>
            <a:pPr marL="3048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3048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900" cy="3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endParaRPr sz="2400"/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500" y="2709950"/>
            <a:ext cx="6096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⬛"/>
            </a:pPr>
            <a:r>
              <a:rPr lang="en-US" sz="28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</a:t>
            </a: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is a drawback of Manual Classification Method?</a:t>
            </a:r>
            <a:r>
              <a:rPr lang="en-US" sz="2800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THINGS WE’D LIKE TO DO</a:t>
            </a: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Georgia"/>
              <a:buChar char="⬛"/>
            </a:pPr>
            <a:r>
              <a:rPr lang="en-US" sz="22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Spam Classification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304800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Georgia"/>
              <a:buChar char="⬛"/>
            </a:pPr>
            <a:r>
              <a:rPr lang="en-US" sz="22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Given an email, predict whether it is spam or not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176276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Noto Sans Symbols"/>
              <a:buNone/>
            </a:pPr>
            <a:endParaRPr sz="220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304800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Georgia"/>
              <a:buChar char="⬛"/>
            </a:pPr>
            <a:r>
              <a:rPr lang="en-US" sz="22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Medical Diagnosis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304800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Georgia"/>
              <a:buChar char="⬛"/>
            </a:pPr>
            <a:r>
              <a:rPr lang="en-US" sz="22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Given a list of symptoms, predict whether a patient has disease X or not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176276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Noto Sans Symbols"/>
              <a:buNone/>
            </a:pPr>
            <a:endParaRPr sz="220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304800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Georgia"/>
              <a:buChar char="⬛"/>
            </a:pPr>
            <a:r>
              <a:rPr lang="en-US" sz="22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Weather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304800" algn="l" rtl="0">
              <a:lnSpc>
                <a:spcPct val="70000"/>
              </a:lnSpc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Georgia"/>
              <a:buChar char="⬛"/>
            </a:pPr>
            <a:r>
              <a:rPr lang="en-US" sz="22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Based on temperature, humidity, etc predict if it will rain tomorrow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76276" algn="l" rtl="0"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ts val="2024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BAYESIAN CLASSIFICATION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Georgia"/>
              <a:buChar char="⬛"/>
            </a:pPr>
            <a:r>
              <a:rPr lang="en-US" sz="24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Problem statement: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3048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Georgia"/>
              <a:buChar char="⬛"/>
            </a:pPr>
            <a:r>
              <a:rPr lang="en-US" sz="24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Given features X1,X2,…,Xn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3048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Georgia"/>
              <a:buChar char="⬛"/>
            </a:pPr>
            <a:r>
              <a:rPr lang="en-US" sz="24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Predict a label Y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3048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Georgia"/>
              <a:buChar char="⬛"/>
            </a:pPr>
            <a:r>
              <a:rPr lang="en-US" sz="24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 good strategy is to predict: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628650" marR="0" lvl="1" indent="-3048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Georgia"/>
              <a:buChar char="⬛"/>
            </a:pPr>
            <a:r>
              <a:rPr lang="en-US" sz="240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(for example: what is the probability that the image represents a 5 given its pixels?)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3048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4800" marR="0" lvl="0" indent="-164592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QUESTION	</a:t>
            </a: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887" cy="3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76"/>
              <a:buFont typeface="Noto Sans Symbols"/>
              <a:buChar char="⬛"/>
            </a:pPr>
            <a:r>
              <a:rPr lang="en-US" sz="28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What kind of classification will we use for Spam classification?</a:t>
            </a:r>
            <a:r>
              <a:rPr lang="en-US" sz="1800" b="0" i="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88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sz="2800" b="0" i="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BAYES CLASSIFIER</a:t>
            </a: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581025" y="2227262"/>
            <a:ext cx="7989900" cy="3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48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Georgia"/>
              <a:buChar char="⬛"/>
            </a:pPr>
            <a:r>
              <a:rPr lang="en-US" sz="240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Use Bayes Rule!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Likelihood-Probability of Y, given X1,...,Xn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Prior-Probability of Y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64592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Normalization Constant-Probability of X1,...,Xn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304800" marR="0" lvl="0" indent="-164592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711450"/>
            <a:ext cx="6781800" cy="13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/>
          <p:nvPr/>
        </p:nvSpPr>
        <p:spPr>
          <a:xfrm>
            <a:off x="5029200" y="4159250"/>
            <a:ext cx="2438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Normalization Constant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4495800" y="2406650"/>
            <a:ext cx="2438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Likelihood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7696200" y="2406650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Arial"/>
              <a:buNone/>
            </a:pPr>
            <a:r>
              <a:rPr lang="en-US" sz="1600" b="0" i="0" u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endParaRPr/>
          </a:p>
        </p:txBody>
      </p:sp>
      <p:cxnSp>
        <p:nvCxnSpPr>
          <p:cNvPr id="88" name="Google Shape;88;p11"/>
          <p:cNvCxnSpPr/>
          <p:nvPr/>
        </p:nvCxnSpPr>
        <p:spPr>
          <a:xfrm flipH="1">
            <a:off x="7924800" y="2711450"/>
            <a:ext cx="762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89" name="Google Shape;89;p11"/>
          <p:cNvCxnSpPr/>
          <p:nvPr/>
        </p:nvCxnSpPr>
        <p:spPr>
          <a:xfrm>
            <a:off x="5029200" y="2711450"/>
            <a:ext cx="1524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90" name="Google Shape;90;p11"/>
          <p:cNvCxnSpPr/>
          <p:nvPr/>
        </p:nvCxnSpPr>
        <p:spPr>
          <a:xfrm rot="10800000" flipH="1">
            <a:off x="6172200" y="4006850"/>
            <a:ext cx="228600" cy="228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Naive Bayes Classifier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900" cy="3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We need to find out  Posterior Probability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of any random dot added in a following graph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dot being red or green. That is where the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formula would be useful.</a:t>
            </a:r>
            <a:endParaRPr/>
          </a:p>
        </p:txBody>
      </p:sp>
      <p:pic>
        <p:nvPicPr>
          <p:cNvPr id="98" name="Google Shape;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675" y="1770075"/>
            <a:ext cx="4169325" cy="40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581025" y="687387"/>
            <a:ext cx="7989900" cy="108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</a:t>
            </a:r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581192" y="2228003"/>
            <a:ext cx="7989900" cy="3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33756" algn="l" rtl="0">
              <a:spcBef>
                <a:spcPts val="3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Which color does the white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dot belong to according to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	Bayesian Classifier?</a:t>
            </a: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250" y="2402350"/>
            <a:ext cx="4217975" cy="31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1251</Words>
  <Application>Microsoft Office PowerPoint</Application>
  <PresentationFormat>On-screen Show (4:3)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Georgia</vt:lpstr>
      <vt:lpstr>Gill Sans</vt:lpstr>
      <vt:lpstr>Tahoma</vt:lpstr>
      <vt:lpstr>Palatino Linotype</vt:lpstr>
      <vt:lpstr>Calibri</vt:lpstr>
      <vt:lpstr>Noto Sans Symbols</vt:lpstr>
      <vt:lpstr>1_Dividend</vt:lpstr>
      <vt:lpstr>2_Dividend</vt:lpstr>
      <vt:lpstr>NAÏVE BAYES CLASSIFICATION</vt:lpstr>
      <vt:lpstr>Classification Methods</vt:lpstr>
      <vt:lpstr>QUESTION </vt:lpstr>
      <vt:lpstr>THINGS WE’D LIKE TO DO</vt:lpstr>
      <vt:lpstr>BAYESIAN CLASSIFICATION</vt:lpstr>
      <vt:lpstr>QUESTION </vt:lpstr>
      <vt:lpstr>THE BAYES CLASSIFIER</vt:lpstr>
      <vt:lpstr>Naive Bayes Classifier</vt:lpstr>
      <vt:lpstr>Question</vt:lpstr>
      <vt:lpstr>THE NAÏVE BAYES MODEL</vt:lpstr>
      <vt:lpstr>QUESTION </vt:lpstr>
      <vt:lpstr>EXAMPLE </vt:lpstr>
      <vt:lpstr>EXAMPLE </vt:lpstr>
      <vt:lpstr>EXAMPLE </vt:lpstr>
      <vt:lpstr>QUESTION </vt:lpstr>
      <vt:lpstr>Applications </vt:lpstr>
      <vt:lpstr>DEFINITION OF TEXT CLASSIFICATION: TRAINING </vt:lpstr>
      <vt:lpstr>QUESTION </vt:lpstr>
      <vt:lpstr>DEFINITION OF TC: APPLICATION/TESTING</vt:lpstr>
      <vt:lpstr>EXAMPLES OF HOW SEARCH ENGINES USE CLASSIFICATION</vt:lpstr>
      <vt:lpstr>QUESTION </vt:lpstr>
      <vt:lpstr>EVALUATING CLASSIFICATION </vt:lpstr>
      <vt:lpstr>PRECISION P AND RECALL R </vt:lpstr>
      <vt:lpstr>Question</vt:lpstr>
      <vt:lpstr>A COMBINED MEASURE:  F </vt:lpstr>
      <vt:lpstr>QUESTION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charan reddy</dc:creator>
  <cp:lastModifiedBy>. Apurwa</cp:lastModifiedBy>
  <cp:revision>4</cp:revision>
  <dcterms:modified xsi:type="dcterms:W3CDTF">2019-05-08T04:45:00Z</dcterms:modified>
</cp:coreProperties>
</file>