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1"/>
  </p:notesMasterIdLst>
  <p:handoutMasterIdLst>
    <p:handoutMasterId r:id="rId52"/>
  </p:handoutMasterIdLst>
  <p:sldIdLst>
    <p:sldId id="256" r:id="rId2"/>
    <p:sldId id="258" r:id="rId3"/>
    <p:sldId id="260" r:id="rId4"/>
    <p:sldId id="261" r:id="rId5"/>
    <p:sldId id="262" r:id="rId6"/>
    <p:sldId id="264" r:id="rId7"/>
    <p:sldId id="265" r:id="rId8"/>
    <p:sldId id="266" r:id="rId9"/>
    <p:sldId id="267" r:id="rId10"/>
    <p:sldId id="268" r:id="rId11"/>
    <p:sldId id="269" r:id="rId12"/>
    <p:sldId id="272" r:id="rId13"/>
    <p:sldId id="273" r:id="rId14"/>
    <p:sldId id="341"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342" r:id="rId33"/>
    <p:sldId id="296" r:id="rId34"/>
    <p:sldId id="297" r:id="rId35"/>
    <p:sldId id="298" r:id="rId36"/>
    <p:sldId id="299" r:id="rId37"/>
    <p:sldId id="300" r:id="rId38"/>
    <p:sldId id="343" r:id="rId39"/>
    <p:sldId id="307" r:id="rId40"/>
    <p:sldId id="308" r:id="rId41"/>
    <p:sldId id="309" r:id="rId42"/>
    <p:sldId id="310" r:id="rId43"/>
    <p:sldId id="311" r:id="rId44"/>
    <p:sldId id="312" r:id="rId45"/>
    <p:sldId id="315" r:id="rId46"/>
    <p:sldId id="316" r:id="rId47"/>
    <p:sldId id="317" r:id="rId48"/>
    <p:sldId id="318" r:id="rId49"/>
    <p:sldId id="319" r:id="rId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99822" autoAdjust="0"/>
  </p:normalViewPr>
  <p:slideViewPr>
    <p:cSldViewPr>
      <p:cViewPr varScale="1">
        <p:scale>
          <a:sx n="85" d="100"/>
          <a:sy n="85" d="100"/>
        </p:scale>
        <p:origin x="954" y="6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1272"/>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8/18/2016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8/18/2016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the probability that </a:t>
            </a:r>
            <a:r>
              <a:rPr lang="en-US" dirty="0" err="1" smtClean="0"/>
              <a:t>minhash</a:t>
            </a:r>
            <a:r>
              <a:rPr lang="en-US" dirty="0" smtClean="0"/>
              <a:t> of x and y differ</a:t>
            </a:r>
            <a:r>
              <a:rPr lang="en-US" baseline="0" dirty="0" smtClean="0"/>
              <a:t> cannot be greater than the probability that the </a:t>
            </a:r>
            <a:r>
              <a:rPr lang="en-US" baseline="0" dirty="0" err="1" smtClean="0"/>
              <a:t>minhash</a:t>
            </a:r>
            <a:r>
              <a:rPr lang="en-US" baseline="0" dirty="0" smtClean="0"/>
              <a:t> of x and z differ plus the probability that </a:t>
            </a:r>
            <a:r>
              <a:rPr lang="en-US" baseline="0" dirty="0" err="1" smtClean="0"/>
              <a:t>minhash</a:t>
            </a:r>
            <a:r>
              <a:rPr lang="en-US" baseline="0" dirty="0" smtClean="0"/>
              <a:t> of y and z differ.  By what we saw on the previous slide, this claim is equivalent to the triangle inequality.</a:t>
            </a:r>
          </a:p>
          <a:p>
            <a:endParaRPr lang="en-US" baseline="0" dirty="0" smtClean="0"/>
          </a:p>
          <a:p>
            <a:r>
              <a:rPr lang="en-US" baseline="0" dirty="0" smtClean="0"/>
              <a:t>Click 1</a:t>
            </a:r>
          </a:p>
          <a:p>
            <a:r>
              <a:rPr lang="en-US" baseline="0" dirty="0" smtClean="0"/>
              <a:t>The reason is that whenever </a:t>
            </a:r>
            <a:r>
              <a:rPr lang="en-US" baseline="0" dirty="0" err="1" smtClean="0"/>
              <a:t>minhash</a:t>
            </a:r>
            <a:r>
              <a:rPr lang="en-US" baseline="0" dirty="0" smtClean="0"/>
              <a:t> of x and y are different, it is impossible for both </a:t>
            </a:r>
            <a:r>
              <a:rPr lang="en-US" baseline="0" dirty="0" err="1" smtClean="0"/>
              <a:t>minhash</a:t>
            </a:r>
            <a:r>
              <a:rPr lang="en-US" baseline="0" dirty="0" smtClean="0"/>
              <a:t> of x to equal </a:t>
            </a:r>
            <a:r>
              <a:rPr lang="en-US" baseline="0" dirty="0" err="1" smtClean="0"/>
              <a:t>minhash</a:t>
            </a:r>
            <a:r>
              <a:rPr lang="en-US" baseline="0" dirty="0" smtClean="0"/>
              <a:t> of z, and for </a:t>
            </a:r>
            <a:r>
              <a:rPr lang="en-US" baseline="0" dirty="0" err="1" smtClean="0"/>
              <a:t>minhash</a:t>
            </a:r>
            <a:r>
              <a:rPr lang="en-US" baseline="0" dirty="0" smtClean="0"/>
              <a:t> of z to equal </a:t>
            </a:r>
            <a:r>
              <a:rPr lang="en-US" baseline="0" dirty="0" err="1" smtClean="0"/>
              <a:t>minhash</a:t>
            </a:r>
            <a:r>
              <a:rPr lang="en-US" baseline="0" dirty="0" smtClean="0"/>
              <a:t> of y.  Because then, by transitivity of “equals,” </a:t>
            </a:r>
            <a:r>
              <a:rPr lang="en-US" baseline="0" dirty="0" err="1" smtClean="0"/>
              <a:t>minhash</a:t>
            </a:r>
            <a:r>
              <a:rPr lang="en-US" baseline="0" dirty="0" smtClean="0"/>
              <a:t> of x would equal </a:t>
            </a:r>
            <a:r>
              <a:rPr lang="en-US" baseline="0" dirty="0" err="1" smtClean="0"/>
              <a:t>minhash</a:t>
            </a:r>
            <a:r>
              <a:rPr lang="en-US" baseline="0" dirty="0" smtClean="0"/>
              <a:t> of y.</a:t>
            </a:r>
          </a:p>
          <a:p>
            <a:endParaRPr lang="en-US" baseline="0" dirty="0" smtClean="0"/>
          </a:p>
          <a:p>
            <a:r>
              <a:rPr lang="en-US" baseline="0" dirty="0" smtClean="0"/>
              <a:t>Click 2</a:t>
            </a:r>
          </a:p>
          <a:p>
            <a:r>
              <a:rPr lang="en-US" baseline="0" dirty="0" smtClean="0"/>
              <a:t>In terms of Venn diagrams, let the plane represent triples of sets x, y, and z.  Here are those triples where the </a:t>
            </a:r>
            <a:r>
              <a:rPr lang="en-US" baseline="0" dirty="0" err="1" smtClean="0"/>
              <a:t>minhash</a:t>
            </a:r>
            <a:r>
              <a:rPr lang="en-US" baseline="0" dirty="0" smtClean="0"/>
              <a:t> values of x and z differ.</a:t>
            </a:r>
          </a:p>
          <a:p>
            <a:endParaRPr lang="en-US" baseline="0" dirty="0" smtClean="0"/>
          </a:p>
          <a:p>
            <a:r>
              <a:rPr lang="en-US" baseline="0" dirty="0" smtClean="0"/>
              <a:t>Click 3</a:t>
            </a:r>
          </a:p>
          <a:p>
            <a:r>
              <a:rPr lang="en-US" baseline="0" dirty="0" smtClean="0"/>
              <a:t>And here are the triples where the </a:t>
            </a:r>
            <a:r>
              <a:rPr lang="en-US" baseline="0" dirty="0" err="1" smtClean="0"/>
              <a:t>minhashes</a:t>
            </a:r>
            <a:r>
              <a:rPr lang="en-US" baseline="0" dirty="0" smtClean="0"/>
              <a:t> of y and z differ.</a:t>
            </a:r>
          </a:p>
          <a:p>
            <a:endParaRPr lang="en-US" baseline="0" dirty="0" smtClean="0"/>
          </a:p>
          <a:p>
            <a:r>
              <a:rPr lang="en-US" baseline="0" dirty="0" smtClean="0"/>
              <a:t>Click 4</a:t>
            </a:r>
          </a:p>
          <a:p>
            <a:r>
              <a:rPr lang="en-US" baseline="0" dirty="0" smtClean="0"/>
              <a:t> And contained within their union is the set of triples where x and y have different </a:t>
            </a:r>
            <a:r>
              <a:rPr lang="en-US" baseline="0" dirty="0" err="1" smtClean="0"/>
              <a:t>minhash</a:t>
            </a:r>
            <a:r>
              <a:rPr lang="en-US" baseline="0" dirty="0" smtClean="0"/>
              <a:t> values.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10</a:t>
            </a:fld>
            <a:endParaRPr lang="en-US"/>
          </a:p>
        </p:txBody>
      </p:sp>
    </p:spTree>
    <p:extLst>
      <p:ext uri="{BB962C8B-B14F-4D97-AF65-F5344CB8AC3E}">
        <p14:creationId xmlns:p14="http://schemas.microsoft.com/office/powerpoint/2010/main" val="4280718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Another</a:t>
            </a:r>
            <a:r>
              <a:rPr lang="en-US" baseline="0" dirty="0" smtClean="0"/>
              <a:t> important distance measure is the cosine distance.  This distance is useful for data that is in the form of a vector. Often the vector is in very high dimensions.  For example, documents are often viewed as the vector of counts of each of the words appearing in the document, so each word is a dimension.</a:t>
            </a:r>
          </a:p>
          <a:p>
            <a:endParaRPr lang="en-US" baseline="0" dirty="0" smtClean="0"/>
          </a:p>
          <a:p>
            <a:r>
              <a:rPr lang="en-US" baseline="0" dirty="0" smtClean="0"/>
              <a:t>Click 1</a:t>
            </a:r>
          </a:p>
          <a:p>
            <a:r>
              <a:rPr lang="en-US" baseline="0" dirty="0" smtClean="0"/>
              <a:t>To define the cosine distance, think of a data point as a vector from the origin in some space to the point in question.</a:t>
            </a:r>
          </a:p>
          <a:p>
            <a:endParaRPr lang="en-US" baseline="0" dirty="0" smtClean="0"/>
          </a:p>
          <a:p>
            <a:r>
              <a:rPr lang="en-US" baseline="0" dirty="0" smtClean="0"/>
              <a:t>Click 2</a:t>
            </a:r>
          </a:p>
          <a:p>
            <a:r>
              <a:rPr lang="en-US" baseline="0" dirty="0" smtClean="0"/>
              <a:t>Any two points have an angle, formed at the origin,  between their vectors (DRAW below, then clear slide).  We can compute the cosine of this angle from the components of the two vectors.   To do so, we take the dot product of the vectors (POINT).  The dot product is the sum of the products of the corresponding components. Then, we divide by the lengths of the two vectors.  The length of a vector from the origin is actually the normal Euclidean distance – what we called the L2 norm – of the point at the head of the vector to the origin.  That is, it is the square root of the sum of the squares of the components of the vector.</a:t>
            </a:r>
          </a:p>
          <a:p>
            <a:endParaRPr lang="en-US" baseline="0" dirty="0" smtClean="0"/>
          </a:p>
          <a:p>
            <a:r>
              <a:rPr lang="en-US" baseline="0" dirty="0" smtClean="0"/>
              <a:t>Click 3</a:t>
            </a:r>
          </a:p>
          <a:p>
            <a:r>
              <a:rPr lang="en-US" baseline="0" dirty="0" smtClean="0"/>
              <a:t>For example, here are two vectors, p1 and p2 (POINT).</a:t>
            </a:r>
          </a:p>
          <a:p>
            <a:endParaRPr lang="en-US" baseline="0" dirty="0" smtClean="0"/>
          </a:p>
          <a:p>
            <a:r>
              <a:rPr lang="en-US" baseline="0" dirty="0" smtClean="0"/>
              <a:t>Click 4</a:t>
            </a:r>
          </a:p>
          <a:p>
            <a:r>
              <a:rPr lang="en-US" baseline="0" dirty="0" smtClean="0"/>
              <a:t>The dot product of the vectors is 2.  The products of each of the first three components is 0 (DRAW links between corresponding components), but in the last two components, each vector is 1, so the dot product is the sum of 1 times 1 plus 1 times 1.  That’s 2.   For the lengths of the vector, p1 has three 1’s so we sum three 1-squared’s, and then take the square root, giving us the square root of 3.  p2 also has three 1’s and two 0’s as components, so its length is the same square root of 3.</a:t>
            </a:r>
          </a:p>
          <a:p>
            <a:endParaRPr lang="en-US" baseline="0" dirty="0" smtClean="0"/>
          </a:p>
          <a:p>
            <a:r>
              <a:rPr lang="en-US" baseline="0" dirty="0" smtClean="0"/>
              <a:t>Click 5</a:t>
            </a:r>
          </a:p>
          <a:p>
            <a:r>
              <a:rPr lang="en-US" baseline="0" dirty="0" smtClean="0"/>
              <a:t>Thus, the cosine of the angle between p1 and p2 is 2 – the dot product – divided by the product of the two vector lengths.  Each of those lengths is the square root of 3, so their product is 3, and the cosine of the angle is 2/3.  If you look that up in a table of cosines, you find this angle is about 48 degrees.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11</a:t>
            </a:fld>
            <a:endParaRPr lang="en-US"/>
          </a:p>
        </p:txBody>
      </p:sp>
    </p:spTree>
    <p:extLst>
      <p:ext uri="{BB962C8B-B14F-4D97-AF65-F5344CB8AC3E}">
        <p14:creationId xmlns:p14="http://schemas.microsoft.com/office/powerpoint/2010/main" val="3110542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consider the edit distance.</a:t>
            </a:r>
            <a:r>
              <a:rPr lang="en-US" baseline="0" dirty="0" smtClean="0"/>
              <a:t>  Recall this distance measure assumes points are character strings.  The edit distance from x to y is the minimum number of inserts and deletes needed to turn x into y.</a:t>
            </a:r>
          </a:p>
          <a:p>
            <a:endParaRPr lang="en-US" baseline="0" dirty="0" smtClean="0"/>
          </a:p>
          <a:p>
            <a:r>
              <a:rPr lang="en-US" baseline="0" dirty="0" smtClean="0"/>
              <a:t>Click 1</a:t>
            </a:r>
          </a:p>
          <a:p>
            <a:r>
              <a:rPr lang="en-US" baseline="0" dirty="0" smtClean="0"/>
              <a:t>There is an equivalent formula for the edit distance based on the notion of a longest common subsequence of two strings x and y.  The LCS of x and y is the longest string that is a subsequence of both.  We say one string is a subsequence of another if we can get the first by deleting zero or more positions from the second.  Note that the positions of the deleted characters do not have to be consecutive.  We’ll give an example on the next slide to make these ideas clear.</a:t>
            </a:r>
          </a:p>
          <a:p>
            <a:endParaRPr lang="en-US" baseline="0" dirty="0" smtClean="0"/>
          </a:p>
          <a:p>
            <a:r>
              <a:rPr lang="en-US" baseline="0" dirty="0" smtClean="0"/>
              <a:t>The formula (POINT) for the edit distance in terms of the LCS is the sum of the lengths of the two strings, minus twice the length of their LCS.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extLst>
      <p:ext uri="{BB962C8B-B14F-4D97-AF65-F5344CB8AC3E}">
        <p14:creationId xmlns:p14="http://schemas.microsoft.com/office/powerpoint/2010/main" val="1524119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where we’ll compute the edit distance of these two strings x</a:t>
            </a:r>
            <a:r>
              <a:rPr lang="en-US" baseline="0" dirty="0" smtClean="0"/>
              <a:t> and y in two different ways.</a:t>
            </a:r>
          </a:p>
          <a:p>
            <a:endParaRPr lang="en-US" baseline="0" dirty="0" smtClean="0"/>
          </a:p>
          <a:p>
            <a:r>
              <a:rPr lang="en-US" baseline="0" dirty="0" smtClean="0"/>
              <a:t>Click 1</a:t>
            </a:r>
          </a:p>
          <a:p>
            <a:r>
              <a:rPr lang="en-US" baseline="0" dirty="0" smtClean="0"/>
              <a:t>First, we can turn x into y by deleting “a” (DRAW in BLUE), and then inserting u and v (DRAW).  That uses three edits, and it is easy to check that there is no way to get from x to y using fewer edits.  Thus, the edit distance is 3.  Note that we can get from y to x by doing the same edits in reverse.  We delete u and v and insert “a” to get x (CLEAR and then DRAW).</a:t>
            </a:r>
          </a:p>
          <a:p>
            <a:endParaRPr lang="en-US" baseline="0" dirty="0" smtClean="0"/>
          </a:p>
          <a:p>
            <a:r>
              <a:rPr lang="en-US" baseline="0" dirty="0" smtClean="0"/>
              <a:t>Click 2</a:t>
            </a:r>
          </a:p>
          <a:p>
            <a:r>
              <a:rPr lang="en-US" baseline="0" dirty="0" smtClean="0"/>
              <a:t>In general, a pair of strings can have several different LCS’s of the same length.  In this case, there is only one: </a:t>
            </a:r>
            <a:r>
              <a:rPr lang="en-US" baseline="0" dirty="0" err="1" smtClean="0"/>
              <a:t>bcde</a:t>
            </a:r>
            <a:r>
              <a:rPr lang="en-US" baseline="0" dirty="0" smtClean="0"/>
              <a:t>.  It is obtained from x by deleting the first position, containing “a”, and it is obtained from y by deleting the fourth and fifth positions, containing u and v.</a:t>
            </a:r>
          </a:p>
          <a:p>
            <a:endParaRPr lang="en-US" baseline="0" dirty="0" smtClean="0"/>
          </a:p>
          <a:p>
            <a:r>
              <a:rPr lang="en-US" baseline="0" dirty="0" smtClean="0"/>
              <a:t>Click 3</a:t>
            </a:r>
          </a:p>
          <a:p>
            <a:r>
              <a:rPr lang="en-US" baseline="0" dirty="0" smtClean="0"/>
              <a:t>And to verify that the formula relating edit distance to the LCS holds in this case, the sum of the lengths of the two strings is 5 + 6 = 11.  And the LCS has a length of 4.  But 11 minus twice 4 is 3, which is indeed the edit distance.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13</a:t>
            </a:fld>
            <a:endParaRPr lang="en-US"/>
          </a:p>
        </p:txBody>
      </p:sp>
    </p:spTree>
    <p:extLst>
      <p:ext uri="{BB962C8B-B14F-4D97-AF65-F5344CB8AC3E}">
        <p14:creationId xmlns:p14="http://schemas.microsoft.com/office/powerpoint/2010/main" val="615081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 going to take up a more powerful form of indexing, in fact several different improvements.  Our first is based on the idea that if the </a:t>
            </a:r>
            <a:r>
              <a:rPr lang="en-US" dirty="0" err="1" smtClean="0"/>
              <a:t>Jaccard</a:t>
            </a:r>
            <a:r>
              <a:rPr lang="en-US" dirty="0" smtClean="0"/>
              <a:t> similarity is very high, or equivalently, the </a:t>
            </a:r>
            <a:r>
              <a:rPr lang="en-US" dirty="0" err="1" smtClean="0"/>
              <a:t>Jaccard</a:t>
            </a:r>
            <a:r>
              <a:rPr lang="en-US" dirty="0" smtClean="0"/>
              <a:t> distance is very low, then two strings representing sets of that </a:t>
            </a:r>
            <a:r>
              <a:rPr lang="en-US" dirty="0" err="1" smtClean="0"/>
              <a:t>Jaccard</a:t>
            </a:r>
            <a:r>
              <a:rPr lang="en-US" dirty="0" smtClean="0"/>
              <a:t> distance must have a symbol in common among their prefixes whose lengths are approximately the </a:t>
            </a:r>
            <a:r>
              <a:rPr lang="en-US" dirty="0" err="1" smtClean="0"/>
              <a:t>Jaccard</a:t>
            </a:r>
            <a:r>
              <a:rPr lang="en-US" dirty="0" smtClean="0"/>
              <a:t> distance times the length of the shorter string.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14</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Before proceeding, we need to explain something about what a</a:t>
            </a:r>
            <a:r>
              <a:rPr lang="en-US" baseline="0" dirty="0" smtClean="0"/>
              <a:t> “hash function” in the sense of an LSH family really is.</a:t>
            </a:r>
          </a:p>
          <a:p>
            <a:endParaRPr lang="en-US" baseline="0" dirty="0" smtClean="0"/>
          </a:p>
          <a:p>
            <a:r>
              <a:rPr lang="en-US" baseline="0" dirty="0" smtClean="0"/>
              <a:t>Click 1</a:t>
            </a:r>
          </a:p>
          <a:p>
            <a:r>
              <a:rPr lang="en-US" baseline="0" dirty="0" smtClean="0"/>
              <a:t>Technically, a hash function h in this sense takes two arguments x and y, which are elements whose similarity or distance we are interested in.  The hash function returns a decision about this pair.  “yes” means they are a candidate pair, and we need to calculate their similarity.  We can think of “yes” as saying x and y belong in the same bucket when hash function h is used.  The answer “no” means x and y are not a candidate pair according to this hash function.</a:t>
            </a:r>
          </a:p>
          <a:p>
            <a:endParaRPr lang="en-US" baseline="0" dirty="0" smtClean="0"/>
          </a:p>
          <a:p>
            <a:r>
              <a:rPr lang="en-US" baseline="0" dirty="0" smtClean="0"/>
              <a:t>Click 2</a:t>
            </a:r>
          </a:p>
          <a:p>
            <a:r>
              <a:rPr lang="en-US" baseline="0" dirty="0" smtClean="0"/>
              <a:t>For example, a </a:t>
            </a:r>
            <a:r>
              <a:rPr lang="en-US" baseline="0" dirty="0" err="1" smtClean="0"/>
              <a:t>minhash</a:t>
            </a:r>
            <a:r>
              <a:rPr lang="en-US" baseline="0" dirty="0" smtClean="0"/>
              <a:t> function can be viewed as taking two sets x and y, computing their </a:t>
            </a:r>
            <a:r>
              <a:rPr lang="en-US" baseline="0" dirty="0" err="1" smtClean="0"/>
              <a:t>minhash</a:t>
            </a:r>
            <a:r>
              <a:rPr lang="en-US" baseline="0" dirty="0" smtClean="0"/>
              <a:t> values according to some permutation, and saying “yes” if and only if those </a:t>
            </a:r>
            <a:r>
              <a:rPr lang="en-US" baseline="0" dirty="0" err="1" smtClean="0"/>
              <a:t>minhash</a:t>
            </a:r>
            <a:r>
              <a:rPr lang="en-US" baseline="0" dirty="0" smtClean="0"/>
              <a:t> values are the same.  In many cases, there will be a calculation of values behind the scenes, and the “yes” answers are made when the values are the same.  However, the view we are taking now is more general, since there need not be a computation of values that are then compared.  As we shall see, we really need this generality.  For example, we shall look at LSH families that render their decisions by looking at many values and saying “yes” if there is at least one equality.</a:t>
            </a:r>
          </a:p>
          <a:p>
            <a:endParaRPr lang="en-US" baseline="0" dirty="0" smtClean="0"/>
          </a:p>
          <a:p>
            <a:r>
              <a:rPr lang="en-US" baseline="0" dirty="0" smtClean="0"/>
              <a:t>Click 3</a:t>
            </a:r>
          </a:p>
          <a:p>
            <a:r>
              <a:rPr lang="en-US" baseline="0" dirty="0" smtClean="0"/>
              <a:t>However, to make things look more normal, we shall often use the expression h(x) = h(y) to mean that h(</a:t>
            </a:r>
            <a:r>
              <a:rPr lang="en-US" baseline="0" dirty="0" err="1" smtClean="0"/>
              <a:t>x,y</a:t>
            </a:r>
            <a:r>
              <a:rPr lang="en-US" baseline="0" dirty="0" smtClean="0"/>
              <a:t>) = “yes.”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888900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Here’s the definition</a:t>
            </a:r>
            <a:r>
              <a:rPr lang="en-US" baseline="0" dirty="0" smtClean="0"/>
              <a:t> of an LSH family of hash functions.</a:t>
            </a:r>
          </a:p>
          <a:p>
            <a:endParaRPr lang="en-US" baseline="0" dirty="0" smtClean="0"/>
          </a:p>
          <a:p>
            <a:r>
              <a:rPr lang="en-US" baseline="0" dirty="0" smtClean="0"/>
              <a:t>Click 1</a:t>
            </a:r>
          </a:p>
          <a:p>
            <a:r>
              <a:rPr lang="en-US" baseline="0" dirty="0" smtClean="0"/>
              <a:t>These families of hash functions each assume that the data consists of a space of points with a distance measure for that space.  For example, the family of </a:t>
            </a:r>
            <a:r>
              <a:rPr lang="en-US" baseline="0" dirty="0" err="1" smtClean="0"/>
              <a:t>minhash</a:t>
            </a:r>
            <a:r>
              <a:rPr lang="en-US" baseline="0" dirty="0" smtClean="0"/>
              <a:t> functions assumes the space of points is sets, and the distance is the </a:t>
            </a:r>
            <a:r>
              <a:rPr lang="en-US" baseline="0" dirty="0" err="1" smtClean="0"/>
              <a:t>Jaccard</a:t>
            </a:r>
            <a:r>
              <a:rPr lang="en-US" baseline="0" dirty="0" smtClean="0"/>
              <a:t> distance.</a:t>
            </a:r>
          </a:p>
          <a:p>
            <a:endParaRPr lang="en-US" baseline="0" dirty="0" smtClean="0"/>
          </a:p>
          <a:p>
            <a:r>
              <a:rPr lang="en-US" baseline="0" dirty="0" smtClean="0"/>
              <a:t>Click 2</a:t>
            </a:r>
          </a:p>
          <a:p>
            <a:r>
              <a:rPr lang="en-US" baseline="0" dirty="0" smtClean="0"/>
              <a:t>There is no notion of a family of hash functions being sensitive in some absolute sense.  Rather, we can make statements about a family H of hash functions in terms of four parameters.  There are two distances, d1 and d2 (POINT) and two probabilities, p1 and p2 (POINT).  Of the two distances, one is a small distance – that’s d1 – and the other is a large distance.  The probability p1 is associated with the small distance, and it is a lower bound on the probability of agreement for points at distance d1 or less.  The second probability, p2, is associated with the large distance, and it is an *upper* bound on the probability of agreement for points at distance d2 or more.  We expect p1 to be large and p2 to be small.</a:t>
            </a:r>
          </a:p>
          <a:p>
            <a:endParaRPr lang="en-US" baseline="0" dirty="0" smtClean="0"/>
          </a:p>
          <a:p>
            <a:r>
              <a:rPr lang="en-US" baseline="0" dirty="0" smtClean="0"/>
              <a:t>Click 3</a:t>
            </a:r>
          </a:p>
          <a:p>
            <a:r>
              <a:rPr lang="en-US" baseline="0" dirty="0" smtClean="0"/>
              <a:t>More formally, for any two points x and y at distance up to d1, the probability, considering all hash functions little h in the family capital H, that little h says “yes” about x and y, is at least p1.</a:t>
            </a:r>
          </a:p>
          <a:p>
            <a:endParaRPr lang="en-US" baseline="0" dirty="0" smtClean="0"/>
          </a:p>
          <a:p>
            <a:r>
              <a:rPr lang="en-US" baseline="0" dirty="0" smtClean="0"/>
              <a:t>Click 4</a:t>
            </a:r>
          </a:p>
          <a:p>
            <a:r>
              <a:rPr lang="en-US" baseline="0" dirty="0" smtClean="0"/>
              <a:t>And if the distance between x and y is at least d2, then the probability that little h says “yes” for x and y is at most p2.</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1936925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picture of what we know about the probability of h(x)</a:t>
            </a:r>
            <a:r>
              <a:rPr lang="en-US" baseline="0" dirty="0" smtClean="0"/>
              <a:t> equaling h(y).  For distances d1 and below, we know the probability is at least p1, and for distances d2 and above, we know the probability is at most p2.  Between distances d1 and d2, we know nothing.  However, we shall try to make the difference between d1 and d2 very small, and the distance between p1 and p2 as large as we can.  That will give us the S-curve we want, although since we are now talking about distances rather than similarities, the S-curve is backwards.  It drops down precipitously between the distances d1 and d2, rather than rising precipitously  (DRAW in BLUE).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246597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take as our example the only example we know.  The underlying space consists of sets, all subsets of some universal set, and the distance measure is </a:t>
            </a:r>
            <a:r>
              <a:rPr lang="en-US" baseline="0" dirty="0" err="1" smtClean="0"/>
              <a:t>Jaccard</a:t>
            </a:r>
            <a:r>
              <a:rPr lang="en-US" baseline="0" dirty="0" smtClean="0"/>
              <a:t> distance.  The LSH family is the family of </a:t>
            </a:r>
            <a:r>
              <a:rPr lang="en-US" baseline="0" dirty="0" err="1" smtClean="0"/>
              <a:t>minhash</a:t>
            </a:r>
            <a:r>
              <a:rPr lang="en-US" baseline="0" dirty="0" smtClean="0"/>
              <a:t> functions, each based on one of the possible permutations of the members of the universal set of elements.</a:t>
            </a:r>
          </a:p>
          <a:p>
            <a:endParaRPr lang="en-US" baseline="0" dirty="0" smtClean="0"/>
          </a:p>
          <a:p>
            <a:r>
              <a:rPr lang="en-US" baseline="0" dirty="0" smtClean="0"/>
              <a:t>Click 1</a:t>
            </a:r>
          </a:p>
          <a:p>
            <a:r>
              <a:rPr lang="en-US" baseline="0" dirty="0" smtClean="0"/>
              <a:t>We claim the probability that a given </a:t>
            </a:r>
            <a:r>
              <a:rPr lang="en-US" baseline="0" dirty="0" err="1" smtClean="0"/>
              <a:t>minhash</a:t>
            </a:r>
            <a:r>
              <a:rPr lang="en-US" baseline="0" dirty="0" smtClean="0"/>
              <a:t> function h gives the same value for sets x and y is 1 minus the </a:t>
            </a:r>
            <a:r>
              <a:rPr lang="en-US" baseline="0" dirty="0" err="1" smtClean="0"/>
              <a:t>Jaccard</a:t>
            </a:r>
            <a:r>
              <a:rPr lang="en-US" baseline="0" dirty="0" smtClean="0"/>
              <a:t> distance from x to y.  That’s just a restatement of the theorem about how the </a:t>
            </a:r>
            <a:r>
              <a:rPr lang="en-US" baseline="0" dirty="0" err="1" smtClean="0"/>
              <a:t>Jaccard</a:t>
            </a:r>
            <a:r>
              <a:rPr lang="en-US" baseline="0" dirty="0" smtClean="0"/>
              <a:t> similarity is the probability that two sets agree on a random </a:t>
            </a:r>
            <a:r>
              <a:rPr lang="en-US" baseline="0" dirty="0" err="1" smtClean="0"/>
              <a:t>minhash</a:t>
            </a:r>
            <a:r>
              <a:rPr lang="en-US" baseline="0" dirty="0" smtClean="0"/>
              <a:t> function.  Notice that 1 minus the </a:t>
            </a:r>
            <a:r>
              <a:rPr lang="en-US" baseline="0" dirty="0" err="1" smtClean="0"/>
              <a:t>Jaccard</a:t>
            </a:r>
            <a:r>
              <a:rPr lang="en-US" baseline="0" dirty="0" smtClean="0"/>
              <a:t> distance IS the </a:t>
            </a:r>
            <a:r>
              <a:rPr lang="en-US" baseline="0" dirty="0" err="1" smtClean="0"/>
              <a:t>Jaccard</a:t>
            </a:r>
            <a:r>
              <a:rPr lang="en-US" baseline="0" dirty="0" smtClean="0"/>
              <a:t> similarity.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2513029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claim that the family</a:t>
            </a:r>
            <a:r>
              <a:rPr lang="en-US" baseline="0" dirty="0" smtClean="0"/>
              <a:t> of </a:t>
            </a:r>
            <a:r>
              <a:rPr lang="en-US" baseline="0" dirty="0" err="1" smtClean="0"/>
              <a:t>minhash</a:t>
            </a:r>
            <a:r>
              <a:rPr lang="en-US" baseline="0" dirty="0" smtClean="0"/>
              <a:t> functions is a 1/3-2/3-2/3-1/3-sensitive family for the space S of sets and the </a:t>
            </a:r>
            <a:r>
              <a:rPr lang="en-US" baseline="0" dirty="0" err="1" smtClean="0"/>
              <a:t>Jaccard</a:t>
            </a:r>
            <a:r>
              <a:rPr lang="en-US" baseline="0" dirty="0" smtClean="0"/>
              <a:t> distance d.</a:t>
            </a:r>
          </a:p>
          <a:p>
            <a:endParaRPr lang="en-US" baseline="0" dirty="0" smtClean="0"/>
          </a:p>
          <a:p>
            <a:r>
              <a:rPr lang="en-US" baseline="0" dirty="0" smtClean="0"/>
              <a:t>Click 1</a:t>
            </a:r>
          </a:p>
          <a:p>
            <a:r>
              <a:rPr lang="en-US" baseline="0" dirty="0" smtClean="0"/>
              <a:t>For example, the first and third parameters say that if the distance is at most 1/3,</a:t>
            </a:r>
          </a:p>
          <a:p>
            <a:endParaRPr lang="en-US" baseline="0" dirty="0" smtClean="0"/>
          </a:p>
          <a:p>
            <a:r>
              <a:rPr lang="en-US" baseline="0" dirty="0" smtClean="0"/>
              <a:t>Click 2</a:t>
            </a:r>
          </a:p>
          <a:p>
            <a:r>
              <a:rPr lang="en-US" baseline="0" dirty="0" smtClean="0"/>
              <a:t>Then the probability of agreement is at least 2/3.  But that makes sense because if the distance is at most 1/3, then the </a:t>
            </a:r>
            <a:r>
              <a:rPr lang="en-US" baseline="0" dirty="0" err="1" smtClean="0"/>
              <a:t>Jaccard</a:t>
            </a:r>
            <a:r>
              <a:rPr lang="en-US" baseline="0" dirty="0" smtClean="0"/>
              <a:t> similarity is at least 2/3, and we know the probability of agreement equals the similarity.  Likewise, the second and fourth parameters say that whenever the </a:t>
            </a:r>
            <a:r>
              <a:rPr lang="en-US" baseline="0" dirty="0" err="1" smtClean="0"/>
              <a:t>Jaccard</a:t>
            </a:r>
            <a:r>
              <a:rPr lang="en-US" baseline="0" dirty="0" smtClean="0"/>
              <a:t> distance is at least 2/3, so the similarity is at most 1/3, the probability of agreement is at most 1/3. </a:t>
            </a:r>
          </a:p>
          <a:p>
            <a:endParaRPr lang="en-US" baseline="0" dirty="0" smtClean="0"/>
          </a:p>
          <a:p>
            <a:r>
              <a:rPr lang="en-US" baseline="0" dirty="0" smtClean="0"/>
              <a:t>Click 3</a:t>
            </a:r>
          </a:p>
          <a:p>
            <a:r>
              <a:rPr lang="en-US" baseline="0" dirty="0" smtClean="0"/>
              <a:t>We can make many statements like this about the family of </a:t>
            </a:r>
            <a:r>
              <a:rPr lang="en-US" baseline="0" dirty="0" err="1" smtClean="0"/>
              <a:t>minhash</a:t>
            </a:r>
            <a:r>
              <a:rPr lang="en-US" baseline="0" dirty="0" smtClean="0"/>
              <a:t> functions; there’s nothing special about 1/3 or 2/3.  In fact, for any distances d1 and d2, as long as d1 is less than d2, the </a:t>
            </a:r>
            <a:r>
              <a:rPr lang="en-US" baseline="0" dirty="0" err="1" smtClean="0"/>
              <a:t>minhash</a:t>
            </a:r>
            <a:r>
              <a:rPr lang="en-US" baseline="0" dirty="0" smtClean="0"/>
              <a:t> functions form a family with sensitivity d1, d2, 1-d1, 1-d2.</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2881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begin</a:t>
            </a:r>
            <a:r>
              <a:rPr lang="en-US" baseline="0" dirty="0" smtClean="0"/>
              <a:t> by introducing the distance measures we need, and we start with the formal notion of a distance measure.</a:t>
            </a:r>
          </a:p>
          <a:p>
            <a:endParaRPr lang="en-US" baseline="0" dirty="0" smtClean="0"/>
          </a:p>
          <a:p>
            <a:r>
              <a:rPr lang="en-US" baseline="0" dirty="0" smtClean="0"/>
              <a:t>Click 1</a:t>
            </a:r>
          </a:p>
          <a:p>
            <a:r>
              <a:rPr lang="en-US" baseline="0" dirty="0" smtClean="0"/>
              <a:t>A distance between points in some abstract space is intended to measure closeness, or similarity of the points.  The lower the distance, the closer the points, and the MORE similar they are.</a:t>
            </a:r>
          </a:p>
          <a:p>
            <a:endParaRPr lang="en-US" baseline="0" dirty="0" smtClean="0"/>
          </a:p>
          <a:p>
            <a:r>
              <a:rPr lang="en-US" baseline="0" dirty="0" smtClean="0"/>
              <a:t>Click 2</a:t>
            </a:r>
          </a:p>
          <a:p>
            <a:r>
              <a:rPr lang="en-US" baseline="0" dirty="0" smtClean="0"/>
              <a:t>Notice that </a:t>
            </a:r>
            <a:r>
              <a:rPr lang="en-US" baseline="0" dirty="0" err="1" smtClean="0"/>
              <a:t>Jaccard</a:t>
            </a:r>
            <a:r>
              <a:rPr lang="en-US" baseline="0" dirty="0" smtClean="0"/>
              <a:t> similarity is the opposite of what we mean by distance.  </a:t>
            </a:r>
            <a:r>
              <a:rPr lang="en-US" baseline="0" dirty="0" err="1" smtClean="0"/>
              <a:t>Jaccard</a:t>
            </a:r>
            <a:r>
              <a:rPr lang="en-US" baseline="0" dirty="0" smtClean="0"/>
              <a:t> similarity is higher for similar sets than for dissimilar sets, while a distance measure would have their distance be lower.  It turns out that 1 minus the </a:t>
            </a:r>
            <a:r>
              <a:rPr lang="en-US" baseline="0" dirty="0" err="1" smtClean="0"/>
              <a:t>Jaccard</a:t>
            </a:r>
            <a:r>
              <a:rPr lang="en-US" baseline="0" dirty="0" smtClean="0"/>
              <a:t> similarity is a suitable distance measure.</a:t>
            </a:r>
          </a:p>
          <a:p>
            <a:endParaRPr lang="en-US" baseline="0" dirty="0" smtClean="0"/>
          </a:p>
          <a:p>
            <a:r>
              <a:rPr lang="en-US" baseline="0" dirty="0" smtClean="0"/>
              <a:t>Click 3</a:t>
            </a:r>
          </a:p>
          <a:p>
            <a:r>
              <a:rPr lang="en-US" baseline="0" dirty="0" smtClean="0"/>
              <a:t>To start, we see two different kinds of distance measures: Euclidean and non-Euclidean.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a:p>
        </p:txBody>
      </p:sp>
    </p:spTree>
    <p:extLst>
      <p:ext uri="{BB962C8B-B14F-4D97-AF65-F5344CB8AC3E}">
        <p14:creationId xmlns:p14="http://schemas.microsoft.com/office/powerpoint/2010/main" val="243981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start with a simple LSH family, such as the set of </a:t>
            </a:r>
            <a:r>
              <a:rPr lang="en-US" dirty="0" err="1" smtClean="0"/>
              <a:t>minhash</a:t>
            </a:r>
            <a:r>
              <a:rPr lang="en-US" dirty="0" smtClean="0"/>
              <a:t> functions, we don’t get the S-curve effect.  However, we are</a:t>
            </a:r>
            <a:r>
              <a:rPr lang="en-US" baseline="0" dirty="0" smtClean="0"/>
              <a:t> going to see that it is possible to “amplify” the steepness of the S-curve, using two constructions that produce a new LSH family from a given LSH family.  These constructions are like what we have already seen for the </a:t>
            </a:r>
            <a:r>
              <a:rPr lang="en-US" baseline="0" dirty="0" err="1" smtClean="0"/>
              <a:t>minhash</a:t>
            </a:r>
            <a:r>
              <a:rPr lang="en-US" baseline="0" dirty="0" smtClean="0"/>
              <a:t> functions.</a:t>
            </a:r>
          </a:p>
          <a:p>
            <a:endParaRPr lang="en-US" baseline="0" dirty="0" smtClean="0"/>
          </a:p>
          <a:p>
            <a:r>
              <a:rPr lang="en-US" baseline="0" dirty="0" smtClean="0"/>
              <a:t>Click 1</a:t>
            </a:r>
          </a:p>
          <a:p>
            <a:r>
              <a:rPr lang="en-US" baseline="0" dirty="0" smtClean="0"/>
              <a:t>In particular, what we call the “AND” construction is essentially the combination of the effect of several rows in one band,</a:t>
            </a:r>
          </a:p>
          <a:p>
            <a:endParaRPr lang="en-US" baseline="0" dirty="0" smtClean="0"/>
          </a:p>
          <a:p>
            <a:r>
              <a:rPr lang="en-US" baseline="0" dirty="0" smtClean="0"/>
              <a:t>Click 2</a:t>
            </a:r>
          </a:p>
          <a:p>
            <a:r>
              <a:rPr lang="en-US" baseline="0" dirty="0" smtClean="0"/>
              <a:t>And the “OR” construction is the combination of several bands.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extLst>
      <p:ext uri="{BB962C8B-B14F-4D97-AF65-F5344CB8AC3E}">
        <p14:creationId xmlns:p14="http://schemas.microsoft.com/office/powerpoint/2010/main" val="3340594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AND construction.</a:t>
            </a:r>
          </a:p>
          <a:p>
            <a:endParaRPr lang="en-US" dirty="0" smtClean="0"/>
          </a:p>
          <a:p>
            <a:r>
              <a:rPr lang="en-US" dirty="0" smtClean="0"/>
              <a:t>Click</a:t>
            </a:r>
            <a:r>
              <a:rPr lang="en-US" baseline="0" dirty="0" smtClean="0"/>
              <a:t> 1</a:t>
            </a:r>
          </a:p>
          <a:p>
            <a:r>
              <a:rPr lang="en-US" baseline="0" dirty="0" smtClean="0"/>
              <a:t>We are given an LSH family H, and we want to construct from it a new family H-prime.  Each hash function from H-prime is built from r functions from H.</a:t>
            </a:r>
          </a:p>
          <a:p>
            <a:endParaRPr lang="en-US" baseline="0" dirty="0" smtClean="0"/>
          </a:p>
          <a:p>
            <a:r>
              <a:rPr lang="en-US" baseline="0" dirty="0" smtClean="0"/>
              <a:t>Click 2</a:t>
            </a:r>
          </a:p>
          <a:p>
            <a:r>
              <a:rPr lang="en-US" dirty="0" smtClean="0"/>
              <a:t>A hash function</a:t>
            </a:r>
            <a:r>
              <a:rPr lang="en-US" baseline="0" dirty="0" smtClean="0"/>
              <a:t> little-h in the family H-prime is constructed from a set of r hash functions from family H, say h1 through </a:t>
            </a:r>
            <a:r>
              <a:rPr lang="en-US" baseline="0" dirty="0" err="1" smtClean="0"/>
              <a:t>h_r</a:t>
            </a:r>
            <a:r>
              <a:rPr lang="en-US" baseline="0" dirty="0" smtClean="0"/>
              <a:t>.  Little-h renders its decision about a pair of elements x and y by checking that each hash function in the set renders the decision “yes.”  Using our convention that h(x)=h(y) means that the answer for x and y is “yes,” we can write the rule for h as shown (POINT).  h(x) = h(y) if and only </a:t>
            </a:r>
            <a:r>
              <a:rPr lang="en-US" baseline="0" dirty="0" err="1" smtClean="0"/>
              <a:t>h_i</a:t>
            </a:r>
            <a:r>
              <a:rPr lang="en-US" baseline="0" dirty="0" smtClean="0"/>
              <a:t>(x) = </a:t>
            </a:r>
            <a:r>
              <a:rPr lang="en-US" baseline="0" dirty="0" err="1" smtClean="0"/>
              <a:t>h_i</a:t>
            </a:r>
            <a:r>
              <a:rPr lang="en-US" baseline="0" dirty="0" smtClean="0"/>
              <a:t>(y) for all </a:t>
            </a:r>
            <a:r>
              <a:rPr lang="en-US" baseline="0" dirty="0" err="1" smtClean="0"/>
              <a:t>i</a:t>
            </a:r>
            <a:r>
              <a:rPr lang="en-US" baseline="0" dirty="0" smtClean="0"/>
              <a:t> = 1 to r.</a:t>
            </a:r>
          </a:p>
          <a:p>
            <a:endParaRPr lang="en-US" baseline="0" dirty="0" smtClean="0"/>
          </a:p>
          <a:p>
            <a:r>
              <a:rPr lang="en-US" baseline="0" dirty="0" smtClean="0"/>
              <a:t>Click 3</a:t>
            </a:r>
          </a:p>
          <a:p>
            <a:r>
              <a:rPr lang="en-US" baseline="0" dirty="0" smtClean="0"/>
              <a:t>The family H-prime amplifies the effect of H according to the rule given here.  The lower and upper distances d1 and d2 don’t change.   However, the two probabilities are each raised to the r-</a:t>
            </a:r>
            <a:r>
              <a:rPr lang="en-US" baseline="0" dirty="0" err="1" smtClean="0"/>
              <a:t>th</a:t>
            </a:r>
            <a:r>
              <a:rPr lang="en-US" baseline="0" dirty="0" smtClean="0"/>
              <a:t> power.  That is, in order to get a “yes” from hash function h, we have to get “yes” from each of the </a:t>
            </a:r>
            <a:r>
              <a:rPr lang="en-US" baseline="0" dirty="0" err="1" smtClean="0"/>
              <a:t>h_i’s</a:t>
            </a:r>
            <a:r>
              <a:rPr lang="en-US" baseline="0" dirty="0" smtClean="0"/>
              <a:t>.  The family H-prime consists of all possible sets of r members of family H, so the </a:t>
            </a:r>
            <a:r>
              <a:rPr lang="en-US" baseline="0" dirty="0" err="1" smtClean="0"/>
              <a:t>h_i’s</a:t>
            </a:r>
            <a:r>
              <a:rPr lang="en-US" baseline="0" dirty="0" smtClean="0"/>
              <a:t> for a given h can be viewed as randomly chosen, and thus independent.  Remember that the rule for the probability of independent events occurring simultaneously is the product of the probabilities of the individual events.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284302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AND construction corresponds to combining rows in a band.  We also have an OR construction, that corresponds to combining bands.</a:t>
            </a:r>
          </a:p>
          <a:p>
            <a:endParaRPr lang="en-US" baseline="0" dirty="0" smtClean="0"/>
          </a:p>
          <a:p>
            <a:r>
              <a:rPr lang="en-US" baseline="0" dirty="0" smtClean="0"/>
              <a:t>Click 1</a:t>
            </a:r>
          </a:p>
          <a:p>
            <a:r>
              <a:rPr lang="en-US" baseline="0" dirty="0" smtClean="0"/>
              <a:t>Again, we’ll start with an LSH family H and construct a new family H-prime.</a:t>
            </a:r>
          </a:p>
          <a:p>
            <a:endParaRPr lang="en-US" baseline="0" dirty="0" smtClean="0"/>
          </a:p>
          <a:p>
            <a:r>
              <a:rPr lang="en-US" baseline="0" dirty="0" smtClean="0"/>
              <a:t>Click 2</a:t>
            </a:r>
          </a:p>
          <a:p>
            <a:r>
              <a:rPr lang="en-US" baseline="0" dirty="0" smtClean="0"/>
              <a:t>Each member of H-prime will be constructed from a set of b functions from H.  Let little-h be a typical member of the family H-prime, and let x and y be elements to which we want to apply little h.  Then we say h(x) = h(y) if and only if </a:t>
            </a:r>
            <a:r>
              <a:rPr lang="en-US" baseline="0" dirty="0" err="1" smtClean="0"/>
              <a:t>h_i</a:t>
            </a:r>
            <a:r>
              <a:rPr lang="en-US" baseline="0" dirty="0" smtClean="0"/>
              <a:t>(x) = </a:t>
            </a:r>
            <a:r>
              <a:rPr lang="en-US" baseline="0" dirty="0" err="1" smtClean="0"/>
              <a:t>h_i</a:t>
            </a:r>
            <a:r>
              <a:rPr lang="en-US" baseline="0" dirty="0" smtClean="0"/>
              <a:t>(y) for at least one value of </a:t>
            </a:r>
            <a:r>
              <a:rPr lang="en-US" baseline="0" dirty="0" err="1" smtClean="0"/>
              <a:t>i</a:t>
            </a:r>
            <a:r>
              <a:rPr lang="en-US" baseline="0" dirty="0" smtClean="0"/>
              <a:t> in the range 1 to b.  Notice that the expression h(x) = h(y) (POINT) really is a shorthand for the way h looks at both x and y and decides whether or not to make them a candidate pair.  We cannot explain what is going on by supposing that h computes a value from x and a value from y and simply asks if they are equal.</a:t>
            </a:r>
          </a:p>
          <a:p>
            <a:endParaRPr lang="en-US" baseline="0" dirty="0" smtClean="0"/>
          </a:p>
          <a:p>
            <a:r>
              <a:rPr lang="en-US" baseline="0" dirty="0" smtClean="0"/>
              <a:t>Click 3</a:t>
            </a:r>
          </a:p>
          <a:p>
            <a:r>
              <a:rPr lang="en-US" baseline="0" dirty="0" smtClean="0"/>
              <a:t>Here’s the rule for the sensitivity of family H-prime in terms of the sensitivity of H.  As for the AND construction, the distance components d1 and d2 do not change.  But the probabilities are altered according to the rule for the probability of the OR of independent events.  To see how this combination works, think of “at least one of these events occurs” in its equivalent form “it is not true that none of these events occurs.”  If each event occurs with probability p1, then the probability it doesn’t occur is 1-p1 (POINT).  The probability that none of b events occurs is that raised to the b power (POINT).  And  1 minus that (POINT) is the probability that “none of them occur” is false – that is, at least one of the b events occurs.</a:t>
            </a:r>
          </a:p>
          <a:p>
            <a:endParaRPr lang="en-US" baseline="0" dirty="0" smtClean="0"/>
          </a:p>
          <a:p>
            <a:r>
              <a:rPr lang="en-US" baseline="0" dirty="0" smtClean="0"/>
              <a:t>The same transformation applies to the other probability p2, of course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extLst>
      <p:ext uri="{BB962C8B-B14F-4D97-AF65-F5344CB8AC3E}">
        <p14:creationId xmlns:p14="http://schemas.microsoft.com/office/powerpoint/2010/main" val="3060975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summary of what</a:t>
            </a:r>
            <a:r>
              <a:rPr lang="en-US" baseline="0" dirty="0" smtClean="0"/>
              <a:t> happens when we apply the AND </a:t>
            </a:r>
            <a:r>
              <a:rPr lang="en-US" baseline="0" dirty="0" err="1" smtClean="0"/>
              <a:t>and</a:t>
            </a:r>
            <a:r>
              <a:rPr lang="en-US" baseline="0" dirty="0" smtClean="0"/>
              <a:t> OR constructions.</a:t>
            </a:r>
          </a:p>
          <a:p>
            <a:endParaRPr lang="en-US" baseline="0" dirty="0" smtClean="0"/>
          </a:p>
          <a:p>
            <a:r>
              <a:rPr lang="en-US" baseline="0" dirty="0" smtClean="0"/>
              <a:t>Click 1</a:t>
            </a:r>
          </a:p>
          <a:p>
            <a:r>
              <a:rPr lang="en-US" baseline="0" dirty="0" smtClean="0"/>
              <a:t>AND makes both the high and low probabilities shrink, because we are taking two probabilities, which are less than 1, and raising them to the r-</a:t>
            </a:r>
            <a:r>
              <a:rPr lang="en-US" baseline="0" dirty="0" err="1" smtClean="0"/>
              <a:t>th</a:t>
            </a:r>
            <a:r>
              <a:rPr lang="en-US" baseline="0" dirty="0" smtClean="0"/>
              <a:t> power.  What we need to do is pick r big enough that the low probability becomes close to 0, yet pick r small enough that the high probability stays significantly above 0.  It’s a balancing act, but we’ll see in a moment how it works in practice.</a:t>
            </a:r>
          </a:p>
          <a:p>
            <a:endParaRPr lang="en-US" baseline="0" dirty="0" smtClean="0"/>
          </a:p>
          <a:p>
            <a:r>
              <a:rPr lang="en-US" baseline="0" dirty="0" smtClean="0"/>
              <a:t>Click 2</a:t>
            </a:r>
          </a:p>
          <a:p>
            <a:r>
              <a:rPr lang="en-US" baseline="0" dirty="0" smtClean="0"/>
              <a:t>The analogous story applies to the OR construction.  Both probabilities grow, but we contrive to select a value of b that makes the high probability get very close to 1, while still keeping the low probability significantly away from 1.</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3425658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need to see how to compose the AND </a:t>
            </a:r>
            <a:r>
              <a:rPr lang="en-US" dirty="0" err="1" smtClean="0"/>
              <a:t>and</a:t>
            </a:r>
            <a:r>
              <a:rPr lang="en-US" dirty="0" smtClean="0"/>
              <a:t> OR constructions, in order to wind up with an</a:t>
            </a:r>
            <a:r>
              <a:rPr lang="en-US" baseline="0" dirty="0" smtClean="0"/>
              <a:t> LSH family where the low probability is essentially 0 and the high probability is essentially 1.  That’s the ideal for the S-curve, remember.</a:t>
            </a:r>
          </a:p>
          <a:p>
            <a:endParaRPr lang="en-US" baseline="0" dirty="0" smtClean="0"/>
          </a:p>
          <a:p>
            <a:r>
              <a:rPr lang="en-US" baseline="0" dirty="0" smtClean="0"/>
              <a:t>In the case of signature matrices and the band construction, we did the AND construction – combining rows in a band, followed by the OR-construction – combining bands.  But we could actually have done these in the reverse order.  And it is also possible to use a sequence of more than two of the AND </a:t>
            </a:r>
            <a:r>
              <a:rPr lang="en-US" baseline="0" dirty="0" err="1" smtClean="0"/>
              <a:t>and</a:t>
            </a:r>
            <a:r>
              <a:rPr lang="en-US" baseline="0" dirty="0" smtClean="0"/>
              <a:t> OR constructions, alternating.  We’ll see how that works in a moment.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1736463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we do the r-way AND construction followed by the</a:t>
            </a:r>
            <a:r>
              <a:rPr lang="en-US" baseline="0" dirty="0" smtClean="0"/>
              <a:t> b-way OR construction.</a:t>
            </a:r>
          </a:p>
          <a:p>
            <a:endParaRPr lang="en-US" baseline="0" dirty="0" smtClean="0"/>
          </a:p>
          <a:p>
            <a:r>
              <a:rPr lang="en-US" baseline="0" dirty="0" smtClean="0"/>
              <a:t>Click 1</a:t>
            </a:r>
          </a:p>
          <a:p>
            <a:r>
              <a:rPr lang="en-US" baseline="0" dirty="0" smtClean="0"/>
              <a:t>The AND construction turns a probability p into p-to-the-r (POINT).  Then, the OR construction turns p-to-the-r into this function (POINT).  Notice that what we have is exactly the S-curve we constructed when we originally discussed LSH for </a:t>
            </a:r>
            <a:r>
              <a:rPr lang="en-US" baseline="0" dirty="0" err="1" smtClean="0"/>
              <a:t>minhash</a:t>
            </a:r>
            <a:r>
              <a:rPr lang="en-US" baseline="0" dirty="0" smtClean="0"/>
              <a:t> functions.</a:t>
            </a:r>
          </a:p>
          <a:p>
            <a:endParaRPr lang="en-US" baseline="0" dirty="0" smtClean="0"/>
          </a:p>
          <a:p>
            <a:r>
              <a:rPr lang="en-US" baseline="0" dirty="0" smtClean="0"/>
              <a:t>Click 2</a:t>
            </a:r>
          </a:p>
          <a:p>
            <a:r>
              <a:rPr lang="en-US" baseline="0" dirty="0" smtClean="0"/>
              <a:t>We’re going to do an example on the next slide where r and b are both 4.  That is, starting with some LSH family H, we do a 4-way AND construction to get family H-prime, and then, using H-prime, do a 4-way OR construction to get a new family H-double-prime.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18662737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table of what happens to</a:t>
            </a:r>
            <a:r>
              <a:rPr lang="en-US" baseline="0" dirty="0" smtClean="0"/>
              <a:t> probability p when you apply the 4-way AND followed by the 4-way OR.  We can pick the lower and upper distances d1 and d2 as we like.</a:t>
            </a:r>
          </a:p>
          <a:p>
            <a:endParaRPr lang="en-US" baseline="0" dirty="0" smtClean="0"/>
          </a:p>
          <a:p>
            <a:r>
              <a:rPr lang="en-US" baseline="0" dirty="0" smtClean="0"/>
              <a:t>Click 1</a:t>
            </a:r>
          </a:p>
          <a:p>
            <a:r>
              <a:rPr lang="en-US" baseline="0" dirty="0" smtClean="0"/>
              <a:t>For example, here’s what happens if we choose the lower distance d1 to be .2 and the upper distance d2 to be .8, and the underlying LSH family is the </a:t>
            </a:r>
            <a:r>
              <a:rPr lang="en-US" baseline="0" dirty="0" err="1" smtClean="0"/>
              <a:t>minhash</a:t>
            </a:r>
            <a:r>
              <a:rPr lang="en-US" baseline="0" dirty="0" smtClean="0"/>
              <a:t> functions.  We start with a (.2, .8. .8, .2) family.  The constructed family has the same distances .2 and .8 (POINT).  But if you substitute p = .8 in this formula (POINT), you get .8785, so the upper probability is raised – that’s good.  And if you substitute p = .2 in the same formula, you get .0064.  So the lower probability is lowered – that’s also good.</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2191296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a:t>
            </a:r>
            <a:r>
              <a:rPr lang="en-US" baseline="0" dirty="0" smtClean="0"/>
              <a:t> have the option of starting with a b-way OR construction and then doing an r-way AND construction.  The OR construction turns any probability p into this expression (POINT to what is inside (…)</a:t>
            </a:r>
            <a:r>
              <a:rPr lang="en-US" baseline="30000" dirty="0" smtClean="0"/>
              <a:t>r</a:t>
            </a:r>
            <a:r>
              <a:rPr lang="en-US" baseline="0" dirty="0" smtClean="0"/>
              <a:t>).  Then, the AND construction raises probabilities to the r-</a:t>
            </a:r>
            <a:r>
              <a:rPr lang="en-US" baseline="0" dirty="0" err="1" smtClean="0"/>
              <a:t>th</a:t>
            </a:r>
            <a:r>
              <a:rPr lang="en-US" baseline="0" dirty="0" smtClean="0"/>
              <a:t> power, giving this formula (POINT).</a:t>
            </a:r>
          </a:p>
          <a:p>
            <a:endParaRPr lang="en-US" baseline="0" dirty="0" smtClean="0"/>
          </a:p>
          <a:p>
            <a:r>
              <a:rPr lang="en-US" baseline="0" dirty="0" smtClean="0"/>
              <a:t>The S-curve you get from this sequence of constructions is related to what you get if you start with the r-way AND </a:t>
            </a:r>
            <a:r>
              <a:rPr lang="en-US" baseline="0" dirty="0" err="1" smtClean="0"/>
              <a:t>and</a:t>
            </a:r>
            <a:r>
              <a:rPr lang="en-US" baseline="0" dirty="0" smtClean="0"/>
              <a:t> then do the b-way OR.  Starting with that curve, you mirror it vertically and then mirror it horizontally – or mirror first horizontally, then vertically  -- it doesn’t matter.  The result will be the curve for this expression (POINT).</a:t>
            </a:r>
          </a:p>
          <a:p>
            <a:endParaRPr lang="en-US" baseline="0" dirty="0" smtClean="0"/>
          </a:p>
          <a:p>
            <a:r>
              <a:rPr lang="en-US" baseline="0" dirty="0" smtClean="0"/>
              <a:t>Click 1</a:t>
            </a:r>
          </a:p>
          <a:p>
            <a:r>
              <a:rPr lang="en-US" baseline="0" dirty="0" smtClean="0"/>
              <a:t>We’ll again do an example on the next slide; it is a 4-way OR followed by a 4-way AND.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436204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table for the OR-AND construction, each</a:t>
            </a:r>
            <a:r>
              <a:rPr lang="en-US" baseline="0" dirty="0" smtClean="0"/>
              <a:t> using four from the previous LSH family.</a:t>
            </a:r>
          </a:p>
          <a:p>
            <a:endParaRPr lang="en-US" baseline="0" dirty="0" smtClean="0"/>
          </a:p>
          <a:p>
            <a:r>
              <a:rPr lang="en-US" baseline="0" dirty="0" smtClean="0"/>
              <a:t>Click 1</a:t>
            </a:r>
          </a:p>
          <a:p>
            <a:r>
              <a:rPr lang="en-US" baseline="0" dirty="0" smtClean="0"/>
              <a:t>Let’s see what you get when you start with the </a:t>
            </a:r>
            <a:r>
              <a:rPr lang="en-US" baseline="0" dirty="0" err="1" smtClean="0"/>
              <a:t>minhash</a:t>
            </a:r>
            <a:r>
              <a:rPr lang="en-US" baseline="0" dirty="0" smtClean="0"/>
              <a:t> functions, thought of as a (.2,.8,.8,.2)-sensitive family.  Looking up the values for probabilities .8 and .2 in the table, you see you get a much higher probability for the low-distance pairs (POINT), that is, there are few false negatives.   You also get a somewhat lower probability for the distant pairs (POINT), so again, both have been improved.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1982933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a:t>
            </a:r>
            <a:r>
              <a:rPr lang="en-US" baseline="0" dirty="0" smtClean="0"/>
              <a:t> are free to apply construction after construction, and if we pick the right values of r and b, we keep improving both probabilities, driving the low one toward 0 and the high one toward 1.</a:t>
            </a:r>
          </a:p>
          <a:p>
            <a:endParaRPr lang="en-US" baseline="0" dirty="0" smtClean="0"/>
          </a:p>
          <a:p>
            <a:r>
              <a:rPr lang="en-US" baseline="0" dirty="0" smtClean="0"/>
              <a:t>Click 1</a:t>
            </a:r>
          </a:p>
          <a:p>
            <a:r>
              <a:rPr lang="en-US" baseline="0" dirty="0" smtClean="0"/>
              <a:t>For example, we could apply the OR-followed-by-AND construction we just discussed, and then apply the AND-followed-by-OR construction discussed earlier.   That, by the way, would be the same as applying a 4-way OR, then a 16-way AND, and finally another 4-way OR.</a:t>
            </a:r>
          </a:p>
          <a:p>
            <a:endParaRPr lang="en-US" baseline="0" dirty="0" smtClean="0"/>
          </a:p>
          <a:p>
            <a:r>
              <a:rPr lang="en-US" baseline="0" dirty="0" smtClean="0"/>
              <a:t>Notice, that each construction uses 16 of the original functions, so by cascading these two constructions, we use 256 </a:t>
            </a:r>
            <a:r>
              <a:rPr lang="en-US" baseline="0" dirty="0" err="1" smtClean="0"/>
              <a:t>minhash</a:t>
            </a:r>
            <a:r>
              <a:rPr lang="en-US" baseline="0" dirty="0" smtClean="0"/>
              <a:t> functions.</a:t>
            </a:r>
          </a:p>
          <a:p>
            <a:endParaRPr lang="en-US" baseline="0" dirty="0" smtClean="0"/>
          </a:p>
          <a:p>
            <a:r>
              <a:rPr lang="en-US" baseline="0" dirty="0" smtClean="0"/>
              <a:t>Click 2</a:t>
            </a:r>
          </a:p>
          <a:p>
            <a:r>
              <a:rPr lang="en-US" baseline="0" dirty="0" smtClean="0"/>
              <a:t>If you do the math, you find that it transforms the </a:t>
            </a:r>
            <a:r>
              <a:rPr lang="en-US" baseline="0" dirty="0" err="1" smtClean="0"/>
              <a:t>minhash</a:t>
            </a:r>
            <a:r>
              <a:rPr lang="en-US" baseline="0" dirty="0" smtClean="0"/>
              <a:t> functions, thought of as a (.2,.8,.8,.2)-sensitive family into this (POINT).  The probability of saying “yes” for sets at </a:t>
            </a:r>
            <a:r>
              <a:rPr lang="en-US" baseline="0" dirty="0" err="1" smtClean="0"/>
              <a:t>Jaccard</a:t>
            </a:r>
            <a:r>
              <a:rPr lang="en-US" baseline="0" dirty="0" smtClean="0"/>
              <a:t> distance .2 or less is this (POINT), almost precisely 1.  That is, there are very </a:t>
            </a:r>
            <a:r>
              <a:rPr lang="en-US" baseline="0" dirty="0" err="1" smtClean="0"/>
              <a:t>very</a:t>
            </a:r>
            <a:r>
              <a:rPr lang="en-US" baseline="0" dirty="0" smtClean="0"/>
              <a:t> few false negatives.  But the probability of saying “yes” for sets at </a:t>
            </a:r>
            <a:r>
              <a:rPr lang="en-US" baseline="0" dirty="0" err="1" smtClean="0"/>
              <a:t>Jaccard</a:t>
            </a:r>
            <a:r>
              <a:rPr lang="en-US" baseline="0" dirty="0" smtClean="0"/>
              <a:t> distance .8 or more is this very small probability (POINT).  Thus, at least among pairs that are really far apart, the number of false positives is tiny.</a:t>
            </a:r>
          </a:p>
          <a:p>
            <a:endParaRPr lang="en-US" baseline="0" dirty="0" smtClean="0"/>
          </a:p>
          <a:p>
            <a:r>
              <a:rPr lang="en-US" baseline="0" dirty="0" smtClean="0"/>
              <a:t>You might look at this analysis and observe that we don’t know anything about what happens for similarities between .2 and .8, and that’s a big range.    However, suppose our application is shingled Web documents.  If we take two random Web pages, and we have used a large enough shingle length, say 9 or 10, then two random documents will have a very small </a:t>
            </a:r>
            <a:r>
              <a:rPr lang="en-US" baseline="0" dirty="0" err="1" smtClean="0"/>
              <a:t>Jaccard</a:t>
            </a:r>
            <a:r>
              <a:rPr lang="en-US" baseline="0" dirty="0" smtClean="0"/>
              <a:t> similarity, and thus a </a:t>
            </a:r>
            <a:r>
              <a:rPr lang="en-US" baseline="0" dirty="0" err="1" smtClean="0"/>
              <a:t>Jaccard</a:t>
            </a:r>
            <a:r>
              <a:rPr lang="en-US" baseline="0" dirty="0" smtClean="0"/>
              <a:t> distance above .8.  Only if there is some special cause for similarity – say a mirror page or plagiarism, will the </a:t>
            </a:r>
            <a:r>
              <a:rPr lang="en-US" baseline="0" dirty="0" err="1" smtClean="0"/>
              <a:t>Jaccard</a:t>
            </a:r>
            <a:r>
              <a:rPr lang="en-US" baseline="0" dirty="0" smtClean="0"/>
              <a:t> distance be low, and in those cases we expect it to be VERY low, probably under .2.  That is to say, there simply AREN’T many pairs at distance between .2 and .8.</a:t>
            </a:r>
          </a:p>
          <a:p>
            <a:endParaRPr lang="en-US" baseline="0" dirty="0" smtClean="0"/>
          </a:p>
          <a:p>
            <a:r>
              <a:rPr lang="en-US" baseline="0" dirty="0" smtClean="0"/>
              <a:t>The conclusion is that for this particular application, we might be happy with distances .2 and .8.  But we are free to make the distances be whatever we want, as long as the first is less than the second.  For example, we could start with a (.49, .51, .51, .49)-sensitive family (DRAW) and do constructions that would drive the probabilities close to 1 and 0.  Of course we would need many more than 256 of the base functions to get such a steep S-curve.</a:t>
            </a:r>
          </a:p>
          <a:p>
            <a:endParaRPr lang="en-US" baseline="0" dirty="0" smtClean="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3952542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distance measure is a function from pairs of points in some space to real numbers.  This function has to satisfy four important properties.  </a:t>
            </a:r>
          </a:p>
          <a:p>
            <a:endParaRPr lang="en-US" baseline="0" dirty="0" smtClean="0"/>
          </a:p>
          <a:p>
            <a:r>
              <a:rPr lang="en-US" baseline="0" dirty="0" smtClean="0"/>
              <a:t>Click 1</a:t>
            </a:r>
          </a:p>
          <a:p>
            <a:r>
              <a:rPr lang="en-US" baseline="0" dirty="0" smtClean="0"/>
              <a:t>First, it never has a negative value, although the value can be 0.</a:t>
            </a:r>
          </a:p>
          <a:p>
            <a:endParaRPr lang="en-US" baseline="0" dirty="0" smtClean="0"/>
          </a:p>
          <a:p>
            <a:r>
              <a:rPr lang="en-US" baseline="0" dirty="0" smtClean="0"/>
              <a:t>Click 2</a:t>
            </a:r>
          </a:p>
          <a:p>
            <a:r>
              <a:rPr lang="en-US" baseline="0" dirty="0" smtClean="0"/>
              <a:t>But the value of a distance measure can be 0 under only one condition: that the two points to which it is applied are actually the same point.  Moreover, whenever applied to the same point x as both arguments, the value MUST be 0.</a:t>
            </a:r>
          </a:p>
          <a:p>
            <a:endParaRPr lang="en-US" baseline="0" dirty="0" smtClean="0"/>
          </a:p>
          <a:p>
            <a:r>
              <a:rPr lang="en-US" baseline="0" dirty="0" smtClean="0"/>
              <a:t>Click 3</a:t>
            </a:r>
          </a:p>
          <a:p>
            <a:r>
              <a:rPr lang="en-US" baseline="0" dirty="0" smtClean="0"/>
              <a:t>The distance is symmetric.  That is, the distance from x to y is the same as the distance from y to x.</a:t>
            </a:r>
          </a:p>
          <a:p>
            <a:endParaRPr lang="en-US" baseline="0" dirty="0" smtClean="0"/>
          </a:p>
          <a:p>
            <a:r>
              <a:rPr lang="en-US" baseline="0" dirty="0" smtClean="0"/>
              <a:t>Click 4</a:t>
            </a:r>
          </a:p>
          <a:p>
            <a:r>
              <a:rPr lang="en-US" baseline="0" dirty="0" smtClean="0"/>
              <a:t>And most importantly, the function must satisfy the triangle inequality.  That is, the distance from x to y cannot be greater than the sum of the distance going first from x to some other point z, and then from z to y.  We often see this idea in the observation that one side of a triangle cannot be longer than the sum of the lengths of the other two sides.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a:t>
            </a:fld>
            <a:endParaRPr lang="en-US"/>
          </a:p>
        </p:txBody>
      </p:sp>
    </p:spTree>
    <p:extLst>
      <p:ext uri="{BB962C8B-B14F-4D97-AF65-F5344CB8AC3E}">
        <p14:creationId xmlns:p14="http://schemas.microsoft.com/office/powerpoint/2010/main" val="27714495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I’d like to</a:t>
            </a:r>
            <a:r>
              <a:rPr lang="en-US" baseline="0" dirty="0" smtClean="0"/>
              <a:t> do now is explain how to select the values of r and b for AND </a:t>
            </a:r>
            <a:r>
              <a:rPr lang="en-US" baseline="0" dirty="0" err="1" smtClean="0"/>
              <a:t>and</a:t>
            </a:r>
            <a:r>
              <a:rPr lang="en-US" baseline="0" dirty="0" smtClean="0"/>
              <a:t> OR constructions.</a:t>
            </a:r>
          </a:p>
          <a:p>
            <a:endParaRPr lang="en-US" baseline="0" dirty="0" smtClean="0"/>
          </a:p>
          <a:p>
            <a:r>
              <a:rPr lang="en-US" baseline="0" dirty="0" smtClean="0"/>
              <a:t>Click 1</a:t>
            </a:r>
          </a:p>
          <a:p>
            <a:r>
              <a:rPr lang="en-US" baseline="0" dirty="0" smtClean="0"/>
              <a:t>Let’s look at the function that we have called the S-curve (POINT).  This is a function of the probability p, and it has two parameters r and b.  An interesting observation is that this curve (DRAW an S-curve to the right) has a fixed point t, such that if p=t, then the result of applying the function to t is t itself.  To see that t exists, look at where the curve intersects the line with slope 1 through the origin (DRAW).  Where they intersect is the point (</a:t>
            </a:r>
            <a:r>
              <a:rPr lang="en-US" baseline="0" dirty="0" err="1" smtClean="0"/>
              <a:t>t,t</a:t>
            </a:r>
            <a:r>
              <a:rPr lang="en-US" baseline="0" dirty="0" smtClean="0"/>
              <a:t>) (POINT).</a:t>
            </a:r>
          </a:p>
          <a:p>
            <a:endParaRPr lang="en-US" baseline="0" dirty="0" smtClean="0"/>
          </a:p>
          <a:p>
            <a:r>
              <a:rPr lang="en-US" baseline="0" dirty="0" smtClean="0"/>
              <a:t>Click 2</a:t>
            </a:r>
          </a:p>
          <a:p>
            <a:r>
              <a:rPr lang="en-US" baseline="0" dirty="0" smtClean="0"/>
              <a:t>Above probability t, applying the S-curve function increases the probability, while below t, the probability decreases.</a:t>
            </a:r>
          </a:p>
          <a:p>
            <a:endParaRPr lang="en-US" baseline="0" dirty="0" smtClean="0"/>
          </a:p>
          <a:p>
            <a:r>
              <a:rPr lang="en-US" baseline="0" dirty="0" smtClean="0"/>
              <a:t>Click 3</a:t>
            </a:r>
          </a:p>
          <a:p>
            <a:r>
              <a:rPr lang="en-US" baseline="0" dirty="0" smtClean="0"/>
              <a:t>We can conclude that, as long as the two probabilities are on opposite sides of t, the construction where you do an r-way AND followed by a b-way OR will move both probabilities in the direction we want them to go.  We can then iterate this construction as many times as we like, and both probabilities will keep improving.</a:t>
            </a:r>
          </a:p>
          <a:p>
            <a:endParaRPr lang="en-US" baseline="0" dirty="0" smtClean="0"/>
          </a:p>
          <a:p>
            <a:r>
              <a:rPr lang="en-US" baseline="0" dirty="0" smtClean="0"/>
              <a:t>There is an analogous observation about a construction where we do a OR followed by AND.  The S-curve formula is a little different, but the ideas are quite the same.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37012677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picture suggesting what</a:t>
            </a:r>
            <a:r>
              <a:rPr lang="en-US" baseline="0" dirty="0" smtClean="0"/>
              <a:t> happens for the S-curves that we get for both the AND-OR and the OR-AND constructions. </a:t>
            </a:r>
          </a:p>
          <a:p>
            <a:endParaRPr lang="en-US" baseline="0" dirty="0" smtClean="0"/>
          </a:p>
          <a:p>
            <a:r>
              <a:rPr lang="en-US" baseline="0" dirty="0" smtClean="0"/>
              <a:t>Click 1</a:t>
            </a:r>
          </a:p>
          <a:p>
            <a:r>
              <a:rPr lang="en-US" baseline="0" dirty="0" smtClean="0"/>
              <a:t>The threshold t is defined by the place where the S-curve and the straight line cross.</a:t>
            </a:r>
          </a:p>
          <a:p>
            <a:endParaRPr lang="en-US" baseline="0" dirty="0" smtClean="0"/>
          </a:p>
          <a:p>
            <a:r>
              <a:rPr lang="en-US" baseline="0" dirty="0" smtClean="0"/>
              <a:t>Click 2</a:t>
            </a:r>
          </a:p>
          <a:p>
            <a:r>
              <a:rPr lang="en-US" baseline="0" dirty="0" smtClean="0"/>
              <a:t>For probabilities p below t, applying the S-curve function lowers the probability.</a:t>
            </a:r>
          </a:p>
          <a:p>
            <a:endParaRPr lang="en-US" baseline="0" dirty="0" smtClean="0"/>
          </a:p>
          <a:p>
            <a:r>
              <a:rPr lang="en-US" baseline="0" dirty="0" smtClean="0"/>
              <a:t>Click 3</a:t>
            </a:r>
          </a:p>
          <a:p>
            <a:r>
              <a:rPr lang="en-US" baseline="0" dirty="0" smtClean="0"/>
              <a:t>While for probabilities above t, the S-curve sends p to a higher probability.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extLst>
      <p:ext uri="{BB962C8B-B14F-4D97-AF65-F5344CB8AC3E}">
        <p14:creationId xmlns:p14="http://schemas.microsoft.com/office/powerpoint/2010/main" val="32328272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 going to take up a more powerful form of indexing, in fact several different improvements.  Our first is based on the idea that if the </a:t>
            </a:r>
            <a:r>
              <a:rPr lang="en-US" dirty="0" err="1" smtClean="0"/>
              <a:t>Jaccard</a:t>
            </a:r>
            <a:r>
              <a:rPr lang="en-US" dirty="0" smtClean="0"/>
              <a:t> similarity is very high, or equivalently, the </a:t>
            </a:r>
            <a:r>
              <a:rPr lang="en-US" dirty="0" err="1" smtClean="0"/>
              <a:t>Jaccard</a:t>
            </a:r>
            <a:r>
              <a:rPr lang="en-US" dirty="0" smtClean="0"/>
              <a:t> distance is very low, then two strings representing sets of that </a:t>
            </a:r>
            <a:r>
              <a:rPr lang="en-US" dirty="0" err="1" smtClean="0"/>
              <a:t>Jaccard</a:t>
            </a:r>
            <a:r>
              <a:rPr lang="en-US" dirty="0" smtClean="0"/>
              <a:t> distance must have a symbol in common among their prefixes whose lengths are approximately the </a:t>
            </a:r>
            <a:r>
              <a:rPr lang="en-US" dirty="0" err="1" smtClean="0"/>
              <a:t>Jaccard</a:t>
            </a:r>
            <a:r>
              <a:rPr lang="en-US" dirty="0" smtClean="0"/>
              <a:t> distance times the length of the shorter string.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32</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 that the cosine distance between two vectors is the</a:t>
            </a:r>
            <a:r>
              <a:rPr lang="en-US" baseline="0" dirty="0" smtClean="0"/>
              <a:t> angle between them.  As we are measuring angles in degrees, the value of a cosine distance is a number between 0 and 180, not between 0 and 1 as it was for </a:t>
            </a:r>
            <a:r>
              <a:rPr lang="en-US" baseline="0" dirty="0" err="1" smtClean="0"/>
              <a:t>Jaccard</a:t>
            </a:r>
            <a:r>
              <a:rPr lang="en-US" baseline="0" dirty="0" smtClean="0"/>
              <a:t> distance, or a number between 0 and infinity as it is for many other distance measures such as Euclidean.  We’re going to learn about an LSH family of hash functions that works for cosine distance.  In particular, for any distances d1 and d2, with d1 &lt; d2, we can view this family as (d1, d2, 1-d1/180, 1-d2/180)-sensitive.  This is exactly the way we view the </a:t>
            </a:r>
            <a:r>
              <a:rPr lang="en-US" baseline="0" dirty="0" err="1" smtClean="0"/>
              <a:t>minhash</a:t>
            </a:r>
            <a:r>
              <a:rPr lang="en-US" baseline="0" dirty="0" smtClean="0"/>
              <a:t> functions, except for the scaling factor of 180 because of our decision to measure angles in units of degrees.</a:t>
            </a:r>
          </a:p>
          <a:p>
            <a:endParaRPr lang="en-US" baseline="0" dirty="0" smtClean="0"/>
          </a:p>
          <a:p>
            <a:r>
              <a:rPr lang="en-US" baseline="0" dirty="0" smtClean="0"/>
              <a:t>The LSH family is called “random </a:t>
            </a:r>
            <a:r>
              <a:rPr lang="en-US" baseline="0" dirty="0" err="1" smtClean="0"/>
              <a:t>hyperplanes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extLst>
      <p:ext uri="{BB962C8B-B14F-4D97-AF65-F5344CB8AC3E}">
        <p14:creationId xmlns:p14="http://schemas.microsoft.com/office/powerpoint/2010/main" val="648869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we construct the random-</a:t>
            </a:r>
            <a:r>
              <a:rPr lang="en-US" dirty="0" err="1" smtClean="0"/>
              <a:t>hyperplane</a:t>
            </a:r>
            <a:r>
              <a:rPr lang="en-US" baseline="0" dirty="0" smtClean="0"/>
              <a:t> hash functions.</a:t>
            </a:r>
          </a:p>
          <a:p>
            <a:endParaRPr lang="en-US" baseline="0" dirty="0" smtClean="0"/>
          </a:p>
          <a:p>
            <a:r>
              <a:rPr lang="en-US" baseline="0" dirty="0" smtClean="0"/>
              <a:t>Click 1</a:t>
            </a:r>
          </a:p>
          <a:p>
            <a:r>
              <a:rPr lang="en-US" baseline="0" dirty="0" smtClean="0"/>
              <a:t>Each of these functions is defined by some vector v.  Call the hash function associated with vector v </a:t>
            </a:r>
            <a:r>
              <a:rPr lang="en-US" baseline="0" dirty="0" err="1" smtClean="0"/>
              <a:t>h_v</a:t>
            </a:r>
            <a:r>
              <a:rPr lang="en-US" baseline="0" dirty="0" smtClean="0"/>
              <a:t>.  I should warn you that our notion of a “vector” is a little nonstandard.  We are really picking a direction for a vector, but not a scale factor.  That is, if you double the components of a vector v, we regard that as the same vector.  In fact, if you reverse the vector by multiplying its components by -1, you again have the same vector.</a:t>
            </a:r>
          </a:p>
          <a:p>
            <a:endParaRPr lang="en-US" baseline="0" dirty="0" smtClean="0"/>
          </a:p>
          <a:p>
            <a:r>
              <a:rPr lang="en-US" baseline="0" dirty="0" smtClean="0"/>
              <a:t>Click 2</a:t>
            </a:r>
          </a:p>
          <a:p>
            <a:r>
              <a:rPr lang="en-US" baseline="0" dirty="0" smtClean="0"/>
              <a:t>The value of </a:t>
            </a:r>
            <a:r>
              <a:rPr lang="en-US" baseline="0" dirty="0" err="1" smtClean="0"/>
              <a:t>h_v</a:t>
            </a:r>
            <a:r>
              <a:rPr lang="en-US" baseline="0" dirty="0" smtClean="0"/>
              <a:t>, applied to a vector x, is either +1 or -1.  It is +1 if the dot product of v and x is positive, and it is -1 if this dot product is negative.  Notice I am not saying what happens if v and x are perpendicular, that is, their dot product is exactly 0.  In a vector space with real-valued dimensions, the probability of this happening is essentially 0.  But to be precise, we should state something to do when the dot product is 0, say put x in the +1 bucket.</a:t>
            </a:r>
          </a:p>
          <a:p>
            <a:endParaRPr lang="en-US" baseline="0" dirty="0" smtClean="0"/>
          </a:p>
          <a:p>
            <a:r>
              <a:rPr lang="en-US" baseline="0" dirty="0" smtClean="0"/>
              <a:t>Click 3</a:t>
            </a:r>
          </a:p>
          <a:p>
            <a:r>
              <a:rPr lang="en-US" baseline="0" dirty="0" smtClean="0"/>
              <a:t>The LSH family is all the functions </a:t>
            </a:r>
            <a:r>
              <a:rPr lang="en-US" baseline="0" dirty="0" err="1" smtClean="0"/>
              <a:t>h_v</a:t>
            </a:r>
            <a:r>
              <a:rPr lang="en-US" baseline="0" dirty="0" smtClean="0"/>
              <a:t>.  Remember that really, </a:t>
            </a:r>
            <a:r>
              <a:rPr lang="en-US" baseline="0" dirty="0" err="1" smtClean="0"/>
              <a:t>h_v</a:t>
            </a:r>
            <a:r>
              <a:rPr lang="en-US" baseline="0" dirty="0" smtClean="0"/>
              <a:t> is a function that takes two vectors x and y, and says “yes” or “no.”  In this sense, </a:t>
            </a:r>
            <a:r>
              <a:rPr lang="en-US" baseline="0" dirty="0" err="1" smtClean="0"/>
              <a:t>h_v</a:t>
            </a:r>
            <a:r>
              <a:rPr lang="en-US" baseline="0" dirty="0" smtClean="0"/>
              <a:t> says “yes” if and only if x and y are in the same bucket.  That is, the dot products of x and y with v have the same sign.  Notice that we really are OK thinking of all multiples of a vector v as the same vector, even if that multiple is a negative number like -1, because all multiples of v give the same yes or no answers about a pair of vectors x and y.</a:t>
            </a:r>
            <a:endParaRPr lang="en-US" dirty="0" smtClean="0"/>
          </a:p>
          <a:p>
            <a:endParaRPr lang="en-US" baseline="0" dirty="0" smtClean="0"/>
          </a:p>
          <a:p>
            <a:r>
              <a:rPr lang="en-US" baseline="0" dirty="0" smtClean="0"/>
              <a:t>Click 4</a:t>
            </a:r>
          </a:p>
          <a:p>
            <a:r>
              <a:rPr lang="en-US" baseline="0" dirty="0" smtClean="0"/>
              <a:t>Analogous to the theorem about </a:t>
            </a:r>
            <a:r>
              <a:rPr lang="en-US" baseline="0" dirty="0" err="1" smtClean="0"/>
              <a:t>minhash</a:t>
            </a:r>
            <a:r>
              <a:rPr lang="en-US" baseline="0" dirty="0" smtClean="0"/>
              <a:t> functions and </a:t>
            </a:r>
            <a:r>
              <a:rPr lang="en-US" baseline="0" dirty="0" err="1" smtClean="0"/>
              <a:t>Jaccard</a:t>
            </a:r>
            <a:r>
              <a:rPr lang="en-US" baseline="0" dirty="0" smtClean="0"/>
              <a:t> distance, we have the following theorem.  For any of the random-</a:t>
            </a:r>
            <a:r>
              <a:rPr lang="en-US" baseline="0" dirty="0" err="1" smtClean="0"/>
              <a:t>hyperplane</a:t>
            </a:r>
            <a:r>
              <a:rPr lang="en-US" baseline="0" dirty="0" smtClean="0"/>
              <a:t> hash functions</a:t>
            </a:r>
            <a:r>
              <a:rPr lang="en-US" baseline="0" smtClean="0"/>
              <a:t>, the </a:t>
            </a:r>
            <a:r>
              <a:rPr lang="en-US" baseline="0" dirty="0" smtClean="0"/>
              <a:t>probability that h(x) = h(y) is 1 minus 1/180</a:t>
            </a:r>
            <a:r>
              <a:rPr lang="en-US" baseline="30000" dirty="0" smtClean="0"/>
              <a:t>th</a:t>
            </a:r>
            <a:r>
              <a:rPr lang="en-US" baseline="0" dirty="0" smtClean="0"/>
              <a:t> of the angle between x and y.</a:t>
            </a:r>
          </a:p>
          <a:p>
            <a:endParaRPr lang="en-US" baseline="0" dirty="0" smtClean="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extLst>
      <p:ext uri="{BB962C8B-B14F-4D97-AF65-F5344CB8AC3E}">
        <p14:creationId xmlns:p14="http://schemas.microsoft.com/office/powerpoint/2010/main" val="21596154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 picture explains why we can get cosine distance from the random-</a:t>
            </a:r>
            <a:r>
              <a:rPr lang="en-US" dirty="0" err="1" smtClean="0"/>
              <a:t>hyperplanes</a:t>
            </a:r>
            <a:r>
              <a:rPr lang="en-US" baseline="0" dirty="0" smtClean="0"/>
              <a:t> hash functions.  First, let us look at the plane containing the two vectors x and y whose cosine distance we want to determine.</a:t>
            </a:r>
          </a:p>
          <a:p>
            <a:endParaRPr lang="en-US" baseline="0" dirty="0" smtClean="0"/>
          </a:p>
          <a:p>
            <a:r>
              <a:rPr lang="en-US" baseline="0" dirty="0" smtClean="0"/>
              <a:t>Click 1</a:t>
            </a:r>
          </a:p>
          <a:p>
            <a:r>
              <a:rPr lang="en-US" baseline="0" dirty="0" smtClean="0"/>
              <a:t>Any vector v has a </a:t>
            </a:r>
            <a:r>
              <a:rPr lang="en-US" baseline="0" dirty="0" err="1" smtClean="0"/>
              <a:t>hyperplane</a:t>
            </a:r>
            <a:r>
              <a:rPr lang="en-US" baseline="0" dirty="0" smtClean="0"/>
              <a:t> normal to v, that is, the set of all points whose dot product with p is 0.  This </a:t>
            </a:r>
            <a:r>
              <a:rPr lang="en-US" baseline="0" dirty="0" err="1" smtClean="0"/>
              <a:t>hyperplane</a:t>
            </a:r>
            <a:r>
              <a:rPr lang="en-US" baseline="0" dirty="0" smtClean="0"/>
              <a:t> is what we are really </a:t>
            </a:r>
            <a:r>
              <a:rPr lang="en-US" baseline="0" dirty="0" err="1" smtClean="0"/>
              <a:t>chosing</a:t>
            </a:r>
            <a:r>
              <a:rPr lang="en-US" baseline="0" dirty="0" smtClean="0"/>
              <a:t> when we chose v, which is why the method got the name “random </a:t>
            </a:r>
            <a:r>
              <a:rPr lang="en-US" baseline="0" dirty="0" err="1" smtClean="0"/>
              <a:t>hyperplanes</a:t>
            </a:r>
            <a:r>
              <a:rPr lang="en-US" baseline="0" dirty="0" smtClean="0"/>
              <a:t>.”  The dashed line is the intersection of this </a:t>
            </a:r>
            <a:r>
              <a:rPr lang="en-US" baseline="0" dirty="0" err="1" smtClean="0"/>
              <a:t>hyperplane</a:t>
            </a:r>
            <a:r>
              <a:rPr lang="en-US" baseline="0" dirty="0" smtClean="0"/>
              <a:t> with the plane of x and y.  The vector we show as v is really the projection of v into the plane of x and y.</a:t>
            </a:r>
          </a:p>
          <a:p>
            <a:endParaRPr lang="en-US" baseline="0" dirty="0" smtClean="0"/>
          </a:p>
          <a:p>
            <a:r>
              <a:rPr lang="en-US" baseline="0" dirty="0" smtClean="0"/>
              <a:t>The particular random </a:t>
            </a:r>
            <a:r>
              <a:rPr lang="en-US" baseline="0" dirty="0" err="1" smtClean="0"/>
              <a:t>hyperplane</a:t>
            </a:r>
            <a:r>
              <a:rPr lang="en-US" baseline="0" dirty="0" smtClean="0"/>
              <a:t> we chose has the property that its intersection separates x and y.  That is, x is in the same direction as v relative to the dashed line, while y is in the opposite direction.  Thus, the dot product of x with v will be positive and the dot product of y with v will be negative.</a:t>
            </a:r>
          </a:p>
          <a:p>
            <a:endParaRPr lang="en-US" baseline="0" dirty="0" smtClean="0"/>
          </a:p>
          <a:p>
            <a:r>
              <a:rPr lang="en-US" baseline="0" dirty="0" smtClean="0"/>
              <a:t>Click 2</a:t>
            </a:r>
          </a:p>
          <a:p>
            <a:r>
              <a:rPr lang="en-US" baseline="0" dirty="0" smtClean="0"/>
              <a:t>Now, here’s what it looks like when the random </a:t>
            </a:r>
            <a:r>
              <a:rPr lang="en-US" baseline="0" dirty="0" err="1" smtClean="0"/>
              <a:t>hyperplane</a:t>
            </a:r>
            <a:r>
              <a:rPr lang="en-US" baseline="0" dirty="0" smtClean="0"/>
              <a:t> is such that both x and y are on the same side of the </a:t>
            </a:r>
            <a:r>
              <a:rPr lang="en-US" baseline="0" dirty="0" err="1" smtClean="0"/>
              <a:t>hyperplane</a:t>
            </a:r>
            <a:r>
              <a:rPr lang="en-US" baseline="0" dirty="0" smtClean="0"/>
              <a:t> – the one shown as a blue dashed line.  Note that what is important here is not that the blue vector v is between x and y; that’s a coincidence.  What is important is that x and y are on the same side of the dashed blue line.  As a result, the dot product of both x and y with v have the same sign. As shown, that sign is positive.  But if we replaced v by –v, the blue vector would be reversed (DRAW), but the dashed blue line would be the same.  Both dot products of x and y with v would be negative, but what is important is that they would still have the same sign.</a:t>
            </a:r>
          </a:p>
          <a:p>
            <a:endParaRPr lang="en-US" baseline="0" dirty="0" smtClean="0"/>
          </a:p>
          <a:p>
            <a:r>
              <a:rPr lang="en-US" baseline="0" dirty="0" smtClean="0"/>
              <a:t>Click 3</a:t>
            </a:r>
          </a:p>
          <a:p>
            <a:r>
              <a:rPr lang="en-US" baseline="0" dirty="0" smtClean="0"/>
              <a:t>So suppose theta is the angle between x and y.  The </a:t>
            </a:r>
            <a:r>
              <a:rPr lang="en-US" baseline="0" dirty="0" err="1" smtClean="0"/>
              <a:t>hyperplane</a:t>
            </a:r>
            <a:r>
              <a:rPr lang="en-US" baseline="0" dirty="0" smtClean="0"/>
              <a:t> makes some angle with x and y.  We can think of all the possible angles of this </a:t>
            </a:r>
            <a:r>
              <a:rPr lang="en-US" baseline="0" dirty="0" err="1" smtClean="0"/>
              <a:t>hyperplane</a:t>
            </a:r>
            <a:r>
              <a:rPr lang="en-US" baseline="0" dirty="0" smtClean="0"/>
              <a:t>, starting out with the direction that coincides with y.  It can then sweep out 180 degrees (DRAW), until it again coincides with y.   Now what is the probability that the situation will look like the red rather than the blue?  It is theta divided by 180 (DRAW).  The red case is when h says “no,” so the probability of saying “yes” is 1 minus theta/180.</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35</a:t>
            </a:fld>
            <a:endParaRPr lang="en-US"/>
          </a:p>
        </p:txBody>
      </p:sp>
    </p:spTree>
    <p:extLst>
      <p:ext uri="{BB962C8B-B14F-4D97-AF65-F5344CB8AC3E}">
        <p14:creationId xmlns:p14="http://schemas.microsoft.com/office/powerpoint/2010/main" val="23965428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we use random </a:t>
            </a:r>
            <a:r>
              <a:rPr lang="en-US" dirty="0" err="1" smtClean="0"/>
              <a:t>hyperplanes</a:t>
            </a:r>
            <a:r>
              <a:rPr lang="en-US" dirty="0" smtClean="0"/>
              <a:t> to find similar vectors in our data set, where “similarity”</a:t>
            </a:r>
            <a:r>
              <a:rPr lang="en-US" baseline="0" dirty="0" smtClean="0"/>
              <a:t> means low cosine distance.</a:t>
            </a:r>
          </a:p>
          <a:p>
            <a:endParaRPr lang="en-US" baseline="0" dirty="0" smtClean="0"/>
          </a:p>
          <a:p>
            <a:r>
              <a:rPr lang="en-US" baseline="0" dirty="0" smtClean="0"/>
              <a:t>Click 1</a:t>
            </a:r>
          </a:p>
          <a:p>
            <a:r>
              <a:rPr lang="en-US" baseline="0" dirty="0" smtClean="0"/>
              <a:t>First, we pick a number of vectors at random.  This selection corresponds to picking some random permutations to serve as </a:t>
            </a:r>
            <a:r>
              <a:rPr lang="en-US" baseline="0" dirty="0" err="1" smtClean="0"/>
              <a:t>minhash</a:t>
            </a:r>
            <a:r>
              <a:rPr lang="en-US" baseline="0" dirty="0" smtClean="0"/>
              <a:t> functions.  But here, instead of </a:t>
            </a:r>
            <a:r>
              <a:rPr lang="en-US" baseline="0" dirty="0" err="1" smtClean="0"/>
              <a:t>minhashing</a:t>
            </a:r>
            <a:r>
              <a:rPr lang="en-US" baseline="0" dirty="0" smtClean="0"/>
              <a:t>, we compute the dot product of each vector in our data set with each randomly chosen vector to get a sequence of +1’s and -1’s called a “Sketch.”  The sketch is analogous to the </a:t>
            </a:r>
            <a:r>
              <a:rPr lang="en-US" baseline="0" dirty="0" err="1" smtClean="0"/>
              <a:t>minhash</a:t>
            </a:r>
            <a:r>
              <a:rPr lang="en-US" baseline="0" dirty="0" smtClean="0"/>
              <a:t> signature.  We can apply LSH to our sketches by thinking of them as a matrix, dividing the matrix into bands and proceeding as we did for </a:t>
            </a:r>
            <a:r>
              <a:rPr lang="en-US" baseline="0" dirty="0" err="1" smtClean="0"/>
              <a:t>minhash</a:t>
            </a:r>
            <a:r>
              <a:rPr lang="en-US" baseline="0" dirty="0" smtClean="0"/>
              <a:t> signatures.</a:t>
            </a:r>
          </a:p>
          <a:p>
            <a:endParaRPr lang="en-US" baseline="0" dirty="0" smtClean="0"/>
          </a:p>
          <a:p>
            <a:r>
              <a:rPr lang="en-US" baseline="0" dirty="0" smtClean="0"/>
              <a:t>Click 2</a:t>
            </a:r>
          </a:p>
          <a:p>
            <a:r>
              <a:rPr lang="en-US" baseline="0" dirty="0" smtClean="0"/>
              <a:t>However, with the theory of LSH families available, we have options.  We can start with the LSH family of hash functions defined by each possible random </a:t>
            </a:r>
            <a:r>
              <a:rPr lang="en-US" baseline="0" dirty="0" err="1" smtClean="0"/>
              <a:t>hyperplane</a:t>
            </a:r>
            <a:r>
              <a:rPr lang="en-US" baseline="0" dirty="0" smtClean="0"/>
              <a:t>.  Then apply the AND </a:t>
            </a:r>
            <a:r>
              <a:rPr lang="en-US" baseline="0" dirty="0" err="1" smtClean="0"/>
              <a:t>and</a:t>
            </a:r>
            <a:r>
              <a:rPr lang="en-US" baseline="0" dirty="0" smtClean="0"/>
              <a:t> OR constructions in whatever order we desire.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36</a:t>
            </a:fld>
            <a:endParaRPr lang="en-US"/>
          </a:p>
        </p:txBody>
      </p:sp>
    </p:spTree>
    <p:extLst>
      <p:ext uri="{BB962C8B-B14F-4D97-AF65-F5344CB8AC3E}">
        <p14:creationId xmlns:p14="http://schemas.microsoft.com/office/powerpoint/2010/main" val="21855425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shall not go into the reasoning</a:t>
            </a:r>
            <a:r>
              <a:rPr lang="en-US" baseline="0" dirty="0" smtClean="0"/>
              <a:t>, it turns out that you can avoid having to pick random vectors v from the space of all possible vectors of some dimension d.  It is sufficient to let each component of each vector be either +1 or -1.  That makes the calculation of dot products easier, since there is no multiplication involved, just sums and differences of the components of the vectors to which hashing by random </a:t>
            </a:r>
            <a:r>
              <a:rPr lang="en-US" baseline="0" dirty="0" err="1" smtClean="0"/>
              <a:t>hyperplanes</a:t>
            </a:r>
            <a:r>
              <a:rPr lang="en-US" baseline="0" dirty="0" smtClean="0"/>
              <a:t> is applied.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37</a:t>
            </a:fld>
            <a:endParaRPr lang="en-US"/>
          </a:p>
        </p:txBody>
      </p:sp>
    </p:spTree>
    <p:extLst>
      <p:ext uri="{BB962C8B-B14F-4D97-AF65-F5344CB8AC3E}">
        <p14:creationId xmlns:p14="http://schemas.microsoft.com/office/powerpoint/2010/main" val="7913055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now going to take up a more powerful form of indexing, in fact several different improvements.  Our first is based on the idea that if the </a:t>
            </a:r>
            <a:r>
              <a:rPr lang="en-US" dirty="0" err="1" smtClean="0"/>
              <a:t>Jaccard</a:t>
            </a:r>
            <a:r>
              <a:rPr lang="en-US" dirty="0" smtClean="0"/>
              <a:t> similarity is very high, or equivalently, the </a:t>
            </a:r>
            <a:r>
              <a:rPr lang="en-US" dirty="0" err="1" smtClean="0"/>
              <a:t>Jaccard</a:t>
            </a:r>
            <a:r>
              <a:rPr lang="en-US" dirty="0" smtClean="0"/>
              <a:t> distance is very low, then two strings representing sets of that </a:t>
            </a:r>
            <a:r>
              <a:rPr lang="en-US" dirty="0" err="1" smtClean="0"/>
              <a:t>Jaccard</a:t>
            </a:r>
            <a:r>
              <a:rPr lang="en-US" dirty="0" smtClean="0"/>
              <a:t> distance must have a symbol in common among their prefixes whose lengths are approximately the </a:t>
            </a:r>
            <a:r>
              <a:rPr lang="en-US" dirty="0" err="1" smtClean="0"/>
              <a:t>Jaccard</a:t>
            </a:r>
            <a:r>
              <a:rPr lang="en-US" dirty="0" smtClean="0"/>
              <a:t> distance times the length of the shorter string.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38</a:t>
            </a:fld>
            <a:endParaRPr 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46D26A-C928-45FA-88A3-B5FB76E5BF1D}" type="slidenum">
              <a:rPr lang="en-US"/>
              <a:pPr/>
              <a:t>39</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dirty="0" smtClean="0"/>
              <a:t>To set the stage, we’re back to talking about sets and their </a:t>
            </a:r>
            <a:r>
              <a:rPr lang="en-US" dirty="0" err="1" smtClean="0"/>
              <a:t>Jaccard</a:t>
            </a:r>
            <a:r>
              <a:rPr lang="en-US" dirty="0" smtClean="0"/>
              <a:t> distance.  Recall that the </a:t>
            </a:r>
            <a:r>
              <a:rPr lang="en-US" dirty="0" err="1" smtClean="0"/>
              <a:t>Jaccard</a:t>
            </a:r>
            <a:r>
              <a:rPr lang="en-US" dirty="0" smtClean="0"/>
              <a:t> distance is 1 minus the </a:t>
            </a:r>
            <a:r>
              <a:rPr lang="en-US" dirty="0" err="1" smtClean="0"/>
              <a:t>Jaccard</a:t>
            </a:r>
            <a:r>
              <a:rPr lang="en-US" dirty="0" smtClean="0"/>
              <a:t> similarity</a:t>
            </a:r>
            <a:r>
              <a:rPr lang="en-US" baseline="0" dirty="0" smtClean="0"/>
              <a:t> and </a:t>
            </a:r>
            <a:r>
              <a:rPr lang="en-US" baseline="0" dirty="0" err="1" smtClean="0"/>
              <a:t>Jaccard</a:t>
            </a:r>
            <a:r>
              <a:rPr lang="en-US" baseline="0" dirty="0" smtClean="0"/>
              <a:t> similarity of two sets is the size of their intersection divided by the size of their union.</a:t>
            </a:r>
          </a:p>
          <a:p>
            <a:endParaRPr lang="en-US" baseline="0" dirty="0" smtClean="0"/>
          </a:p>
          <a:p>
            <a:r>
              <a:rPr lang="en-US" baseline="0" dirty="0" smtClean="0"/>
              <a:t>Click 1</a:t>
            </a:r>
          </a:p>
          <a:p>
            <a:r>
              <a:rPr lang="en-US" baseline="0" dirty="0" smtClean="0"/>
              <a:t>Our first step is to represent sets by strings.  The characters of the string are the elements of the set, in order.</a:t>
            </a:r>
          </a:p>
          <a:p>
            <a:endParaRPr lang="en-US" baseline="0" dirty="0" smtClean="0"/>
          </a:p>
          <a:p>
            <a:r>
              <a:rPr lang="en-US" baseline="0" dirty="0" smtClean="0"/>
              <a:t>Click 2</a:t>
            </a:r>
          </a:p>
          <a:p>
            <a:r>
              <a:rPr lang="en-US" baseline="0" dirty="0" smtClean="0"/>
              <a:t>That is, we pick an order for the elements of the universal set.</a:t>
            </a:r>
          </a:p>
          <a:p>
            <a:endParaRPr lang="en-US" baseline="0" dirty="0" smtClean="0"/>
          </a:p>
          <a:p>
            <a:r>
              <a:rPr lang="en-US" baseline="0" dirty="0" smtClean="0"/>
              <a:t>Click 3</a:t>
            </a:r>
          </a:p>
          <a:p>
            <a:r>
              <a:rPr lang="en-US" baseline="0" dirty="0" smtClean="0"/>
              <a:t>For any set, we can sort its elements according to this order.  The string representing a set is the list of these elements, in the sorted order.</a:t>
            </a:r>
          </a:p>
          <a:p>
            <a:endParaRPr lang="en-US" baseline="0" dirty="0" smtClean="0"/>
          </a:p>
          <a:p>
            <a:r>
              <a:rPr lang="en-US" baseline="0" dirty="0" smtClean="0"/>
              <a:t>A special property of these strings is that no character – that is a set element – appears twice in the string. </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a:t>
            </a:r>
            <a:r>
              <a:rPr lang="en-US" baseline="0" dirty="0" smtClean="0"/>
              <a:t> common Euclidean distance is the L2 norm, which is the square root of the sum of the squares of the distances between the two points x and y, measured in each dimension.</a:t>
            </a:r>
          </a:p>
          <a:p>
            <a:endParaRPr lang="en-US" baseline="0" dirty="0" smtClean="0"/>
          </a:p>
          <a:p>
            <a:r>
              <a:rPr lang="en-US" baseline="0" dirty="0" smtClean="0"/>
              <a:t>Click 1</a:t>
            </a:r>
          </a:p>
          <a:p>
            <a:r>
              <a:rPr lang="en-US" baseline="0" dirty="0" smtClean="0"/>
              <a:t>Another common choice for Euclidean spaces is the L1-norm, or Manhattan distance.  If you’ve ever visited Manhattan in New York, you know that the streets are laid out in a grid.  You can’t walk directly between two points.  You need to first walk in one direction or dimension, say north-south, and then in the other direction, say east-west.  As a result, the L1 norm between points x and y is the sum of the distances between x and y along each dimension.</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a:t>
            </a:fld>
            <a:endParaRPr lang="en-US"/>
          </a:p>
        </p:txBody>
      </p:sp>
    </p:spTree>
    <p:extLst>
      <p:ext uri="{BB962C8B-B14F-4D97-AF65-F5344CB8AC3E}">
        <p14:creationId xmlns:p14="http://schemas.microsoft.com/office/powerpoint/2010/main" val="29691972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12058-D208-4998-89F6-7E4691A5DF0E}" type="slidenum">
              <a:rPr lang="en-US"/>
              <a:pPr/>
              <a:t>40</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smtClean="0"/>
              <a:t>Let’s consider the example of sets of</a:t>
            </a:r>
            <a:r>
              <a:rPr lang="en-US" baseline="0" dirty="0" smtClean="0"/>
              <a:t> k-shingles.  That is the universal set is the set of k-shingles.  The shingles, being character strings, can be ordered lexicographically, so there is the ordering of the universal set that we need.</a:t>
            </a:r>
          </a:p>
          <a:p>
            <a:endParaRPr lang="en-US" baseline="0" dirty="0" smtClean="0"/>
          </a:p>
          <a:p>
            <a:r>
              <a:rPr lang="en-US" baseline="0" dirty="0" smtClean="0"/>
              <a:t>Click 1</a:t>
            </a:r>
          </a:p>
          <a:p>
            <a:r>
              <a:rPr lang="en-US" baseline="0" dirty="0" smtClean="0"/>
              <a:t>We have to make a little mental leap, however.  At one level, shingles are themselves character strings.  But we have to think of each shingle as a single character in a larger alphabet. We don’t have a way to invent characters for each of the shingles, so we need to represent those characters with what look like strings of length k.</a:t>
            </a:r>
          </a:p>
          <a:p>
            <a:endParaRPr lang="en-US" baseline="0" dirty="0" smtClean="0"/>
          </a:p>
          <a:p>
            <a:r>
              <a:rPr lang="en-US" baseline="0" dirty="0" smtClean="0"/>
              <a:t>Click 2</a:t>
            </a:r>
          </a:p>
          <a:p>
            <a:r>
              <a:rPr lang="en-US" baseline="0" dirty="0" smtClean="0"/>
              <a:t>So let’s take a particular example.  We’ll use k=2, and the document we shingle will be </a:t>
            </a:r>
            <a:r>
              <a:rPr lang="en-US" baseline="0" dirty="0" err="1" smtClean="0"/>
              <a:t>abcad</a:t>
            </a:r>
            <a:r>
              <a:rPr lang="en-US" baseline="0" dirty="0" smtClean="0"/>
              <a:t>.  The four shingles in this document are these (POINT).  First, let’s sort these shingles lexicographically.  First is </a:t>
            </a:r>
            <a:r>
              <a:rPr lang="en-US" baseline="0" dirty="0" err="1" smtClean="0"/>
              <a:t>ab</a:t>
            </a:r>
            <a:r>
              <a:rPr lang="en-US" baseline="0" dirty="0" smtClean="0"/>
              <a:t> (DRAW “1”).  Then comes ad (DRAW “2”).  Finally </a:t>
            </a:r>
            <a:r>
              <a:rPr lang="en-US" baseline="0" dirty="0" err="1" smtClean="0"/>
              <a:t>bc</a:t>
            </a:r>
            <a:r>
              <a:rPr lang="en-US" baseline="0" dirty="0" smtClean="0"/>
              <a:t> and then </a:t>
            </a:r>
            <a:r>
              <a:rPr lang="en-US" baseline="0" dirty="0" err="1" smtClean="0"/>
              <a:t>ca</a:t>
            </a:r>
            <a:r>
              <a:rPr lang="en-US" baseline="0" dirty="0" smtClean="0"/>
              <a:t> (DRAW “3” and “4”).  The sorted list of shingles is thus </a:t>
            </a:r>
            <a:r>
              <a:rPr lang="en-US" baseline="0" dirty="0" err="1" smtClean="0"/>
              <a:t>ab</a:t>
            </a:r>
            <a:r>
              <a:rPr lang="en-US" baseline="0" dirty="0" smtClean="0"/>
              <a:t>, ad, </a:t>
            </a:r>
            <a:r>
              <a:rPr lang="en-US" baseline="0" dirty="0" err="1" smtClean="0"/>
              <a:t>bc</a:t>
            </a:r>
            <a:r>
              <a:rPr lang="en-US" baseline="0" dirty="0" smtClean="0"/>
              <a:t>, </a:t>
            </a:r>
            <a:r>
              <a:rPr lang="en-US" baseline="0" dirty="0" err="1" smtClean="0"/>
              <a:t>ca</a:t>
            </a:r>
            <a:r>
              <a:rPr lang="en-US" baseline="0" dirty="0" smtClean="0"/>
              <a:t> (POINT).  Again, understand that </a:t>
            </a:r>
            <a:r>
              <a:rPr lang="en-US" baseline="0" dirty="0" err="1" smtClean="0"/>
              <a:t>ab</a:t>
            </a:r>
            <a:r>
              <a:rPr lang="en-US" baseline="0" dirty="0" smtClean="0"/>
              <a:t> and similar strings are ways we are expressing single characters in this string of four characters. (DRAW circles around each shingle).   And we’re representing strings as lists of these characters here, to make the separation between characters clear.</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7FD7AC-B784-4C9C-8BF0-E46BD65CF667}" type="slidenum">
              <a:rPr lang="en-US"/>
              <a:pPr/>
              <a:t>41</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dirty="0" smtClean="0"/>
              <a:t>Let’s see another example based on documents.  We could represent a document</a:t>
            </a:r>
            <a:r>
              <a:rPr lang="en-US" baseline="0" dirty="0" smtClean="0"/>
              <a:t> by its set of words.  This would be appropriate if we were looking for similarity based on topic rather than character-by-character similarity.   Even though words are of different length, while shingles are all of the same length, we can still use lexicographic order, that is, dictionary order, to sort the universal set of words.  The fact that here the universal set is infinite doesn’t matter, because we can still tell the order of any two words, and that is all we need to sort the finite sets of words that come from documents.</a:t>
            </a:r>
          </a:p>
          <a:p>
            <a:endParaRPr lang="en-US" baseline="0" dirty="0" smtClean="0"/>
          </a:p>
          <a:p>
            <a:r>
              <a:rPr lang="en-US" baseline="0" dirty="0" smtClean="0"/>
              <a:t>Click 1</a:t>
            </a:r>
          </a:p>
          <a:p>
            <a:r>
              <a:rPr lang="en-US" baseline="0" dirty="0" smtClean="0"/>
              <a:t>However, there is a better way to order words for the application we have in mind.  Count the occurrences of the words in our collection of documents.  Then, order the words rarest word first.  You can break ties lexicographically. </a:t>
            </a:r>
          </a:p>
          <a:p>
            <a:endParaRPr lang="en-US" baseline="0" dirty="0" smtClean="0"/>
          </a:p>
          <a:p>
            <a:r>
              <a:rPr lang="en-US" baseline="0" dirty="0" smtClean="0"/>
              <a:t>Click 2</a:t>
            </a:r>
          </a:p>
          <a:p>
            <a:r>
              <a:rPr lang="en-US" baseline="0" dirty="0" smtClean="0"/>
              <a:t>The reason for putting the words with the lowest number of occurrences first is that when we index the strings that represent documents, we shall base the index on the first characters of these strings.  The characters of these strings are actually words of the documents.  So we are indexing documents in such a way that two documents will fall into the same bucket only if they have a very rare word in common.  We want to have many buckets, and very few strings in each bucket.</a:t>
            </a:r>
          </a:p>
          <a:p>
            <a:endParaRPr lang="en-US" baseline="0" dirty="0" smtClean="0"/>
          </a:p>
          <a:p>
            <a:r>
              <a:rPr lang="en-US" baseline="0" dirty="0" smtClean="0"/>
              <a:t>Incidentally, we’re talking about strings in a confusing way.  So let’s sort things out a bit.  Documents are strings of characters, like this (DRAW </a:t>
            </a:r>
            <a:r>
              <a:rPr lang="en-US" baseline="0" dirty="0" err="1" smtClean="0"/>
              <a:t>abc</a:t>
            </a:r>
            <a:r>
              <a:rPr lang="en-US" baseline="0" dirty="0" smtClean="0"/>
              <a:t>…).  We bust the documents into words (DRAW the dog…).  We think of the document as its set of words (DRAW {the, dog,…}).  We then create from these sets new strings, whose characters are the words, in order of fewest occurrences first (DRAW dog the … with circles around the words).   I’m assuming “dog” is rarer than “the”; it probably is.  It is these strings for which we’ll create indexes.</a:t>
            </a:r>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2C936B-D35D-41BE-A727-8FD1662F653E}" type="slidenum">
              <a:rPr lang="en-US"/>
              <a:pPr/>
              <a:t>42</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dirty="0" smtClean="0"/>
              <a:t>Since</a:t>
            </a:r>
            <a:r>
              <a:rPr lang="en-US" baseline="0" dirty="0" smtClean="0"/>
              <a:t> we have converted sets into special kinds of strings, it is useful to start out understanding the relationship between the </a:t>
            </a:r>
            <a:r>
              <a:rPr lang="en-US" baseline="0" dirty="0" err="1" smtClean="0"/>
              <a:t>Jaccard</a:t>
            </a:r>
            <a:r>
              <a:rPr lang="en-US" baseline="0" dirty="0" smtClean="0"/>
              <a:t> distance of the sets, and the edit distance of the strings.  So suppose the </a:t>
            </a:r>
            <a:r>
              <a:rPr lang="en-US" baseline="0" dirty="0" err="1" smtClean="0"/>
              <a:t>Jaccard</a:t>
            </a:r>
            <a:r>
              <a:rPr lang="en-US" baseline="0" dirty="0" smtClean="0"/>
              <a:t> distance of two sets is J.  These sets are represented by strings s1 and s2.  Let the least common subsequence of these strings be of length C, and let the edit distance between them be E.</a:t>
            </a:r>
          </a:p>
          <a:p>
            <a:endParaRPr lang="en-US" baseline="0" dirty="0" smtClean="0"/>
          </a:p>
          <a:p>
            <a:r>
              <a:rPr lang="en-US" baseline="0" dirty="0" smtClean="0"/>
              <a:t>Click 1</a:t>
            </a:r>
          </a:p>
          <a:p>
            <a:r>
              <a:rPr lang="en-US" baseline="0" dirty="0" smtClean="0"/>
              <a:t>We claim 1 minus J, that is, the </a:t>
            </a:r>
            <a:r>
              <a:rPr lang="en-US" baseline="0" dirty="0" err="1" smtClean="0"/>
              <a:t>Jaccard</a:t>
            </a:r>
            <a:r>
              <a:rPr lang="en-US" baseline="0" dirty="0" smtClean="0"/>
              <a:t> similarity of the underlying sets, is C divided by C+E.  That is, the size of the intersection of the sets is C, and the size of the union is C+E.  To see why, notice string s1 has certain characters that s2 does not have, and vice-versa.  The only way to convert s1 into s2 is to delete the characters s1 has that s2 does not have, and then to insert the characters that s2 has but s1 doesn’t. The union of the underlying sets is all the symbols in the LCS of s1 and s2, plus the symbols in s1 but not s2, plus those in s2 but not s1.  Thus, the size of the union is C plus the edit distance.</a:t>
            </a:r>
          </a:p>
          <a:p>
            <a:endParaRPr lang="en-US" baseline="0" dirty="0" smtClean="0"/>
          </a:p>
          <a:p>
            <a:r>
              <a:rPr lang="en-US" baseline="0" dirty="0" smtClean="0"/>
              <a:t>Click 2</a:t>
            </a:r>
          </a:p>
          <a:p>
            <a:r>
              <a:rPr lang="en-US" baseline="0" dirty="0" smtClean="0"/>
              <a:t>We should comment that this method of trying to convert s1 to s2 doesn’t work in general.  But it works here because the symbols they have in common appear only once, and appear in the same order.  Thus, the only LCS for s1 and s2 is their entire list of common symbols.</a:t>
            </a:r>
          </a:p>
          <a:p>
            <a:endParaRPr lang="en-US" baseline="0" dirty="0" smtClean="0"/>
          </a:p>
          <a:p>
            <a:r>
              <a:rPr lang="en-US" baseline="0" dirty="0" smtClean="0"/>
              <a:t>Click 3</a:t>
            </a:r>
          </a:p>
          <a:p>
            <a:r>
              <a:rPr lang="en-US" baseline="0" dirty="0" smtClean="0"/>
              <a:t>And finally, we can reorganize the equation above, that 1 minus J equals C over C+E, to get J, the </a:t>
            </a:r>
            <a:r>
              <a:rPr lang="en-US" baseline="0" dirty="0" err="1" smtClean="0"/>
              <a:t>Jaccard</a:t>
            </a:r>
            <a:r>
              <a:rPr lang="en-US" baseline="0" dirty="0" smtClean="0"/>
              <a:t> distance of the sets, is E over C+E.</a:t>
            </a:r>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90D67A-570F-404D-9C3C-20EBE8C931F3}" type="slidenum">
              <a:rPr lang="en-US"/>
              <a:pPr/>
              <a:t>43</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dirty="0" smtClean="0"/>
              <a:t>We’re going to go through</a:t>
            </a:r>
            <a:r>
              <a:rPr lang="en-US" baseline="0" dirty="0" smtClean="0"/>
              <a:t> a series of progressively more complicated forms of indexes to put on the strings that represent sets.</a:t>
            </a:r>
          </a:p>
          <a:p>
            <a:endParaRPr lang="en-US" baseline="0" dirty="0" smtClean="0"/>
          </a:p>
          <a:p>
            <a:r>
              <a:rPr lang="en-US" baseline="0" dirty="0" smtClean="0"/>
              <a:t>Click 1</a:t>
            </a:r>
          </a:p>
          <a:p>
            <a:r>
              <a:rPr lang="en-US" baseline="0" dirty="0" smtClean="0"/>
              <a:t>Our first, and simplest approach, is to index by length of the string only. That corresponds to indexing sets by their size.</a:t>
            </a:r>
          </a:p>
          <a:p>
            <a:endParaRPr lang="en-US" baseline="0" dirty="0" smtClean="0"/>
          </a:p>
          <a:p>
            <a:r>
              <a:rPr lang="en-US" baseline="0" dirty="0" smtClean="0"/>
              <a:t>Click 2</a:t>
            </a:r>
          </a:p>
          <a:p>
            <a:r>
              <a:rPr lang="en-US" baseline="0" dirty="0" smtClean="0"/>
              <a:t>There is an important relationship between </a:t>
            </a:r>
            <a:r>
              <a:rPr lang="en-US" baseline="0" dirty="0" err="1" smtClean="0"/>
              <a:t>Jaccard</a:t>
            </a:r>
            <a:r>
              <a:rPr lang="en-US" baseline="0" dirty="0" smtClean="0"/>
              <a:t> distance and lengths of the strings that represent sets.  If a set has size L, so its string has length L, then this set can be </a:t>
            </a:r>
            <a:r>
              <a:rPr lang="en-US" baseline="0" dirty="0" err="1" smtClean="0"/>
              <a:t>Jaccard</a:t>
            </a:r>
            <a:r>
              <a:rPr lang="en-US" baseline="0" dirty="0" smtClean="0"/>
              <a:t> distance J from a set of size M only if M lies between L times 1-J and L divided by 1-J (POINT).  We’ll justify this relationship on the next slide.</a:t>
            </a:r>
          </a:p>
          <a:p>
            <a:endParaRPr lang="en-US" baseline="0" dirty="0" smtClean="0"/>
          </a:p>
          <a:p>
            <a:r>
              <a:rPr lang="en-US" baseline="0" dirty="0" smtClean="0"/>
              <a:t>Click 3</a:t>
            </a:r>
          </a:p>
          <a:p>
            <a:r>
              <a:rPr lang="en-US" baseline="0" dirty="0" smtClean="0"/>
              <a:t>For example, if J is 0.1, that is the </a:t>
            </a:r>
            <a:r>
              <a:rPr lang="en-US" baseline="0" dirty="0" err="1" smtClean="0"/>
              <a:t>Jaccard</a:t>
            </a:r>
            <a:r>
              <a:rPr lang="en-US" baseline="0" dirty="0" smtClean="0"/>
              <a:t> similarity 1-J of the underlying sets is at least 90%, then M must be in the range .9L and 1.11L.  Or put another way, M must be at least 90% of L and L must be at least 90% of M.</a:t>
            </a:r>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DF94B-FAA7-4A70-A2D6-6AE5238B8DD8}" type="slidenum">
              <a:rPr lang="en-US"/>
              <a:pPr/>
              <a:t>44</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dirty="0" smtClean="0"/>
              <a:t>Here’s why the relationship</a:t>
            </a:r>
            <a:r>
              <a:rPr lang="en-US" baseline="0" dirty="0" smtClean="0"/>
              <a:t> between L and M must hold.  First, given L, how short could the other string be and still have </a:t>
            </a:r>
            <a:r>
              <a:rPr lang="en-US" baseline="0" dirty="0" err="1" smtClean="0"/>
              <a:t>Jaccard</a:t>
            </a:r>
            <a:r>
              <a:rPr lang="en-US" baseline="0" dirty="0" smtClean="0"/>
              <a:t> similarity at least 1-J?  To maximize the </a:t>
            </a:r>
            <a:r>
              <a:rPr lang="en-US" baseline="0" dirty="0" err="1" smtClean="0"/>
              <a:t>Jaccard</a:t>
            </a:r>
            <a:r>
              <a:rPr lang="en-US" baseline="0" dirty="0" smtClean="0"/>
              <a:t> similarity, we have to assume the set of size M is a subset of the set of size L.  Then the intersection of the sets has size M, and their union has size L.   Then the </a:t>
            </a:r>
            <a:r>
              <a:rPr lang="en-US" baseline="0" dirty="0" err="1" smtClean="0"/>
              <a:t>Jaccard</a:t>
            </a:r>
            <a:r>
              <a:rPr lang="en-US" baseline="0" dirty="0" smtClean="0"/>
              <a:t> similarity is M/L (POINT), and therefore M is L times 1-J.</a:t>
            </a:r>
          </a:p>
          <a:p>
            <a:endParaRPr lang="en-US" baseline="0" dirty="0" smtClean="0"/>
          </a:p>
          <a:p>
            <a:r>
              <a:rPr lang="en-US" baseline="0" dirty="0" smtClean="0"/>
              <a:t>Click 1</a:t>
            </a:r>
          </a:p>
          <a:p>
            <a:r>
              <a:rPr lang="en-US" baseline="0" dirty="0" smtClean="0"/>
              <a:t>Now, consider the case where M is the size of the largest set that could be at </a:t>
            </a:r>
            <a:r>
              <a:rPr lang="en-US" baseline="0" dirty="0" err="1" smtClean="0"/>
              <a:t>Jaccard</a:t>
            </a:r>
            <a:r>
              <a:rPr lang="en-US" baseline="0" dirty="0" smtClean="0"/>
              <a:t> distance J from a set of size L.  Here, we must have the set of size L contained in the larger set.  Their intersection has size L and the union has size M.  That means the </a:t>
            </a:r>
            <a:r>
              <a:rPr lang="en-US" baseline="0" dirty="0" err="1" smtClean="0"/>
              <a:t>Jaccard</a:t>
            </a:r>
            <a:r>
              <a:rPr lang="en-US" baseline="0" dirty="0" smtClean="0"/>
              <a:t> similarity is L/M (POINT), and M is L divided by 1-J.</a:t>
            </a:r>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708A9A-3E77-4066-89E1-51BE705C8200}" type="slidenum">
              <a:rPr lang="en-US"/>
              <a:pPr/>
              <a:t>45</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baseline="0" dirty="0" smtClean="0"/>
              <a:t>For example, if we want strings that are 90% similar, that is, </a:t>
            </a:r>
            <a:r>
              <a:rPr lang="en-US" baseline="0" dirty="0" err="1" smtClean="0"/>
              <a:t>Jaccard</a:t>
            </a:r>
            <a:r>
              <a:rPr lang="en-US" baseline="0" dirty="0" smtClean="0"/>
              <a:t> distance up to 0.1, then it suffices to look for a common symbol among the “prefixes” of the strings, where the “prefix” of a string is approximately the first 10% of that string.</a:t>
            </a:r>
          </a:p>
          <a:p>
            <a:endParaRPr lang="en-US" baseline="0" dirty="0" smtClean="0"/>
          </a:p>
          <a:p>
            <a:r>
              <a:rPr lang="en-US" baseline="0" dirty="0" smtClean="0"/>
              <a:t>Click 1</a:t>
            </a:r>
          </a:p>
          <a:p>
            <a:r>
              <a:rPr lang="en-US" baseline="0" dirty="0" smtClean="0"/>
              <a:t>In general, if J is an upper bound on the </a:t>
            </a:r>
            <a:r>
              <a:rPr lang="en-US" baseline="0" dirty="0" err="1" smtClean="0"/>
              <a:t>Jaccard</a:t>
            </a:r>
            <a:r>
              <a:rPr lang="en-US" baseline="0" dirty="0" smtClean="0"/>
              <a:t> distance we will allow, then the prefix of a string of length L is the first floor-of-JL+1 (POINT) positions of the string.  We’re going to build an index in which this string can be found using any of the symbols that appear in its prefix.</a:t>
            </a:r>
          </a:p>
          <a:p>
            <a:endParaRPr lang="en-US" baseline="0" dirty="0" smtClean="0"/>
          </a:p>
          <a:p>
            <a:r>
              <a:rPr lang="en-US" baseline="0" dirty="0" smtClean="0"/>
              <a:t>Click 2</a:t>
            </a:r>
          </a:p>
          <a:p>
            <a:r>
              <a:rPr lang="en-US" baseline="0" dirty="0" smtClean="0"/>
              <a:t>The formal definition we are going to use repeatedly for a string’s “prefix” is the first floor of JL+1 positions, where J is the upper limit we place on </a:t>
            </a:r>
            <a:r>
              <a:rPr lang="en-US" baseline="0" dirty="0" err="1" smtClean="0"/>
              <a:t>Jaccard</a:t>
            </a:r>
            <a:r>
              <a:rPr lang="en-US" baseline="0" dirty="0" smtClean="0"/>
              <a:t> distance, and L is the length of the string.</a:t>
            </a:r>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D2F7F-F24A-4F1E-A6E2-E95311B6F365}" type="slidenum">
              <a:rPr lang="en-US"/>
              <a:pPr/>
              <a:t>46</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dirty="0" smtClean="0"/>
              <a:t>Let’s start with a string of length L, represented</a:t>
            </a:r>
            <a:r>
              <a:rPr lang="en-US" baseline="0" dirty="0" smtClean="0"/>
              <a:t> by the orange bar (POINT).  Suppose it has </a:t>
            </a:r>
            <a:r>
              <a:rPr lang="en-US" baseline="0" dirty="0" err="1" smtClean="0"/>
              <a:t>Jaccard</a:t>
            </a:r>
            <a:r>
              <a:rPr lang="en-US" baseline="0" dirty="0" smtClean="0"/>
              <a:t> distance J from some other string, but there is a long prefix, of length E, of the orange string that has no symbol in common with the purple string.</a:t>
            </a:r>
          </a:p>
          <a:p>
            <a:endParaRPr lang="en-US" baseline="0" dirty="0" smtClean="0"/>
          </a:p>
          <a:p>
            <a:r>
              <a:rPr lang="en-US" baseline="0" dirty="0" smtClean="0"/>
              <a:t>Click 1</a:t>
            </a:r>
          </a:p>
          <a:p>
            <a:r>
              <a:rPr lang="en-US" baseline="0" dirty="0" smtClean="0"/>
              <a:t>If the </a:t>
            </a:r>
            <a:r>
              <a:rPr lang="en-US" baseline="0" dirty="0" err="1" smtClean="0"/>
              <a:t>Jaccard</a:t>
            </a:r>
            <a:r>
              <a:rPr lang="en-US" baseline="0" dirty="0" smtClean="0"/>
              <a:t> distance between the orange and purple strings is to be as low as possible, the two strings must agree exactly, after the prefix.  Put another way, the orange string consists of the prefix of symbols only it has, followed by the entire purple string, exactly.</a:t>
            </a:r>
          </a:p>
          <a:p>
            <a:endParaRPr lang="en-US" baseline="0" dirty="0" smtClean="0"/>
          </a:p>
          <a:p>
            <a:r>
              <a:rPr lang="en-US" baseline="0" dirty="0" smtClean="0"/>
              <a:t>Click 2</a:t>
            </a:r>
          </a:p>
          <a:p>
            <a:r>
              <a:rPr lang="en-US" baseline="0" dirty="0" smtClean="0"/>
              <a:t>In this situation, the </a:t>
            </a:r>
            <a:r>
              <a:rPr lang="en-US" baseline="0" dirty="0" err="1" smtClean="0"/>
              <a:t>Jaccard</a:t>
            </a:r>
            <a:r>
              <a:rPr lang="en-US" baseline="0" dirty="0" smtClean="0"/>
              <a:t> distance between the strings is E/L.  You can check that by computing the sizes of the union, which is L, and the intersection, which is L-E.  Since these two strings are supposed to have </a:t>
            </a:r>
            <a:r>
              <a:rPr lang="en-US" baseline="0" dirty="0" err="1" smtClean="0"/>
              <a:t>Jaccard</a:t>
            </a:r>
            <a:r>
              <a:rPr lang="en-US" baseline="0" dirty="0" smtClean="0"/>
              <a:t> distance at most J, we must have J &gt;= E/L (POINT).</a:t>
            </a:r>
          </a:p>
          <a:p>
            <a:endParaRPr lang="en-US" baseline="0" dirty="0" smtClean="0"/>
          </a:p>
          <a:p>
            <a:r>
              <a:rPr lang="en-US" baseline="0" dirty="0" smtClean="0"/>
              <a:t>Click 3</a:t>
            </a:r>
          </a:p>
          <a:p>
            <a:r>
              <a:rPr lang="en-US" baseline="0" dirty="0" smtClean="0"/>
              <a:t>Put another way, E can be as large as JL, but it can’t be larger.  Suppose we index the orange string under its first E+1 positions; that’s the floor of JL+1 positions, since the number of positions we use has to be an integer.  Then if the purple string is at distance at most J, it will have at least one of the symbols under which the orange string is indexed.  </a:t>
            </a: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A8D57B-B2EB-4E0A-BC77-3ADD4494FED7}" type="slidenum">
              <a:rPr lang="en-US"/>
              <a:pPr/>
              <a:t>47</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dirty="0" smtClean="0"/>
              <a:t>The index</a:t>
            </a:r>
            <a:r>
              <a:rPr lang="en-US" baseline="0" dirty="0" smtClean="0"/>
              <a:t> structure can be thought of as a collection of buckets, one for each possible symbol that can appear in strings.  Those symbols are the members of the universal set from which all sets are drawn.</a:t>
            </a:r>
          </a:p>
          <a:p>
            <a:endParaRPr lang="en-US" baseline="0" dirty="0" smtClean="0"/>
          </a:p>
          <a:p>
            <a:r>
              <a:rPr lang="en-US" baseline="0" dirty="0" smtClean="0"/>
              <a:t>Click 1</a:t>
            </a:r>
          </a:p>
          <a:p>
            <a:r>
              <a:rPr lang="en-US" baseline="0" dirty="0" smtClean="0"/>
              <a:t>Suppose we have a string s of length L.  For each of the first floor of JL+1 symbols of s, say “a”, we’ll put s in the bucket for “a”.</a:t>
            </a:r>
          </a:p>
          <a:p>
            <a:endParaRPr lang="en-US" baseline="0" dirty="0" smtClean="0"/>
          </a:p>
          <a:p>
            <a:r>
              <a:rPr lang="en-US" baseline="0" dirty="0" smtClean="0"/>
              <a:t>Click 2</a:t>
            </a:r>
          </a:p>
          <a:p>
            <a:r>
              <a:rPr lang="en-US" baseline="0" dirty="0" smtClean="0"/>
              <a:t>A reasonable implementation is to store the pair (</a:t>
            </a:r>
            <a:r>
              <a:rPr lang="en-US" baseline="0" dirty="0" err="1" smtClean="0"/>
              <a:t>a,s</a:t>
            </a:r>
            <a:r>
              <a:rPr lang="en-US" baseline="0" dirty="0" smtClean="0"/>
              <a:t>) (DRAW) as a key-value pair, where the key is the symbol “a” and the value is the string s.  We could store all these in a B-tree, for example, because that would make it very efficient to retrieve all the strings associated with a given symbol.</a:t>
            </a:r>
          </a:p>
          <a:p>
            <a:endParaRPr lang="en-US" baseline="0" dirty="0" smtClean="0"/>
          </a:p>
          <a:p>
            <a:r>
              <a:rPr lang="en-US" baseline="0" dirty="0" smtClean="0"/>
              <a:t>We might store pointers to the string s rather than a copy of s itself, but that’s a tricky implementation issue.  Storing the strings themselves makes it more efficient to examine all the strings with a given symbol “a”, without a lot of disk accesses.  But on the other hand storing pointers to a single copy of s will save space.</a:t>
            </a:r>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01E032-38C2-43E8-8CA5-DF0237782C03}" type="slidenum">
              <a:rPr lang="en-US"/>
              <a:pPr/>
              <a:t>48</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dirty="0" smtClean="0"/>
              <a:t>Suppose</a:t>
            </a:r>
            <a:r>
              <a:rPr lang="en-US" baseline="0" dirty="0" smtClean="0"/>
              <a:t> we have set up this index, and we want to find all those candidate strings that might be within </a:t>
            </a:r>
            <a:r>
              <a:rPr lang="en-US" baseline="0" dirty="0" err="1" smtClean="0"/>
              <a:t>Jaccard</a:t>
            </a:r>
            <a:r>
              <a:rPr lang="en-US" baseline="0" dirty="0" smtClean="0"/>
              <a:t> distance J from the given “probe” string s.  Look at the symbols in each of the first “floor of JL+1” positions of string s, and examine all the strings in the buckets for each of those symbols.  For each of these strings we need to compute the actual </a:t>
            </a:r>
            <a:r>
              <a:rPr lang="en-US" baseline="0" dirty="0" err="1" smtClean="0"/>
              <a:t>Jaccard</a:t>
            </a:r>
            <a:r>
              <a:rPr lang="en-US" baseline="0" dirty="0" smtClean="0"/>
              <a:t> distance from the probe string s, and report all those within distance J.</a:t>
            </a: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040531-933D-470E-8E8C-B51EBC9763EF}" type="slidenum">
              <a:rPr lang="en-US"/>
              <a:pPr/>
              <a:t>49</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Let’s do an example of how</a:t>
            </a:r>
            <a:r>
              <a:rPr lang="en-US" baseline="0" dirty="0" smtClean="0"/>
              <a:t> this indexing and search for similar strings will work.</a:t>
            </a:r>
          </a:p>
          <a:p>
            <a:endParaRPr lang="en-US" baseline="0" dirty="0" smtClean="0"/>
          </a:p>
          <a:p>
            <a:r>
              <a:rPr lang="en-US" baseline="0" dirty="0" smtClean="0"/>
              <a:t>Click 1</a:t>
            </a:r>
          </a:p>
          <a:p>
            <a:r>
              <a:rPr lang="en-US" baseline="0" dirty="0" smtClean="0"/>
              <a:t>Let J, the upper bound on </a:t>
            </a:r>
            <a:r>
              <a:rPr lang="en-US" baseline="0" dirty="0" err="1" smtClean="0"/>
              <a:t>Jaccard</a:t>
            </a:r>
            <a:r>
              <a:rPr lang="en-US" baseline="0" dirty="0" smtClean="0"/>
              <a:t> distance be 0.2.</a:t>
            </a:r>
          </a:p>
          <a:p>
            <a:endParaRPr lang="en-US" baseline="0" dirty="0" smtClean="0"/>
          </a:p>
          <a:p>
            <a:r>
              <a:rPr lang="en-US" baseline="0" dirty="0" smtClean="0"/>
              <a:t>Click 2</a:t>
            </a:r>
          </a:p>
          <a:p>
            <a:r>
              <a:rPr lang="en-US" baseline="0" dirty="0" smtClean="0"/>
              <a:t>Consider the string </a:t>
            </a:r>
            <a:r>
              <a:rPr lang="en-US" baseline="0" dirty="0" err="1" smtClean="0"/>
              <a:t>abcdef</a:t>
            </a:r>
            <a:r>
              <a:rPr lang="en-US" baseline="0" dirty="0" smtClean="0"/>
              <a:t>.  How long is its prefix?  First, L=6, since the string is obviously of length 6.  JL is 1.2, and JL+1 is 2.2 (DRAW next to first bullet).  The floor of 2.2 is 2, so we place </a:t>
            </a:r>
            <a:r>
              <a:rPr lang="en-US" baseline="0" dirty="0" err="1" smtClean="0"/>
              <a:t>abcdef</a:t>
            </a:r>
            <a:r>
              <a:rPr lang="en-US" baseline="0" dirty="0" smtClean="0"/>
              <a:t> in the buckets for its first two symbols, “a” and “b”.</a:t>
            </a:r>
          </a:p>
          <a:p>
            <a:endParaRPr lang="en-US" baseline="0" dirty="0" smtClean="0"/>
          </a:p>
          <a:p>
            <a:r>
              <a:rPr lang="en-US" baseline="0" dirty="0" smtClean="0"/>
              <a:t>Click 3</a:t>
            </a:r>
          </a:p>
          <a:p>
            <a:r>
              <a:rPr lang="en-US" baseline="0" dirty="0" smtClean="0"/>
              <a:t>How about string </a:t>
            </a:r>
            <a:r>
              <a:rPr lang="en-US" baseline="0" dirty="0" err="1" smtClean="0"/>
              <a:t>acdfg</a:t>
            </a:r>
            <a:r>
              <a:rPr lang="en-US" baseline="0" dirty="0" smtClean="0"/>
              <a:t>?  Here, L is 5, so JL is 1, and the floor of JL+1 is again 2.  So it is indexed in the buckets for its first two symbols “a” and “c”.</a:t>
            </a:r>
          </a:p>
          <a:p>
            <a:endParaRPr lang="en-US" baseline="0" dirty="0" smtClean="0"/>
          </a:p>
          <a:p>
            <a:r>
              <a:rPr lang="en-US" baseline="0" dirty="0" smtClean="0"/>
              <a:t>Click 4</a:t>
            </a:r>
          </a:p>
          <a:p>
            <a:r>
              <a:rPr lang="en-US" baseline="0" dirty="0" smtClean="0"/>
              <a:t>What about string </a:t>
            </a:r>
            <a:r>
              <a:rPr lang="en-US" baseline="0" dirty="0" err="1" smtClean="0"/>
              <a:t>bcde</a:t>
            </a:r>
            <a:r>
              <a:rPr lang="en-US" baseline="0" dirty="0" smtClean="0"/>
              <a:t>?  L=4, JL = 0.8, and the floor of 0.8+1 is 1.  Thus, we index </a:t>
            </a:r>
            <a:r>
              <a:rPr lang="en-US" baseline="0" dirty="0" err="1" smtClean="0"/>
              <a:t>bcde</a:t>
            </a:r>
            <a:r>
              <a:rPr lang="en-US" baseline="0" dirty="0" smtClean="0"/>
              <a:t> only under b.</a:t>
            </a:r>
          </a:p>
          <a:p>
            <a:endParaRPr lang="en-US" baseline="0" dirty="0" smtClean="0"/>
          </a:p>
          <a:p>
            <a:r>
              <a:rPr lang="en-US" baseline="0" dirty="0" smtClean="0"/>
              <a:t>Click 5</a:t>
            </a:r>
          </a:p>
          <a:p>
            <a:r>
              <a:rPr lang="en-US" baseline="0" dirty="0" smtClean="0"/>
              <a:t>Now, suppose we have probe string </a:t>
            </a:r>
            <a:r>
              <a:rPr lang="en-US" baseline="0" dirty="0" err="1" smtClean="0"/>
              <a:t>cdef</a:t>
            </a:r>
            <a:r>
              <a:rPr lang="en-US" baseline="0" dirty="0" smtClean="0"/>
              <a:t>.  It is also of length 4, and the floor of JL+1 is 1, so we need to look only in the bucket for its first symbol “c” to explore for strings of </a:t>
            </a:r>
            <a:r>
              <a:rPr lang="en-US" baseline="0" dirty="0" err="1" smtClean="0"/>
              <a:t>Jaccard</a:t>
            </a:r>
            <a:r>
              <a:rPr lang="en-US" baseline="0" dirty="0" smtClean="0"/>
              <a:t> distance at most 0.2.   Of the strings stored so far, only </a:t>
            </a:r>
            <a:r>
              <a:rPr lang="en-US" baseline="0" dirty="0" err="1" smtClean="0"/>
              <a:t>acdfg</a:t>
            </a:r>
            <a:r>
              <a:rPr lang="en-US" baseline="0" dirty="0" smtClean="0"/>
              <a:t> (POINT) was indexed in the bucket for “c”, so that is the only candidate.  Unfortunately, if we do the math, we find the intersection of the sets </a:t>
            </a:r>
            <a:r>
              <a:rPr lang="en-US" baseline="0" dirty="0" err="1" smtClean="0"/>
              <a:t>acdfg</a:t>
            </a:r>
            <a:r>
              <a:rPr lang="en-US" baseline="0" dirty="0" smtClean="0"/>
              <a:t> and </a:t>
            </a:r>
            <a:r>
              <a:rPr lang="en-US" baseline="0" dirty="0" err="1" smtClean="0"/>
              <a:t>cdef</a:t>
            </a:r>
            <a:r>
              <a:rPr lang="en-US" baseline="0" dirty="0" smtClean="0"/>
              <a:t> has size 3, their union has size 6, and therefore their </a:t>
            </a:r>
            <a:r>
              <a:rPr lang="en-US" baseline="0" dirty="0" err="1" smtClean="0"/>
              <a:t>Jaccard</a:t>
            </a:r>
            <a:r>
              <a:rPr lang="en-US" baseline="0" dirty="0" smtClean="0"/>
              <a:t> distance is 0.5 – too high.</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two points</a:t>
            </a:r>
            <a:r>
              <a:rPr lang="en-US" baseline="0" dirty="0" smtClean="0"/>
              <a:t> “a” and b in the two-dimensional Euclidean space.  “a” is the point (5,5), and b is (9,8).  The difference between “a” and b in the horizontal dimension is 4 (POINT), and in the vertical direction it is 3 (POINT).</a:t>
            </a:r>
          </a:p>
          <a:p>
            <a:endParaRPr lang="en-US" baseline="0" dirty="0" smtClean="0"/>
          </a:p>
          <a:p>
            <a:r>
              <a:rPr lang="en-US" baseline="0" dirty="0" smtClean="0"/>
              <a:t>Click 1</a:t>
            </a:r>
          </a:p>
          <a:p>
            <a:r>
              <a:rPr lang="en-US" baseline="0" dirty="0" smtClean="0"/>
              <a:t>Thus, the L1-norm, or Manhattan distance between “a” and b is 3+4, or 7 (POINT).</a:t>
            </a:r>
          </a:p>
          <a:p>
            <a:endParaRPr lang="en-US" baseline="0" dirty="0" smtClean="0"/>
          </a:p>
          <a:p>
            <a:r>
              <a:rPr lang="en-US" baseline="0" dirty="0" smtClean="0"/>
              <a:t>Click 2</a:t>
            </a:r>
          </a:p>
          <a:p>
            <a:r>
              <a:rPr lang="en-US" baseline="0" dirty="0" smtClean="0"/>
              <a:t>On the other hand, the L2-norm is computed as follows.  We take the square of the distances 4 and 3 in each dimension, square them, and sum them (POINT).  Finally, we take the square root.  Since 4-squared is 16 and 3-squared is 9. their sum is 25, and the square root of that is 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3983808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introduce a cast of characters for</a:t>
            </a:r>
            <a:r>
              <a:rPr lang="en-US" baseline="0" dirty="0" smtClean="0"/>
              <a:t> the non-Euclidean distances.</a:t>
            </a:r>
          </a:p>
          <a:p>
            <a:endParaRPr lang="en-US" baseline="0" dirty="0" smtClean="0"/>
          </a:p>
          <a:p>
            <a:r>
              <a:rPr lang="en-US" baseline="0" dirty="0" smtClean="0"/>
              <a:t>Click 1</a:t>
            </a:r>
          </a:p>
          <a:p>
            <a:r>
              <a:rPr lang="en-US" baseline="0" dirty="0" smtClean="0"/>
              <a:t>First, the </a:t>
            </a:r>
            <a:r>
              <a:rPr lang="en-US" baseline="0" dirty="0" err="1" smtClean="0"/>
              <a:t>Jaccard</a:t>
            </a:r>
            <a:r>
              <a:rPr lang="en-US" baseline="0" dirty="0" smtClean="0"/>
              <a:t> distance.  As we mentioned, this is just 1 minus the </a:t>
            </a:r>
            <a:r>
              <a:rPr lang="en-US" baseline="0" dirty="0" err="1" smtClean="0"/>
              <a:t>Jaccard</a:t>
            </a:r>
            <a:r>
              <a:rPr lang="en-US" baseline="0" dirty="0" smtClean="0"/>
              <a:t> similarity.  We have to use “1 minus” so identical sets have distance 0 and sets with no intersection have distance 1, which in this case is the greatest possible distance.</a:t>
            </a:r>
          </a:p>
          <a:p>
            <a:endParaRPr lang="en-US" baseline="0" dirty="0" smtClean="0"/>
          </a:p>
          <a:p>
            <a:r>
              <a:rPr lang="en-US" baseline="0" dirty="0" smtClean="0"/>
              <a:t>Click 2</a:t>
            </a:r>
          </a:p>
          <a:p>
            <a:r>
              <a:rPr lang="en-US" baseline="0" dirty="0" smtClean="0"/>
              <a:t>And in this corner, the Cosine distance.  This distance requires points to be vectors.  If the vectors have real numbers as components, then they are essentially points in a Euclidean space, but the vectors could, say, have integer components, in which case the space is not Euclidean.  But either way, the cosine distance is the angle between the vectors.  It’s called the cosine distance, because as we shall see, it is generally easiest to compute the cosine of the angle between vectors and then use the cosine to figure out the actual angle.</a:t>
            </a:r>
          </a:p>
          <a:p>
            <a:endParaRPr lang="en-US" baseline="0" dirty="0" smtClean="0"/>
          </a:p>
          <a:p>
            <a:r>
              <a:rPr lang="en-US" baseline="0" dirty="0" smtClean="0"/>
              <a:t>Click 3</a:t>
            </a:r>
          </a:p>
          <a:p>
            <a:r>
              <a:rPr lang="en-US" baseline="0" dirty="0" smtClean="0"/>
              <a:t>The edit distance applies to points that are character strings.  The edit distance between two strings is the minimum number of inserts and deletes needed to transform one of the strings into the other.  There are some other notions of edit distance as well.  For example, sometimes we allow a “mutation” as one edit, where a mutation changes one character to another (DRAW </a:t>
            </a:r>
            <a:r>
              <a:rPr lang="en-US" baseline="0" dirty="0" err="1" smtClean="0"/>
              <a:t>abc</a:t>
            </a:r>
            <a:r>
              <a:rPr lang="en-US" baseline="0" dirty="0" smtClean="0"/>
              <a:t> =&gt; </a:t>
            </a:r>
            <a:r>
              <a:rPr lang="en-US" baseline="0" dirty="0" err="1" smtClean="0"/>
              <a:t>adc</a:t>
            </a:r>
            <a:r>
              <a:rPr lang="en-US" baseline="0" dirty="0" smtClean="0"/>
              <a:t>).  Without mutations, we would have to make 2 edits: first delete the old character and then insert the new one (DRAW </a:t>
            </a:r>
            <a:r>
              <a:rPr lang="en-US" baseline="0" dirty="0" err="1" smtClean="0"/>
              <a:t>abc</a:t>
            </a:r>
            <a:r>
              <a:rPr lang="en-US" baseline="0" dirty="0" smtClean="0"/>
              <a:t> =&gt; ac =&gt; </a:t>
            </a:r>
            <a:r>
              <a:rPr lang="en-US" baseline="0" dirty="0" err="1" smtClean="0"/>
              <a:t>adc</a:t>
            </a:r>
            <a:r>
              <a:rPr lang="en-US" baseline="0" dirty="0" smtClean="0"/>
              <a:t>)  We’re only going to talk about the insert/delete version of edit distance in this course.</a:t>
            </a:r>
          </a:p>
          <a:p>
            <a:endParaRPr lang="en-US" baseline="0" dirty="0" smtClean="0"/>
          </a:p>
          <a:p>
            <a:r>
              <a:rPr lang="en-US" baseline="0" dirty="0" smtClean="0"/>
              <a:t>Click 4</a:t>
            </a:r>
          </a:p>
          <a:p>
            <a:r>
              <a:rPr lang="en-US" baseline="0" dirty="0" smtClean="0"/>
              <a:t>Finally, consider the Hamming distance.  It’s named after Richard Hamming, the third winner of the Turing award, by the way.  It applies to points that are bit vectors of the same length.  The Hamming distance between two bit vectors is the number of positions in which they differ.</a:t>
            </a:r>
          </a:p>
        </p:txBody>
      </p:sp>
      <p:sp>
        <p:nvSpPr>
          <p:cNvPr id="4" name="Slide Number Placeholder 3"/>
          <p:cNvSpPr>
            <a:spLocks noGrp="1"/>
          </p:cNvSpPr>
          <p:nvPr>
            <p:ph type="sldNum" sz="quarter" idx="10"/>
          </p:nvPr>
        </p:nvSpPr>
        <p:spPr/>
        <p:txBody>
          <a:bodyPr/>
          <a:lstStyle/>
          <a:p>
            <a:fld id="{EE707532-839C-41A2-9E71-D5288AEAE66A}" type="slidenum">
              <a:rPr lang="en-US" smtClean="0"/>
              <a:pPr/>
              <a:t>6</a:t>
            </a:fld>
            <a:endParaRPr lang="en-US"/>
          </a:p>
        </p:txBody>
      </p:sp>
    </p:spTree>
    <p:extLst>
      <p:ext uri="{BB962C8B-B14F-4D97-AF65-F5344CB8AC3E}">
        <p14:creationId xmlns:p14="http://schemas.microsoft.com/office/powerpoint/2010/main" val="1023054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of </a:t>
            </a:r>
            <a:r>
              <a:rPr lang="en-US" dirty="0" err="1" smtClean="0"/>
              <a:t>Jaccard</a:t>
            </a:r>
            <a:r>
              <a:rPr lang="en-US" dirty="0" smtClean="0"/>
              <a:t> distance.</a:t>
            </a:r>
            <a:r>
              <a:rPr lang="en-US" baseline="0" dirty="0" smtClean="0"/>
              <a:t>  Consider these two sets x and y (POINT).</a:t>
            </a:r>
          </a:p>
          <a:p>
            <a:endParaRPr lang="en-US" baseline="0" dirty="0" smtClean="0"/>
          </a:p>
          <a:p>
            <a:r>
              <a:rPr lang="en-US" baseline="0" dirty="0" smtClean="0"/>
              <a:t>Click 1</a:t>
            </a:r>
          </a:p>
          <a:p>
            <a:r>
              <a:rPr lang="en-US" baseline="0" dirty="0" smtClean="0"/>
              <a:t>Their intersection has two members, 1 and 3.  Their union has 5 members, 1 through 5.  Thus, their </a:t>
            </a:r>
            <a:r>
              <a:rPr lang="en-US" baseline="0" dirty="0" err="1" smtClean="0"/>
              <a:t>Jaccard</a:t>
            </a:r>
            <a:r>
              <a:rPr lang="en-US" baseline="0" dirty="0" smtClean="0"/>
              <a:t> similarity is 2/5.</a:t>
            </a:r>
          </a:p>
          <a:p>
            <a:endParaRPr lang="en-US" baseline="0" dirty="0" smtClean="0"/>
          </a:p>
          <a:p>
            <a:r>
              <a:rPr lang="en-US" baseline="0" dirty="0" smtClean="0"/>
              <a:t>Click 2</a:t>
            </a:r>
          </a:p>
          <a:p>
            <a:r>
              <a:rPr lang="en-US" baseline="0" dirty="0" smtClean="0"/>
              <a:t>But we don’t want </a:t>
            </a:r>
            <a:r>
              <a:rPr lang="en-US" baseline="0" dirty="0" err="1" smtClean="0"/>
              <a:t>Jaccard</a:t>
            </a:r>
            <a:r>
              <a:rPr lang="en-US" baseline="0" dirty="0" smtClean="0"/>
              <a:t> similarity any more; we want </a:t>
            </a:r>
            <a:r>
              <a:rPr lang="en-US" baseline="0" dirty="0" err="1" smtClean="0"/>
              <a:t>Jaccard</a:t>
            </a:r>
            <a:r>
              <a:rPr lang="en-US" baseline="0" dirty="0" smtClean="0"/>
              <a:t> distance.  That’s 1 minus the 2/5, giving a distance of 3/5.</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extLst>
      <p:ext uri="{BB962C8B-B14F-4D97-AF65-F5344CB8AC3E}">
        <p14:creationId xmlns:p14="http://schemas.microsoft.com/office/powerpoint/2010/main" val="362196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check the four conditions for a distance measure.</a:t>
            </a:r>
          </a:p>
          <a:p>
            <a:endParaRPr lang="en-US" baseline="0" dirty="0" smtClean="0"/>
          </a:p>
          <a:p>
            <a:r>
              <a:rPr lang="en-US" baseline="0" dirty="0" smtClean="0"/>
              <a:t>Click 1</a:t>
            </a:r>
          </a:p>
          <a:p>
            <a:r>
              <a:rPr lang="en-US" baseline="0" dirty="0" err="1" smtClean="0"/>
              <a:t>Jaccard</a:t>
            </a:r>
            <a:r>
              <a:rPr lang="en-US" baseline="0" dirty="0" smtClean="0"/>
              <a:t> distance is never less than 0, because the </a:t>
            </a:r>
            <a:r>
              <a:rPr lang="en-US" baseline="0" dirty="0" err="1" smtClean="0"/>
              <a:t>Jaccard</a:t>
            </a:r>
            <a:r>
              <a:rPr lang="en-US" baseline="0" dirty="0" smtClean="0"/>
              <a:t> similarity can’t be greater than 1.  The reason for that is that the size of the intersection of two sets is never greater than the size of their union.</a:t>
            </a:r>
          </a:p>
          <a:p>
            <a:endParaRPr lang="en-US" dirty="0" smtClean="0"/>
          </a:p>
          <a:p>
            <a:endParaRPr lang="en-US" dirty="0" smtClean="0"/>
          </a:p>
          <a:p>
            <a:r>
              <a:rPr lang="en-US" dirty="0" smtClean="0"/>
              <a:t>Click 2</a:t>
            </a:r>
          </a:p>
          <a:p>
            <a:r>
              <a:rPr lang="en-US" dirty="0" smtClean="0"/>
              <a:t>The distance between a set x and itself is 0.  Why?</a:t>
            </a:r>
            <a:r>
              <a:rPr lang="en-US" baseline="0" dirty="0" smtClean="0"/>
              <a:t>  x intersect x is the same as x union x, and both are x itself, so the </a:t>
            </a:r>
            <a:r>
              <a:rPr lang="en-US" baseline="0" dirty="0" err="1" smtClean="0"/>
              <a:t>Jaccard</a:t>
            </a:r>
            <a:r>
              <a:rPr lang="en-US" baseline="0" dirty="0" smtClean="0"/>
              <a:t> similarity of a set with itself is 1.  Therefore, the </a:t>
            </a:r>
            <a:r>
              <a:rPr lang="en-US" baseline="0" dirty="0" err="1" smtClean="0"/>
              <a:t>Jaccard</a:t>
            </a:r>
            <a:r>
              <a:rPr lang="en-US" baseline="0" dirty="0" smtClean="0"/>
              <a:t> distance is 1 minus 1, or 0.  We also have to check that if x is not equal to y, then their </a:t>
            </a:r>
            <a:r>
              <a:rPr lang="en-US" baseline="0" dirty="0" err="1" smtClean="0"/>
              <a:t>Jaccard</a:t>
            </a:r>
            <a:r>
              <a:rPr lang="en-US" baseline="0" dirty="0" smtClean="0"/>
              <a:t> distance is strictly greater than 0.  That is because if x and y are different, then there is at least one element in their union but not in their intersection, and therefore, there intersection is strictly smaller than their union.    Thus, their </a:t>
            </a:r>
            <a:r>
              <a:rPr lang="en-US" baseline="0" dirty="0" err="1" smtClean="0"/>
              <a:t>Jaccard</a:t>
            </a:r>
            <a:r>
              <a:rPr lang="en-US" baseline="0" dirty="0" smtClean="0"/>
              <a:t> similarity is strictly less than 1, and their </a:t>
            </a:r>
            <a:r>
              <a:rPr lang="en-US" baseline="0" dirty="0" err="1" smtClean="0"/>
              <a:t>Jaccard</a:t>
            </a:r>
            <a:r>
              <a:rPr lang="en-US" baseline="0" dirty="0" smtClean="0"/>
              <a:t> distance is strictly greater than 0.</a:t>
            </a:r>
          </a:p>
          <a:p>
            <a:endParaRPr lang="en-US" baseline="0" dirty="0" smtClean="0"/>
          </a:p>
          <a:p>
            <a:r>
              <a:rPr lang="en-US" baseline="0" dirty="0" smtClean="0"/>
              <a:t>Click 3</a:t>
            </a:r>
          </a:p>
          <a:p>
            <a:r>
              <a:rPr lang="en-US" baseline="0" dirty="0" smtClean="0"/>
              <a:t>The symmetry condition follows from the fact that union and intersection are both symmetric. That is, x intersect y equals y intersect x, so both intersections surely have the same size.  And likewise for unions.</a:t>
            </a:r>
          </a:p>
          <a:p>
            <a:endParaRPr lang="en-US" baseline="0" dirty="0" smtClean="0"/>
          </a:p>
          <a:p>
            <a:endParaRPr lang="en-US" baseline="0" dirty="0" smtClean="0"/>
          </a:p>
          <a:p>
            <a:r>
              <a:rPr lang="en-US" baseline="0" dirty="0" smtClean="0"/>
              <a:t>Click 4</a:t>
            </a:r>
          </a:p>
          <a:p>
            <a:r>
              <a:rPr lang="en-US" baseline="0" dirty="0" smtClean="0"/>
              <a:t>The last thing to prove is the triangle inequality.  That’s a bit of work, but we’ll show the proof on the next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8</a:t>
            </a:fld>
            <a:endParaRPr lang="en-US"/>
          </a:p>
        </p:txBody>
      </p:sp>
    </p:spTree>
    <p:extLst>
      <p:ext uri="{BB962C8B-B14F-4D97-AF65-F5344CB8AC3E}">
        <p14:creationId xmlns:p14="http://schemas.microsoft.com/office/powerpoint/2010/main" val="1684419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inequality</a:t>
            </a:r>
            <a:r>
              <a:rPr lang="en-US" baseline="0" dirty="0" smtClean="0"/>
              <a:t> that says the </a:t>
            </a:r>
            <a:r>
              <a:rPr lang="en-US" baseline="0" dirty="0" err="1" smtClean="0"/>
              <a:t>Jaccard</a:t>
            </a:r>
            <a:r>
              <a:rPr lang="en-US" baseline="0" dirty="0" smtClean="0"/>
              <a:t> distance from x to z plus the </a:t>
            </a:r>
            <a:r>
              <a:rPr lang="en-US" baseline="0" dirty="0" err="1" smtClean="0"/>
              <a:t>Jaccard</a:t>
            </a:r>
            <a:r>
              <a:rPr lang="en-US" baseline="0" dirty="0" smtClean="0"/>
              <a:t> distance from z to y is equal to or greater than the </a:t>
            </a:r>
            <a:r>
              <a:rPr lang="en-US" baseline="0" dirty="0" err="1" smtClean="0"/>
              <a:t>Jaccard</a:t>
            </a:r>
            <a:r>
              <a:rPr lang="en-US" baseline="0" dirty="0" smtClean="0"/>
              <a:t> distance from x to y.  That is, this (POINT) is the </a:t>
            </a:r>
            <a:r>
              <a:rPr lang="en-US" baseline="0" dirty="0" err="1" smtClean="0"/>
              <a:t>Jaccard</a:t>
            </a:r>
            <a:r>
              <a:rPr lang="en-US" baseline="0" dirty="0" smtClean="0"/>
              <a:t> similarity of x and z – the size of their intersection divided by the size of their union.  So this is the </a:t>
            </a:r>
            <a:r>
              <a:rPr lang="en-US" baseline="0" dirty="0" err="1" smtClean="0"/>
              <a:t>Jaccard</a:t>
            </a:r>
            <a:r>
              <a:rPr lang="en-US" baseline="0" dirty="0" smtClean="0"/>
              <a:t> distance from x to z (POINT).  Similarly, this (POINT) is the </a:t>
            </a:r>
            <a:r>
              <a:rPr lang="en-US" baseline="0" dirty="0" err="1" smtClean="0"/>
              <a:t>Jaccard</a:t>
            </a:r>
            <a:r>
              <a:rPr lang="en-US" baseline="0" dirty="0" smtClean="0"/>
              <a:t> distance from z to y (POINT), and this is the </a:t>
            </a:r>
            <a:r>
              <a:rPr lang="en-US" baseline="0" dirty="0" err="1" smtClean="0"/>
              <a:t>Jaccard</a:t>
            </a:r>
            <a:r>
              <a:rPr lang="en-US" baseline="0" dirty="0" smtClean="0"/>
              <a:t> distance from x to y.</a:t>
            </a:r>
          </a:p>
          <a:p>
            <a:endParaRPr lang="en-US" baseline="0" dirty="0" smtClean="0"/>
          </a:p>
          <a:p>
            <a:r>
              <a:rPr lang="en-US" baseline="0" dirty="0" smtClean="0"/>
              <a:t>Click 1</a:t>
            </a:r>
          </a:p>
          <a:p>
            <a:r>
              <a:rPr lang="en-US" baseline="0" dirty="0" smtClean="0"/>
              <a:t>Remember that we proved the </a:t>
            </a:r>
            <a:r>
              <a:rPr lang="en-US" baseline="0" dirty="0" err="1" smtClean="0"/>
              <a:t>Jaccard</a:t>
            </a:r>
            <a:r>
              <a:rPr lang="en-US" baseline="0" dirty="0" smtClean="0"/>
              <a:t> similarity between sets “a” and b (POINT) is the probability that the </a:t>
            </a:r>
            <a:r>
              <a:rPr lang="en-US" baseline="0" dirty="0" err="1" smtClean="0"/>
              <a:t>minhash</a:t>
            </a:r>
            <a:r>
              <a:rPr lang="en-US" baseline="0" dirty="0" smtClean="0"/>
              <a:t> values of “a” and b are the same.</a:t>
            </a:r>
          </a:p>
          <a:p>
            <a:endParaRPr lang="en-US" baseline="0" dirty="0" smtClean="0"/>
          </a:p>
          <a:p>
            <a:r>
              <a:rPr lang="en-US" baseline="0" dirty="0" smtClean="0"/>
              <a:t>Click 2</a:t>
            </a:r>
          </a:p>
          <a:p>
            <a:r>
              <a:rPr lang="en-US" baseline="0" dirty="0" smtClean="0"/>
              <a:t>Or put another way, this (POINT) is the probability that </a:t>
            </a:r>
            <a:r>
              <a:rPr lang="en-US" baseline="0" dirty="0" err="1" smtClean="0"/>
              <a:t>minhash</a:t>
            </a:r>
            <a:r>
              <a:rPr lang="en-US" baseline="0" dirty="0" smtClean="0"/>
              <a:t> of “a” and b  are different.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9</a:t>
            </a:fld>
            <a:endParaRPr lang="en-US"/>
          </a:p>
        </p:txBody>
      </p:sp>
    </p:spTree>
    <p:extLst>
      <p:ext uri="{BB962C8B-B14F-4D97-AF65-F5344CB8AC3E}">
        <p14:creationId xmlns:p14="http://schemas.microsoft.com/office/powerpoint/2010/main" val="147830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9183" y="838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More LSH</a:t>
            </a:r>
            <a:endParaRPr lang="en-US" dirty="0">
              <a:solidFill>
                <a:srgbClr val="CC0000"/>
              </a:solidFill>
            </a:endParaRPr>
          </a:p>
        </p:txBody>
      </p:sp>
      <p:sp>
        <p:nvSpPr>
          <p:cNvPr id="9" name="Rectangle 3"/>
          <p:cNvSpPr>
            <a:spLocks noGrp="1" noChangeArrowheads="1"/>
          </p:cNvSpPr>
          <p:nvPr>
            <p:ph type="ctrTitle"/>
          </p:nvPr>
        </p:nvSpPr>
        <p:spPr>
          <a:xfrm>
            <a:off x="990600" y="2209800"/>
            <a:ext cx="7620000" cy="2667000"/>
          </a:xfrm>
        </p:spPr>
        <p:txBody>
          <a:bodyPr>
            <a:noAutofit/>
          </a:bodyPr>
          <a:lstStyle/>
          <a:p>
            <a:r>
              <a:rPr lang="en-US" sz="3600" dirty="0" smtClean="0">
                <a:solidFill>
                  <a:srgbClr val="FF9900"/>
                </a:solidFill>
              </a:rPr>
              <a:t>LS </a:t>
            </a:r>
            <a:r>
              <a:rPr lang="en-US" sz="3600" dirty="0">
                <a:solidFill>
                  <a:srgbClr val="FF9900"/>
                </a:solidFill>
              </a:rPr>
              <a:t>Families of Hash </a:t>
            </a:r>
            <a:r>
              <a:rPr lang="en-US" sz="3600" dirty="0" smtClean="0">
                <a:solidFill>
                  <a:srgbClr val="FF9900"/>
                </a:solidFill>
              </a:rPr>
              <a:t>Functions</a:t>
            </a:r>
            <a:r>
              <a:rPr lang="en-US" sz="3600" dirty="0">
                <a:solidFill>
                  <a:srgbClr val="FF9900"/>
                </a:solidFill>
              </a:rPr>
              <a:t/>
            </a:r>
            <a:br>
              <a:rPr lang="en-US" sz="3600" dirty="0">
                <a:solidFill>
                  <a:srgbClr val="FF9900"/>
                </a:solidFill>
              </a:rPr>
            </a:br>
            <a:r>
              <a:rPr lang="en-US" sz="3600" dirty="0">
                <a:solidFill>
                  <a:srgbClr val="FF9900"/>
                </a:solidFill>
              </a:rPr>
              <a:t>LSH for </a:t>
            </a:r>
            <a:r>
              <a:rPr lang="en-US" sz="3600" dirty="0" smtClean="0">
                <a:solidFill>
                  <a:srgbClr val="FF9900"/>
                </a:solidFill>
              </a:rPr>
              <a:t>Cosine Distance</a:t>
            </a:r>
            <a:br>
              <a:rPr lang="en-US" sz="3600" dirty="0" smtClean="0">
                <a:solidFill>
                  <a:srgbClr val="FF9900"/>
                </a:solidFill>
              </a:rPr>
            </a:br>
            <a:r>
              <a:rPr lang="en-US" sz="3600" dirty="0" smtClean="0">
                <a:solidFill>
                  <a:srgbClr val="FF9900"/>
                </a:solidFill>
              </a:rPr>
              <a:t>Special Approaches for High </a:t>
            </a:r>
            <a:r>
              <a:rPr lang="en-US" sz="3600" dirty="0" err="1" smtClean="0">
                <a:solidFill>
                  <a:srgbClr val="FF9900"/>
                </a:solidFill>
              </a:rPr>
              <a:t>Jaccard</a:t>
            </a:r>
            <a:r>
              <a:rPr lang="en-US" sz="3600" dirty="0" smtClean="0">
                <a:solidFill>
                  <a:srgbClr val="FF9900"/>
                </a:solidFill>
              </a:rPr>
              <a:t> 	Similarity</a:t>
            </a: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420C6C3-00D7-4401-8471-49ADED1B0E86}" type="slidenum">
              <a:rPr lang="en-US"/>
              <a:pPr/>
              <a:t>10</a:t>
            </a:fld>
            <a:endParaRPr lang="en-US"/>
          </a:p>
        </p:txBody>
      </p:sp>
      <p:sp>
        <p:nvSpPr>
          <p:cNvPr id="19458" name="Rectangle 2"/>
          <p:cNvSpPr>
            <a:spLocks noGrp="1" noChangeArrowheads="1"/>
          </p:cNvSpPr>
          <p:nvPr>
            <p:ph type="title"/>
          </p:nvPr>
        </p:nvSpPr>
        <p:spPr/>
        <p:txBody>
          <a:bodyPr/>
          <a:lstStyle/>
          <a:p>
            <a:r>
              <a:rPr lang="en-US"/>
              <a:t>Triangle Inequality – (2)</a:t>
            </a:r>
          </a:p>
        </p:txBody>
      </p:sp>
      <p:sp>
        <p:nvSpPr>
          <p:cNvPr id="19459" name="Rectangle 3"/>
          <p:cNvSpPr>
            <a:spLocks noGrp="1" noChangeArrowheads="1"/>
          </p:cNvSpPr>
          <p:nvPr>
            <p:ph type="body" idx="1"/>
          </p:nvPr>
        </p:nvSpPr>
        <p:spPr>
          <a:xfrm>
            <a:off x="304800" y="1371600"/>
            <a:ext cx="8839200" cy="4114800"/>
          </a:xfrm>
        </p:spPr>
        <p:txBody>
          <a:bodyPr/>
          <a:lstStyle/>
          <a:p>
            <a:r>
              <a:rPr lang="en-US" dirty="0">
                <a:solidFill>
                  <a:schemeClr val="accent2"/>
                </a:solidFill>
                <a:sym typeface="Symbol" pitchFamily="18" charset="2"/>
              </a:rPr>
              <a:t>Claim</a:t>
            </a:r>
            <a:r>
              <a:rPr lang="en-US" dirty="0">
                <a:sym typeface="Symbol" pitchFamily="18" charset="2"/>
              </a:rPr>
              <a:t>: </a:t>
            </a:r>
            <a:r>
              <a:rPr lang="en-US" dirty="0" err="1">
                <a:sym typeface="Symbol" pitchFamily="18" charset="2"/>
              </a:rPr>
              <a:t>prob</a:t>
            </a:r>
            <a:r>
              <a:rPr lang="en-US" dirty="0">
                <a:sym typeface="Symbol" pitchFamily="18" charset="2"/>
              </a:rPr>
              <a:t>[</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(y)] </a:t>
            </a:r>
            <a:r>
              <a:rPr lang="en-US" u="sng" dirty="0">
                <a:sym typeface="Symbol" pitchFamily="18" charset="2"/>
              </a:rPr>
              <a:t>&lt;</a:t>
            </a:r>
            <a:r>
              <a:rPr lang="en-US" dirty="0">
                <a:sym typeface="Symbol" pitchFamily="18" charset="2"/>
              </a:rPr>
              <a:t> </a:t>
            </a:r>
            <a:r>
              <a:rPr lang="en-US" dirty="0" err="1">
                <a:sym typeface="Symbol" pitchFamily="18" charset="2"/>
              </a:rPr>
              <a:t>prob</a:t>
            </a:r>
            <a:r>
              <a:rPr lang="en-US" dirty="0">
                <a:sym typeface="Symbol" pitchFamily="18" charset="2"/>
              </a:rPr>
              <a:t>[</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(z)] + </a:t>
            </a:r>
            <a:r>
              <a:rPr lang="en-US" dirty="0" err="1">
                <a:sym typeface="Symbol" pitchFamily="18" charset="2"/>
              </a:rPr>
              <a:t>prob</a:t>
            </a:r>
            <a:r>
              <a:rPr lang="en-US" dirty="0">
                <a:sym typeface="Symbol" pitchFamily="18" charset="2"/>
              </a:rPr>
              <a:t>[</a:t>
            </a:r>
            <a:r>
              <a:rPr lang="en-US" dirty="0" err="1">
                <a:sym typeface="Symbol" pitchFamily="18" charset="2"/>
              </a:rPr>
              <a:t>minhash</a:t>
            </a:r>
            <a:r>
              <a:rPr lang="en-US" dirty="0">
                <a:sym typeface="Symbol" pitchFamily="18" charset="2"/>
              </a:rPr>
              <a:t>(z)  </a:t>
            </a:r>
            <a:r>
              <a:rPr lang="en-US" dirty="0" err="1">
                <a:sym typeface="Symbol" pitchFamily="18" charset="2"/>
              </a:rPr>
              <a:t>minhash</a:t>
            </a:r>
            <a:r>
              <a:rPr lang="en-US" dirty="0">
                <a:sym typeface="Symbol" pitchFamily="18" charset="2"/>
              </a:rPr>
              <a:t>(y)]</a:t>
            </a:r>
            <a:endParaRPr lang="en-US" dirty="0"/>
          </a:p>
          <a:p>
            <a:r>
              <a:rPr lang="en-US" dirty="0">
                <a:solidFill>
                  <a:srgbClr val="CC3300"/>
                </a:solidFill>
              </a:rPr>
              <a:t>Proof</a:t>
            </a:r>
            <a:r>
              <a:rPr lang="en-US" dirty="0"/>
              <a:t>: whenever </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(y), at least one of </a:t>
            </a:r>
            <a:r>
              <a:rPr lang="en-US" dirty="0" err="1">
                <a:sym typeface="Symbol" pitchFamily="18" charset="2"/>
              </a:rPr>
              <a:t>minhash</a:t>
            </a:r>
            <a:r>
              <a:rPr lang="en-US" dirty="0">
                <a:sym typeface="Symbol" pitchFamily="18" charset="2"/>
              </a:rPr>
              <a:t>(x)  </a:t>
            </a:r>
            <a:r>
              <a:rPr lang="en-US" dirty="0" err="1">
                <a:sym typeface="Symbol" pitchFamily="18" charset="2"/>
              </a:rPr>
              <a:t>minhash</a:t>
            </a:r>
            <a:r>
              <a:rPr lang="en-US" dirty="0">
                <a:sym typeface="Symbol" pitchFamily="18" charset="2"/>
              </a:rPr>
              <a:t>(z) </a:t>
            </a:r>
            <a:r>
              <a:rPr lang="en-US" dirty="0" smtClean="0">
                <a:sym typeface="Symbol" pitchFamily="18" charset="2"/>
              </a:rPr>
              <a:t>and </a:t>
            </a:r>
            <a:r>
              <a:rPr lang="en-US" dirty="0" err="1">
                <a:sym typeface="Symbol" pitchFamily="18" charset="2"/>
              </a:rPr>
              <a:t>minhash</a:t>
            </a:r>
            <a:r>
              <a:rPr lang="en-US" dirty="0">
                <a:sym typeface="Symbol" pitchFamily="18" charset="2"/>
              </a:rPr>
              <a:t>(z)  </a:t>
            </a:r>
            <a:r>
              <a:rPr lang="en-US" dirty="0" err="1">
                <a:sym typeface="Symbol" pitchFamily="18" charset="2"/>
              </a:rPr>
              <a:t>minhash</a:t>
            </a:r>
            <a:r>
              <a:rPr lang="en-US" dirty="0">
                <a:sym typeface="Symbol" pitchFamily="18" charset="2"/>
              </a:rPr>
              <a:t>(y) must be true.</a:t>
            </a:r>
          </a:p>
        </p:txBody>
      </p:sp>
      <p:grpSp>
        <p:nvGrpSpPr>
          <p:cNvPr id="9" name="Group 8"/>
          <p:cNvGrpSpPr/>
          <p:nvPr/>
        </p:nvGrpSpPr>
        <p:grpSpPr>
          <a:xfrm>
            <a:off x="685800" y="4495800"/>
            <a:ext cx="3352800" cy="2118128"/>
            <a:chOff x="685800" y="4495800"/>
            <a:chExt cx="3352800" cy="2118128"/>
          </a:xfrm>
        </p:grpSpPr>
        <p:sp>
          <p:nvSpPr>
            <p:cNvPr id="2" name="Oval 1"/>
            <p:cNvSpPr/>
            <p:nvPr/>
          </p:nvSpPr>
          <p:spPr>
            <a:xfrm>
              <a:off x="1828800" y="4495800"/>
              <a:ext cx="2209800" cy="1600200"/>
            </a:xfrm>
            <a:prstGeom prst="ellipse">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 name="TextBox 4"/>
            <p:cNvSpPr txBox="1"/>
            <p:nvPr/>
          </p:nvSpPr>
          <p:spPr>
            <a:xfrm>
              <a:off x="685800" y="6244596"/>
              <a:ext cx="2526654" cy="369332"/>
            </a:xfrm>
            <a:prstGeom prst="rect">
              <a:avLst/>
            </a:prstGeom>
            <a:noFill/>
          </p:spPr>
          <p:txBody>
            <a:bodyPr wrap="none" rtlCol="0">
              <a:spAutoFit/>
            </a:bodyPr>
            <a:lstStyle/>
            <a:p>
              <a:r>
                <a:rPr lang="en-US" dirty="0" err="1" smtClean="0"/>
                <a:t>minhash</a:t>
              </a:r>
              <a:r>
                <a:rPr lang="en-US" dirty="0"/>
                <a:t>(x) </a:t>
              </a:r>
              <a:r>
                <a:rPr lang="en-US" dirty="0">
                  <a:sym typeface="Symbol" pitchFamily="18" charset="2"/>
                </a:rPr>
                <a:t></a:t>
              </a:r>
              <a:r>
                <a:rPr lang="en-US" dirty="0" smtClean="0"/>
                <a:t> </a:t>
              </a:r>
              <a:r>
                <a:rPr lang="en-US" dirty="0" err="1" smtClean="0"/>
                <a:t>minhash</a:t>
              </a:r>
              <a:r>
                <a:rPr lang="en-US" dirty="0" smtClean="0"/>
                <a:t>(z)</a:t>
              </a:r>
              <a:endParaRPr lang="en-US" dirty="0"/>
            </a:p>
          </p:txBody>
        </p:sp>
      </p:grpSp>
      <p:grpSp>
        <p:nvGrpSpPr>
          <p:cNvPr id="11" name="Group 10"/>
          <p:cNvGrpSpPr/>
          <p:nvPr/>
        </p:nvGrpSpPr>
        <p:grpSpPr>
          <a:xfrm>
            <a:off x="3212454" y="4435733"/>
            <a:ext cx="2971800" cy="2211969"/>
            <a:chOff x="3212454" y="4435733"/>
            <a:chExt cx="2971800" cy="2211969"/>
          </a:xfrm>
        </p:grpSpPr>
        <p:sp>
          <p:nvSpPr>
            <p:cNvPr id="6" name="Oval 5"/>
            <p:cNvSpPr/>
            <p:nvPr/>
          </p:nvSpPr>
          <p:spPr>
            <a:xfrm>
              <a:off x="3212454" y="4435733"/>
              <a:ext cx="2667000" cy="1660267"/>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TextBox 9"/>
            <p:cNvSpPr txBox="1"/>
            <p:nvPr/>
          </p:nvSpPr>
          <p:spPr>
            <a:xfrm>
              <a:off x="3657600" y="6278370"/>
              <a:ext cx="2526654" cy="369332"/>
            </a:xfrm>
            <a:prstGeom prst="rect">
              <a:avLst/>
            </a:prstGeom>
            <a:noFill/>
          </p:spPr>
          <p:txBody>
            <a:bodyPr wrap="none" rtlCol="0">
              <a:spAutoFit/>
            </a:bodyPr>
            <a:lstStyle/>
            <a:p>
              <a:r>
                <a:rPr lang="en-US" dirty="0" err="1" smtClean="0"/>
                <a:t>minhash</a:t>
              </a:r>
              <a:r>
                <a:rPr lang="en-US" dirty="0" smtClean="0"/>
                <a:t>(z) </a:t>
              </a:r>
              <a:r>
                <a:rPr lang="en-US" dirty="0">
                  <a:sym typeface="Symbol" pitchFamily="18" charset="2"/>
                </a:rPr>
                <a:t></a:t>
              </a:r>
              <a:r>
                <a:rPr lang="en-US" dirty="0" smtClean="0"/>
                <a:t> </a:t>
              </a:r>
              <a:r>
                <a:rPr lang="en-US" dirty="0" err="1" smtClean="0"/>
                <a:t>minhash</a:t>
              </a:r>
              <a:r>
                <a:rPr lang="en-US" dirty="0" smtClean="0"/>
                <a:t>(y)</a:t>
              </a:r>
              <a:endParaRPr lang="en-US" dirty="0"/>
            </a:p>
          </p:txBody>
        </p:sp>
      </p:grpSp>
      <p:sp>
        <p:nvSpPr>
          <p:cNvPr id="8" name="Oval 7"/>
          <p:cNvSpPr/>
          <p:nvPr/>
        </p:nvSpPr>
        <p:spPr>
          <a:xfrm>
            <a:off x="2438400" y="4876800"/>
            <a:ext cx="3124200" cy="914400"/>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err="1" smtClean="0"/>
              <a:t>minhash</a:t>
            </a:r>
            <a:r>
              <a:rPr lang="en-US" dirty="0" smtClean="0"/>
              <a:t>(x) </a:t>
            </a:r>
            <a:r>
              <a:rPr lang="en-US" dirty="0">
                <a:sym typeface="Symbol" pitchFamily="18" charset="2"/>
              </a:rPr>
              <a:t></a:t>
            </a:r>
            <a:r>
              <a:rPr lang="en-US" dirty="0"/>
              <a:t> </a:t>
            </a:r>
            <a:r>
              <a:rPr lang="en-US" dirty="0" err="1"/>
              <a:t>minhash</a:t>
            </a:r>
            <a:r>
              <a:rPr lang="en-US" dirty="0"/>
              <a:t>(y</a:t>
            </a:r>
            <a:endParaRPr lang="en-US" dirty="0">
              <a:noFill/>
            </a:endParaRPr>
          </a:p>
        </p:txBody>
      </p:sp>
    </p:spTree>
    <p:extLst>
      <p:ext uri="{BB962C8B-B14F-4D97-AF65-F5344CB8AC3E}">
        <p14:creationId xmlns:p14="http://schemas.microsoft.com/office/powerpoint/2010/main" val="160193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99DA35D-E3C2-44A2-88D3-381D0FCD81EE}" type="slidenum">
              <a:rPr lang="en-US"/>
              <a:pPr/>
              <a:t>11</a:t>
            </a:fld>
            <a:endParaRPr lang="en-US"/>
          </a:p>
        </p:txBody>
      </p:sp>
      <p:sp>
        <p:nvSpPr>
          <p:cNvPr id="20482" name="Rectangle 2"/>
          <p:cNvSpPr>
            <a:spLocks noGrp="1" noChangeArrowheads="1"/>
          </p:cNvSpPr>
          <p:nvPr>
            <p:ph type="title"/>
          </p:nvPr>
        </p:nvSpPr>
        <p:spPr/>
        <p:txBody>
          <a:bodyPr/>
          <a:lstStyle/>
          <a:p>
            <a:r>
              <a:rPr lang="en-US"/>
              <a:t>Cosine Distance</a:t>
            </a:r>
          </a:p>
        </p:txBody>
      </p:sp>
      <p:sp>
        <p:nvSpPr>
          <p:cNvPr id="20483" name="Rectangle 3"/>
          <p:cNvSpPr>
            <a:spLocks noGrp="1" noChangeArrowheads="1"/>
          </p:cNvSpPr>
          <p:nvPr>
            <p:ph type="body" idx="1"/>
          </p:nvPr>
        </p:nvSpPr>
        <p:spPr>
          <a:xfrm>
            <a:off x="381000" y="1371600"/>
            <a:ext cx="7772400" cy="4343400"/>
          </a:xfrm>
        </p:spPr>
        <p:txBody>
          <a:bodyPr/>
          <a:lstStyle/>
          <a:p>
            <a:r>
              <a:rPr lang="en-US" dirty="0"/>
              <a:t>Think of a point as a vector from the origin (0,0,…,0) to its location.</a:t>
            </a:r>
          </a:p>
          <a:p>
            <a:r>
              <a:rPr lang="en-US" dirty="0"/>
              <a:t>Two points’ vectors make an angle, whose cosine is the normalized dot-product of the vectors: p</a:t>
            </a:r>
            <a:r>
              <a:rPr lang="en-US" baseline="-25000" dirty="0"/>
              <a:t>1</a:t>
            </a:r>
            <a:r>
              <a:rPr lang="en-US" dirty="0"/>
              <a:t>.p</a:t>
            </a:r>
            <a:r>
              <a:rPr lang="en-US" baseline="-25000" dirty="0"/>
              <a:t>2</a:t>
            </a:r>
            <a:r>
              <a:rPr lang="en-US" dirty="0"/>
              <a:t>/|p</a:t>
            </a:r>
            <a:r>
              <a:rPr lang="en-US" baseline="-25000" dirty="0"/>
              <a:t>2</a:t>
            </a:r>
            <a:r>
              <a:rPr lang="en-US" dirty="0"/>
              <a:t>||p</a:t>
            </a:r>
            <a:r>
              <a:rPr lang="en-US" baseline="-25000" dirty="0"/>
              <a:t>1</a:t>
            </a:r>
            <a:r>
              <a:rPr lang="en-US" dirty="0"/>
              <a:t>|.</a:t>
            </a:r>
          </a:p>
          <a:p>
            <a:pPr lvl="1"/>
            <a:r>
              <a:rPr lang="en-US" dirty="0">
                <a:solidFill>
                  <a:srgbClr val="33CC33"/>
                </a:solidFill>
              </a:rPr>
              <a:t>Example</a:t>
            </a:r>
            <a:r>
              <a:rPr lang="en-US" dirty="0"/>
              <a:t>: p</a:t>
            </a:r>
            <a:r>
              <a:rPr lang="en-US" baseline="-25000" dirty="0"/>
              <a:t>1</a:t>
            </a:r>
            <a:r>
              <a:rPr lang="en-US" dirty="0"/>
              <a:t> = 00111; p</a:t>
            </a:r>
            <a:r>
              <a:rPr lang="en-US" baseline="-25000" dirty="0"/>
              <a:t>2</a:t>
            </a:r>
            <a:r>
              <a:rPr lang="en-US" dirty="0"/>
              <a:t> = 10011.</a:t>
            </a:r>
          </a:p>
          <a:p>
            <a:pPr lvl="1"/>
            <a:r>
              <a:rPr lang="en-US" dirty="0"/>
              <a:t>p</a:t>
            </a:r>
            <a:r>
              <a:rPr lang="en-US" baseline="-25000" dirty="0"/>
              <a:t>1</a:t>
            </a:r>
            <a:r>
              <a:rPr lang="en-US" dirty="0"/>
              <a:t>.p</a:t>
            </a:r>
            <a:r>
              <a:rPr lang="en-US" baseline="-25000" dirty="0"/>
              <a:t>2</a:t>
            </a:r>
            <a:r>
              <a:rPr lang="en-US" dirty="0"/>
              <a:t> = 2; |p</a:t>
            </a:r>
            <a:r>
              <a:rPr lang="en-US" baseline="-25000" dirty="0"/>
              <a:t>1</a:t>
            </a:r>
            <a:r>
              <a:rPr lang="en-US" dirty="0"/>
              <a:t>| = |p</a:t>
            </a:r>
            <a:r>
              <a:rPr lang="en-US" baseline="-25000" dirty="0"/>
              <a:t>2</a:t>
            </a:r>
            <a:r>
              <a:rPr lang="en-US" dirty="0"/>
              <a:t>| = </a:t>
            </a:r>
            <a:r>
              <a:rPr lang="en-US" dirty="0">
                <a:sym typeface="Symbol" pitchFamily="18" charset="2"/>
              </a:rPr>
              <a:t></a:t>
            </a:r>
            <a:r>
              <a:rPr lang="en-US" dirty="0"/>
              <a:t>3.</a:t>
            </a:r>
          </a:p>
          <a:p>
            <a:pPr lvl="1"/>
            <a:r>
              <a:rPr lang="en-US" dirty="0" err="1"/>
              <a:t>cos</a:t>
            </a:r>
            <a:r>
              <a:rPr lang="en-US" dirty="0"/>
              <a:t>(</a:t>
            </a:r>
            <a:r>
              <a:rPr lang="en-US" dirty="0">
                <a:latin typeface="WP Greek Century" pitchFamily="2" charset="2"/>
                <a:sym typeface="Symbol" pitchFamily="18" charset="2"/>
              </a:rPr>
              <a:t></a:t>
            </a:r>
            <a:r>
              <a:rPr lang="en-US" dirty="0"/>
              <a:t>) = 2/3; </a:t>
            </a:r>
            <a:r>
              <a:rPr lang="en-US" dirty="0">
                <a:latin typeface="WP Greek Century" pitchFamily="2" charset="2"/>
                <a:sym typeface="Symbol" pitchFamily="18" charset="2"/>
              </a:rPr>
              <a:t></a:t>
            </a:r>
            <a:r>
              <a:rPr lang="en-US" dirty="0"/>
              <a:t> is about 48 degrees.</a:t>
            </a:r>
          </a:p>
        </p:txBody>
      </p:sp>
      <p:sp>
        <p:nvSpPr>
          <p:cNvPr id="20484" name="Line 4"/>
          <p:cNvSpPr>
            <a:spLocks noChangeShapeType="1"/>
          </p:cNvSpPr>
          <p:nvPr/>
        </p:nvSpPr>
        <p:spPr bwMode="auto">
          <a:xfrm>
            <a:off x="4686300" y="4495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9462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41004D-8ADA-4272-A339-94F3A1566EE3}" type="slidenum">
              <a:rPr lang="en-US"/>
              <a:pPr/>
              <a:t>12</a:t>
            </a:fld>
            <a:endParaRPr lang="en-US"/>
          </a:p>
        </p:txBody>
      </p:sp>
      <p:sp>
        <p:nvSpPr>
          <p:cNvPr id="23554" name="Rectangle 2"/>
          <p:cNvSpPr>
            <a:spLocks noGrp="1" noChangeArrowheads="1"/>
          </p:cNvSpPr>
          <p:nvPr>
            <p:ph type="title"/>
          </p:nvPr>
        </p:nvSpPr>
        <p:spPr>
          <a:xfrm>
            <a:off x="609600" y="16701"/>
            <a:ext cx="7772400" cy="1143000"/>
          </a:xfrm>
        </p:spPr>
        <p:txBody>
          <a:bodyPr/>
          <a:lstStyle/>
          <a:p>
            <a:r>
              <a:rPr lang="en-US" dirty="0"/>
              <a:t>Edit Distance</a:t>
            </a:r>
          </a:p>
        </p:txBody>
      </p:sp>
      <p:sp>
        <p:nvSpPr>
          <p:cNvPr id="23555" name="Rectangle 3"/>
          <p:cNvSpPr>
            <a:spLocks noGrp="1" noChangeArrowheads="1"/>
          </p:cNvSpPr>
          <p:nvPr>
            <p:ph type="body" idx="1"/>
          </p:nvPr>
        </p:nvSpPr>
        <p:spPr>
          <a:xfrm>
            <a:off x="381000" y="1295400"/>
            <a:ext cx="8458200" cy="4572000"/>
          </a:xfrm>
        </p:spPr>
        <p:txBody>
          <a:bodyPr/>
          <a:lstStyle/>
          <a:p>
            <a:r>
              <a:rPr lang="en-US" dirty="0"/>
              <a:t>The </a:t>
            </a:r>
            <a:r>
              <a:rPr lang="en-US" i="1" dirty="0">
                <a:solidFill>
                  <a:srgbClr val="FF0066"/>
                </a:solidFill>
              </a:rPr>
              <a:t>edit </a:t>
            </a:r>
            <a:r>
              <a:rPr lang="en-US" i="1" dirty="0" smtClean="0">
                <a:solidFill>
                  <a:srgbClr val="FF0066"/>
                </a:solidFill>
              </a:rPr>
              <a:t>distance</a:t>
            </a:r>
            <a:r>
              <a:rPr lang="en-US" dirty="0" smtClean="0"/>
              <a:t> </a:t>
            </a:r>
            <a:r>
              <a:rPr lang="en-US" dirty="0"/>
              <a:t>of two strings is the number of inserts and deletes of characters needed to turn one into the </a:t>
            </a:r>
            <a:r>
              <a:rPr lang="en-US" dirty="0" smtClean="0"/>
              <a:t>other.</a:t>
            </a:r>
          </a:p>
          <a:p>
            <a:r>
              <a:rPr lang="en-US" dirty="0" smtClean="0"/>
              <a:t>An equivalent definition: d(</a:t>
            </a:r>
            <a:r>
              <a:rPr lang="en-US" dirty="0" err="1" smtClean="0"/>
              <a:t>x,y</a:t>
            </a:r>
            <a:r>
              <a:rPr lang="en-US" dirty="0"/>
              <a:t>) = |x| + |y| - 2|LCS(</a:t>
            </a:r>
            <a:r>
              <a:rPr lang="en-US" dirty="0" err="1"/>
              <a:t>x,y</a:t>
            </a:r>
            <a:r>
              <a:rPr lang="en-US" dirty="0"/>
              <a:t>)|.</a:t>
            </a:r>
          </a:p>
          <a:p>
            <a:pPr lvl="1"/>
            <a:r>
              <a:rPr lang="en-US" dirty="0"/>
              <a:t>LCS = </a:t>
            </a:r>
            <a:r>
              <a:rPr lang="en-US" i="1" dirty="0">
                <a:solidFill>
                  <a:srgbClr val="FF0066"/>
                </a:solidFill>
              </a:rPr>
              <a:t>longest common subsequence</a:t>
            </a:r>
            <a:r>
              <a:rPr lang="en-US" dirty="0"/>
              <a:t> = any longest string obtained both by deleting from </a:t>
            </a:r>
            <a:r>
              <a:rPr lang="en-US" i="1" dirty="0" smtClean="0"/>
              <a:t>x</a:t>
            </a:r>
            <a:r>
              <a:rPr lang="en-US" dirty="0" smtClean="0"/>
              <a:t> </a:t>
            </a:r>
            <a:r>
              <a:rPr lang="en-US" dirty="0"/>
              <a:t>and deleting from </a:t>
            </a:r>
            <a:r>
              <a:rPr lang="en-US" i="1" dirty="0"/>
              <a:t>y</a:t>
            </a:r>
            <a:r>
              <a:rPr lang="en-US" dirty="0"/>
              <a:t>.</a:t>
            </a:r>
          </a:p>
        </p:txBody>
      </p:sp>
    </p:spTree>
    <p:extLst>
      <p:ext uri="{BB962C8B-B14F-4D97-AF65-F5344CB8AC3E}">
        <p14:creationId xmlns:p14="http://schemas.microsoft.com/office/powerpoint/2010/main" val="223181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7FD6B0-5655-443B-BDB4-B1AF28F0D712}" type="slidenum">
              <a:rPr lang="en-US"/>
              <a:pPr/>
              <a:t>13</a:t>
            </a:fld>
            <a:endParaRPr lang="en-US"/>
          </a:p>
        </p:txBody>
      </p:sp>
      <p:sp>
        <p:nvSpPr>
          <p:cNvPr id="24578" name="Rectangle 2"/>
          <p:cNvSpPr>
            <a:spLocks noGrp="1" noChangeArrowheads="1"/>
          </p:cNvSpPr>
          <p:nvPr>
            <p:ph type="title"/>
          </p:nvPr>
        </p:nvSpPr>
        <p:spPr/>
        <p:txBody>
          <a:bodyPr/>
          <a:lstStyle/>
          <a:p>
            <a:r>
              <a:rPr lang="en-US" dirty="0" smtClean="0">
                <a:solidFill>
                  <a:srgbClr val="92D050"/>
                </a:solidFill>
              </a:rPr>
              <a:t>Example</a:t>
            </a:r>
            <a:r>
              <a:rPr lang="en-US" dirty="0" smtClean="0">
                <a:solidFill>
                  <a:schemeClr val="accent1">
                    <a:lumMod val="60000"/>
                    <a:lumOff val="40000"/>
                  </a:schemeClr>
                </a:solidFill>
              </a:rPr>
              <a:t>: Edit Distance</a:t>
            </a:r>
            <a:endParaRPr lang="en-US" dirty="0">
              <a:solidFill>
                <a:schemeClr val="accent1">
                  <a:lumMod val="60000"/>
                  <a:lumOff val="40000"/>
                </a:schemeClr>
              </a:solidFill>
            </a:endParaRPr>
          </a:p>
        </p:txBody>
      </p:sp>
      <p:sp>
        <p:nvSpPr>
          <p:cNvPr id="24579" name="Rectangle 3"/>
          <p:cNvSpPr>
            <a:spLocks noGrp="1" noChangeArrowheads="1"/>
          </p:cNvSpPr>
          <p:nvPr>
            <p:ph type="body" idx="1"/>
          </p:nvPr>
        </p:nvSpPr>
        <p:spPr>
          <a:xfrm>
            <a:off x="381000" y="1371600"/>
            <a:ext cx="8153400" cy="4800600"/>
          </a:xfrm>
        </p:spPr>
        <p:txBody>
          <a:bodyPr/>
          <a:lstStyle/>
          <a:p>
            <a:r>
              <a:rPr lang="en-US" i="1" dirty="0"/>
              <a:t>x</a:t>
            </a:r>
            <a:r>
              <a:rPr lang="en-US" dirty="0"/>
              <a:t> = </a:t>
            </a:r>
            <a:r>
              <a:rPr lang="en-US" i="1" dirty="0" err="1">
                <a:solidFill>
                  <a:srgbClr val="FF0066"/>
                </a:solidFill>
              </a:rPr>
              <a:t>abcde</a:t>
            </a:r>
            <a:r>
              <a:rPr lang="en-US" i="1" dirty="0"/>
              <a:t> </a:t>
            </a:r>
            <a:r>
              <a:rPr lang="en-US" dirty="0"/>
              <a:t>; </a:t>
            </a:r>
            <a:r>
              <a:rPr lang="en-US" i="1" dirty="0"/>
              <a:t>y</a:t>
            </a:r>
            <a:r>
              <a:rPr lang="en-US" dirty="0"/>
              <a:t> = </a:t>
            </a:r>
            <a:r>
              <a:rPr lang="en-US" i="1" dirty="0" err="1">
                <a:solidFill>
                  <a:srgbClr val="FF0066"/>
                </a:solidFill>
              </a:rPr>
              <a:t>bcduve</a:t>
            </a:r>
            <a:r>
              <a:rPr lang="en-US" dirty="0"/>
              <a:t>.</a:t>
            </a:r>
          </a:p>
          <a:p>
            <a:r>
              <a:rPr lang="en-US" dirty="0"/>
              <a:t>Turn </a:t>
            </a:r>
            <a:r>
              <a:rPr lang="en-US" i="1" dirty="0" smtClean="0"/>
              <a:t>x</a:t>
            </a:r>
            <a:r>
              <a:rPr lang="en-US" dirty="0" smtClean="0"/>
              <a:t> </a:t>
            </a:r>
            <a:r>
              <a:rPr lang="en-US" dirty="0"/>
              <a:t>into </a:t>
            </a:r>
            <a:r>
              <a:rPr lang="en-US" i="1" dirty="0"/>
              <a:t>y</a:t>
            </a:r>
            <a:r>
              <a:rPr lang="en-US" dirty="0"/>
              <a:t> </a:t>
            </a:r>
            <a:r>
              <a:rPr lang="en-US" dirty="0" smtClean="0"/>
              <a:t>by </a:t>
            </a:r>
            <a:r>
              <a:rPr lang="en-US" dirty="0"/>
              <a:t>deleting </a:t>
            </a:r>
            <a:r>
              <a:rPr lang="en-US" i="1" dirty="0">
                <a:solidFill>
                  <a:srgbClr val="FF0066"/>
                </a:solidFill>
              </a:rPr>
              <a:t>a</a:t>
            </a:r>
            <a:r>
              <a:rPr lang="en-US" dirty="0"/>
              <a:t>, then inserting </a:t>
            </a:r>
            <a:r>
              <a:rPr lang="en-US" i="1" dirty="0" smtClean="0">
                <a:solidFill>
                  <a:srgbClr val="FF0066"/>
                </a:solidFill>
              </a:rPr>
              <a:t>u</a:t>
            </a:r>
            <a:r>
              <a:rPr lang="en-US" dirty="0"/>
              <a:t> </a:t>
            </a:r>
            <a:r>
              <a:rPr lang="en-US" dirty="0" smtClean="0"/>
              <a:t>and </a:t>
            </a:r>
            <a:r>
              <a:rPr lang="en-US" i="1" dirty="0">
                <a:solidFill>
                  <a:srgbClr val="FF0066"/>
                </a:solidFill>
              </a:rPr>
              <a:t>v</a:t>
            </a:r>
            <a:r>
              <a:rPr lang="en-US" dirty="0"/>
              <a:t> </a:t>
            </a:r>
            <a:r>
              <a:rPr lang="en-US" dirty="0" smtClean="0"/>
              <a:t>after </a:t>
            </a:r>
            <a:r>
              <a:rPr lang="en-US" i="1" dirty="0">
                <a:solidFill>
                  <a:srgbClr val="FF0066"/>
                </a:solidFill>
              </a:rPr>
              <a:t>d</a:t>
            </a:r>
            <a:r>
              <a:rPr lang="en-US" dirty="0"/>
              <a:t>.</a:t>
            </a:r>
          </a:p>
          <a:p>
            <a:pPr lvl="1"/>
            <a:r>
              <a:rPr lang="en-US" dirty="0"/>
              <a:t>Edit distance = 3.</a:t>
            </a:r>
          </a:p>
          <a:p>
            <a:r>
              <a:rPr lang="en-US" dirty="0"/>
              <a:t>Or</a:t>
            </a:r>
            <a:r>
              <a:rPr lang="en-US" dirty="0" smtClean="0"/>
              <a:t>, computing edit distance through the LCS, note that </a:t>
            </a:r>
            <a:r>
              <a:rPr lang="en-US" dirty="0"/>
              <a:t>LCS(</a:t>
            </a:r>
            <a:r>
              <a:rPr lang="en-US" dirty="0" err="1"/>
              <a:t>x,y</a:t>
            </a:r>
            <a:r>
              <a:rPr lang="en-US" dirty="0"/>
              <a:t>) = </a:t>
            </a:r>
            <a:r>
              <a:rPr lang="en-US" i="1" dirty="0" err="1">
                <a:solidFill>
                  <a:srgbClr val="FF0066"/>
                </a:solidFill>
              </a:rPr>
              <a:t>bcde</a:t>
            </a:r>
            <a:r>
              <a:rPr lang="en-US" dirty="0"/>
              <a:t>.</a:t>
            </a:r>
          </a:p>
          <a:p>
            <a:r>
              <a:rPr lang="en-US" dirty="0" smtClean="0">
                <a:solidFill>
                  <a:schemeClr val="accent2"/>
                </a:solidFill>
              </a:rPr>
              <a:t>Then:</a:t>
            </a:r>
            <a:r>
              <a:rPr lang="en-US" dirty="0" smtClean="0"/>
              <a:t>|x</a:t>
            </a:r>
            <a:r>
              <a:rPr lang="en-US" dirty="0"/>
              <a:t>| + |y| - 2|LCS(</a:t>
            </a:r>
            <a:r>
              <a:rPr lang="en-US" dirty="0" err="1"/>
              <a:t>x,y</a:t>
            </a:r>
            <a:r>
              <a:rPr lang="en-US" dirty="0"/>
              <a:t>)| </a:t>
            </a:r>
            <a:r>
              <a:rPr lang="en-US" dirty="0" smtClean="0"/>
              <a:t>= </a:t>
            </a:r>
            <a:r>
              <a:rPr lang="en-US" dirty="0"/>
              <a:t>5 + 6 –2*4 = 3 = edit distance.</a:t>
            </a:r>
          </a:p>
        </p:txBody>
      </p:sp>
    </p:spTree>
    <p:extLst>
      <p:ext uri="{BB962C8B-B14F-4D97-AF65-F5344CB8AC3E}">
        <p14:creationId xmlns:p14="http://schemas.microsoft.com/office/powerpoint/2010/main" val="290897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762000"/>
            <a:ext cx="83058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a:solidFill>
                  <a:srgbClr val="CC0000"/>
                </a:solidFill>
              </a:rPr>
              <a:t>LSH Families of Hash Functions</a:t>
            </a: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a:solidFill>
                  <a:srgbClr val="FF9900"/>
                </a:solidFill>
              </a:rPr>
              <a:t>Definition</a:t>
            </a:r>
            <a:br>
              <a:rPr lang="en-US" sz="3600" dirty="0">
                <a:solidFill>
                  <a:srgbClr val="FF9900"/>
                </a:solidFill>
              </a:rPr>
            </a:br>
            <a:r>
              <a:rPr lang="en-US" sz="3600" dirty="0">
                <a:solidFill>
                  <a:srgbClr val="FF9900"/>
                </a:solidFill>
              </a:rPr>
              <a:t>Combining hash functions</a:t>
            </a:r>
            <a:br>
              <a:rPr lang="en-US" sz="3600" dirty="0">
                <a:solidFill>
                  <a:srgbClr val="FF9900"/>
                </a:solidFill>
              </a:rPr>
            </a:br>
            <a:r>
              <a:rPr lang="en-US" sz="3600" dirty="0">
                <a:solidFill>
                  <a:srgbClr val="FF9900"/>
                </a:solidFill>
              </a:rPr>
              <a:t>Making steep S-Curves</a:t>
            </a:r>
          </a:p>
        </p:txBody>
      </p:sp>
    </p:spTree>
    <p:extLst>
      <p:ext uri="{BB962C8B-B14F-4D97-AF65-F5344CB8AC3E}">
        <p14:creationId xmlns:p14="http://schemas.microsoft.com/office/powerpoint/2010/main" val="9326333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Functions Decide Equality</a:t>
            </a:r>
            <a:endParaRPr lang="en-US" dirty="0"/>
          </a:p>
        </p:txBody>
      </p:sp>
      <p:sp>
        <p:nvSpPr>
          <p:cNvPr id="3" name="Content Placeholder 2"/>
          <p:cNvSpPr>
            <a:spLocks noGrp="1"/>
          </p:cNvSpPr>
          <p:nvPr>
            <p:ph idx="1"/>
          </p:nvPr>
        </p:nvSpPr>
        <p:spPr/>
        <p:txBody>
          <a:bodyPr/>
          <a:lstStyle/>
          <a:p>
            <a:r>
              <a:rPr lang="en-US" dirty="0" smtClean="0"/>
              <a:t>There is a subtlety about what a “hash function” is, in the context of LSH families.</a:t>
            </a:r>
          </a:p>
          <a:p>
            <a:r>
              <a:rPr lang="en-US" dirty="0" smtClean="0"/>
              <a:t>A hash function h really takes two elements x and y, and returns a decision whether x and y are candidates for comparison.</a:t>
            </a:r>
          </a:p>
          <a:p>
            <a:r>
              <a:rPr lang="en-US" dirty="0" smtClean="0">
                <a:solidFill>
                  <a:srgbClr val="00B050"/>
                </a:solidFill>
              </a:rPr>
              <a:t>Example</a:t>
            </a:r>
            <a:r>
              <a:rPr lang="en-US" dirty="0" smtClean="0"/>
              <a:t>: the family of </a:t>
            </a:r>
            <a:r>
              <a:rPr lang="en-US" dirty="0" err="1" smtClean="0"/>
              <a:t>minhash</a:t>
            </a:r>
            <a:r>
              <a:rPr lang="en-US" dirty="0" smtClean="0"/>
              <a:t> functions computes </a:t>
            </a:r>
            <a:r>
              <a:rPr lang="en-US" dirty="0" err="1" smtClean="0"/>
              <a:t>minhash</a:t>
            </a:r>
            <a:r>
              <a:rPr lang="en-US" dirty="0" smtClean="0"/>
              <a:t> values and says “yes” </a:t>
            </a:r>
            <a:r>
              <a:rPr lang="en-US" dirty="0" err="1" smtClean="0"/>
              <a:t>iff</a:t>
            </a:r>
            <a:r>
              <a:rPr lang="en-US" dirty="0" smtClean="0"/>
              <a:t> they are the same.</a:t>
            </a:r>
          </a:p>
          <a:p>
            <a:r>
              <a:rPr lang="en-US" dirty="0" smtClean="0">
                <a:solidFill>
                  <a:srgbClr val="0000FF"/>
                </a:solidFill>
              </a:rPr>
              <a:t>Shorthand</a:t>
            </a:r>
            <a:r>
              <a:rPr lang="en-US" dirty="0" smtClean="0"/>
              <a:t>: “h(x) = h(y)” means h says “yes” for pair of elements x and 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15</a:t>
            </a:fld>
            <a:endParaRPr lang="en-US">
              <a:solidFill>
                <a:prstClr val="black">
                  <a:tint val="95000"/>
                </a:prstClr>
              </a:solidFill>
            </a:endParaRPr>
          </a:p>
        </p:txBody>
      </p:sp>
    </p:spTree>
    <p:extLst>
      <p:ext uri="{BB962C8B-B14F-4D97-AF65-F5344CB8AC3E}">
        <p14:creationId xmlns:p14="http://schemas.microsoft.com/office/powerpoint/2010/main" val="210004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F22DE9-CE71-4D0A-997B-09CD9830E336}" type="slidenum">
              <a:rPr lang="en-US"/>
              <a:pPr/>
              <a:t>16</a:t>
            </a:fld>
            <a:endParaRPr lang="en-US"/>
          </a:p>
        </p:txBody>
      </p:sp>
      <p:sp>
        <p:nvSpPr>
          <p:cNvPr id="29698" name="Rectangle 2"/>
          <p:cNvSpPr>
            <a:spLocks noGrp="1" noChangeArrowheads="1"/>
          </p:cNvSpPr>
          <p:nvPr>
            <p:ph type="title"/>
          </p:nvPr>
        </p:nvSpPr>
        <p:spPr>
          <a:xfrm>
            <a:off x="533400" y="0"/>
            <a:ext cx="8610600" cy="1143000"/>
          </a:xfrm>
        </p:spPr>
        <p:txBody>
          <a:bodyPr/>
          <a:lstStyle/>
          <a:p>
            <a:r>
              <a:rPr lang="en-US" dirty="0" smtClean="0"/>
              <a:t>LSH </a:t>
            </a:r>
            <a:r>
              <a:rPr lang="en-US" dirty="0"/>
              <a:t>Families </a:t>
            </a:r>
            <a:r>
              <a:rPr lang="en-US" dirty="0" smtClean="0"/>
              <a:t>Defined</a:t>
            </a:r>
            <a:endParaRPr lang="en-US" dirty="0"/>
          </a:p>
        </p:txBody>
      </p:sp>
      <p:sp>
        <p:nvSpPr>
          <p:cNvPr id="29699" name="Rectangle 3"/>
          <p:cNvSpPr>
            <a:spLocks noGrp="1" noChangeArrowheads="1"/>
          </p:cNvSpPr>
          <p:nvPr>
            <p:ph type="body" idx="1"/>
          </p:nvPr>
        </p:nvSpPr>
        <p:spPr>
          <a:xfrm>
            <a:off x="457200" y="1295400"/>
            <a:ext cx="8458200" cy="4724400"/>
          </a:xfrm>
        </p:spPr>
        <p:txBody>
          <a:bodyPr/>
          <a:lstStyle/>
          <a:p>
            <a:pPr marL="609600" indent="-609600"/>
            <a:r>
              <a:rPr lang="en-US" dirty="0"/>
              <a:t>Suppose we have a space </a:t>
            </a:r>
            <a:r>
              <a:rPr lang="en-US" i="1" dirty="0" smtClean="0"/>
              <a:t>S</a:t>
            </a:r>
            <a:r>
              <a:rPr lang="en-US" dirty="0" smtClean="0"/>
              <a:t> </a:t>
            </a:r>
            <a:r>
              <a:rPr lang="en-US" dirty="0"/>
              <a:t>of points with a distance measure </a:t>
            </a:r>
            <a:r>
              <a:rPr lang="en-US" i="1" dirty="0"/>
              <a:t>d</a:t>
            </a:r>
            <a:r>
              <a:rPr lang="en-US" dirty="0"/>
              <a:t>.</a:t>
            </a:r>
          </a:p>
          <a:p>
            <a:pPr marL="609600" indent="-609600"/>
            <a:r>
              <a:rPr lang="en-US" dirty="0"/>
              <a:t>A family </a:t>
            </a:r>
            <a:r>
              <a:rPr lang="en-US" b="1" dirty="0"/>
              <a:t>H</a:t>
            </a:r>
            <a:r>
              <a:rPr lang="en-US" dirty="0"/>
              <a:t> of hash functions is said to be </a:t>
            </a:r>
            <a:r>
              <a:rPr lang="en-US" dirty="0">
                <a:solidFill>
                  <a:srgbClr val="FF0066"/>
                </a:solidFill>
              </a:rPr>
              <a:t>(</a:t>
            </a:r>
            <a:r>
              <a:rPr lang="en-US" i="1" dirty="0">
                <a:solidFill>
                  <a:srgbClr val="FF0066"/>
                </a:solidFill>
              </a:rPr>
              <a:t>d</a:t>
            </a:r>
            <a:r>
              <a:rPr lang="en-US" baseline="-25000" dirty="0">
                <a:solidFill>
                  <a:srgbClr val="FF0066"/>
                </a:solidFill>
              </a:rPr>
              <a:t>1</a:t>
            </a:r>
            <a:r>
              <a:rPr lang="en-US" dirty="0">
                <a:solidFill>
                  <a:srgbClr val="FF0066"/>
                </a:solidFill>
              </a:rPr>
              <a:t>,</a:t>
            </a:r>
            <a:r>
              <a:rPr lang="en-US" i="1" dirty="0">
                <a:solidFill>
                  <a:srgbClr val="FF0066"/>
                </a:solidFill>
              </a:rPr>
              <a:t>d</a:t>
            </a:r>
            <a:r>
              <a:rPr lang="en-US" baseline="-25000" dirty="0">
                <a:solidFill>
                  <a:srgbClr val="FF0066"/>
                </a:solidFill>
              </a:rPr>
              <a:t>2</a:t>
            </a:r>
            <a:r>
              <a:rPr lang="en-US" dirty="0">
                <a:solidFill>
                  <a:srgbClr val="FF0066"/>
                </a:solidFill>
              </a:rPr>
              <a:t>,</a:t>
            </a:r>
            <a:r>
              <a:rPr lang="en-US" i="1" dirty="0">
                <a:solidFill>
                  <a:srgbClr val="FF0066"/>
                </a:solidFill>
              </a:rPr>
              <a:t>p</a:t>
            </a:r>
            <a:r>
              <a:rPr lang="en-US" baseline="-25000" dirty="0">
                <a:solidFill>
                  <a:srgbClr val="FF0066"/>
                </a:solidFill>
              </a:rPr>
              <a:t>1</a:t>
            </a:r>
            <a:r>
              <a:rPr lang="en-US" dirty="0">
                <a:solidFill>
                  <a:srgbClr val="FF0066"/>
                </a:solidFill>
              </a:rPr>
              <a:t>,</a:t>
            </a:r>
            <a:r>
              <a:rPr lang="en-US" i="1" dirty="0">
                <a:solidFill>
                  <a:srgbClr val="FF0066"/>
                </a:solidFill>
              </a:rPr>
              <a:t>p</a:t>
            </a:r>
            <a:r>
              <a:rPr lang="en-US" baseline="-25000" dirty="0">
                <a:solidFill>
                  <a:srgbClr val="FF0066"/>
                </a:solidFill>
              </a:rPr>
              <a:t>2</a:t>
            </a:r>
            <a:r>
              <a:rPr lang="en-US" dirty="0">
                <a:solidFill>
                  <a:srgbClr val="FF0066"/>
                </a:solidFill>
              </a:rPr>
              <a:t>)-</a:t>
            </a:r>
            <a:r>
              <a:rPr lang="en-US" i="1" dirty="0" smtClean="0">
                <a:solidFill>
                  <a:srgbClr val="FF0066"/>
                </a:solidFill>
              </a:rPr>
              <a:t>sensitive</a:t>
            </a:r>
            <a:r>
              <a:rPr lang="en-US" dirty="0"/>
              <a:t> </a:t>
            </a:r>
            <a:r>
              <a:rPr lang="en-US" dirty="0" smtClean="0"/>
              <a:t>if </a:t>
            </a:r>
            <a:r>
              <a:rPr lang="en-US" dirty="0"/>
              <a:t>for any </a:t>
            </a:r>
            <a:r>
              <a:rPr lang="en-US" i="1" dirty="0" smtClean="0"/>
              <a:t>x</a:t>
            </a:r>
            <a:r>
              <a:rPr lang="en-US" dirty="0" smtClean="0"/>
              <a:t> </a:t>
            </a:r>
            <a:r>
              <a:rPr lang="en-US" dirty="0"/>
              <a:t>and </a:t>
            </a:r>
            <a:r>
              <a:rPr lang="en-US" i="1" dirty="0" smtClean="0"/>
              <a:t>y</a:t>
            </a:r>
            <a:r>
              <a:rPr lang="en-US" dirty="0" smtClean="0"/>
              <a:t> </a:t>
            </a:r>
            <a:r>
              <a:rPr lang="en-US" dirty="0"/>
              <a:t>in </a:t>
            </a:r>
            <a:r>
              <a:rPr lang="en-US" i="1" dirty="0" smtClean="0"/>
              <a:t>S</a:t>
            </a:r>
            <a:r>
              <a:rPr lang="en-US" dirty="0" smtClean="0"/>
              <a:t>:</a:t>
            </a:r>
            <a:endParaRPr lang="en-US" dirty="0"/>
          </a:p>
          <a:p>
            <a:pPr marL="990600" lvl="1" indent="-533400">
              <a:buFont typeface="Monotype Sorts" pitchFamily="2" charset="2"/>
              <a:buAutoNum type="arabicPeriod"/>
            </a:pPr>
            <a:r>
              <a:rPr lang="en-US" dirty="0"/>
              <a:t>If d(</a:t>
            </a:r>
            <a:r>
              <a:rPr lang="en-US" dirty="0" err="1"/>
              <a:t>x,y</a:t>
            </a:r>
            <a:r>
              <a:rPr lang="en-US" dirty="0"/>
              <a:t>) </a:t>
            </a:r>
            <a:r>
              <a:rPr lang="en-US" u="sng" dirty="0"/>
              <a:t>&lt;</a:t>
            </a:r>
            <a:r>
              <a:rPr lang="en-US" dirty="0"/>
              <a:t> d</a:t>
            </a:r>
            <a:r>
              <a:rPr lang="en-US" baseline="-25000" dirty="0"/>
              <a:t>1</a:t>
            </a:r>
            <a:r>
              <a:rPr lang="en-US" dirty="0"/>
              <a:t>, then </a:t>
            </a:r>
            <a:r>
              <a:rPr lang="en-US" dirty="0" smtClean="0"/>
              <a:t>the probability </a:t>
            </a:r>
            <a:r>
              <a:rPr lang="en-US" dirty="0"/>
              <a:t>over all </a:t>
            </a:r>
            <a:r>
              <a:rPr lang="en-US" i="1" dirty="0" smtClean="0"/>
              <a:t>h</a:t>
            </a:r>
            <a:r>
              <a:rPr lang="en-US" dirty="0" smtClean="0"/>
              <a:t> </a:t>
            </a:r>
            <a:r>
              <a:rPr lang="en-US" dirty="0"/>
              <a:t>in </a:t>
            </a:r>
            <a:r>
              <a:rPr lang="en-US" b="1" dirty="0"/>
              <a:t>H</a:t>
            </a:r>
            <a:r>
              <a:rPr lang="en-US" dirty="0"/>
              <a:t>, that h(x) = h(y) is at least p</a:t>
            </a:r>
            <a:r>
              <a:rPr lang="en-US" baseline="-25000" dirty="0"/>
              <a:t>1</a:t>
            </a:r>
            <a:r>
              <a:rPr lang="en-US" dirty="0"/>
              <a:t>.</a:t>
            </a:r>
          </a:p>
          <a:p>
            <a:pPr marL="990600" lvl="1" indent="-533400">
              <a:buFont typeface="Monotype Sorts" pitchFamily="2" charset="2"/>
              <a:buAutoNum type="arabicPeriod"/>
            </a:pPr>
            <a:r>
              <a:rPr lang="en-US" dirty="0"/>
              <a:t>If d(</a:t>
            </a:r>
            <a:r>
              <a:rPr lang="en-US" dirty="0" err="1"/>
              <a:t>x,y</a:t>
            </a:r>
            <a:r>
              <a:rPr lang="en-US" dirty="0"/>
              <a:t>) </a:t>
            </a:r>
            <a:r>
              <a:rPr lang="en-US" u="sng" dirty="0"/>
              <a:t>&gt;</a:t>
            </a:r>
            <a:r>
              <a:rPr lang="en-US" dirty="0"/>
              <a:t> d</a:t>
            </a:r>
            <a:r>
              <a:rPr lang="en-US" baseline="-25000" dirty="0"/>
              <a:t>2</a:t>
            </a:r>
            <a:r>
              <a:rPr lang="en-US" dirty="0"/>
              <a:t>, then </a:t>
            </a:r>
            <a:r>
              <a:rPr lang="en-US" dirty="0" smtClean="0"/>
              <a:t>the probability </a:t>
            </a:r>
            <a:r>
              <a:rPr lang="en-US" dirty="0"/>
              <a:t>over all </a:t>
            </a:r>
            <a:r>
              <a:rPr lang="en-US" i="1" dirty="0"/>
              <a:t>h</a:t>
            </a:r>
            <a:r>
              <a:rPr lang="en-US" dirty="0"/>
              <a:t> </a:t>
            </a:r>
            <a:r>
              <a:rPr lang="en-US" dirty="0" smtClean="0"/>
              <a:t>in </a:t>
            </a:r>
            <a:r>
              <a:rPr lang="en-US" b="1" dirty="0"/>
              <a:t>H</a:t>
            </a:r>
            <a:r>
              <a:rPr lang="en-US" dirty="0"/>
              <a:t>, that h(x) = h(y) is at most p</a:t>
            </a:r>
            <a:r>
              <a:rPr lang="en-US" baseline="-25000" dirty="0"/>
              <a:t>2</a:t>
            </a:r>
            <a:r>
              <a:rPr lang="en-US" dirty="0"/>
              <a:t>.</a:t>
            </a:r>
          </a:p>
        </p:txBody>
      </p:sp>
    </p:spTree>
    <p:extLst>
      <p:ext uri="{BB962C8B-B14F-4D97-AF65-F5344CB8AC3E}">
        <p14:creationId xmlns:p14="http://schemas.microsoft.com/office/powerpoint/2010/main" val="91115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CEB17BA-0189-4A90-A218-52186A2275DA}" type="slidenum">
              <a:rPr lang="en-US"/>
              <a:pPr/>
              <a:t>17</a:t>
            </a:fld>
            <a:endParaRPr lang="en-US"/>
          </a:p>
        </p:txBody>
      </p:sp>
      <p:sp>
        <p:nvSpPr>
          <p:cNvPr id="56322" name="Rectangle 2"/>
          <p:cNvSpPr>
            <a:spLocks noGrp="1" noChangeArrowheads="1"/>
          </p:cNvSpPr>
          <p:nvPr>
            <p:ph type="title"/>
          </p:nvPr>
        </p:nvSpPr>
        <p:spPr/>
        <p:txBody>
          <a:bodyPr/>
          <a:lstStyle/>
          <a:p>
            <a:r>
              <a:rPr lang="en-US" dirty="0"/>
              <a:t>LS Families: </a:t>
            </a:r>
            <a:r>
              <a:rPr lang="en-US" dirty="0">
                <a:solidFill>
                  <a:srgbClr val="00B0F0"/>
                </a:solidFill>
              </a:rPr>
              <a:t>Illustration</a:t>
            </a:r>
            <a:r>
              <a:rPr lang="en-US" dirty="0"/>
              <a:t> </a:t>
            </a:r>
          </a:p>
        </p:txBody>
      </p:sp>
      <p:sp>
        <p:nvSpPr>
          <p:cNvPr id="56323" name="Line 3"/>
          <p:cNvSpPr>
            <a:spLocks noChangeShapeType="1"/>
          </p:cNvSpPr>
          <p:nvPr/>
        </p:nvSpPr>
        <p:spPr bwMode="auto">
          <a:xfrm>
            <a:off x="1371600" y="4800600"/>
            <a:ext cx="594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4" name="Line 4"/>
          <p:cNvSpPr>
            <a:spLocks noChangeShapeType="1"/>
          </p:cNvSpPr>
          <p:nvPr/>
        </p:nvSpPr>
        <p:spPr bwMode="auto">
          <a:xfrm flipH="1">
            <a:off x="3200400" y="1295400"/>
            <a:ext cx="37358" cy="3733800"/>
          </a:xfrm>
          <a:prstGeom prst="line">
            <a:avLst/>
          </a:prstGeom>
          <a:noFill/>
          <a:ln w="9525">
            <a:solidFill>
              <a:schemeClr val="tx1"/>
            </a:solidFill>
            <a:prstDash val="sysDash"/>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5" name="Line 5"/>
          <p:cNvSpPr>
            <a:spLocks noChangeShapeType="1"/>
          </p:cNvSpPr>
          <p:nvPr/>
        </p:nvSpPr>
        <p:spPr bwMode="auto">
          <a:xfrm flipH="1">
            <a:off x="4724400" y="1295400"/>
            <a:ext cx="10438" cy="3733800"/>
          </a:xfrm>
          <a:prstGeom prst="line">
            <a:avLst/>
          </a:prstGeom>
          <a:noFill/>
          <a:ln w="9525">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6" name="Text Box 6"/>
          <p:cNvSpPr txBox="1">
            <a:spLocks noChangeArrowheads="1"/>
          </p:cNvSpPr>
          <p:nvPr/>
        </p:nvSpPr>
        <p:spPr bwMode="auto">
          <a:xfrm>
            <a:off x="2955925" y="5035550"/>
            <a:ext cx="414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d</a:t>
            </a:r>
            <a:r>
              <a:rPr lang="en-US" baseline="-25000"/>
              <a:t>1</a:t>
            </a:r>
          </a:p>
        </p:txBody>
      </p:sp>
      <p:sp>
        <p:nvSpPr>
          <p:cNvPr id="56327" name="Text Box 7"/>
          <p:cNvSpPr txBox="1">
            <a:spLocks noChangeArrowheads="1"/>
          </p:cNvSpPr>
          <p:nvPr/>
        </p:nvSpPr>
        <p:spPr bwMode="auto">
          <a:xfrm>
            <a:off x="4495800" y="5029200"/>
            <a:ext cx="414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d</a:t>
            </a:r>
            <a:r>
              <a:rPr lang="en-US" baseline="-25000"/>
              <a:t>2</a:t>
            </a:r>
          </a:p>
        </p:txBody>
      </p:sp>
      <p:sp>
        <p:nvSpPr>
          <p:cNvPr id="56328" name="Text Box 8"/>
          <p:cNvSpPr txBox="1">
            <a:spLocks noChangeArrowheads="1"/>
          </p:cNvSpPr>
          <p:nvPr/>
        </p:nvSpPr>
        <p:spPr bwMode="auto">
          <a:xfrm>
            <a:off x="1584325" y="2901950"/>
            <a:ext cx="14462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High</a:t>
            </a:r>
          </a:p>
          <a:p>
            <a:r>
              <a:rPr lang="en-US"/>
              <a:t>probability;</a:t>
            </a:r>
          </a:p>
          <a:p>
            <a:r>
              <a:rPr lang="en-US"/>
              <a:t>at least </a:t>
            </a:r>
            <a:r>
              <a:rPr lang="en-US" i="1"/>
              <a:t>p</a:t>
            </a:r>
            <a:r>
              <a:rPr lang="en-US" baseline="-25000"/>
              <a:t>1</a:t>
            </a:r>
          </a:p>
        </p:txBody>
      </p:sp>
      <p:sp>
        <p:nvSpPr>
          <p:cNvPr id="56329" name="Text Box 9"/>
          <p:cNvSpPr txBox="1">
            <a:spLocks noChangeArrowheads="1"/>
          </p:cNvSpPr>
          <p:nvPr/>
        </p:nvSpPr>
        <p:spPr bwMode="auto">
          <a:xfrm>
            <a:off x="5029200" y="2971800"/>
            <a:ext cx="14462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Low</a:t>
            </a:r>
          </a:p>
          <a:p>
            <a:r>
              <a:rPr lang="en-US" dirty="0"/>
              <a:t>probability;</a:t>
            </a:r>
          </a:p>
          <a:p>
            <a:r>
              <a:rPr lang="en-US" dirty="0"/>
              <a:t>at most </a:t>
            </a:r>
            <a:r>
              <a:rPr lang="en-US" i="1" dirty="0"/>
              <a:t>p</a:t>
            </a:r>
            <a:r>
              <a:rPr lang="en-US" baseline="-25000" dirty="0"/>
              <a:t>2</a:t>
            </a:r>
          </a:p>
        </p:txBody>
      </p:sp>
      <p:sp>
        <p:nvSpPr>
          <p:cNvPr id="56330" name="Text Box 10"/>
          <p:cNvSpPr txBox="1">
            <a:spLocks noChangeArrowheads="1"/>
          </p:cNvSpPr>
          <p:nvPr/>
        </p:nvSpPr>
        <p:spPr bwMode="auto">
          <a:xfrm>
            <a:off x="3565525" y="3130550"/>
            <a:ext cx="546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p:txBody>
      </p:sp>
      <p:sp>
        <p:nvSpPr>
          <p:cNvPr id="2" name="Freeform 1"/>
          <p:cNvSpPr/>
          <p:nvPr/>
        </p:nvSpPr>
        <p:spPr>
          <a:xfrm rot="302850">
            <a:off x="1427967" y="1220826"/>
            <a:ext cx="1791222" cy="501041"/>
          </a:xfrm>
          <a:custGeom>
            <a:avLst/>
            <a:gdLst>
              <a:gd name="connsiteX0" fmla="*/ 0 w 1791222"/>
              <a:gd name="connsiteY0" fmla="*/ 0 h 501041"/>
              <a:gd name="connsiteX1" fmla="*/ 576197 w 1791222"/>
              <a:gd name="connsiteY1" fmla="*/ 250521 h 501041"/>
              <a:gd name="connsiteX2" fmla="*/ 576197 w 1791222"/>
              <a:gd name="connsiteY2" fmla="*/ 250521 h 501041"/>
              <a:gd name="connsiteX3" fmla="*/ 1265129 w 1791222"/>
              <a:gd name="connsiteY3" fmla="*/ 313151 h 501041"/>
              <a:gd name="connsiteX4" fmla="*/ 1791222 w 1791222"/>
              <a:gd name="connsiteY4" fmla="*/ 501041 h 5010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222" h="501041">
                <a:moveTo>
                  <a:pt x="0" y="0"/>
                </a:moveTo>
                <a:lnTo>
                  <a:pt x="576197" y="250521"/>
                </a:lnTo>
                <a:lnTo>
                  <a:pt x="576197" y="250521"/>
                </a:lnTo>
                <a:cubicBezTo>
                  <a:pt x="691019" y="260959"/>
                  <a:pt x="1062625" y="271398"/>
                  <a:pt x="1265129" y="313151"/>
                </a:cubicBezTo>
                <a:cubicBezTo>
                  <a:pt x="1467633" y="354904"/>
                  <a:pt x="1629427" y="427972"/>
                  <a:pt x="1791222" y="501041"/>
                </a:cubicBezTo>
              </a:path>
            </a:pathLst>
          </a:custGeom>
          <a:ln w="38100"/>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3" name="Freeform 2"/>
          <p:cNvSpPr/>
          <p:nvPr/>
        </p:nvSpPr>
        <p:spPr>
          <a:xfrm>
            <a:off x="4734838" y="4008329"/>
            <a:ext cx="2580362" cy="801666"/>
          </a:xfrm>
          <a:custGeom>
            <a:avLst/>
            <a:gdLst>
              <a:gd name="connsiteX0" fmla="*/ 0 w 2580362"/>
              <a:gd name="connsiteY0" fmla="*/ 0 h 801666"/>
              <a:gd name="connsiteX1" fmla="*/ 814192 w 2580362"/>
              <a:gd name="connsiteY1" fmla="*/ 263046 h 801666"/>
              <a:gd name="connsiteX2" fmla="*/ 814192 w 2580362"/>
              <a:gd name="connsiteY2" fmla="*/ 263046 h 801666"/>
              <a:gd name="connsiteX3" fmla="*/ 1365337 w 2580362"/>
              <a:gd name="connsiteY3" fmla="*/ 288098 h 801666"/>
              <a:gd name="connsiteX4" fmla="*/ 2229633 w 2580362"/>
              <a:gd name="connsiteY4" fmla="*/ 363255 h 801666"/>
              <a:gd name="connsiteX5" fmla="*/ 2580362 w 2580362"/>
              <a:gd name="connsiteY5" fmla="*/ 801666 h 801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80362" h="801666">
                <a:moveTo>
                  <a:pt x="0" y="0"/>
                </a:moveTo>
                <a:lnTo>
                  <a:pt x="814192" y="263046"/>
                </a:lnTo>
                <a:lnTo>
                  <a:pt x="814192" y="263046"/>
                </a:lnTo>
                <a:cubicBezTo>
                  <a:pt x="906050" y="267221"/>
                  <a:pt x="1129430" y="271397"/>
                  <a:pt x="1365337" y="288098"/>
                </a:cubicBezTo>
                <a:cubicBezTo>
                  <a:pt x="1601244" y="304799"/>
                  <a:pt x="2027129" y="277660"/>
                  <a:pt x="2229633" y="363255"/>
                </a:cubicBezTo>
                <a:cubicBezTo>
                  <a:pt x="2432137" y="448850"/>
                  <a:pt x="2506249" y="625258"/>
                  <a:pt x="2580362" y="801666"/>
                </a:cubicBezTo>
              </a:path>
            </a:pathLst>
          </a:custGeom>
          <a:ln w="38100"/>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cxnSp>
        <p:nvCxnSpPr>
          <p:cNvPr id="5" name="Straight Connector 4"/>
          <p:cNvCxnSpPr>
            <a:stCxn id="2" idx="4"/>
          </p:cNvCxnSpPr>
          <p:nvPr/>
        </p:nvCxnSpPr>
        <p:spPr>
          <a:xfrm flipH="1">
            <a:off x="1371599" y="1799693"/>
            <a:ext cx="1822076" cy="0"/>
          </a:xfrm>
          <a:prstGeom prst="line">
            <a:avLst/>
          </a:prstGeom>
          <a:ln w="28575" cmpd="sng">
            <a:prstDash val="sysDot"/>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862030" y="1613004"/>
            <a:ext cx="375424" cy="369332"/>
          </a:xfrm>
          <a:prstGeom prst="rect">
            <a:avLst/>
          </a:prstGeom>
          <a:noFill/>
        </p:spPr>
        <p:txBody>
          <a:bodyPr wrap="none" rtlCol="0">
            <a:spAutoFit/>
          </a:bodyPr>
          <a:lstStyle/>
          <a:p>
            <a:r>
              <a:rPr lang="en-US" dirty="0" smtClean="0"/>
              <a:t>p</a:t>
            </a:r>
            <a:r>
              <a:rPr lang="en-US" baseline="-25000" dirty="0" smtClean="0"/>
              <a:t>1</a:t>
            </a:r>
            <a:endParaRPr lang="en-US" baseline="-25000" dirty="0"/>
          </a:p>
        </p:txBody>
      </p:sp>
      <p:cxnSp>
        <p:nvCxnSpPr>
          <p:cNvPr id="9" name="Straight Connector 8"/>
          <p:cNvCxnSpPr>
            <a:stCxn id="3" idx="0"/>
          </p:cNvCxnSpPr>
          <p:nvPr/>
        </p:nvCxnSpPr>
        <p:spPr>
          <a:xfrm flipH="1">
            <a:off x="1409398" y="4008329"/>
            <a:ext cx="3325440" cy="0"/>
          </a:xfrm>
          <a:prstGeom prst="line">
            <a:avLst/>
          </a:prstGeom>
          <a:ln w="28575" cmpd="sng">
            <a:prstDash val="sysDot"/>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862030" y="3730979"/>
            <a:ext cx="385042" cy="369332"/>
          </a:xfrm>
          <a:prstGeom prst="rect">
            <a:avLst/>
          </a:prstGeom>
          <a:noFill/>
        </p:spPr>
        <p:txBody>
          <a:bodyPr wrap="none" rtlCol="0">
            <a:spAutoFit/>
          </a:bodyPr>
          <a:lstStyle/>
          <a:p>
            <a:r>
              <a:rPr lang="en-US" dirty="0" smtClean="0"/>
              <a:t>p</a:t>
            </a:r>
            <a:r>
              <a:rPr lang="en-US" baseline="-25000" dirty="0" smtClean="0"/>
              <a:t>2</a:t>
            </a:r>
            <a:endParaRPr lang="en-US" baseline="-25000" dirty="0"/>
          </a:p>
        </p:txBody>
      </p:sp>
    </p:spTree>
    <p:extLst>
      <p:ext uri="{BB962C8B-B14F-4D97-AF65-F5344CB8AC3E}">
        <p14:creationId xmlns:p14="http://schemas.microsoft.com/office/powerpoint/2010/main" val="1881782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091310-C6E6-4F57-A5D0-FDB06A29B895}" type="slidenum">
              <a:rPr lang="en-US"/>
              <a:pPr/>
              <a:t>18</a:t>
            </a:fld>
            <a:endParaRPr lang="en-US"/>
          </a:p>
        </p:txBody>
      </p:sp>
      <p:sp>
        <p:nvSpPr>
          <p:cNvPr id="30722" name="Rectangle 2"/>
          <p:cNvSpPr>
            <a:spLocks noGrp="1" noChangeArrowheads="1"/>
          </p:cNvSpPr>
          <p:nvPr>
            <p:ph type="title"/>
          </p:nvPr>
        </p:nvSpPr>
        <p:spPr/>
        <p:txBody>
          <a:bodyPr/>
          <a:lstStyle/>
          <a:p>
            <a:r>
              <a:rPr lang="en-US">
                <a:solidFill>
                  <a:srgbClr val="33CC33"/>
                </a:solidFill>
              </a:rPr>
              <a:t>Example</a:t>
            </a:r>
            <a:r>
              <a:rPr lang="en-US"/>
              <a:t>: LS Family</a:t>
            </a:r>
          </a:p>
        </p:txBody>
      </p:sp>
      <p:sp>
        <p:nvSpPr>
          <p:cNvPr id="30723" name="Rectangle 3"/>
          <p:cNvSpPr>
            <a:spLocks noGrp="1" noChangeArrowheads="1"/>
          </p:cNvSpPr>
          <p:nvPr>
            <p:ph type="body" idx="1"/>
          </p:nvPr>
        </p:nvSpPr>
        <p:spPr/>
        <p:txBody>
          <a:bodyPr/>
          <a:lstStyle/>
          <a:p>
            <a:r>
              <a:rPr lang="en-US" dirty="0" smtClean="0"/>
              <a:t>Let:</a:t>
            </a:r>
          </a:p>
          <a:p>
            <a:pPr lvl="1"/>
            <a:r>
              <a:rPr lang="en-US" i="1" dirty="0" smtClean="0"/>
              <a:t>S</a:t>
            </a:r>
            <a:r>
              <a:rPr lang="en-US" dirty="0" smtClean="0"/>
              <a:t> </a:t>
            </a:r>
            <a:r>
              <a:rPr lang="en-US" dirty="0"/>
              <a:t>= </a:t>
            </a:r>
            <a:r>
              <a:rPr lang="en-US" dirty="0" smtClean="0"/>
              <a:t>subsets of some universal set,</a:t>
            </a:r>
          </a:p>
          <a:p>
            <a:pPr lvl="1"/>
            <a:r>
              <a:rPr lang="en-US" i="1" dirty="0" smtClean="0"/>
              <a:t>d</a:t>
            </a:r>
            <a:r>
              <a:rPr lang="en-US" dirty="0" smtClean="0"/>
              <a:t> </a:t>
            </a:r>
            <a:r>
              <a:rPr lang="en-US" dirty="0"/>
              <a:t>= </a:t>
            </a:r>
            <a:r>
              <a:rPr lang="en-US" dirty="0" err="1"/>
              <a:t>Jaccard</a:t>
            </a:r>
            <a:r>
              <a:rPr lang="en-US" dirty="0"/>
              <a:t> </a:t>
            </a:r>
            <a:r>
              <a:rPr lang="en-US" dirty="0" smtClean="0"/>
              <a:t>distance,</a:t>
            </a:r>
          </a:p>
          <a:p>
            <a:pPr lvl="1"/>
            <a:r>
              <a:rPr lang="en-US" b="1" dirty="0" smtClean="0"/>
              <a:t>H</a:t>
            </a:r>
            <a:r>
              <a:rPr lang="en-US" dirty="0" smtClean="0"/>
              <a:t> </a:t>
            </a:r>
            <a:r>
              <a:rPr lang="en-US" dirty="0"/>
              <a:t>formed from the </a:t>
            </a:r>
            <a:r>
              <a:rPr lang="en-US" dirty="0" err="1"/>
              <a:t>minhash</a:t>
            </a:r>
            <a:r>
              <a:rPr lang="en-US" dirty="0"/>
              <a:t> functions for all </a:t>
            </a:r>
            <a:r>
              <a:rPr lang="en-US" dirty="0" smtClean="0"/>
              <a:t>permutations of the universal set.</a:t>
            </a:r>
            <a:endParaRPr lang="en-US" dirty="0"/>
          </a:p>
          <a:p>
            <a:r>
              <a:rPr lang="en-US" dirty="0"/>
              <a:t>Then </a:t>
            </a:r>
            <a:r>
              <a:rPr lang="en-US" dirty="0" err="1"/>
              <a:t>Prob</a:t>
            </a:r>
            <a:r>
              <a:rPr lang="en-US" dirty="0"/>
              <a:t>[h(x)=h(y)] = 1-d(</a:t>
            </a:r>
            <a:r>
              <a:rPr lang="en-US" dirty="0" err="1"/>
              <a:t>x,y</a:t>
            </a:r>
            <a:r>
              <a:rPr lang="en-US" dirty="0"/>
              <a:t>).</a:t>
            </a:r>
          </a:p>
          <a:p>
            <a:pPr lvl="1"/>
            <a:r>
              <a:rPr lang="en-US" dirty="0"/>
              <a:t>Restates theorem about </a:t>
            </a:r>
            <a:r>
              <a:rPr lang="en-US" dirty="0" err="1"/>
              <a:t>Jaccard</a:t>
            </a:r>
            <a:r>
              <a:rPr lang="en-US" dirty="0"/>
              <a:t> similarity and </a:t>
            </a:r>
            <a:r>
              <a:rPr lang="en-US" dirty="0" err="1"/>
              <a:t>minhashing</a:t>
            </a:r>
            <a:r>
              <a:rPr lang="en-US" dirty="0"/>
              <a:t> in terms of </a:t>
            </a:r>
            <a:r>
              <a:rPr lang="en-US" dirty="0" err="1"/>
              <a:t>Jaccard</a:t>
            </a:r>
            <a:r>
              <a:rPr lang="en-US" dirty="0"/>
              <a:t> distance.</a:t>
            </a:r>
          </a:p>
        </p:txBody>
      </p:sp>
    </p:spTree>
    <p:extLst>
      <p:ext uri="{BB962C8B-B14F-4D97-AF65-F5344CB8AC3E}">
        <p14:creationId xmlns:p14="http://schemas.microsoft.com/office/powerpoint/2010/main" val="37198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7020CF1A-B7D3-462F-9AB0-EA73DED57C71}" type="slidenum">
              <a:rPr lang="en-US"/>
              <a:pPr/>
              <a:t>19</a:t>
            </a:fld>
            <a:endParaRPr lang="en-US"/>
          </a:p>
        </p:txBody>
      </p:sp>
      <p:sp>
        <p:nvSpPr>
          <p:cNvPr id="58370" name="Rectangle 2"/>
          <p:cNvSpPr>
            <a:spLocks noGrp="1" noChangeArrowheads="1"/>
          </p:cNvSpPr>
          <p:nvPr>
            <p:ph type="title"/>
          </p:nvPr>
        </p:nvSpPr>
        <p:spPr/>
        <p:txBody>
          <a:bodyPr/>
          <a:lstStyle/>
          <a:p>
            <a:r>
              <a:rPr lang="en-US">
                <a:solidFill>
                  <a:srgbClr val="33CC33"/>
                </a:solidFill>
              </a:rPr>
              <a:t>Example</a:t>
            </a:r>
            <a:r>
              <a:rPr lang="en-US"/>
              <a:t>: LS Family – (2)</a:t>
            </a:r>
          </a:p>
        </p:txBody>
      </p:sp>
      <p:sp>
        <p:nvSpPr>
          <p:cNvPr id="58371" name="Rectangle 3"/>
          <p:cNvSpPr>
            <a:spLocks noGrp="1" noChangeArrowheads="1"/>
          </p:cNvSpPr>
          <p:nvPr>
            <p:ph type="body" idx="1"/>
          </p:nvPr>
        </p:nvSpPr>
        <p:spPr/>
        <p:txBody>
          <a:bodyPr/>
          <a:lstStyle/>
          <a:p>
            <a:r>
              <a:rPr lang="en-US" dirty="0">
                <a:solidFill>
                  <a:schemeClr val="accent2"/>
                </a:solidFill>
              </a:rPr>
              <a:t>Claim</a:t>
            </a:r>
            <a:r>
              <a:rPr lang="en-US" dirty="0"/>
              <a:t>: </a:t>
            </a:r>
            <a:r>
              <a:rPr lang="en-US" b="1" dirty="0"/>
              <a:t>H</a:t>
            </a:r>
            <a:r>
              <a:rPr lang="en-US" dirty="0"/>
              <a:t> is a (1/3, </a:t>
            </a:r>
            <a:r>
              <a:rPr lang="en-US" dirty="0" smtClean="0"/>
              <a:t>3/4, </a:t>
            </a:r>
            <a:r>
              <a:rPr lang="en-US" dirty="0"/>
              <a:t>2/3, </a:t>
            </a:r>
            <a:r>
              <a:rPr lang="en-US" dirty="0" smtClean="0"/>
              <a:t>1/4)-</a:t>
            </a:r>
            <a:r>
              <a:rPr lang="en-US" dirty="0"/>
              <a:t>sensitive family for </a:t>
            </a:r>
            <a:r>
              <a:rPr lang="en-US" i="1" dirty="0" smtClean="0"/>
              <a:t>S</a:t>
            </a:r>
            <a:r>
              <a:rPr lang="en-US" dirty="0" smtClean="0"/>
              <a:t> </a:t>
            </a:r>
            <a:r>
              <a:rPr lang="en-US" dirty="0"/>
              <a:t>and </a:t>
            </a:r>
            <a:r>
              <a:rPr lang="en-US" i="1" dirty="0"/>
              <a:t>d</a:t>
            </a:r>
            <a:r>
              <a:rPr lang="en-US" dirty="0"/>
              <a:t>.</a:t>
            </a:r>
          </a:p>
        </p:txBody>
      </p:sp>
      <p:grpSp>
        <p:nvGrpSpPr>
          <p:cNvPr id="58378" name="Group 10"/>
          <p:cNvGrpSpPr>
            <a:grpSpLocks/>
          </p:cNvGrpSpPr>
          <p:nvPr/>
        </p:nvGrpSpPr>
        <p:grpSpPr bwMode="auto">
          <a:xfrm>
            <a:off x="1066800" y="1439863"/>
            <a:ext cx="2873375" cy="3192463"/>
            <a:chOff x="672" y="907"/>
            <a:chExt cx="1810" cy="2011"/>
          </a:xfrm>
        </p:grpSpPr>
        <p:sp>
          <p:nvSpPr>
            <p:cNvPr id="58372" name="Text Box 4"/>
            <p:cNvSpPr txBox="1">
              <a:spLocks noChangeArrowheads="1"/>
            </p:cNvSpPr>
            <p:nvPr/>
          </p:nvSpPr>
          <p:spPr bwMode="auto">
            <a:xfrm>
              <a:off x="672" y="2400"/>
              <a:ext cx="181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If distance </a:t>
              </a:r>
              <a:r>
                <a:rPr lang="en-US" sz="2400" u="sng"/>
                <a:t>&lt;</a:t>
              </a:r>
              <a:r>
                <a:rPr lang="en-US" sz="2400"/>
                <a:t> 1/3</a:t>
              </a:r>
            </a:p>
            <a:p>
              <a:r>
                <a:rPr lang="en-US" sz="2400"/>
                <a:t>(so similarity </a:t>
              </a:r>
              <a:r>
                <a:rPr lang="en-US" sz="2400" u="sng"/>
                <a:t>&gt;</a:t>
              </a:r>
              <a:r>
                <a:rPr lang="en-US" sz="2400"/>
                <a:t> 2/3)</a:t>
              </a:r>
            </a:p>
          </p:txBody>
        </p:sp>
        <p:sp>
          <p:nvSpPr>
            <p:cNvPr id="58373" name="Rectangle 5"/>
            <p:cNvSpPr>
              <a:spLocks noChangeArrowheads="1"/>
            </p:cNvSpPr>
            <p:nvPr/>
          </p:nvSpPr>
          <p:spPr bwMode="auto">
            <a:xfrm>
              <a:off x="2002" y="907"/>
              <a:ext cx="384"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6" name="Line 8"/>
            <p:cNvSpPr>
              <a:spLocks noChangeShapeType="1"/>
            </p:cNvSpPr>
            <p:nvPr/>
          </p:nvSpPr>
          <p:spPr bwMode="auto">
            <a:xfrm flipV="1">
              <a:off x="1632" y="1248"/>
              <a:ext cx="562" cy="11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8379" name="Group 11"/>
          <p:cNvGrpSpPr>
            <a:grpSpLocks/>
          </p:cNvGrpSpPr>
          <p:nvPr/>
        </p:nvGrpSpPr>
        <p:grpSpPr bwMode="auto">
          <a:xfrm>
            <a:off x="4648200" y="1439863"/>
            <a:ext cx="3482975" cy="3362326"/>
            <a:chOff x="2928" y="907"/>
            <a:chExt cx="2194" cy="2118"/>
          </a:xfrm>
        </p:grpSpPr>
        <p:sp>
          <p:nvSpPr>
            <p:cNvPr id="58374" name="Rectangle 6"/>
            <p:cNvSpPr>
              <a:spLocks noChangeArrowheads="1"/>
            </p:cNvSpPr>
            <p:nvPr/>
          </p:nvSpPr>
          <p:spPr bwMode="auto">
            <a:xfrm>
              <a:off x="2928" y="907"/>
              <a:ext cx="432"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5" name="Text Box 7"/>
            <p:cNvSpPr txBox="1">
              <a:spLocks noChangeArrowheads="1"/>
            </p:cNvSpPr>
            <p:nvPr/>
          </p:nvSpPr>
          <p:spPr bwMode="auto">
            <a:xfrm>
              <a:off x="3302" y="2277"/>
              <a:ext cx="182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Then probability</a:t>
              </a:r>
            </a:p>
            <a:p>
              <a:r>
                <a:rPr lang="en-US" sz="2400" dirty="0"/>
                <a:t>that </a:t>
              </a:r>
              <a:r>
                <a:rPr lang="en-US" sz="2400" dirty="0" err="1"/>
                <a:t>minhash</a:t>
              </a:r>
              <a:r>
                <a:rPr lang="en-US" sz="2400" dirty="0"/>
                <a:t> values</a:t>
              </a:r>
            </a:p>
            <a:p>
              <a:r>
                <a:rPr lang="en-US" sz="2400" dirty="0"/>
                <a:t>agree is </a:t>
              </a:r>
              <a:r>
                <a:rPr lang="en-US" sz="2400" u="sng" dirty="0"/>
                <a:t>&gt;</a:t>
              </a:r>
              <a:r>
                <a:rPr lang="en-US" sz="2400" dirty="0"/>
                <a:t> 2/3</a:t>
              </a:r>
            </a:p>
          </p:txBody>
        </p:sp>
        <p:sp>
          <p:nvSpPr>
            <p:cNvPr id="58377" name="Line 9"/>
            <p:cNvSpPr>
              <a:spLocks noChangeShapeType="1"/>
            </p:cNvSpPr>
            <p:nvPr/>
          </p:nvSpPr>
          <p:spPr bwMode="auto">
            <a:xfrm flipH="1" flipV="1">
              <a:off x="3144" y="1243"/>
              <a:ext cx="792" cy="10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extBox 1"/>
          <p:cNvSpPr txBox="1"/>
          <p:nvPr/>
        </p:nvSpPr>
        <p:spPr>
          <a:xfrm>
            <a:off x="1066800" y="5189951"/>
            <a:ext cx="6383863" cy="1107996"/>
          </a:xfrm>
          <a:prstGeom prst="rect">
            <a:avLst/>
          </a:prstGeom>
          <a:noFill/>
        </p:spPr>
        <p:txBody>
          <a:bodyPr wrap="none" rtlCol="0">
            <a:spAutoFit/>
          </a:bodyPr>
          <a:lstStyle/>
          <a:p>
            <a:r>
              <a:rPr lang="en-US" sz="2400" dirty="0"/>
              <a:t>For </a:t>
            </a:r>
            <a:r>
              <a:rPr lang="en-US" sz="2400" dirty="0" err="1"/>
              <a:t>Jaccard</a:t>
            </a:r>
            <a:r>
              <a:rPr lang="en-US" sz="2400" dirty="0"/>
              <a:t> similarity, </a:t>
            </a:r>
            <a:r>
              <a:rPr lang="en-US" sz="2400" dirty="0" err="1"/>
              <a:t>minhashing</a:t>
            </a:r>
            <a:r>
              <a:rPr lang="en-US" sz="2400" dirty="0"/>
              <a:t> gives us a </a:t>
            </a:r>
            <a:endParaRPr lang="en-US" sz="2400" dirty="0" smtClean="0"/>
          </a:p>
          <a:p>
            <a:r>
              <a:rPr lang="en-US" sz="2400" dirty="0" smtClean="0"/>
              <a:t>(</a:t>
            </a:r>
            <a:r>
              <a:rPr lang="en-US" sz="2400" dirty="0"/>
              <a:t>d</a:t>
            </a:r>
            <a:r>
              <a:rPr lang="en-US" sz="2400" baseline="-25000" dirty="0"/>
              <a:t>1</a:t>
            </a:r>
            <a:r>
              <a:rPr lang="en-US" sz="2400" dirty="0"/>
              <a:t>,d</a:t>
            </a:r>
            <a:r>
              <a:rPr lang="en-US" sz="2400" baseline="-25000" dirty="0"/>
              <a:t>2</a:t>
            </a:r>
            <a:r>
              <a:rPr lang="en-US" sz="2400" dirty="0"/>
              <a:t>,(1-d</a:t>
            </a:r>
            <a:r>
              <a:rPr lang="en-US" sz="2400" baseline="-25000" dirty="0"/>
              <a:t>1</a:t>
            </a:r>
            <a:r>
              <a:rPr lang="en-US" sz="2400" dirty="0"/>
              <a:t>),(1-d</a:t>
            </a:r>
            <a:r>
              <a:rPr lang="en-US" sz="2400" baseline="-25000" dirty="0"/>
              <a:t>2</a:t>
            </a:r>
            <a:r>
              <a:rPr lang="en-US" sz="2400" dirty="0"/>
              <a:t>))-sensitive family </a:t>
            </a:r>
            <a:r>
              <a:rPr lang="en-US" sz="2400" dirty="0" smtClean="0"/>
              <a:t>for any </a:t>
            </a:r>
            <a:r>
              <a:rPr lang="en-US" sz="2400" i="1" dirty="0"/>
              <a:t>d</a:t>
            </a:r>
            <a:r>
              <a:rPr lang="en-US" sz="2400" baseline="-25000" dirty="0"/>
              <a:t>1 </a:t>
            </a:r>
            <a:r>
              <a:rPr lang="en-US" sz="2400" dirty="0"/>
              <a:t>&lt; </a:t>
            </a:r>
            <a:r>
              <a:rPr lang="en-US" sz="2400" i="1" dirty="0"/>
              <a:t>d</a:t>
            </a:r>
            <a:r>
              <a:rPr lang="en-US" sz="2400" baseline="-25000" dirty="0"/>
              <a:t>2</a:t>
            </a:r>
            <a:r>
              <a:rPr lang="en-US" sz="2400" dirty="0"/>
              <a:t>.</a:t>
            </a:r>
          </a:p>
          <a:p>
            <a:endParaRPr lang="en-US" dirty="0"/>
          </a:p>
        </p:txBody>
      </p:sp>
      <p:grpSp>
        <p:nvGrpSpPr>
          <p:cNvPr id="14" name="Group 10"/>
          <p:cNvGrpSpPr>
            <a:grpSpLocks/>
          </p:cNvGrpSpPr>
          <p:nvPr/>
        </p:nvGrpSpPr>
        <p:grpSpPr bwMode="auto">
          <a:xfrm>
            <a:off x="3068637" y="1439863"/>
            <a:ext cx="2557463" cy="1981201"/>
            <a:chOff x="1508" y="907"/>
            <a:chExt cx="1611" cy="1248"/>
          </a:xfrm>
        </p:grpSpPr>
        <p:sp>
          <p:nvSpPr>
            <p:cNvPr id="15" name="Text Box 4"/>
            <p:cNvSpPr txBox="1">
              <a:spLocks noChangeArrowheads="1"/>
            </p:cNvSpPr>
            <p:nvPr/>
          </p:nvSpPr>
          <p:spPr bwMode="auto">
            <a:xfrm>
              <a:off x="1508" y="1632"/>
              <a:ext cx="1611"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If distance </a:t>
              </a:r>
              <a:r>
                <a:rPr lang="en-US" sz="2400" u="sng" dirty="0" smtClean="0"/>
                <a:t>&gt;</a:t>
              </a:r>
              <a:r>
                <a:rPr lang="en-US" sz="2400" dirty="0" smtClean="0"/>
                <a:t> 3/4</a:t>
              </a:r>
              <a:endParaRPr lang="en-US" sz="2400" dirty="0"/>
            </a:p>
            <a:p>
              <a:r>
                <a:rPr lang="en-US" sz="2400" dirty="0"/>
                <a:t>(so similarity </a:t>
              </a:r>
              <a:r>
                <a:rPr lang="en-US" sz="2400" u="sng" dirty="0" smtClean="0"/>
                <a:t>&lt;</a:t>
              </a:r>
              <a:r>
                <a:rPr lang="en-US" sz="2400" dirty="0" smtClean="0"/>
                <a:t> 1/4)</a:t>
              </a:r>
              <a:endParaRPr lang="en-US" sz="2400" dirty="0"/>
            </a:p>
          </p:txBody>
        </p:sp>
        <p:sp>
          <p:nvSpPr>
            <p:cNvPr id="16" name="Rectangle 5"/>
            <p:cNvSpPr>
              <a:spLocks noChangeArrowheads="1"/>
            </p:cNvSpPr>
            <p:nvPr/>
          </p:nvSpPr>
          <p:spPr bwMode="auto">
            <a:xfrm>
              <a:off x="2002" y="907"/>
              <a:ext cx="384"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8"/>
            <p:cNvSpPr>
              <a:spLocks noChangeShapeType="1"/>
            </p:cNvSpPr>
            <p:nvPr/>
          </p:nvSpPr>
          <p:spPr bwMode="auto">
            <a:xfrm flipH="1" flipV="1">
              <a:off x="2194" y="1248"/>
              <a:ext cx="6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 name="Group 11"/>
          <p:cNvGrpSpPr>
            <a:grpSpLocks/>
          </p:cNvGrpSpPr>
          <p:nvPr/>
        </p:nvGrpSpPr>
        <p:grpSpPr bwMode="auto">
          <a:xfrm>
            <a:off x="5661026" y="482949"/>
            <a:ext cx="3284538" cy="2951163"/>
            <a:chOff x="2928" y="907"/>
            <a:chExt cx="2069" cy="1859"/>
          </a:xfrm>
        </p:grpSpPr>
        <p:sp>
          <p:nvSpPr>
            <p:cNvPr id="19" name="Rectangle 6"/>
            <p:cNvSpPr>
              <a:spLocks noChangeArrowheads="1"/>
            </p:cNvSpPr>
            <p:nvPr/>
          </p:nvSpPr>
          <p:spPr bwMode="auto">
            <a:xfrm>
              <a:off x="2928" y="907"/>
              <a:ext cx="432" cy="33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Text Box 7"/>
            <p:cNvSpPr txBox="1">
              <a:spLocks noChangeArrowheads="1"/>
            </p:cNvSpPr>
            <p:nvPr/>
          </p:nvSpPr>
          <p:spPr bwMode="auto">
            <a:xfrm>
              <a:off x="3277" y="2010"/>
              <a:ext cx="1720"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Then probability</a:t>
              </a:r>
            </a:p>
            <a:p>
              <a:r>
                <a:rPr lang="en-US" sz="2400" dirty="0"/>
                <a:t>that </a:t>
              </a:r>
              <a:r>
                <a:rPr lang="en-US" sz="2400" dirty="0" err="1"/>
                <a:t>minhash</a:t>
              </a:r>
              <a:r>
                <a:rPr lang="en-US" sz="2400" dirty="0"/>
                <a:t> values</a:t>
              </a:r>
            </a:p>
            <a:p>
              <a:r>
                <a:rPr lang="en-US" sz="2400" dirty="0"/>
                <a:t>agree is </a:t>
              </a:r>
              <a:r>
                <a:rPr lang="en-US" sz="2400" u="sng" dirty="0" smtClean="0"/>
                <a:t>&lt;</a:t>
              </a:r>
              <a:r>
                <a:rPr lang="en-US" sz="2400" dirty="0" smtClean="0"/>
                <a:t> 1/4</a:t>
              </a:r>
              <a:endParaRPr lang="en-US" sz="2400" dirty="0"/>
            </a:p>
          </p:txBody>
        </p:sp>
        <p:sp>
          <p:nvSpPr>
            <p:cNvPr id="21" name="Line 9"/>
            <p:cNvSpPr>
              <a:spLocks noChangeShapeType="1"/>
            </p:cNvSpPr>
            <p:nvPr/>
          </p:nvSpPr>
          <p:spPr bwMode="auto">
            <a:xfrm flipH="1" flipV="1">
              <a:off x="3058" y="1749"/>
              <a:ext cx="439" cy="29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411186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83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83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E31F2B-A0CB-44F8-BB72-A9823D865C8A}" type="slidenum">
              <a:rPr lang="en-US"/>
              <a:pPr/>
              <a:t>2</a:t>
            </a:fld>
            <a:endParaRPr lang="en-US"/>
          </a:p>
        </p:txBody>
      </p:sp>
      <p:sp>
        <p:nvSpPr>
          <p:cNvPr id="9218" name="Rectangle 2"/>
          <p:cNvSpPr>
            <a:spLocks noGrp="1" noChangeArrowheads="1"/>
          </p:cNvSpPr>
          <p:nvPr>
            <p:ph type="title"/>
          </p:nvPr>
        </p:nvSpPr>
        <p:spPr/>
        <p:txBody>
          <a:bodyPr/>
          <a:lstStyle/>
          <a:p>
            <a:r>
              <a:rPr lang="en-US"/>
              <a:t>Distance Measures</a:t>
            </a:r>
          </a:p>
        </p:txBody>
      </p:sp>
      <p:sp>
        <p:nvSpPr>
          <p:cNvPr id="5" name="Rectangle 3"/>
          <p:cNvSpPr txBox="1">
            <a:spLocks noChangeArrowheads="1"/>
          </p:cNvSpPr>
          <p:nvPr/>
        </p:nvSpPr>
        <p:spPr>
          <a:xfrm>
            <a:off x="457200" y="1295400"/>
            <a:ext cx="8458200" cy="4495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609600" indent="-609600"/>
            <a:r>
              <a:rPr lang="en-US" dirty="0" smtClean="0"/>
              <a:t>Generalized LSH is based on some kind of “distance” between points.</a:t>
            </a:r>
          </a:p>
          <a:p>
            <a:pPr marL="990600" lvl="1" indent="-533400"/>
            <a:r>
              <a:rPr lang="en-US" dirty="0" smtClean="0"/>
              <a:t>Similar points are “close.”</a:t>
            </a:r>
          </a:p>
          <a:p>
            <a:pPr marL="697992" indent="-533400"/>
            <a:r>
              <a:rPr lang="en-US" dirty="0" smtClean="0">
                <a:solidFill>
                  <a:srgbClr val="00B050"/>
                </a:solidFill>
              </a:rPr>
              <a:t>Example</a:t>
            </a:r>
            <a:r>
              <a:rPr lang="en-US" dirty="0" smtClean="0"/>
              <a:t>: </a:t>
            </a:r>
            <a:r>
              <a:rPr lang="en-US" dirty="0" err="1" smtClean="0"/>
              <a:t>Jaccard</a:t>
            </a:r>
            <a:r>
              <a:rPr lang="en-US" dirty="0" smtClean="0"/>
              <a:t> similarity is not a distance; 1 minus </a:t>
            </a:r>
            <a:r>
              <a:rPr lang="en-US" dirty="0" err="1" smtClean="0"/>
              <a:t>Jaccard</a:t>
            </a:r>
            <a:r>
              <a:rPr lang="en-US" dirty="0" smtClean="0"/>
              <a:t> similarity is.</a:t>
            </a:r>
          </a:p>
        </p:txBody>
      </p:sp>
    </p:spTree>
    <p:extLst>
      <p:ext uri="{BB962C8B-B14F-4D97-AF65-F5344CB8AC3E}">
        <p14:creationId xmlns:p14="http://schemas.microsoft.com/office/powerpoint/2010/main" val="63880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0D4954-420E-4F2B-979D-283C460AB4CE}" type="slidenum">
              <a:rPr lang="en-US"/>
              <a:pPr/>
              <a:t>20</a:t>
            </a:fld>
            <a:endParaRPr lang="en-US"/>
          </a:p>
        </p:txBody>
      </p:sp>
      <p:sp>
        <p:nvSpPr>
          <p:cNvPr id="31746" name="Rectangle 2"/>
          <p:cNvSpPr>
            <a:spLocks noGrp="1" noChangeArrowheads="1"/>
          </p:cNvSpPr>
          <p:nvPr>
            <p:ph type="title"/>
          </p:nvPr>
        </p:nvSpPr>
        <p:spPr/>
        <p:txBody>
          <a:bodyPr/>
          <a:lstStyle/>
          <a:p>
            <a:r>
              <a:rPr lang="en-US" dirty="0"/>
              <a:t>Amplifying </a:t>
            </a:r>
            <a:r>
              <a:rPr lang="en-US" dirty="0" smtClean="0"/>
              <a:t>an LSH-Family</a:t>
            </a:r>
            <a:endParaRPr lang="en-US" dirty="0"/>
          </a:p>
        </p:txBody>
      </p:sp>
      <p:sp>
        <p:nvSpPr>
          <p:cNvPr id="31747" name="Rectangle 3"/>
          <p:cNvSpPr>
            <a:spLocks noGrp="1" noChangeArrowheads="1"/>
          </p:cNvSpPr>
          <p:nvPr>
            <p:ph type="body" idx="1"/>
          </p:nvPr>
        </p:nvSpPr>
        <p:spPr/>
        <p:txBody>
          <a:bodyPr/>
          <a:lstStyle/>
          <a:p>
            <a:r>
              <a:rPr lang="en-US" dirty="0"/>
              <a:t>The “bands” technique we learned for signature matrices carries over to this more general setting.</a:t>
            </a:r>
          </a:p>
          <a:p>
            <a:pPr lvl="1"/>
            <a:r>
              <a:rPr lang="en-US" dirty="0">
                <a:solidFill>
                  <a:srgbClr val="CC3300"/>
                </a:solidFill>
              </a:rPr>
              <a:t>Goal</a:t>
            </a:r>
            <a:r>
              <a:rPr lang="en-US" dirty="0"/>
              <a:t>: the “S-curve” effect seen there.</a:t>
            </a:r>
          </a:p>
          <a:p>
            <a:r>
              <a:rPr lang="en-US" dirty="0"/>
              <a:t>AND construction like “rows in a band.”</a:t>
            </a:r>
          </a:p>
          <a:p>
            <a:r>
              <a:rPr lang="en-US" dirty="0"/>
              <a:t>OR construction like “many bands.”</a:t>
            </a:r>
          </a:p>
        </p:txBody>
      </p:sp>
    </p:spTree>
    <p:extLst>
      <p:ext uri="{BB962C8B-B14F-4D97-AF65-F5344CB8AC3E}">
        <p14:creationId xmlns:p14="http://schemas.microsoft.com/office/powerpoint/2010/main" val="89925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5E0B7C-29AA-48FB-B1C7-6F7D1B9F9849}" type="slidenum">
              <a:rPr lang="en-US"/>
              <a:pPr/>
              <a:t>21</a:t>
            </a:fld>
            <a:endParaRPr lang="en-US"/>
          </a:p>
        </p:txBody>
      </p:sp>
      <p:sp>
        <p:nvSpPr>
          <p:cNvPr id="32770" name="Rectangle 2"/>
          <p:cNvSpPr>
            <a:spLocks noGrp="1" noChangeArrowheads="1"/>
          </p:cNvSpPr>
          <p:nvPr>
            <p:ph type="title"/>
          </p:nvPr>
        </p:nvSpPr>
        <p:spPr/>
        <p:txBody>
          <a:bodyPr/>
          <a:lstStyle/>
          <a:p>
            <a:r>
              <a:rPr lang="en-US"/>
              <a:t>AND of Hash Functions</a:t>
            </a:r>
          </a:p>
        </p:txBody>
      </p:sp>
      <p:sp>
        <p:nvSpPr>
          <p:cNvPr id="32771" name="Rectangle 3"/>
          <p:cNvSpPr>
            <a:spLocks noGrp="1" noChangeArrowheads="1"/>
          </p:cNvSpPr>
          <p:nvPr>
            <p:ph type="body" idx="1"/>
          </p:nvPr>
        </p:nvSpPr>
        <p:spPr>
          <a:xfrm>
            <a:off x="533400" y="1295400"/>
            <a:ext cx="8077200" cy="4114800"/>
          </a:xfrm>
        </p:spPr>
        <p:txBody>
          <a:bodyPr>
            <a:normAutofit/>
          </a:bodyPr>
          <a:lstStyle/>
          <a:p>
            <a:r>
              <a:rPr lang="en-US" dirty="0"/>
              <a:t>Given family </a:t>
            </a:r>
            <a:r>
              <a:rPr lang="en-US" b="1" dirty="0"/>
              <a:t>H</a:t>
            </a:r>
            <a:r>
              <a:rPr lang="en-US" dirty="0"/>
              <a:t>, construct family </a:t>
            </a:r>
            <a:r>
              <a:rPr lang="en-US" b="1" dirty="0"/>
              <a:t>H’</a:t>
            </a:r>
            <a:r>
              <a:rPr lang="en-US" dirty="0"/>
              <a:t> </a:t>
            </a:r>
            <a:r>
              <a:rPr lang="en-US" dirty="0" smtClean="0"/>
              <a:t>whose members each consist </a:t>
            </a:r>
            <a:r>
              <a:rPr lang="en-US" dirty="0"/>
              <a:t>of </a:t>
            </a:r>
            <a:r>
              <a:rPr lang="en-US" i="1" dirty="0"/>
              <a:t>r</a:t>
            </a:r>
            <a:r>
              <a:rPr lang="en-US" dirty="0"/>
              <a:t> </a:t>
            </a:r>
            <a:r>
              <a:rPr lang="en-US" dirty="0" smtClean="0"/>
              <a:t>functions </a:t>
            </a:r>
            <a:r>
              <a:rPr lang="en-US" dirty="0"/>
              <a:t>from </a:t>
            </a:r>
            <a:r>
              <a:rPr lang="en-US" b="1" dirty="0"/>
              <a:t>H</a:t>
            </a:r>
            <a:r>
              <a:rPr lang="en-US" dirty="0"/>
              <a:t>.</a:t>
            </a:r>
          </a:p>
          <a:p>
            <a:r>
              <a:rPr lang="en-US" dirty="0"/>
              <a:t>For </a:t>
            </a:r>
            <a:r>
              <a:rPr lang="en-US" i="1" dirty="0"/>
              <a:t>h</a:t>
            </a:r>
            <a:r>
              <a:rPr lang="en-US" dirty="0"/>
              <a:t> = </a:t>
            </a:r>
            <a:r>
              <a:rPr lang="en-US" dirty="0" smtClean="0"/>
              <a:t>{</a:t>
            </a:r>
            <a:r>
              <a:rPr lang="en-US" i="1" dirty="0" smtClean="0"/>
              <a:t>h</a:t>
            </a:r>
            <a:r>
              <a:rPr lang="en-US" baseline="-25000" dirty="0" smtClean="0"/>
              <a:t>1</a:t>
            </a:r>
            <a:r>
              <a:rPr lang="en-US" dirty="0"/>
              <a:t>,…,</a:t>
            </a:r>
            <a:r>
              <a:rPr lang="en-US" i="1" dirty="0" err="1" smtClean="0"/>
              <a:t>h</a:t>
            </a:r>
            <a:r>
              <a:rPr lang="en-US" i="1" baseline="-25000" dirty="0" err="1" smtClean="0"/>
              <a:t>r</a:t>
            </a:r>
            <a:r>
              <a:rPr lang="en-US" dirty="0"/>
              <a:t>}</a:t>
            </a:r>
            <a:r>
              <a:rPr lang="en-US" dirty="0" smtClean="0"/>
              <a:t> </a:t>
            </a:r>
            <a:r>
              <a:rPr lang="en-US" dirty="0"/>
              <a:t>in </a:t>
            </a:r>
            <a:r>
              <a:rPr lang="en-US" b="1" dirty="0"/>
              <a:t>H’</a:t>
            </a:r>
            <a:r>
              <a:rPr lang="en-US" dirty="0"/>
              <a:t>, h(x)=h(y) if and only if h</a:t>
            </a:r>
            <a:r>
              <a:rPr lang="en-US" baseline="-25000" dirty="0"/>
              <a:t>i</a:t>
            </a:r>
            <a:r>
              <a:rPr lang="en-US" dirty="0"/>
              <a:t>(x)=h</a:t>
            </a:r>
            <a:r>
              <a:rPr lang="en-US" baseline="-25000" dirty="0"/>
              <a:t>i</a:t>
            </a:r>
            <a:r>
              <a:rPr lang="en-US" dirty="0"/>
              <a:t>(y) for all </a:t>
            </a:r>
            <a:r>
              <a:rPr lang="en-US" i="1" dirty="0" err="1"/>
              <a:t>i</a:t>
            </a:r>
            <a:r>
              <a:rPr lang="en-US" dirty="0"/>
              <a:t>.</a:t>
            </a:r>
          </a:p>
          <a:p>
            <a:r>
              <a:rPr lang="en-US" dirty="0">
                <a:solidFill>
                  <a:schemeClr val="accent2"/>
                </a:solidFill>
              </a:rPr>
              <a:t>Theorem</a:t>
            </a:r>
            <a:r>
              <a:rPr lang="en-US" dirty="0"/>
              <a:t>: If </a:t>
            </a:r>
            <a:r>
              <a:rPr lang="en-US" b="1" dirty="0"/>
              <a:t>H</a:t>
            </a:r>
            <a:r>
              <a:rPr lang="en-US" dirty="0"/>
              <a:t> is (</a:t>
            </a:r>
            <a:r>
              <a:rPr lang="en-US" i="1" dirty="0"/>
              <a:t>d</a:t>
            </a:r>
            <a:r>
              <a:rPr lang="en-US" baseline="-25000" dirty="0"/>
              <a:t>1</a:t>
            </a:r>
            <a:r>
              <a:rPr lang="en-US" dirty="0"/>
              <a:t>,</a:t>
            </a:r>
            <a:r>
              <a:rPr lang="en-US" i="1" dirty="0"/>
              <a:t>d</a:t>
            </a:r>
            <a:r>
              <a:rPr lang="en-US" baseline="-25000" dirty="0"/>
              <a:t>2</a:t>
            </a:r>
            <a:r>
              <a:rPr lang="en-US" dirty="0"/>
              <a:t>,</a:t>
            </a:r>
            <a:r>
              <a:rPr lang="en-US" i="1" dirty="0"/>
              <a:t>p</a:t>
            </a:r>
            <a:r>
              <a:rPr lang="en-US" baseline="-25000" dirty="0"/>
              <a:t>1</a:t>
            </a:r>
            <a:r>
              <a:rPr lang="en-US" dirty="0"/>
              <a:t>,</a:t>
            </a:r>
            <a:r>
              <a:rPr lang="en-US" i="1" dirty="0"/>
              <a:t>p</a:t>
            </a:r>
            <a:r>
              <a:rPr lang="en-US" baseline="-25000" dirty="0"/>
              <a:t>2</a:t>
            </a:r>
            <a:r>
              <a:rPr lang="en-US" dirty="0"/>
              <a:t>)-sensitive, then </a:t>
            </a:r>
            <a:r>
              <a:rPr lang="en-US" b="1" dirty="0"/>
              <a:t>H’</a:t>
            </a:r>
            <a:r>
              <a:rPr lang="en-US" dirty="0"/>
              <a:t> is </a:t>
            </a:r>
            <a:r>
              <a:rPr lang="en-US" sz="3600" dirty="0"/>
              <a:t>(</a:t>
            </a:r>
            <a:r>
              <a:rPr lang="en-US" i="1" dirty="0"/>
              <a:t>d</a:t>
            </a:r>
            <a:r>
              <a:rPr lang="en-US" baseline="-25000" dirty="0"/>
              <a:t>1</a:t>
            </a:r>
            <a:r>
              <a:rPr lang="en-US" dirty="0"/>
              <a:t>,</a:t>
            </a:r>
            <a:r>
              <a:rPr lang="en-US" i="1" dirty="0"/>
              <a:t>d</a:t>
            </a:r>
            <a:r>
              <a:rPr lang="en-US" baseline="-25000" dirty="0"/>
              <a:t>2</a:t>
            </a:r>
            <a:r>
              <a:rPr lang="en-US" dirty="0"/>
              <a:t>,(</a:t>
            </a:r>
            <a:r>
              <a:rPr lang="en-US" i="1" dirty="0"/>
              <a:t>p</a:t>
            </a:r>
            <a:r>
              <a:rPr lang="en-US" baseline="-25000" dirty="0"/>
              <a:t>1</a:t>
            </a:r>
            <a:r>
              <a:rPr lang="en-US" dirty="0"/>
              <a:t>)</a:t>
            </a:r>
            <a:r>
              <a:rPr lang="en-US" baseline="30000" dirty="0"/>
              <a:t>r</a:t>
            </a:r>
            <a:r>
              <a:rPr lang="en-US" dirty="0"/>
              <a:t>,(</a:t>
            </a:r>
            <a:r>
              <a:rPr lang="en-US" i="1" dirty="0"/>
              <a:t>p</a:t>
            </a:r>
            <a:r>
              <a:rPr lang="en-US" baseline="-25000" dirty="0"/>
              <a:t>2</a:t>
            </a:r>
            <a:r>
              <a:rPr lang="en-US" dirty="0"/>
              <a:t>)</a:t>
            </a:r>
            <a:r>
              <a:rPr lang="en-US" baseline="30000" dirty="0"/>
              <a:t>r</a:t>
            </a:r>
            <a:r>
              <a:rPr lang="en-US" sz="3600" dirty="0"/>
              <a:t>)</a:t>
            </a:r>
            <a:r>
              <a:rPr lang="en-US" dirty="0"/>
              <a:t>-sensitive.</a:t>
            </a:r>
          </a:p>
          <a:p>
            <a:pPr lvl="1"/>
            <a:r>
              <a:rPr lang="en-US" dirty="0">
                <a:solidFill>
                  <a:srgbClr val="CC3300"/>
                </a:solidFill>
              </a:rPr>
              <a:t>Proof</a:t>
            </a:r>
            <a:r>
              <a:rPr lang="en-US" dirty="0"/>
              <a:t>: Use fact that </a:t>
            </a:r>
            <a:r>
              <a:rPr lang="en-US" i="1" dirty="0"/>
              <a:t>h</a:t>
            </a:r>
            <a:r>
              <a:rPr lang="en-US" i="1" baseline="-25000" dirty="0"/>
              <a:t>i </a:t>
            </a:r>
            <a:r>
              <a:rPr lang="en-US" dirty="0"/>
              <a:t>’s are independent.</a:t>
            </a:r>
          </a:p>
        </p:txBody>
      </p:sp>
    </p:spTree>
    <p:extLst>
      <p:ext uri="{BB962C8B-B14F-4D97-AF65-F5344CB8AC3E}">
        <p14:creationId xmlns:p14="http://schemas.microsoft.com/office/powerpoint/2010/main" val="328928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283760D-157A-4116-9EF3-E552B34A62C5}" type="slidenum">
              <a:rPr lang="en-US"/>
              <a:pPr/>
              <a:t>22</a:t>
            </a:fld>
            <a:endParaRPr lang="en-US"/>
          </a:p>
        </p:txBody>
      </p:sp>
      <p:sp>
        <p:nvSpPr>
          <p:cNvPr id="33794" name="Rectangle 2"/>
          <p:cNvSpPr>
            <a:spLocks noGrp="1" noChangeArrowheads="1"/>
          </p:cNvSpPr>
          <p:nvPr>
            <p:ph type="title"/>
          </p:nvPr>
        </p:nvSpPr>
        <p:spPr/>
        <p:txBody>
          <a:bodyPr/>
          <a:lstStyle/>
          <a:p>
            <a:r>
              <a:rPr lang="en-US"/>
              <a:t>OR of Hash Functions</a:t>
            </a:r>
          </a:p>
        </p:txBody>
      </p:sp>
      <p:sp>
        <p:nvSpPr>
          <p:cNvPr id="33795" name="Rectangle 3"/>
          <p:cNvSpPr>
            <a:spLocks noGrp="1" noChangeArrowheads="1"/>
          </p:cNvSpPr>
          <p:nvPr>
            <p:ph type="body" idx="1"/>
          </p:nvPr>
        </p:nvSpPr>
        <p:spPr>
          <a:xfrm>
            <a:off x="533400" y="1295400"/>
            <a:ext cx="8077200" cy="4114800"/>
          </a:xfrm>
        </p:spPr>
        <p:txBody>
          <a:bodyPr/>
          <a:lstStyle/>
          <a:p>
            <a:r>
              <a:rPr lang="en-US" dirty="0"/>
              <a:t>Given family </a:t>
            </a:r>
            <a:r>
              <a:rPr lang="en-US" b="1" dirty="0"/>
              <a:t>H</a:t>
            </a:r>
            <a:r>
              <a:rPr lang="en-US" dirty="0"/>
              <a:t>, construct family </a:t>
            </a:r>
            <a:r>
              <a:rPr lang="en-US" b="1" dirty="0"/>
              <a:t>H’</a:t>
            </a:r>
            <a:r>
              <a:rPr lang="en-US" dirty="0"/>
              <a:t> </a:t>
            </a:r>
            <a:r>
              <a:rPr lang="en-US" dirty="0" smtClean="0"/>
              <a:t>whose members each consist </a:t>
            </a:r>
            <a:r>
              <a:rPr lang="en-US" dirty="0"/>
              <a:t>of </a:t>
            </a:r>
            <a:r>
              <a:rPr lang="en-US" i="1" dirty="0"/>
              <a:t>b </a:t>
            </a:r>
            <a:r>
              <a:rPr lang="en-US" dirty="0" smtClean="0"/>
              <a:t>functions </a:t>
            </a:r>
            <a:r>
              <a:rPr lang="en-US" dirty="0"/>
              <a:t>from </a:t>
            </a:r>
            <a:r>
              <a:rPr lang="en-US" b="1" dirty="0"/>
              <a:t>H</a:t>
            </a:r>
            <a:r>
              <a:rPr lang="en-US" dirty="0"/>
              <a:t>.</a:t>
            </a:r>
          </a:p>
          <a:p>
            <a:r>
              <a:rPr lang="en-US" dirty="0"/>
              <a:t>For </a:t>
            </a:r>
            <a:r>
              <a:rPr lang="en-US" i="1" dirty="0"/>
              <a:t>h</a:t>
            </a:r>
            <a:r>
              <a:rPr lang="en-US" dirty="0"/>
              <a:t> = </a:t>
            </a:r>
            <a:r>
              <a:rPr lang="en-US" dirty="0" smtClean="0"/>
              <a:t>{</a:t>
            </a:r>
            <a:r>
              <a:rPr lang="en-US" i="1" dirty="0" smtClean="0"/>
              <a:t>h</a:t>
            </a:r>
            <a:r>
              <a:rPr lang="en-US" baseline="-25000" dirty="0" smtClean="0"/>
              <a:t>1</a:t>
            </a:r>
            <a:r>
              <a:rPr lang="en-US" dirty="0"/>
              <a:t>,…,</a:t>
            </a:r>
            <a:r>
              <a:rPr lang="en-US" i="1" dirty="0" err="1" smtClean="0"/>
              <a:t>h</a:t>
            </a:r>
            <a:r>
              <a:rPr lang="en-US" i="1" baseline="-25000" dirty="0" err="1" smtClean="0"/>
              <a:t>b</a:t>
            </a:r>
            <a:r>
              <a:rPr lang="en-US" dirty="0" smtClean="0"/>
              <a:t>} </a:t>
            </a:r>
            <a:r>
              <a:rPr lang="en-US" dirty="0"/>
              <a:t>in </a:t>
            </a:r>
            <a:r>
              <a:rPr lang="en-US" b="1" dirty="0"/>
              <a:t>H’</a:t>
            </a:r>
            <a:r>
              <a:rPr lang="en-US" dirty="0"/>
              <a:t>, h(x)=h(y) if and only if h</a:t>
            </a:r>
            <a:r>
              <a:rPr lang="en-US" baseline="-25000" dirty="0"/>
              <a:t>i</a:t>
            </a:r>
            <a:r>
              <a:rPr lang="en-US" dirty="0"/>
              <a:t>(x)=h</a:t>
            </a:r>
            <a:r>
              <a:rPr lang="en-US" baseline="-25000" dirty="0"/>
              <a:t>i</a:t>
            </a:r>
            <a:r>
              <a:rPr lang="en-US" dirty="0"/>
              <a:t>(y) for </a:t>
            </a:r>
            <a:r>
              <a:rPr lang="en-US" dirty="0">
                <a:solidFill>
                  <a:srgbClr val="33CC33"/>
                </a:solidFill>
              </a:rPr>
              <a:t>some</a:t>
            </a:r>
            <a:r>
              <a:rPr lang="en-US" dirty="0"/>
              <a:t> </a:t>
            </a:r>
            <a:r>
              <a:rPr lang="en-US" i="1" dirty="0" err="1"/>
              <a:t>i</a:t>
            </a:r>
            <a:r>
              <a:rPr lang="en-US" dirty="0"/>
              <a:t>.</a:t>
            </a:r>
          </a:p>
          <a:p>
            <a:r>
              <a:rPr lang="en-US" dirty="0">
                <a:solidFill>
                  <a:schemeClr val="accent2"/>
                </a:solidFill>
              </a:rPr>
              <a:t>Theorem</a:t>
            </a:r>
            <a:r>
              <a:rPr lang="en-US" dirty="0"/>
              <a:t>: If </a:t>
            </a:r>
            <a:r>
              <a:rPr lang="en-US" b="1" dirty="0"/>
              <a:t>H</a:t>
            </a:r>
            <a:r>
              <a:rPr lang="en-US" dirty="0"/>
              <a:t> is (</a:t>
            </a:r>
            <a:r>
              <a:rPr lang="en-US" i="1" dirty="0"/>
              <a:t>d</a:t>
            </a:r>
            <a:r>
              <a:rPr lang="en-US" baseline="-25000" dirty="0"/>
              <a:t>1</a:t>
            </a:r>
            <a:r>
              <a:rPr lang="en-US" dirty="0"/>
              <a:t>,</a:t>
            </a:r>
            <a:r>
              <a:rPr lang="en-US" i="1" dirty="0"/>
              <a:t>d</a:t>
            </a:r>
            <a:r>
              <a:rPr lang="en-US" baseline="-25000" dirty="0"/>
              <a:t>2</a:t>
            </a:r>
            <a:r>
              <a:rPr lang="en-US" dirty="0"/>
              <a:t>,</a:t>
            </a:r>
            <a:r>
              <a:rPr lang="en-US" i="1" dirty="0"/>
              <a:t>p</a:t>
            </a:r>
            <a:r>
              <a:rPr lang="en-US" baseline="-25000" dirty="0"/>
              <a:t>1</a:t>
            </a:r>
            <a:r>
              <a:rPr lang="en-US" dirty="0"/>
              <a:t>,</a:t>
            </a:r>
            <a:r>
              <a:rPr lang="en-US" i="1" dirty="0"/>
              <a:t>p</a:t>
            </a:r>
            <a:r>
              <a:rPr lang="en-US" baseline="-25000" dirty="0"/>
              <a:t>2</a:t>
            </a:r>
            <a:r>
              <a:rPr lang="en-US" dirty="0"/>
              <a:t>)-sensitive, then </a:t>
            </a:r>
            <a:r>
              <a:rPr lang="en-US" b="1" dirty="0"/>
              <a:t>H’</a:t>
            </a:r>
            <a:r>
              <a:rPr lang="en-US" dirty="0"/>
              <a:t> is </a:t>
            </a:r>
            <a:r>
              <a:rPr lang="en-US" sz="3600" dirty="0"/>
              <a:t>(</a:t>
            </a:r>
            <a:r>
              <a:rPr lang="en-US" i="1" dirty="0"/>
              <a:t>d</a:t>
            </a:r>
            <a:r>
              <a:rPr lang="en-US" baseline="-25000" dirty="0"/>
              <a:t>1</a:t>
            </a:r>
            <a:r>
              <a:rPr lang="en-US" dirty="0"/>
              <a:t>,</a:t>
            </a:r>
            <a:r>
              <a:rPr lang="en-US" i="1" dirty="0"/>
              <a:t>d</a:t>
            </a:r>
            <a:r>
              <a:rPr lang="en-US" baseline="-25000" dirty="0"/>
              <a:t>2</a:t>
            </a:r>
            <a:r>
              <a:rPr lang="en-US" dirty="0"/>
              <a:t>,1-(1-</a:t>
            </a:r>
            <a:r>
              <a:rPr lang="en-US" i="1" dirty="0"/>
              <a:t>p</a:t>
            </a:r>
            <a:r>
              <a:rPr lang="en-US" baseline="-25000" dirty="0"/>
              <a:t>1</a:t>
            </a:r>
            <a:r>
              <a:rPr lang="en-US" dirty="0"/>
              <a:t>)</a:t>
            </a:r>
            <a:r>
              <a:rPr lang="en-US" baseline="30000" dirty="0"/>
              <a:t>b</a:t>
            </a:r>
            <a:r>
              <a:rPr lang="en-US" dirty="0"/>
              <a:t>,1-(1-</a:t>
            </a:r>
            <a:r>
              <a:rPr lang="en-US" i="1" dirty="0"/>
              <a:t>p</a:t>
            </a:r>
            <a:r>
              <a:rPr lang="en-US" baseline="-25000" dirty="0"/>
              <a:t>2</a:t>
            </a:r>
            <a:r>
              <a:rPr lang="en-US" dirty="0"/>
              <a:t>)</a:t>
            </a:r>
            <a:r>
              <a:rPr lang="en-US" baseline="30000" dirty="0"/>
              <a:t>b</a:t>
            </a:r>
            <a:r>
              <a:rPr lang="en-US" sz="3600" dirty="0"/>
              <a:t>)</a:t>
            </a:r>
            <a:r>
              <a:rPr lang="en-US" dirty="0"/>
              <a:t>-sensitive.</a:t>
            </a:r>
          </a:p>
        </p:txBody>
      </p:sp>
    </p:spTree>
    <p:extLst>
      <p:ext uri="{BB962C8B-B14F-4D97-AF65-F5344CB8AC3E}">
        <p14:creationId xmlns:p14="http://schemas.microsoft.com/office/powerpoint/2010/main" val="291180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6FA82D-32B4-42F5-803E-A283755D546D}" type="slidenum">
              <a:rPr lang="en-US"/>
              <a:pPr/>
              <a:t>23</a:t>
            </a:fld>
            <a:endParaRPr lang="en-US"/>
          </a:p>
        </p:txBody>
      </p:sp>
      <p:sp>
        <p:nvSpPr>
          <p:cNvPr id="34818" name="Rectangle 2"/>
          <p:cNvSpPr>
            <a:spLocks noGrp="1" noChangeArrowheads="1"/>
          </p:cNvSpPr>
          <p:nvPr>
            <p:ph type="title"/>
          </p:nvPr>
        </p:nvSpPr>
        <p:spPr>
          <a:xfrm>
            <a:off x="152400" y="17745"/>
            <a:ext cx="9144000" cy="1143000"/>
          </a:xfrm>
        </p:spPr>
        <p:txBody>
          <a:bodyPr/>
          <a:lstStyle/>
          <a:p>
            <a:r>
              <a:rPr lang="en-US" sz="4200" dirty="0"/>
              <a:t>Effect of AND </a:t>
            </a:r>
            <a:r>
              <a:rPr lang="en-US" sz="4200" dirty="0" err="1"/>
              <a:t>and</a:t>
            </a:r>
            <a:r>
              <a:rPr lang="en-US" sz="4200" dirty="0"/>
              <a:t> OR Constructions</a:t>
            </a:r>
          </a:p>
        </p:txBody>
      </p:sp>
      <p:sp>
        <p:nvSpPr>
          <p:cNvPr id="34819" name="Rectangle 3"/>
          <p:cNvSpPr>
            <a:spLocks noGrp="1" noChangeArrowheads="1"/>
          </p:cNvSpPr>
          <p:nvPr>
            <p:ph type="body" idx="1"/>
          </p:nvPr>
        </p:nvSpPr>
        <p:spPr>
          <a:xfrm>
            <a:off x="304800" y="1295400"/>
            <a:ext cx="8686800" cy="5257801"/>
          </a:xfrm>
        </p:spPr>
        <p:txBody>
          <a:bodyPr/>
          <a:lstStyle/>
          <a:p>
            <a:r>
              <a:rPr lang="en-US" dirty="0"/>
              <a:t>AND makes all probabilities shrink, but by choosing </a:t>
            </a:r>
            <a:r>
              <a:rPr lang="en-US" i="1" dirty="0" smtClean="0"/>
              <a:t>r</a:t>
            </a:r>
            <a:r>
              <a:rPr lang="en-US" dirty="0" smtClean="0"/>
              <a:t> </a:t>
            </a:r>
            <a:r>
              <a:rPr lang="en-US" dirty="0"/>
              <a:t>correctly, we can make the lower probability approach 0 while the higher does not.</a:t>
            </a:r>
          </a:p>
          <a:p>
            <a:r>
              <a:rPr lang="en-US" dirty="0"/>
              <a:t>OR makes all probabilities grow, but by choosing </a:t>
            </a:r>
            <a:r>
              <a:rPr lang="en-US" i="1" dirty="0" smtClean="0"/>
              <a:t>b</a:t>
            </a:r>
            <a:r>
              <a:rPr lang="en-US" dirty="0" smtClean="0"/>
              <a:t> </a:t>
            </a:r>
            <a:r>
              <a:rPr lang="en-US" dirty="0"/>
              <a:t>correctly, we can make the upper probability approach 1 while the lower does not.</a:t>
            </a:r>
          </a:p>
        </p:txBody>
      </p:sp>
    </p:spTree>
    <p:extLst>
      <p:ext uri="{BB962C8B-B14F-4D97-AF65-F5344CB8AC3E}">
        <p14:creationId xmlns:p14="http://schemas.microsoft.com/office/powerpoint/2010/main" val="276370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7C80CE-8BE4-4CA3-A1CE-09BE8C1276B0}" type="slidenum">
              <a:rPr lang="en-US"/>
              <a:pPr/>
              <a:t>24</a:t>
            </a:fld>
            <a:endParaRPr lang="en-US"/>
          </a:p>
        </p:txBody>
      </p:sp>
      <p:sp>
        <p:nvSpPr>
          <p:cNvPr id="35842" name="Rectangle 2"/>
          <p:cNvSpPr>
            <a:spLocks noGrp="1" noChangeArrowheads="1"/>
          </p:cNvSpPr>
          <p:nvPr>
            <p:ph type="title"/>
          </p:nvPr>
        </p:nvSpPr>
        <p:spPr/>
        <p:txBody>
          <a:bodyPr/>
          <a:lstStyle/>
          <a:p>
            <a:r>
              <a:rPr lang="en-US"/>
              <a:t>Composing Constructions</a:t>
            </a:r>
          </a:p>
        </p:txBody>
      </p:sp>
      <p:sp>
        <p:nvSpPr>
          <p:cNvPr id="35843" name="Rectangle 3"/>
          <p:cNvSpPr>
            <a:spLocks noGrp="1" noChangeArrowheads="1"/>
          </p:cNvSpPr>
          <p:nvPr>
            <p:ph type="body" idx="1"/>
          </p:nvPr>
        </p:nvSpPr>
        <p:spPr/>
        <p:txBody>
          <a:bodyPr/>
          <a:lstStyle/>
          <a:p>
            <a:r>
              <a:rPr lang="en-US"/>
              <a:t>As for the signature matrix, we can use the AND construction followed by the OR construction.</a:t>
            </a:r>
          </a:p>
          <a:p>
            <a:pPr lvl="1"/>
            <a:r>
              <a:rPr lang="en-US"/>
              <a:t>Or vice-versa.</a:t>
            </a:r>
          </a:p>
          <a:p>
            <a:pPr lvl="1"/>
            <a:r>
              <a:rPr lang="en-US"/>
              <a:t>Or any sequence of AND’s and OR’s alternating.</a:t>
            </a:r>
          </a:p>
        </p:txBody>
      </p:sp>
    </p:spTree>
    <p:extLst>
      <p:ext uri="{BB962C8B-B14F-4D97-AF65-F5344CB8AC3E}">
        <p14:creationId xmlns:p14="http://schemas.microsoft.com/office/powerpoint/2010/main" val="3404797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7050EC-04FC-4BEC-8D09-E83C5AE17AE8}" type="slidenum">
              <a:rPr lang="en-US"/>
              <a:pPr/>
              <a:t>25</a:t>
            </a:fld>
            <a:endParaRPr lang="en-US"/>
          </a:p>
        </p:txBody>
      </p:sp>
      <p:sp>
        <p:nvSpPr>
          <p:cNvPr id="36866" name="Rectangle 2"/>
          <p:cNvSpPr>
            <a:spLocks noGrp="1" noChangeArrowheads="1"/>
          </p:cNvSpPr>
          <p:nvPr>
            <p:ph type="title"/>
          </p:nvPr>
        </p:nvSpPr>
        <p:spPr/>
        <p:txBody>
          <a:bodyPr/>
          <a:lstStyle/>
          <a:p>
            <a:r>
              <a:rPr lang="en-US"/>
              <a:t>AND-OR Composition</a:t>
            </a:r>
          </a:p>
        </p:txBody>
      </p:sp>
      <p:sp>
        <p:nvSpPr>
          <p:cNvPr id="36867" name="Rectangle 3"/>
          <p:cNvSpPr>
            <a:spLocks noGrp="1" noChangeArrowheads="1"/>
          </p:cNvSpPr>
          <p:nvPr>
            <p:ph type="body" idx="1"/>
          </p:nvPr>
        </p:nvSpPr>
        <p:spPr/>
        <p:txBody>
          <a:bodyPr/>
          <a:lstStyle/>
          <a:p>
            <a:r>
              <a:rPr lang="en-US" dirty="0"/>
              <a:t>Each of the two probabilities </a:t>
            </a:r>
            <a:r>
              <a:rPr lang="en-US" i="1" dirty="0" smtClean="0"/>
              <a:t>p</a:t>
            </a:r>
            <a:r>
              <a:rPr lang="en-US" dirty="0" smtClean="0"/>
              <a:t> </a:t>
            </a:r>
            <a:r>
              <a:rPr lang="en-US" dirty="0"/>
              <a:t>is transformed into 1-(1-p</a:t>
            </a:r>
            <a:r>
              <a:rPr lang="en-US" baseline="30000" dirty="0"/>
              <a:t>r</a:t>
            </a:r>
            <a:r>
              <a:rPr lang="en-US" dirty="0"/>
              <a:t>)</a:t>
            </a:r>
            <a:r>
              <a:rPr lang="en-US" baseline="30000" dirty="0"/>
              <a:t>b</a:t>
            </a:r>
            <a:r>
              <a:rPr lang="en-US" dirty="0"/>
              <a:t>.</a:t>
            </a:r>
          </a:p>
          <a:p>
            <a:pPr lvl="1"/>
            <a:r>
              <a:rPr lang="en-US" dirty="0"/>
              <a:t>The “S-curve” studied before.</a:t>
            </a:r>
          </a:p>
          <a:p>
            <a:r>
              <a:rPr lang="en-US" dirty="0">
                <a:solidFill>
                  <a:srgbClr val="33CC33"/>
                </a:solidFill>
              </a:rPr>
              <a:t>Example</a:t>
            </a:r>
            <a:r>
              <a:rPr lang="en-US" dirty="0"/>
              <a:t>: Take </a:t>
            </a:r>
            <a:r>
              <a:rPr lang="en-US" b="1" dirty="0"/>
              <a:t>H</a:t>
            </a:r>
            <a:r>
              <a:rPr lang="en-US" dirty="0"/>
              <a:t> and construct </a:t>
            </a:r>
            <a:r>
              <a:rPr lang="en-US" b="1" dirty="0"/>
              <a:t>H’</a:t>
            </a:r>
            <a:r>
              <a:rPr lang="en-US" dirty="0"/>
              <a:t> by the AND construction with </a:t>
            </a:r>
            <a:r>
              <a:rPr lang="en-US" i="1" dirty="0"/>
              <a:t>r</a:t>
            </a:r>
            <a:r>
              <a:rPr lang="en-US" dirty="0"/>
              <a:t> = 4.  Then, from </a:t>
            </a:r>
            <a:r>
              <a:rPr lang="en-US" b="1" dirty="0"/>
              <a:t>H’</a:t>
            </a:r>
            <a:r>
              <a:rPr lang="en-US" dirty="0"/>
              <a:t>, construct </a:t>
            </a:r>
            <a:r>
              <a:rPr lang="en-US" b="1" dirty="0"/>
              <a:t>H’’</a:t>
            </a:r>
            <a:r>
              <a:rPr lang="en-US" dirty="0"/>
              <a:t> by the OR construction with </a:t>
            </a:r>
            <a:r>
              <a:rPr lang="en-US" i="1" dirty="0"/>
              <a:t>b</a:t>
            </a:r>
            <a:r>
              <a:rPr lang="en-US" dirty="0"/>
              <a:t> = 4.</a:t>
            </a:r>
          </a:p>
        </p:txBody>
      </p:sp>
    </p:spTree>
    <p:extLst>
      <p:ext uri="{BB962C8B-B14F-4D97-AF65-F5344CB8AC3E}">
        <p14:creationId xmlns:p14="http://schemas.microsoft.com/office/powerpoint/2010/main" val="359925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fld id="{5BD24DB4-F04A-419A-A21E-E0575B57A9FB}" type="slidenum">
              <a:rPr lang="en-US"/>
              <a:pPr/>
              <a:t>26</a:t>
            </a:fld>
            <a:endParaRPr lang="en-US"/>
          </a:p>
        </p:txBody>
      </p:sp>
      <p:sp>
        <p:nvSpPr>
          <p:cNvPr id="37890" name="Rectangle 2"/>
          <p:cNvSpPr>
            <a:spLocks noGrp="1" noChangeArrowheads="1"/>
          </p:cNvSpPr>
          <p:nvPr>
            <p:ph type="title"/>
          </p:nvPr>
        </p:nvSpPr>
        <p:spPr>
          <a:xfrm>
            <a:off x="609600" y="28184"/>
            <a:ext cx="7772400" cy="1143000"/>
          </a:xfrm>
        </p:spPr>
        <p:txBody>
          <a:bodyPr/>
          <a:lstStyle/>
          <a:p>
            <a:r>
              <a:rPr lang="en-US" dirty="0"/>
              <a:t>Table for Function 1-(1-p</a:t>
            </a:r>
            <a:r>
              <a:rPr lang="en-US" baseline="30000" dirty="0"/>
              <a:t>4</a:t>
            </a:r>
            <a:r>
              <a:rPr lang="en-US" dirty="0"/>
              <a:t>)</a:t>
            </a:r>
            <a:r>
              <a:rPr lang="en-US" baseline="30000" dirty="0"/>
              <a:t>4</a:t>
            </a:r>
          </a:p>
        </p:txBody>
      </p:sp>
      <p:graphicFrame>
        <p:nvGraphicFramePr>
          <p:cNvPr id="37926" name="Group 38"/>
          <p:cNvGraphicFramePr>
            <a:graphicFrameLocks noGrp="1"/>
          </p:cNvGraphicFramePr>
          <p:nvPr/>
        </p:nvGraphicFramePr>
        <p:xfrm>
          <a:off x="762000" y="1676400"/>
          <a:ext cx="3048000" cy="4663440"/>
        </p:xfrm>
        <a:graphic>
          <a:graphicData uri="http://schemas.openxmlformats.org/drawingml/2006/table">
            <a:tbl>
              <a:tblPr/>
              <a:tblGrid>
                <a:gridCol w="941388">
                  <a:extLst>
                    <a:ext uri="{9D8B030D-6E8A-4147-A177-3AD203B41FA5}">
                      <a16:colId xmlns:a16="http://schemas.microsoft.com/office/drawing/2014/main" val="20000"/>
                    </a:ext>
                  </a:extLst>
                </a:gridCol>
                <a:gridCol w="2106612">
                  <a:extLst>
                    <a:ext uri="{9D8B030D-6E8A-4147-A177-3AD203B41FA5}">
                      <a16:colId xmlns:a16="http://schemas.microsoft.com/office/drawing/2014/main" val="20001"/>
                    </a:ext>
                  </a:extLst>
                </a:gridCol>
              </a:tblGrid>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1-(1-p</a:t>
                      </a:r>
                      <a:r>
                        <a:rPr kumimoji="0" lang="en-US" sz="2800" b="1" i="0" u="none" strike="noStrike" cap="none" normalizeH="0" baseline="30000" smtClean="0">
                          <a:ln>
                            <a:noFill/>
                          </a:ln>
                          <a:solidFill>
                            <a:schemeClr val="tx1"/>
                          </a:solidFill>
                          <a:effectLst/>
                          <a:latin typeface="Tahoma" pitchFamily="34" charset="0"/>
                        </a:rPr>
                        <a:t>4</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.0064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.0320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.0985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.2275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.6666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.8785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.9860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7927" name="Text Box 39"/>
          <p:cNvSpPr txBox="1">
            <a:spLocks noChangeArrowheads="1"/>
          </p:cNvSpPr>
          <p:nvPr/>
        </p:nvSpPr>
        <p:spPr bwMode="auto">
          <a:xfrm>
            <a:off x="4495800" y="2209800"/>
            <a:ext cx="433705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solidFill>
                  <a:srgbClr val="33CC33"/>
                </a:solidFill>
              </a:rPr>
              <a:t>Example</a:t>
            </a:r>
            <a:r>
              <a:rPr lang="en-US" sz="3200" dirty="0"/>
              <a:t>: Transforms a</a:t>
            </a:r>
          </a:p>
          <a:p>
            <a:r>
              <a:rPr lang="en-US" sz="3200" dirty="0"/>
              <a:t>(.2,.8,.8,.2)-sensitive</a:t>
            </a:r>
          </a:p>
          <a:p>
            <a:r>
              <a:rPr lang="en-US" sz="3200" dirty="0"/>
              <a:t>family into a</a:t>
            </a:r>
          </a:p>
          <a:p>
            <a:r>
              <a:rPr lang="en-US" sz="3200" dirty="0"/>
              <a:t>(.2,.8,.8785,.0064)-</a:t>
            </a:r>
          </a:p>
          <a:p>
            <a:r>
              <a:rPr lang="en-US" sz="3200" dirty="0"/>
              <a:t>sensitive family.</a:t>
            </a:r>
          </a:p>
        </p:txBody>
      </p:sp>
    </p:spTree>
    <p:extLst>
      <p:ext uri="{BB962C8B-B14F-4D97-AF65-F5344CB8AC3E}">
        <p14:creationId xmlns:p14="http://schemas.microsoft.com/office/powerpoint/2010/main" val="108158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D18812-B67F-42F1-9303-027C4C11F410}" type="slidenum">
              <a:rPr lang="en-US"/>
              <a:pPr/>
              <a:t>27</a:t>
            </a:fld>
            <a:endParaRPr lang="en-US"/>
          </a:p>
        </p:txBody>
      </p:sp>
      <p:sp>
        <p:nvSpPr>
          <p:cNvPr id="38914" name="Rectangle 2"/>
          <p:cNvSpPr>
            <a:spLocks noGrp="1" noChangeArrowheads="1"/>
          </p:cNvSpPr>
          <p:nvPr>
            <p:ph type="title"/>
          </p:nvPr>
        </p:nvSpPr>
        <p:spPr/>
        <p:txBody>
          <a:bodyPr/>
          <a:lstStyle/>
          <a:p>
            <a:r>
              <a:rPr lang="en-US"/>
              <a:t>OR-AND Composition</a:t>
            </a:r>
          </a:p>
        </p:txBody>
      </p:sp>
      <p:sp>
        <p:nvSpPr>
          <p:cNvPr id="38915" name="Rectangle 3"/>
          <p:cNvSpPr>
            <a:spLocks noGrp="1" noChangeArrowheads="1"/>
          </p:cNvSpPr>
          <p:nvPr>
            <p:ph type="body" idx="1"/>
          </p:nvPr>
        </p:nvSpPr>
        <p:spPr/>
        <p:txBody>
          <a:bodyPr/>
          <a:lstStyle/>
          <a:p>
            <a:r>
              <a:rPr lang="en-US" dirty="0"/>
              <a:t>Each of the two probabilities </a:t>
            </a:r>
            <a:r>
              <a:rPr lang="en-US" i="1" dirty="0"/>
              <a:t>p</a:t>
            </a:r>
            <a:r>
              <a:rPr lang="en-US" dirty="0"/>
              <a:t> </a:t>
            </a:r>
            <a:r>
              <a:rPr lang="en-US" dirty="0" smtClean="0"/>
              <a:t>is </a:t>
            </a:r>
            <a:r>
              <a:rPr lang="en-US" dirty="0"/>
              <a:t>transformed into (1-(1-p)</a:t>
            </a:r>
            <a:r>
              <a:rPr lang="en-US" baseline="30000" dirty="0"/>
              <a:t>b</a:t>
            </a:r>
            <a:r>
              <a:rPr lang="en-US" dirty="0"/>
              <a:t>)</a:t>
            </a:r>
            <a:r>
              <a:rPr lang="en-US" baseline="30000" dirty="0"/>
              <a:t>r</a:t>
            </a:r>
            <a:r>
              <a:rPr lang="en-US" dirty="0"/>
              <a:t>.</a:t>
            </a:r>
          </a:p>
          <a:p>
            <a:pPr lvl="1"/>
            <a:r>
              <a:rPr lang="en-US" dirty="0"/>
              <a:t>The same S-curve, mirrored horizontally and vertically.</a:t>
            </a:r>
          </a:p>
          <a:p>
            <a:r>
              <a:rPr lang="en-US" dirty="0">
                <a:solidFill>
                  <a:srgbClr val="33CC33"/>
                </a:solidFill>
              </a:rPr>
              <a:t>Example</a:t>
            </a:r>
            <a:r>
              <a:rPr lang="en-US" dirty="0"/>
              <a:t>: Take </a:t>
            </a:r>
            <a:r>
              <a:rPr lang="en-US" b="1" dirty="0"/>
              <a:t>H</a:t>
            </a:r>
            <a:r>
              <a:rPr lang="en-US" dirty="0"/>
              <a:t> and construct </a:t>
            </a:r>
            <a:r>
              <a:rPr lang="en-US" b="1" dirty="0"/>
              <a:t>H’</a:t>
            </a:r>
            <a:r>
              <a:rPr lang="en-US" dirty="0"/>
              <a:t> by the OR construction with </a:t>
            </a:r>
            <a:r>
              <a:rPr lang="en-US" i="1" dirty="0"/>
              <a:t>b</a:t>
            </a:r>
            <a:r>
              <a:rPr lang="en-US" dirty="0"/>
              <a:t> = 4.  Then, from </a:t>
            </a:r>
            <a:r>
              <a:rPr lang="en-US" b="1" dirty="0"/>
              <a:t>H’</a:t>
            </a:r>
            <a:r>
              <a:rPr lang="en-US" dirty="0"/>
              <a:t>, construct </a:t>
            </a:r>
            <a:r>
              <a:rPr lang="en-US" b="1" dirty="0"/>
              <a:t>H’’</a:t>
            </a:r>
            <a:r>
              <a:rPr lang="en-US" dirty="0"/>
              <a:t> by the AND construction with </a:t>
            </a:r>
            <a:r>
              <a:rPr lang="en-US" i="1" dirty="0"/>
              <a:t>r</a:t>
            </a:r>
            <a:r>
              <a:rPr lang="en-US" dirty="0"/>
              <a:t> = 4.</a:t>
            </a:r>
          </a:p>
        </p:txBody>
      </p:sp>
    </p:spTree>
    <p:extLst>
      <p:ext uri="{BB962C8B-B14F-4D97-AF65-F5344CB8AC3E}">
        <p14:creationId xmlns:p14="http://schemas.microsoft.com/office/powerpoint/2010/main" val="237260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p>
            <a:fld id="{FED35EF3-09BA-4921-82A4-958D578192A9}" type="slidenum">
              <a:rPr lang="en-US"/>
              <a:pPr/>
              <a:t>28</a:t>
            </a:fld>
            <a:endParaRPr lang="en-US"/>
          </a:p>
        </p:txBody>
      </p:sp>
      <p:sp>
        <p:nvSpPr>
          <p:cNvPr id="39938" name="Rectangle 2"/>
          <p:cNvSpPr>
            <a:spLocks noGrp="1" noChangeArrowheads="1"/>
          </p:cNvSpPr>
          <p:nvPr>
            <p:ph type="title"/>
          </p:nvPr>
        </p:nvSpPr>
        <p:spPr>
          <a:xfrm>
            <a:off x="685800" y="0"/>
            <a:ext cx="7772400" cy="1143000"/>
          </a:xfrm>
        </p:spPr>
        <p:txBody>
          <a:bodyPr/>
          <a:lstStyle/>
          <a:p>
            <a:r>
              <a:rPr lang="en-US" dirty="0"/>
              <a:t>Table for Function (1-(1-p)</a:t>
            </a:r>
            <a:r>
              <a:rPr lang="en-US" baseline="30000" dirty="0"/>
              <a:t>4</a:t>
            </a:r>
            <a:r>
              <a:rPr lang="en-US" dirty="0"/>
              <a:t>)</a:t>
            </a:r>
            <a:r>
              <a:rPr lang="en-US" baseline="30000" dirty="0"/>
              <a:t>4</a:t>
            </a:r>
          </a:p>
        </p:txBody>
      </p:sp>
      <p:graphicFrame>
        <p:nvGraphicFramePr>
          <p:cNvPr id="39973" name="Group 37"/>
          <p:cNvGraphicFramePr>
            <a:graphicFrameLocks noGrp="1"/>
          </p:cNvGraphicFramePr>
          <p:nvPr/>
        </p:nvGraphicFramePr>
        <p:xfrm>
          <a:off x="762000" y="1676400"/>
          <a:ext cx="3276600" cy="4663440"/>
        </p:xfrm>
        <a:graphic>
          <a:graphicData uri="http://schemas.openxmlformats.org/drawingml/2006/table">
            <a:tbl>
              <a:tblPr/>
              <a:tblGrid>
                <a:gridCol w="1011238">
                  <a:extLst>
                    <a:ext uri="{9D8B030D-6E8A-4147-A177-3AD203B41FA5}">
                      <a16:colId xmlns:a16="http://schemas.microsoft.com/office/drawing/2014/main" val="20000"/>
                    </a:ext>
                  </a:extLst>
                </a:gridCol>
                <a:gridCol w="2265362">
                  <a:extLst>
                    <a:ext uri="{9D8B030D-6E8A-4147-A177-3AD203B41FA5}">
                      <a16:colId xmlns:a16="http://schemas.microsoft.com/office/drawing/2014/main" val="20001"/>
                    </a:ext>
                  </a:extLst>
                </a:gridCol>
              </a:tblGrid>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(1-(1-p)</a:t>
                      </a:r>
                      <a:r>
                        <a:rPr kumimoji="0" lang="en-US" sz="2800" b="1" i="0" u="none" strike="noStrike" cap="none" normalizeH="0" baseline="30000" smtClean="0">
                          <a:ln>
                            <a:noFill/>
                          </a:ln>
                          <a:solidFill>
                            <a:schemeClr val="tx1"/>
                          </a:solidFill>
                          <a:effectLst/>
                          <a:latin typeface="Tahoma" pitchFamily="34" charset="0"/>
                        </a:rPr>
                        <a:t>4</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.0140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.1215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.3334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.5740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.7725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.9680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.9936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9971" name="Text Box 35"/>
          <p:cNvSpPr txBox="1">
            <a:spLocks noChangeArrowheads="1"/>
          </p:cNvSpPr>
          <p:nvPr/>
        </p:nvSpPr>
        <p:spPr bwMode="auto">
          <a:xfrm>
            <a:off x="4724400" y="2209800"/>
            <a:ext cx="401622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solidFill>
                  <a:srgbClr val="33CC33"/>
                </a:solidFill>
              </a:rPr>
              <a:t>Example</a:t>
            </a:r>
            <a:r>
              <a:rPr lang="en-US" sz="3200" dirty="0" smtClean="0"/>
              <a:t>: Transforms </a:t>
            </a:r>
            <a:r>
              <a:rPr lang="en-US" sz="3200" dirty="0"/>
              <a:t>a</a:t>
            </a:r>
          </a:p>
          <a:p>
            <a:r>
              <a:rPr lang="en-US" sz="3200" dirty="0"/>
              <a:t>(.2,.8,.8,.2)-sensitive</a:t>
            </a:r>
          </a:p>
          <a:p>
            <a:r>
              <a:rPr lang="en-US" sz="3200" dirty="0"/>
              <a:t>family into a</a:t>
            </a:r>
          </a:p>
          <a:p>
            <a:r>
              <a:rPr lang="en-US" sz="3200" dirty="0"/>
              <a:t>(.2,.8,.9936,.1215)-</a:t>
            </a:r>
          </a:p>
          <a:p>
            <a:r>
              <a:rPr lang="en-US" sz="3200" dirty="0"/>
              <a:t>sensitive family.</a:t>
            </a:r>
          </a:p>
        </p:txBody>
      </p:sp>
    </p:spTree>
    <p:extLst>
      <p:ext uri="{BB962C8B-B14F-4D97-AF65-F5344CB8AC3E}">
        <p14:creationId xmlns:p14="http://schemas.microsoft.com/office/powerpoint/2010/main" val="214124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5A9629-1A54-46C2-AAC2-B5010D13A6BE}" type="slidenum">
              <a:rPr lang="en-US"/>
              <a:pPr/>
              <a:t>29</a:t>
            </a:fld>
            <a:endParaRPr lang="en-US"/>
          </a:p>
        </p:txBody>
      </p:sp>
      <p:sp>
        <p:nvSpPr>
          <p:cNvPr id="40962" name="Rectangle 2"/>
          <p:cNvSpPr>
            <a:spLocks noGrp="1" noChangeArrowheads="1"/>
          </p:cNvSpPr>
          <p:nvPr>
            <p:ph type="title"/>
          </p:nvPr>
        </p:nvSpPr>
        <p:spPr/>
        <p:txBody>
          <a:bodyPr/>
          <a:lstStyle/>
          <a:p>
            <a:r>
              <a:rPr lang="en-US"/>
              <a:t>Cascading Constructions</a:t>
            </a:r>
          </a:p>
        </p:txBody>
      </p:sp>
      <p:sp>
        <p:nvSpPr>
          <p:cNvPr id="40963" name="Rectangle 3"/>
          <p:cNvSpPr>
            <a:spLocks noGrp="1" noChangeArrowheads="1"/>
          </p:cNvSpPr>
          <p:nvPr>
            <p:ph type="body" idx="1"/>
          </p:nvPr>
        </p:nvSpPr>
        <p:spPr>
          <a:xfrm>
            <a:off x="533400" y="1295400"/>
            <a:ext cx="8382000" cy="4343400"/>
          </a:xfrm>
        </p:spPr>
        <p:txBody>
          <a:bodyPr/>
          <a:lstStyle/>
          <a:p>
            <a:r>
              <a:rPr lang="en-US" dirty="0">
                <a:solidFill>
                  <a:srgbClr val="33CC33"/>
                </a:solidFill>
              </a:rPr>
              <a:t>Example</a:t>
            </a:r>
            <a:r>
              <a:rPr lang="en-US" dirty="0"/>
              <a:t>: Apply the (4,4) OR-AND construction followed by the (4,4) AND-OR construction.</a:t>
            </a:r>
          </a:p>
          <a:p>
            <a:r>
              <a:rPr lang="en-US" dirty="0"/>
              <a:t>Transforms a (.2,.8,.8,.2)-sensitive family into a (.2,.8,.9999996,.0008715)-sensitive family</a:t>
            </a:r>
            <a:r>
              <a:rPr lang="en-US" dirty="0" smtClean="0"/>
              <a:t>.</a:t>
            </a:r>
            <a:endParaRPr lang="en-US" dirty="0"/>
          </a:p>
        </p:txBody>
      </p:sp>
    </p:spTree>
    <p:extLst>
      <p:ext uri="{BB962C8B-B14F-4D97-AF65-F5344CB8AC3E}">
        <p14:creationId xmlns:p14="http://schemas.microsoft.com/office/powerpoint/2010/main" val="2216860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F89AA5-9564-46C5-BDF3-1AE793701AE4}" type="slidenum">
              <a:rPr lang="en-US"/>
              <a:pPr/>
              <a:t>3</a:t>
            </a:fld>
            <a:endParaRPr lang="en-US"/>
          </a:p>
        </p:txBody>
      </p:sp>
      <p:sp>
        <p:nvSpPr>
          <p:cNvPr id="11266" name="Rectangle 2"/>
          <p:cNvSpPr>
            <a:spLocks noGrp="1" noChangeArrowheads="1"/>
          </p:cNvSpPr>
          <p:nvPr>
            <p:ph type="title"/>
          </p:nvPr>
        </p:nvSpPr>
        <p:spPr/>
        <p:txBody>
          <a:bodyPr/>
          <a:lstStyle/>
          <a:p>
            <a:r>
              <a:rPr lang="en-US"/>
              <a:t>Axioms of a Distance Measure</a:t>
            </a:r>
          </a:p>
        </p:txBody>
      </p:sp>
      <p:sp>
        <p:nvSpPr>
          <p:cNvPr id="11267" name="Rectangle 3"/>
          <p:cNvSpPr>
            <a:spLocks noGrp="1" noChangeArrowheads="1"/>
          </p:cNvSpPr>
          <p:nvPr>
            <p:ph type="body" idx="1"/>
          </p:nvPr>
        </p:nvSpPr>
        <p:spPr/>
        <p:txBody>
          <a:bodyPr/>
          <a:lstStyle/>
          <a:p>
            <a:pPr marL="609600" indent="-609600"/>
            <a:r>
              <a:rPr lang="en-US" i="1" dirty="0"/>
              <a:t>d</a:t>
            </a:r>
            <a:r>
              <a:rPr lang="en-US" dirty="0"/>
              <a:t>  is a </a:t>
            </a:r>
            <a:r>
              <a:rPr lang="en-US" i="1" dirty="0">
                <a:solidFill>
                  <a:srgbClr val="FF0066"/>
                </a:solidFill>
              </a:rPr>
              <a:t>distance </a:t>
            </a:r>
            <a:r>
              <a:rPr lang="en-US" i="1" dirty="0" smtClean="0">
                <a:solidFill>
                  <a:srgbClr val="FF0066"/>
                </a:solidFill>
              </a:rPr>
              <a:t>measure</a:t>
            </a:r>
            <a:r>
              <a:rPr lang="en-US" dirty="0" smtClean="0"/>
              <a:t> </a:t>
            </a:r>
            <a:r>
              <a:rPr lang="en-US" dirty="0"/>
              <a:t>if it is a function from pairs of points to real numbers such that:</a:t>
            </a:r>
          </a:p>
          <a:p>
            <a:pPr marL="990600" lvl="1" indent="-533400">
              <a:buFont typeface="Monotype Sorts" pitchFamily="2" charset="2"/>
              <a:buAutoNum type="arabicPeriod"/>
            </a:pPr>
            <a:r>
              <a:rPr lang="en-US" dirty="0"/>
              <a:t>d(</a:t>
            </a:r>
            <a:r>
              <a:rPr lang="en-US" dirty="0" err="1"/>
              <a:t>x,y</a:t>
            </a:r>
            <a:r>
              <a:rPr lang="en-US" dirty="0"/>
              <a:t>) </a:t>
            </a:r>
            <a:r>
              <a:rPr lang="en-US" u="sng" dirty="0"/>
              <a:t>&gt;</a:t>
            </a:r>
            <a:r>
              <a:rPr lang="en-US" dirty="0"/>
              <a:t> 0. </a:t>
            </a:r>
          </a:p>
          <a:p>
            <a:pPr marL="990600" lvl="1" indent="-533400">
              <a:buFont typeface="Monotype Sorts" pitchFamily="2" charset="2"/>
              <a:buAutoNum type="arabicPeriod"/>
            </a:pPr>
            <a:r>
              <a:rPr lang="en-US" dirty="0"/>
              <a:t>d(</a:t>
            </a:r>
            <a:r>
              <a:rPr lang="en-US" dirty="0" err="1"/>
              <a:t>x,y</a:t>
            </a:r>
            <a:r>
              <a:rPr lang="en-US" dirty="0"/>
              <a:t>) = 0 </a:t>
            </a:r>
            <a:r>
              <a:rPr lang="en-US" dirty="0" err="1"/>
              <a:t>iff</a:t>
            </a:r>
            <a:r>
              <a:rPr lang="en-US" dirty="0"/>
              <a:t> x = y.</a:t>
            </a:r>
          </a:p>
          <a:p>
            <a:pPr marL="990600" lvl="1" indent="-533400">
              <a:buFont typeface="Monotype Sorts" pitchFamily="2" charset="2"/>
              <a:buAutoNum type="arabicPeriod"/>
            </a:pPr>
            <a:r>
              <a:rPr lang="en-US" dirty="0"/>
              <a:t>d(</a:t>
            </a:r>
            <a:r>
              <a:rPr lang="en-US" dirty="0" err="1"/>
              <a:t>x,y</a:t>
            </a:r>
            <a:r>
              <a:rPr lang="en-US" dirty="0"/>
              <a:t>) = d(</a:t>
            </a:r>
            <a:r>
              <a:rPr lang="en-US" dirty="0" err="1"/>
              <a:t>y,x</a:t>
            </a:r>
            <a:r>
              <a:rPr lang="en-US" dirty="0"/>
              <a:t>).</a:t>
            </a:r>
          </a:p>
          <a:p>
            <a:pPr marL="990600" lvl="1" indent="-533400">
              <a:buFont typeface="Monotype Sorts" pitchFamily="2" charset="2"/>
              <a:buAutoNum type="arabicPeriod"/>
            </a:pPr>
            <a:r>
              <a:rPr lang="en-US" dirty="0"/>
              <a:t>d(</a:t>
            </a:r>
            <a:r>
              <a:rPr lang="en-US" dirty="0" err="1"/>
              <a:t>x,y</a:t>
            </a:r>
            <a:r>
              <a:rPr lang="en-US" dirty="0"/>
              <a:t>) </a:t>
            </a:r>
            <a:r>
              <a:rPr lang="en-US" u="sng" dirty="0"/>
              <a:t>&lt;</a:t>
            </a:r>
            <a:r>
              <a:rPr lang="en-US" dirty="0"/>
              <a:t> d(</a:t>
            </a:r>
            <a:r>
              <a:rPr lang="en-US" dirty="0" err="1"/>
              <a:t>x,z</a:t>
            </a:r>
            <a:r>
              <a:rPr lang="en-US" dirty="0"/>
              <a:t>) + d(</a:t>
            </a:r>
            <a:r>
              <a:rPr lang="en-US" dirty="0" err="1"/>
              <a:t>z,y</a:t>
            </a:r>
            <a:r>
              <a:rPr lang="en-US" dirty="0"/>
              <a:t>) (</a:t>
            </a:r>
            <a:r>
              <a:rPr lang="en-US" i="1" dirty="0">
                <a:solidFill>
                  <a:srgbClr val="FF0066"/>
                </a:solidFill>
              </a:rPr>
              <a:t>triangle </a:t>
            </a:r>
            <a:r>
              <a:rPr lang="en-US" i="1" dirty="0" smtClean="0">
                <a:solidFill>
                  <a:srgbClr val="FF0066"/>
                </a:solidFill>
              </a:rPr>
              <a:t>inequality</a:t>
            </a:r>
            <a:r>
              <a:rPr lang="en-US" dirty="0" smtClean="0"/>
              <a:t>).</a:t>
            </a:r>
            <a:endParaRPr lang="en-US" dirty="0"/>
          </a:p>
        </p:txBody>
      </p:sp>
    </p:spTree>
    <p:extLst>
      <p:ext uri="{BB962C8B-B14F-4D97-AF65-F5344CB8AC3E}">
        <p14:creationId xmlns:p14="http://schemas.microsoft.com/office/powerpoint/2010/main" val="391761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10412D-04C0-4DBA-A2F5-4DCF45AF807E}" type="slidenum">
              <a:rPr lang="en-US"/>
              <a:pPr/>
              <a:t>30</a:t>
            </a:fld>
            <a:endParaRPr lang="en-US"/>
          </a:p>
        </p:txBody>
      </p:sp>
      <p:sp>
        <p:nvSpPr>
          <p:cNvPr id="46082" name="Rectangle 2"/>
          <p:cNvSpPr>
            <a:spLocks noGrp="1" noChangeArrowheads="1"/>
          </p:cNvSpPr>
          <p:nvPr>
            <p:ph type="title"/>
          </p:nvPr>
        </p:nvSpPr>
        <p:spPr/>
        <p:txBody>
          <a:bodyPr/>
          <a:lstStyle/>
          <a:p>
            <a:r>
              <a:rPr lang="en-US" dirty="0"/>
              <a:t>General Use of S-Curves</a:t>
            </a:r>
          </a:p>
        </p:txBody>
      </p:sp>
      <p:sp>
        <p:nvSpPr>
          <p:cNvPr id="46083" name="Rectangle 3"/>
          <p:cNvSpPr>
            <a:spLocks noGrp="1" noChangeArrowheads="1"/>
          </p:cNvSpPr>
          <p:nvPr>
            <p:ph type="body" idx="1"/>
          </p:nvPr>
        </p:nvSpPr>
        <p:spPr>
          <a:xfrm>
            <a:off x="457200" y="1219200"/>
            <a:ext cx="8458200" cy="5334000"/>
          </a:xfrm>
        </p:spPr>
        <p:txBody>
          <a:bodyPr/>
          <a:lstStyle/>
          <a:p>
            <a:r>
              <a:rPr lang="en-US" dirty="0"/>
              <a:t>For each </a:t>
            </a:r>
            <a:r>
              <a:rPr lang="en-US" dirty="0" smtClean="0"/>
              <a:t>AND-OR S-curve </a:t>
            </a:r>
            <a:r>
              <a:rPr lang="en-US" dirty="0"/>
              <a:t>1-(1-p</a:t>
            </a:r>
            <a:r>
              <a:rPr lang="en-US" baseline="30000" dirty="0"/>
              <a:t>r</a:t>
            </a:r>
            <a:r>
              <a:rPr lang="en-US" dirty="0"/>
              <a:t>)</a:t>
            </a:r>
            <a:r>
              <a:rPr lang="en-US" baseline="30000" dirty="0"/>
              <a:t>b</a:t>
            </a:r>
            <a:r>
              <a:rPr lang="en-US" dirty="0"/>
              <a:t>, there is a </a:t>
            </a:r>
            <a:r>
              <a:rPr lang="en-US" i="1" dirty="0" smtClean="0">
                <a:solidFill>
                  <a:srgbClr val="FF0066"/>
                </a:solidFill>
              </a:rPr>
              <a:t>threshold</a:t>
            </a:r>
            <a:r>
              <a:rPr lang="en-US" dirty="0" smtClean="0"/>
              <a:t> </a:t>
            </a:r>
            <a:r>
              <a:rPr lang="en-US" i="1" dirty="0"/>
              <a:t>t</a:t>
            </a:r>
            <a:r>
              <a:rPr lang="en-US" dirty="0"/>
              <a:t>, for which 1-(1-t</a:t>
            </a:r>
            <a:r>
              <a:rPr lang="en-US" baseline="30000" dirty="0"/>
              <a:t>r</a:t>
            </a:r>
            <a:r>
              <a:rPr lang="en-US" dirty="0"/>
              <a:t>)</a:t>
            </a:r>
            <a:r>
              <a:rPr lang="en-US" baseline="30000" dirty="0"/>
              <a:t>b</a:t>
            </a:r>
            <a:r>
              <a:rPr lang="en-US" dirty="0"/>
              <a:t> = t.</a:t>
            </a:r>
          </a:p>
          <a:p>
            <a:r>
              <a:rPr lang="en-US" dirty="0"/>
              <a:t>Above </a:t>
            </a:r>
            <a:r>
              <a:rPr lang="en-US" i="1" dirty="0"/>
              <a:t>t</a:t>
            </a:r>
            <a:r>
              <a:rPr lang="en-US" dirty="0"/>
              <a:t>, high probabilities are increased; below </a:t>
            </a:r>
            <a:r>
              <a:rPr lang="en-US" i="1" dirty="0"/>
              <a:t>t</a:t>
            </a:r>
            <a:r>
              <a:rPr lang="en-US" dirty="0"/>
              <a:t>, </a:t>
            </a:r>
            <a:r>
              <a:rPr lang="en-US" dirty="0" smtClean="0"/>
              <a:t>low probabilities </a:t>
            </a:r>
            <a:r>
              <a:rPr lang="en-US" dirty="0"/>
              <a:t>are decreased.</a:t>
            </a:r>
          </a:p>
          <a:p>
            <a:r>
              <a:rPr lang="en-US" dirty="0"/>
              <a:t>You improve the sensitivity as long as the low probability is less than </a:t>
            </a:r>
            <a:r>
              <a:rPr lang="en-US" i="1" dirty="0"/>
              <a:t>t</a:t>
            </a:r>
            <a:r>
              <a:rPr lang="en-US" dirty="0"/>
              <a:t>, and the high probability is greater than </a:t>
            </a:r>
            <a:r>
              <a:rPr lang="en-US" i="1" dirty="0"/>
              <a:t>t</a:t>
            </a:r>
            <a:r>
              <a:rPr lang="en-US" dirty="0"/>
              <a:t>. </a:t>
            </a:r>
          </a:p>
          <a:p>
            <a:pPr lvl="1"/>
            <a:r>
              <a:rPr lang="en-US" dirty="0"/>
              <a:t>Iterate as you like</a:t>
            </a:r>
            <a:r>
              <a:rPr lang="en-US" dirty="0" smtClean="0"/>
              <a:t>.</a:t>
            </a:r>
          </a:p>
          <a:p>
            <a:r>
              <a:rPr lang="en-US" dirty="0" smtClean="0"/>
              <a:t>Similar observation for the OR-AND type of S-curve: </a:t>
            </a:r>
            <a:r>
              <a:rPr lang="en-US" dirty="0"/>
              <a:t>(1-(1-p)</a:t>
            </a:r>
            <a:r>
              <a:rPr lang="en-US" baseline="30000" dirty="0"/>
              <a:t>b</a:t>
            </a:r>
            <a:r>
              <a:rPr lang="en-US" dirty="0"/>
              <a:t>)</a:t>
            </a:r>
            <a:r>
              <a:rPr lang="en-US" baseline="30000" dirty="0"/>
              <a:t>r</a:t>
            </a:r>
            <a:r>
              <a:rPr lang="en-US" dirty="0" smtClean="0"/>
              <a:t>.</a:t>
            </a:r>
            <a:endParaRPr lang="en-US" dirty="0"/>
          </a:p>
        </p:txBody>
      </p:sp>
    </p:spTree>
    <p:extLst>
      <p:ext uri="{BB962C8B-B14F-4D97-AF65-F5344CB8AC3E}">
        <p14:creationId xmlns:p14="http://schemas.microsoft.com/office/powerpoint/2010/main" val="14844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09592" y="1524000"/>
            <a:ext cx="4876800" cy="4572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39" name="Group 38"/>
          <p:cNvGrpSpPr/>
          <p:nvPr/>
        </p:nvGrpSpPr>
        <p:grpSpPr>
          <a:xfrm>
            <a:off x="4744392" y="3505200"/>
            <a:ext cx="1886873" cy="3112532"/>
            <a:chOff x="4744392" y="3505200"/>
            <a:chExt cx="1886873" cy="3112532"/>
          </a:xfrm>
        </p:grpSpPr>
        <p:sp>
          <p:nvSpPr>
            <p:cNvPr id="14" name="TextBox 13"/>
            <p:cNvSpPr txBox="1"/>
            <p:nvPr/>
          </p:nvSpPr>
          <p:spPr>
            <a:xfrm>
              <a:off x="5486400" y="3679097"/>
              <a:ext cx="1144865" cy="646331"/>
            </a:xfrm>
            <a:prstGeom prst="rect">
              <a:avLst/>
            </a:prstGeom>
            <a:noFill/>
          </p:spPr>
          <p:txBody>
            <a:bodyPr wrap="none" rtlCol="0">
              <a:spAutoFit/>
            </a:bodyPr>
            <a:lstStyle/>
            <a:p>
              <a:r>
                <a:rPr lang="en-US" dirty="0" smtClean="0"/>
                <a:t>Threshold</a:t>
              </a:r>
            </a:p>
            <a:p>
              <a:r>
                <a:rPr lang="en-US" dirty="0"/>
                <a:t> </a:t>
              </a:r>
              <a:r>
                <a:rPr lang="en-US" dirty="0" smtClean="0"/>
                <a:t>      t</a:t>
              </a:r>
              <a:endParaRPr lang="en-US" dirty="0"/>
            </a:p>
          </p:txBody>
        </p:sp>
        <p:sp>
          <p:nvSpPr>
            <p:cNvPr id="19" name="TextBox 18"/>
            <p:cNvSpPr txBox="1"/>
            <p:nvPr/>
          </p:nvSpPr>
          <p:spPr>
            <a:xfrm>
              <a:off x="4744392" y="6248400"/>
              <a:ext cx="264816" cy="369332"/>
            </a:xfrm>
            <a:prstGeom prst="rect">
              <a:avLst/>
            </a:prstGeom>
            <a:noFill/>
          </p:spPr>
          <p:txBody>
            <a:bodyPr wrap="none" rtlCol="0">
              <a:spAutoFit/>
            </a:bodyPr>
            <a:lstStyle/>
            <a:p>
              <a:r>
                <a:rPr lang="en-US" dirty="0" smtClean="0"/>
                <a:t>t</a:t>
              </a:r>
              <a:endParaRPr lang="en-US" dirty="0"/>
            </a:p>
          </p:txBody>
        </p:sp>
        <p:cxnSp>
          <p:nvCxnSpPr>
            <p:cNvPr id="21" name="Straight Arrow Connector 20"/>
            <p:cNvCxnSpPr/>
            <p:nvPr/>
          </p:nvCxnSpPr>
          <p:spPr>
            <a:xfrm flipH="1" flipV="1">
              <a:off x="4914900" y="3505200"/>
              <a:ext cx="571500" cy="347794"/>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2" name="Title 1"/>
          <p:cNvSpPr>
            <a:spLocks noGrp="1"/>
          </p:cNvSpPr>
          <p:nvPr>
            <p:ph type="title"/>
          </p:nvPr>
        </p:nvSpPr>
        <p:spPr/>
        <p:txBody>
          <a:bodyPr/>
          <a:lstStyle/>
          <a:p>
            <a:r>
              <a:rPr lang="en-US" dirty="0" smtClean="0"/>
              <a:t>Visualization of Threshold</a:t>
            </a:r>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31</a:t>
            </a:fld>
            <a:endParaRPr lang="en-US"/>
          </a:p>
        </p:txBody>
      </p:sp>
      <p:sp>
        <p:nvSpPr>
          <p:cNvPr id="9" name="Freeform 8"/>
          <p:cNvSpPr/>
          <p:nvPr/>
        </p:nvSpPr>
        <p:spPr>
          <a:xfrm>
            <a:off x="2104373" y="1528175"/>
            <a:ext cx="4847572" cy="4546948"/>
          </a:xfrm>
          <a:custGeom>
            <a:avLst/>
            <a:gdLst>
              <a:gd name="connsiteX0" fmla="*/ 0 w 4847572"/>
              <a:gd name="connsiteY0" fmla="*/ 4546948 h 4546948"/>
              <a:gd name="connsiteX1" fmla="*/ 1302706 w 4847572"/>
              <a:gd name="connsiteY1" fmla="*/ 4459266 h 4546948"/>
              <a:gd name="connsiteX2" fmla="*/ 2104372 w 4847572"/>
              <a:gd name="connsiteY2" fmla="*/ 4096011 h 4546948"/>
              <a:gd name="connsiteX3" fmla="*/ 2630465 w 4847572"/>
              <a:gd name="connsiteY3" fmla="*/ 3144033 h 4546948"/>
              <a:gd name="connsiteX4" fmla="*/ 2818356 w 4847572"/>
              <a:gd name="connsiteY4" fmla="*/ 1841326 h 4546948"/>
              <a:gd name="connsiteX5" fmla="*/ 3018772 w 4847572"/>
              <a:gd name="connsiteY5" fmla="*/ 776614 h 4546948"/>
              <a:gd name="connsiteX6" fmla="*/ 3582443 w 4847572"/>
              <a:gd name="connsiteY6" fmla="*/ 137787 h 4546948"/>
              <a:gd name="connsiteX7" fmla="*/ 4847572 w 4847572"/>
              <a:gd name="connsiteY7" fmla="*/ 0 h 4546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47572" h="4546948">
                <a:moveTo>
                  <a:pt x="0" y="4546948"/>
                </a:moveTo>
                <a:cubicBezTo>
                  <a:pt x="475988" y="4540685"/>
                  <a:pt x="951977" y="4534422"/>
                  <a:pt x="1302706" y="4459266"/>
                </a:cubicBezTo>
                <a:cubicBezTo>
                  <a:pt x="1653435" y="4384110"/>
                  <a:pt x="1883079" y="4315216"/>
                  <a:pt x="2104372" y="4096011"/>
                </a:cubicBezTo>
                <a:cubicBezTo>
                  <a:pt x="2325665" y="3876805"/>
                  <a:pt x="2511468" y="3519814"/>
                  <a:pt x="2630465" y="3144033"/>
                </a:cubicBezTo>
                <a:cubicBezTo>
                  <a:pt x="2749462" y="2768252"/>
                  <a:pt x="2753638" y="2235896"/>
                  <a:pt x="2818356" y="1841326"/>
                </a:cubicBezTo>
                <a:cubicBezTo>
                  <a:pt x="2883074" y="1446756"/>
                  <a:pt x="2891424" y="1060537"/>
                  <a:pt x="3018772" y="776614"/>
                </a:cubicBezTo>
                <a:cubicBezTo>
                  <a:pt x="3146120" y="492691"/>
                  <a:pt x="3277643" y="267223"/>
                  <a:pt x="3582443" y="137787"/>
                </a:cubicBezTo>
                <a:cubicBezTo>
                  <a:pt x="3887243" y="8351"/>
                  <a:pt x="4367407" y="4175"/>
                  <a:pt x="4847572" y="0"/>
                </a:cubicBezTo>
              </a:path>
            </a:pathLst>
          </a:custGeom>
          <a:ln w="38100"/>
        </p:spPr>
        <p:style>
          <a:lnRef idx="1">
            <a:schemeClr val="accent5"/>
          </a:lnRef>
          <a:fillRef idx="0">
            <a:schemeClr val="accent5"/>
          </a:fillRef>
          <a:effectRef idx="0">
            <a:schemeClr val="accent5"/>
          </a:effectRef>
          <a:fontRef idx="minor">
            <a:schemeClr val="tx1"/>
          </a:fontRef>
        </p:style>
        <p:txBody>
          <a:bodyPr rtlCol="0" anchor="ctr"/>
          <a:lstStyle/>
          <a:p>
            <a:pPr algn="ctr"/>
            <a:endParaRPr lang="en-US"/>
          </a:p>
        </p:txBody>
      </p:sp>
      <p:cxnSp>
        <p:nvCxnSpPr>
          <p:cNvPr id="11" name="Straight Connector 10"/>
          <p:cNvCxnSpPr/>
          <p:nvPr/>
        </p:nvCxnSpPr>
        <p:spPr>
          <a:xfrm flipV="1">
            <a:off x="2104373" y="5867400"/>
            <a:ext cx="5219" cy="2286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109592" y="1528175"/>
            <a:ext cx="4876800" cy="4567825"/>
          </a:xfrm>
          <a:prstGeom prst="line">
            <a:avLst/>
          </a:prstGeom>
          <a:ln w="38100"/>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4876800" y="1524000"/>
            <a:ext cx="76200" cy="4572000"/>
          </a:xfrm>
          <a:prstGeom prst="line">
            <a:avLst/>
          </a:prstGeom>
          <a:ln w="28575" cmpd="sng">
            <a:prstDash val="sysDash"/>
          </a:ln>
        </p:spPr>
        <p:style>
          <a:lnRef idx="1">
            <a:schemeClr val="dk1"/>
          </a:lnRef>
          <a:fillRef idx="0">
            <a:schemeClr val="dk1"/>
          </a:fillRef>
          <a:effectRef idx="0">
            <a:schemeClr val="dk1"/>
          </a:effectRef>
          <a:fontRef idx="minor">
            <a:schemeClr val="tx1"/>
          </a:fontRef>
        </p:style>
      </p:cxnSp>
      <p:grpSp>
        <p:nvGrpSpPr>
          <p:cNvPr id="29" name="Group 28"/>
          <p:cNvGrpSpPr/>
          <p:nvPr/>
        </p:nvGrpSpPr>
        <p:grpSpPr>
          <a:xfrm>
            <a:off x="3200400" y="3852994"/>
            <a:ext cx="1327759" cy="2128706"/>
            <a:chOff x="3200400" y="3852994"/>
            <a:chExt cx="1327759" cy="2128706"/>
          </a:xfrm>
        </p:grpSpPr>
        <p:sp>
          <p:nvSpPr>
            <p:cNvPr id="23" name="TextBox 22"/>
            <p:cNvSpPr txBox="1"/>
            <p:nvPr/>
          </p:nvSpPr>
          <p:spPr>
            <a:xfrm>
              <a:off x="3301541" y="4800600"/>
              <a:ext cx="1226618" cy="646331"/>
            </a:xfrm>
            <a:prstGeom prst="rect">
              <a:avLst/>
            </a:prstGeom>
            <a:noFill/>
          </p:spPr>
          <p:txBody>
            <a:bodyPr wrap="none" rtlCol="0">
              <a:spAutoFit/>
            </a:bodyPr>
            <a:lstStyle/>
            <a:p>
              <a:r>
                <a:rPr lang="en-US" dirty="0" smtClean="0"/>
                <a:t>Probability</a:t>
              </a:r>
            </a:p>
            <a:p>
              <a:r>
                <a:rPr lang="en-US" dirty="0" smtClean="0"/>
                <a:t>Is lowered</a:t>
              </a:r>
              <a:endParaRPr lang="en-US" dirty="0"/>
            </a:p>
          </p:txBody>
        </p:sp>
        <p:cxnSp>
          <p:nvCxnSpPr>
            <p:cNvPr id="25" name="Straight Arrow Connector 24"/>
            <p:cNvCxnSpPr/>
            <p:nvPr/>
          </p:nvCxnSpPr>
          <p:spPr>
            <a:xfrm>
              <a:off x="3200400" y="5123765"/>
              <a:ext cx="0" cy="85793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a:endCxn id="23" idx="3"/>
            </p:cNvCxnSpPr>
            <p:nvPr/>
          </p:nvCxnSpPr>
          <p:spPr>
            <a:xfrm>
              <a:off x="4528159" y="3852994"/>
              <a:ext cx="0" cy="1270772"/>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38" name="Group 37"/>
          <p:cNvGrpSpPr/>
          <p:nvPr/>
        </p:nvGrpSpPr>
        <p:grpSpPr>
          <a:xfrm>
            <a:off x="3536563" y="1528175"/>
            <a:ext cx="2522269" cy="1367425"/>
            <a:chOff x="3536563" y="1528175"/>
            <a:chExt cx="2522269" cy="1367425"/>
          </a:xfrm>
        </p:grpSpPr>
        <p:sp>
          <p:nvSpPr>
            <p:cNvPr id="30" name="TextBox 29"/>
            <p:cNvSpPr txBox="1"/>
            <p:nvPr/>
          </p:nvSpPr>
          <p:spPr>
            <a:xfrm>
              <a:off x="3536563" y="1905000"/>
              <a:ext cx="1226618" cy="646331"/>
            </a:xfrm>
            <a:prstGeom prst="rect">
              <a:avLst/>
            </a:prstGeom>
            <a:noFill/>
          </p:spPr>
          <p:txBody>
            <a:bodyPr wrap="none" rtlCol="0">
              <a:spAutoFit/>
            </a:bodyPr>
            <a:lstStyle/>
            <a:p>
              <a:r>
                <a:rPr lang="en-US" dirty="0" smtClean="0"/>
                <a:t>Probability</a:t>
              </a:r>
            </a:p>
            <a:p>
              <a:r>
                <a:rPr lang="en-US" dirty="0" smtClean="0"/>
                <a:t>Is raised</a:t>
              </a:r>
              <a:endParaRPr lang="en-US" dirty="0"/>
            </a:p>
          </p:txBody>
        </p:sp>
        <p:cxnSp>
          <p:nvCxnSpPr>
            <p:cNvPr id="32" name="Straight Arrow Connector 31"/>
            <p:cNvCxnSpPr/>
            <p:nvPr/>
          </p:nvCxnSpPr>
          <p:spPr>
            <a:xfrm flipV="1">
              <a:off x="5486400" y="1752600"/>
              <a:ext cx="0" cy="11430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flipV="1">
              <a:off x="6058832" y="1528175"/>
              <a:ext cx="0" cy="83402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
        <p:nvSpPr>
          <p:cNvPr id="42" name="TextBox 41"/>
          <p:cNvSpPr txBox="1"/>
          <p:nvPr/>
        </p:nvSpPr>
        <p:spPr>
          <a:xfrm>
            <a:off x="2180376" y="6243088"/>
            <a:ext cx="306494" cy="369332"/>
          </a:xfrm>
          <a:prstGeom prst="rect">
            <a:avLst/>
          </a:prstGeom>
          <a:noFill/>
        </p:spPr>
        <p:txBody>
          <a:bodyPr wrap="none" rtlCol="0">
            <a:spAutoFit/>
          </a:bodyPr>
          <a:lstStyle/>
          <a:p>
            <a:r>
              <a:rPr lang="en-US" dirty="0" smtClean="0"/>
              <a:t>p</a:t>
            </a:r>
            <a:endParaRPr lang="en-US" dirty="0"/>
          </a:p>
        </p:txBody>
      </p:sp>
      <p:cxnSp>
        <p:nvCxnSpPr>
          <p:cNvPr id="44" name="Straight Arrow Connector 43"/>
          <p:cNvCxnSpPr/>
          <p:nvPr/>
        </p:nvCxnSpPr>
        <p:spPr>
          <a:xfrm>
            <a:off x="2667000" y="6433066"/>
            <a:ext cx="533400" cy="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628980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762000"/>
            <a:ext cx="83058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An LSH Family for Cosine Distance</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Random Hyperplanes</a:t>
            </a:r>
            <a:br>
              <a:rPr lang="en-US" sz="3600" dirty="0" smtClean="0">
                <a:solidFill>
                  <a:srgbClr val="FF9900"/>
                </a:solidFill>
              </a:rPr>
            </a:br>
            <a:r>
              <a:rPr lang="en-US" sz="3600" dirty="0" smtClean="0">
                <a:solidFill>
                  <a:srgbClr val="FF9900"/>
                </a:solidFill>
              </a:rPr>
              <a:t>Sketches (Signatures)</a:t>
            </a:r>
            <a:endParaRPr lang="en-US" sz="3600" dirty="0">
              <a:solidFill>
                <a:srgbClr val="FF9900"/>
              </a:solidFill>
            </a:endParaRPr>
          </a:p>
        </p:txBody>
      </p:sp>
    </p:spTree>
    <p:extLst>
      <p:ext uri="{BB962C8B-B14F-4D97-AF65-F5344CB8AC3E}">
        <p14:creationId xmlns:p14="http://schemas.microsoft.com/office/powerpoint/2010/main" val="73431809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9B9BB95-735A-441D-8618-DEBBC62327C8}" type="slidenum">
              <a:rPr lang="en-US"/>
              <a:pPr/>
              <a:t>33</a:t>
            </a:fld>
            <a:endParaRPr lang="en-US"/>
          </a:p>
        </p:txBody>
      </p:sp>
      <p:sp>
        <p:nvSpPr>
          <p:cNvPr id="43010" name="Rectangle 2"/>
          <p:cNvSpPr>
            <a:spLocks noGrp="1" noChangeArrowheads="1"/>
          </p:cNvSpPr>
          <p:nvPr>
            <p:ph type="title"/>
          </p:nvPr>
        </p:nvSpPr>
        <p:spPr/>
        <p:txBody>
          <a:bodyPr/>
          <a:lstStyle/>
          <a:p>
            <a:r>
              <a:rPr lang="en-US" dirty="0" smtClean="0">
                <a:solidFill>
                  <a:schemeClr val="accent1"/>
                </a:solidFill>
              </a:rPr>
              <a:t>Random Hyperplanes – (1)</a:t>
            </a:r>
            <a:endParaRPr lang="en-US" dirty="0">
              <a:solidFill>
                <a:schemeClr val="accent1"/>
              </a:solidFill>
            </a:endParaRPr>
          </a:p>
        </p:txBody>
      </p:sp>
      <p:sp>
        <p:nvSpPr>
          <p:cNvPr id="43011" name="Rectangle 3"/>
          <p:cNvSpPr>
            <a:spLocks noGrp="1" noChangeArrowheads="1"/>
          </p:cNvSpPr>
          <p:nvPr>
            <p:ph type="body" idx="1"/>
          </p:nvPr>
        </p:nvSpPr>
        <p:spPr>
          <a:xfrm>
            <a:off x="533400" y="1371600"/>
            <a:ext cx="8077200" cy="4114800"/>
          </a:xfrm>
        </p:spPr>
        <p:txBody>
          <a:bodyPr/>
          <a:lstStyle/>
          <a:p>
            <a:r>
              <a:rPr lang="en-US" dirty="0"/>
              <a:t>For cosine distance, there is a technique analogous to </a:t>
            </a:r>
            <a:r>
              <a:rPr lang="en-US" dirty="0" err="1"/>
              <a:t>minhashing</a:t>
            </a:r>
            <a:r>
              <a:rPr lang="en-US" dirty="0"/>
              <a:t> for generating a </a:t>
            </a:r>
            <a:r>
              <a:rPr lang="en-US" sz="3600" dirty="0"/>
              <a:t>(</a:t>
            </a:r>
            <a:r>
              <a:rPr lang="en-US" dirty="0"/>
              <a:t>d</a:t>
            </a:r>
            <a:r>
              <a:rPr lang="en-US" baseline="-25000" dirty="0"/>
              <a:t>1</a:t>
            </a:r>
            <a:r>
              <a:rPr lang="en-US" dirty="0"/>
              <a:t>,d</a:t>
            </a:r>
            <a:r>
              <a:rPr lang="en-US" baseline="-25000" dirty="0"/>
              <a:t>2</a:t>
            </a:r>
            <a:r>
              <a:rPr lang="en-US" dirty="0"/>
              <a:t>,(1-d</a:t>
            </a:r>
            <a:r>
              <a:rPr lang="en-US" baseline="-25000" dirty="0"/>
              <a:t>1</a:t>
            </a:r>
            <a:r>
              <a:rPr lang="en-US" dirty="0"/>
              <a:t>/180),(1-d</a:t>
            </a:r>
            <a:r>
              <a:rPr lang="en-US" baseline="-25000" dirty="0"/>
              <a:t>2</a:t>
            </a:r>
            <a:r>
              <a:rPr lang="en-US" dirty="0"/>
              <a:t>/180</a:t>
            </a:r>
            <a:r>
              <a:rPr lang="en-US" dirty="0" smtClean="0"/>
              <a:t>)</a:t>
            </a:r>
            <a:r>
              <a:rPr lang="en-US" sz="3600" dirty="0" smtClean="0"/>
              <a:t>)</a:t>
            </a:r>
            <a:r>
              <a:rPr lang="en-US" dirty="0" smtClean="0"/>
              <a:t>-sensitive </a:t>
            </a:r>
            <a:r>
              <a:rPr lang="en-US" dirty="0"/>
              <a:t>family for any d</a:t>
            </a:r>
            <a:r>
              <a:rPr lang="en-US" baseline="-25000" dirty="0"/>
              <a:t>1</a:t>
            </a:r>
            <a:r>
              <a:rPr lang="en-US" dirty="0"/>
              <a:t> and d</a:t>
            </a:r>
            <a:r>
              <a:rPr lang="en-US" baseline="-25000" dirty="0"/>
              <a:t>2</a:t>
            </a:r>
            <a:r>
              <a:rPr lang="en-US" dirty="0"/>
              <a:t>.</a:t>
            </a:r>
          </a:p>
          <a:p>
            <a:r>
              <a:rPr lang="en-US" dirty="0"/>
              <a:t>Called </a:t>
            </a:r>
            <a:r>
              <a:rPr lang="en-US" i="1" dirty="0">
                <a:solidFill>
                  <a:srgbClr val="FF0066"/>
                </a:solidFill>
              </a:rPr>
              <a:t>random </a:t>
            </a:r>
            <a:r>
              <a:rPr lang="en-US" i="1" dirty="0" err="1">
                <a:solidFill>
                  <a:srgbClr val="FF0066"/>
                </a:solidFill>
              </a:rPr>
              <a:t>hyperplanes</a:t>
            </a:r>
            <a:r>
              <a:rPr lang="en-US" dirty="0"/>
              <a:t>.</a:t>
            </a:r>
          </a:p>
        </p:txBody>
      </p:sp>
    </p:spTree>
    <p:extLst>
      <p:ext uri="{BB962C8B-B14F-4D97-AF65-F5344CB8AC3E}">
        <p14:creationId xmlns:p14="http://schemas.microsoft.com/office/powerpoint/2010/main" val="42325037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9125E49-0F9E-4E73-9608-0B46E79DB177}" type="slidenum">
              <a:rPr lang="en-US"/>
              <a:pPr/>
              <a:t>34</a:t>
            </a:fld>
            <a:endParaRPr lang="en-US"/>
          </a:p>
        </p:txBody>
      </p:sp>
      <p:sp>
        <p:nvSpPr>
          <p:cNvPr id="44034" name="Rectangle 2"/>
          <p:cNvSpPr>
            <a:spLocks noGrp="1" noChangeArrowheads="1"/>
          </p:cNvSpPr>
          <p:nvPr>
            <p:ph type="title"/>
          </p:nvPr>
        </p:nvSpPr>
        <p:spPr/>
        <p:txBody>
          <a:bodyPr/>
          <a:lstStyle/>
          <a:p>
            <a:r>
              <a:rPr lang="en-US" dirty="0"/>
              <a:t>Random </a:t>
            </a:r>
            <a:r>
              <a:rPr lang="en-US" dirty="0" smtClean="0"/>
              <a:t>Hyperplanes – (2)</a:t>
            </a:r>
            <a:endParaRPr lang="en-US" dirty="0"/>
          </a:p>
        </p:txBody>
      </p:sp>
      <p:sp>
        <p:nvSpPr>
          <p:cNvPr id="44035" name="Rectangle 3"/>
          <p:cNvSpPr>
            <a:spLocks noGrp="1" noChangeArrowheads="1"/>
          </p:cNvSpPr>
          <p:nvPr>
            <p:ph type="body" idx="1"/>
          </p:nvPr>
        </p:nvSpPr>
        <p:spPr>
          <a:xfrm>
            <a:off x="381000" y="1295400"/>
            <a:ext cx="8610600" cy="4648200"/>
          </a:xfrm>
        </p:spPr>
        <p:txBody>
          <a:bodyPr/>
          <a:lstStyle/>
          <a:p>
            <a:r>
              <a:rPr lang="en-US" dirty="0" smtClean="0"/>
              <a:t>Each vector </a:t>
            </a:r>
            <a:r>
              <a:rPr lang="en-US" i="1" dirty="0" smtClean="0"/>
              <a:t>v</a:t>
            </a:r>
            <a:r>
              <a:rPr lang="en-US" dirty="0" smtClean="0"/>
              <a:t> determines </a:t>
            </a:r>
            <a:r>
              <a:rPr lang="en-US" dirty="0"/>
              <a:t>a hash function </a:t>
            </a:r>
            <a:r>
              <a:rPr lang="en-US" i="1" dirty="0" err="1"/>
              <a:t>h</a:t>
            </a:r>
            <a:r>
              <a:rPr lang="en-US" i="1" baseline="-25000" dirty="0" err="1"/>
              <a:t>v</a:t>
            </a:r>
            <a:r>
              <a:rPr lang="en-US" dirty="0"/>
              <a:t> </a:t>
            </a:r>
            <a:r>
              <a:rPr lang="en-US" dirty="0" smtClean="0"/>
              <a:t>with </a:t>
            </a:r>
            <a:r>
              <a:rPr lang="en-US" dirty="0"/>
              <a:t>two buckets.</a:t>
            </a:r>
          </a:p>
          <a:p>
            <a:r>
              <a:rPr lang="en-US" dirty="0" err="1"/>
              <a:t>h</a:t>
            </a:r>
            <a:r>
              <a:rPr lang="en-US" baseline="-25000" dirty="0" err="1"/>
              <a:t>v</a:t>
            </a:r>
            <a:r>
              <a:rPr lang="en-US" dirty="0"/>
              <a:t>(x) = +1 if </a:t>
            </a:r>
            <a:r>
              <a:rPr lang="en-US" dirty="0" err="1"/>
              <a:t>v.x</a:t>
            </a:r>
            <a:r>
              <a:rPr lang="en-US" dirty="0"/>
              <a:t> &gt; 0; </a:t>
            </a:r>
            <a:r>
              <a:rPr lang="en-US" dirty="0" err="1"/>
              <a:t>h</a:t>
            </a:r>
            <a:r>
              <a:rPr lang="en-US" baseline="-25000" dirty="0" err="1"/>
              <a:t>v</a:t>
            </a:r>
            <a:r>
              <a:rPr lang="en-US" dirty="0"/>
              <a:t>(x) = -1 if </a:t>
            </a:r>
            <a:r>
              <a:rPr lang="en-US" dirty="0" err="1"/>
              <a:t>v.x</a:t>
            </a:r>
            <a:r>
              <a:rPr lang="en-US" dirty="0"/>
              <a:t> &lt; 0.</a:t>
            </a:r>
          </a:p>
          <a:p>
            <a:r>
              <a:rPr lang="en-US" dirty="0"/>
              <a:t>LS-family </a:t>
            </a:r>
            <a:r>
              <a:rPr lang="en-US" b="1" dirty="0"/>
              <a:t>H</a:t>
            </a:r>
            <a:r>
              <a:rPr lang="en-US" dirty="0"/>
              <a:t> = set of all functions derived from any </a:t>
            </a:r>
            <a:r>
              <a:rPr lang="en-US" dirty="0" smtClean="0"/>
              <a:t>vector v.</a:t>
            </a:r>
            <a:endParaRPr lang="en-US" dirty="0"/>
          </a:p>
          <a:p>
            <a:r>
              <a:rPr lang="en-US" dirty="0">
                <a:solidFill>
                  <a:srgbClr val="00B0F0"/>
                </a:solidFill>
              </a:rPr>
              <a:t>Claim</a:t>
            </a:r>
            <a:r>
              <a:rPr lang="en-US" dirty="0"/>
              <a:t>: </a:t>
            </a:r>
            <a:r>
              <a:rPr lang="en-US" dirty="0" err="1"/>
              <a:t>Prob</a:t>
            </a:r>
            <a:r>
              <a:rPr lang="en-US" dirty="0"/>
              <a:t>[h(x)=h(y)] = 1 – (angle between </a:t>
            </a:r>
            <a:r>
              <a:rPr lang="en-US" i="1" dirty="0" smtClean="0"/>
              <a:t>x</a:t>
            </a:r>
            <a:r>
              <a:rPr lang="en-US" dirty="0" smtClean="0"/>
              <a:t> and</a:t>
            </a:r>
            <a:r>
              <a:rPr lang="en-US" i="1" dirty="0" smtClean="0"/>
              <a:t> </a:t>
            </a:r>
            <a:r>
              <a:rPr lang="en-US" i="1" dirty="0"/>
              <a:t>y</a:t>
            </a:r>
            <a:r>
              <a:rPr lang="en-US" dirty="0"/>
              <a:t> </a:t>
            </a:r>
            <a:r>
              <a:rPr lang="en-US" dirty="0" smtClean="0"/>
              <a:t>divided </a:t>
            </a:r>
            <a:r>
              <a:rPr lang="en-US" dirty="0"/>
              <a:t>by 180).</a:t>
            </a:r>
          </a:p>
        </p:txBody>
      </p:sp>
    </p:spTree>
    <p:extLst>
      <p:ext uri="{BB962C8B-B14F-4D97-AF65-F5344CB8AC3E}">
        <p14:creationId xmlns:p14="http://schemas.microsoft.com/office/powerpoint/2010/main" val="27907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C8360028-8E2B-404C-A871-77CF35A59921}" type="slidenum">
              <a:rPr lang="en-US"/>
              <a:pPr/>
              <a:t>35</a:t>
            </a:fld>
            <a:endParaRPr lang="en-US"/>
          </a:p>
        </p:txBody>
      </p:sp>
      <p:sp>
        <p:nvSpPr>
          <p:cNvPr id="45058" name="Rectangle 2"/>
          <p:cNvSpPr>
            <a:spLocks noGrp="1" noChangeArrowheads="1"/>
          </p:cNvSpPr>
          <p:nvPr>
            <p:ph type="title"/>
          </p:nvPr>
        </p:nvSpPr>
        <p:spPr/>
        <p:txBody>
          <a:bodyPr/>
          <a:lstStyle/>
          <a:p>
            <a:r>
              <a:rPr lang="en-US" dirty="0">
                <a:solidFill>
                  <a:srgbClr val="00B0F0"/>
                </a:solidFill>
              </a:rPr>
              <a:t>Proof</a:t>
            </a:r>
            <a:r>
              <a:rPr lang="en-US" dirty="0"/>
              <a:t> of Claim</a:t>
            </a:r>
          </a:p>
        </p:txBody>
      </p:sp>
      <p:sp>
        <p:nvSpPr>
          <p:cNvPr id="45059" name="Line 3"/>
          <p:cNvSpPr>
            <a:spLocks noChangeShapeType="1"/>
          </p:cNvSpPr>
          <p:nvPr/>
        </p:nvSpPr>
        <p:spPr bwMode="auto">
          <a:xfrm flipV="1">
            <a:off x="3657600" y="2743200"/>
            <a:ext cx="2438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0" name="Line 4"/>
          <p:cNvSpPr>
            <a:spLocks noChangeShapeType="1"/>
          </p:cNvSpPr>
          <p:nvPr/>
        </p:nvSpPr>
        <p:spPr bwMode="auto">
          <a:xfrm>
            <a:off x="3657600" y="3733800"/>
            <a:ext cx="2743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p:cNvSpPr txBox="1">
            <a:spLocks noChangeArrowheads="1"/>
          </p:cNvSpPr>
          <p:nvPr/>
        </p:nvSpPr>
        <p:spPr bwMode="auto">
          <a:xfrm>
            <a:off x="6156325" y="2395538"/>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a:t>x</a:t>
            </a:r>
          </a:p>
        </p:txBody>
      </p:sp>
      <p:sp>
        <p:nvSpPr>
          <p:cNvPr id="45062" name="Text Box 6"/>
          <p:cNvSpPr txBox="1">
            <a:spLocks noChangeArrowheads="1"/>
          </p:cNvSpPr>
          <p:nvPr/>
        </p:nvSpPr>
        <p:spPr bwMode="auto">
          <a:xfrm>
            <a:off x="6384925" y="47577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a:t>y</a:t>
            </a:r>
          </a:p>
        </p:txBody>
      </p:sp>
      <p:sp>
        <p:nvSpPr>
          <p:cNvPr id="45069" name="Text Box 13"/>
          <p:cNvSpPr txBox="1">
            <a:spLocks noChangeArrowheads="1"/>
          </p:cNvSpPr>
          <p:nvPr/>
        </p:nvSpPr>
        <p:spPr bwMode="auto">
          <a:xfrm>
            <a:off x="974725" y="1938338"/>
            <a:ext cx="16811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Look in the</a:t>
            </a:r>
          </a:p>
          <a:p>
            <a:r>
              <a:rPr lang="en-US" sz="2400"/>
              <a:t>plane of </a:t>
            </a:r>
            <a:r>
              <a:rPr lang="en-US" sz="2400" i="1"/>
              <a:t>x</a:t>
            </a:r>
          </a:p>
          <a:p>
            <a:r>
              <a:rPr lang="en-US" sz="2400"/>
              <a:t>and </a:t>
            </a:r>
            <a:r>
              <a:rPr lang="en-US" sz="2400" i="1"/>
              <a:t>y</a:t>
            </a:r>
            <a:r>
              <a:rPr lang="en-US" sz="2400"/>
              <a:t>.</a:t>
            </a:r>
          </a:p>
        </p:txBody>
      </p:sp>
      <p:grpSp>
        <p:nvGrpSpPr>
          <p:cNvPr id="45081" name="Group 25"/>
          <p:cNvGrpSpPr>
            <a:grpSpLocks/>
          </p:cNvGrpSpPr>
          <p:nvPr/>
        </p:nvGrpSpPr>
        <p:grpSpPr bwMode="auto">
          <a:xfrm>
            <a:off x="4114800" y="3581400"/>
            <a:ext cx="2759075" cy="2532063"/>
            <a:chOff x="2592" y="2256"/>
            <a:chExt cx="1738" cy="1595"/>
          </a:xfrm>
        </p:grpSpPr>
        <p:sp>
          <p:nvSpPr>
            <p:cNvPr id="45071" name="Text Box 15"/>
            <p:cNvSpPr txBox="1">
              <a:spLocks noChangeArrowheads="1"/>
            </p:cNvSpPr>
            <p:nvPr/>
          </p:nvSpPr>
          <p:spPr bwMode="auto">
            <a:xfrm>
              <a:off x="2918" y="3333"/>
              <a:ext cx="141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Prob[Red case]</a:t>
              </a:r>
            </a:p>
            <a:p>
              <a:r>
                <a:rPr lang="en-US" sz="2400"/>
                <a:t>= </a:t>
              </a:r>
              <a:r>
                <a:rPr lang="en-US" sz="2400">
                  <a:cs typeface="Tahoma" pitchFamily="34" charset="0"/>
                </a:rPr>
                <a:t>θ</a:t>
              </a:r>
              <a:r>
                <a:rPr lang="en-US" sz="2400"/>
                <a:t>/180</a:t>
              </a:r>
            </a:p>
          </p:txBody>
        </p:sp>
        <p:sp>
          <p:nvSpPr>
            <p:cNvPr id="45072" name="Rectangle 16"/>
            <p:cNvSpPr>
              <a:spLocks noChangeArrowheads="1"/>
            </p:cNvSpPr>
            <p:nvPr/>
          </p:nvSpPr>
          <p:spPr bwMode="auto">
            <a:xfrm>
              <a:off x="2592" y="225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cs typeface="Tahoma" pitchFamily="34" charset="0"/>
                </a:rPr>
                <a:t>θ</a:t>
              </a:r>
            </a:p>
          </p:txBody>
        </p:sp>
      </p:grpSp>
      <p:grpSp>
        <p:nvGrpSpPr>
          <p:cNvPr id="45082" name="Group 26"/>
          <p:cNvGrpSpPr>
            <a:grpSpLocks/>
          </p:cNvGrpSpPr>
          <p:nvPr/>
        </p:nvGrpSpPr>
        <p:grpSpPr bwMode="auto">
          <a:xfrm>
            <a:off x="1066800" y="1682750"/>
            <a:ext cx="7231063" cy="3121026"/>
            <a:chOff x="672" y="1060"/>
            <a:chExt cx="4555" cy="1966"/>
          </a:xfrm>
        </p:grpSpPr>
        <p:sp>
          <p:nvSpPr>
            <p:cNvPr id="45063" name="Line 7"/>
            <p:cNvSpPr>
              <a:spLocks noChangeShapeType="1"/>
            </p:cNvSpPr>
            <p:nvPr/>
          </p:nvSpPr>
          <p:spPr bwMode="auto">
            <a:xfrm flipH="1" flipV="1">
              <a:off x="672" y="2112"/>
              <a:ext cx="3264" cy="48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p:cNvSpPr txBox="1">
              <a:spLocks noChangeArrowheads="1"/>
            </p:cNvSpPr>
            <p:nvPr/>
          </p:nvSpPr>
          <p:spPr bwMode="auto">
            <a:xfrm>
              <a:off x="4022" y="2037"/>
              <a:ext cx="1205"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err="1"/>
                <a:t>Hyperplanes</a:t>
              </a:r>
              <a:endParaRPr lang="en-US" sz="2400" dirty="0"/>
            </a:p>
            <a:p>
              <a:r>
                <a:rPr lang="en-US" sz="2400" dirty="0"/>
                <a:t>(normal to </a:t>
              </a:r>
              <a:r>
                <a:rPr lang="en-US" sz="2400" i="1" dirty="0"/>
                <a:t>v</a:t>
              </a:r>
              <a:r>
                <a:rPr lang="en-US" sz="2400" dirty="0"/>
                <a:t> )</a:t>
              </a:r>
            </a:p>
            <a:p>
              <a:r>
                <a:rPr lang="en-US" sz="2400" dirty="0"/>
                <a:t>for which h(x)</a:t>
              </a:r>
            </a:p>
            <a:p>
              <a:r>
                <a:rPr lang="en-US" sz="2400" dirty="0" smtClean="0"/>
                <a:t>≠ </a:t>
              </a:r>
              <a:r>
                <a:rPr lang="en-US" sz="2400" dirty="0"/>
                <a:t>h(y)</a:t>
              </a:r>
            </a:p>
          </p:txBody>
        </p:sp>
        <p:sp>
          <p:nvSpPr>
            <p:cNvPr id="45076" name="Line 20"/>
            <p:cNvSpPr>
              <a:spLocks noChangeShapeType="1"/>
            </p:cNvSpPr>
            <p:nvPr/>
          </p:nvSpPr>
          <p:spPr bwMode="auto">
            <a:xfrm flipV="1">
              <a:off x="2304" y="1152"/>
              <a:ext cx="144" cy="1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7" name="Text Box 21"/>
            <p:cNvSpPr txBox="1">
              <a:spLocks noChangeArrowheads="1"/>
            </p:cNvSpPr>
            <p:nvPr/>
          </p:nvSpPr>
          <p:spPr bwMode="auto">
            <a:xfrm>
              <a:off x="2534" y="1060"/>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v</a:t>
              </a:r>
            </a:p>
          </p:txBody>
        </p:sp>
      </p:grpSp>
      <p:grpSp>
        <p:nvGrpSpPr>
          <p:cNvPr id="45083" name="Group 27"/>
          <p:cNvGrpSpPr>
            <a:grpSpLocks/>
          </p:cNvGrpSpPr>
          <p:nvPr/>
        </p:nvGrpSpPr>
        <p:grpSpPr bwMode="auto">
          <a:xfrm>
            <a:off x="2041525" y="2057400"/>
            <a:ext cx="5121275" cy="3811588"/>
            <a:chOff x="1286" y="1296"/>
            <a:chExt cx="3226" cy="2401"/>
          </a:xfrm>
        </p:grpSpPr>
        <p:sp>
          <p:nvSpPr>
            <p:cNvPr id="45066" name="Line 10"/>
            <p:cNvSpPr>
              <a:spLocks noChangeShapeType="1"/>
            </p:cNvSpPr>
            <p:nvPr/>
          </p:nvSpPr>
          <p:spPr bwMode="auto">
            <a:xfrm flipH="1" flipV="1">
              <a:off x="2064" y="1296"/>
              <a:ext cx="528" cy="2208"/>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Text Box 11"/>
            <p:cNvSpPr txBox="1">
              <a:spLocks noChangeArrowheads="1"/>
            </p:cNvSpPr>
            <p:nvPr/>
          </p:nvSpPr>
          <p:spPr bwMode="auto">
            <a:xfrm>
              <a:off x="1286" y="2949"/>
              <a:ext cx="1163"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Hyperplanes</a:t>
              </a:r>
            </a:p>
            <a:p>
              <a:r>
                <a:rPr lang="en-US" sz="2400"/>
                <a:t>for which</a:t>
              </a:r>
            </a:p>
            <a:p>
              <a:r>
                <a:rPr lang="en-US" sz="2400"/>
                <a:t>h(x) = h(y)</a:t>
              </a:r>
            </a:p>
          </p:txBody>
        </p:sp>
        <p:sp>
          <p:nvSpPr>
            <p:cNvPr id="45079" name="Line 23"/>
            <p:cNvSpPr>
              <a:spLocks noChangeShapeType="1"/>
            </p:cNvSpPr>
            <p:nvPr/>
          </p:nvSpPr>
          <p:spPr bwMode="auto">
            <a:xfrm flipV="1">
              <a:off x="2304" y="1824"/>
              <a:ext cx="2208" cy="528"/>
            </a:xfrm>
            <a:prstGeom prst="line">
              <a:avLst/>
            </a:prstGeom>
            <a:noFill/>
            <a:ln w="95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77970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0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50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5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3C9AD5-21D1-42FD-87C8-4F32AD33C20A}" type="slidenum">
              <a:rPr lang="en-US"/>
              <a:pPr/>
              <a:t>36</a:t>
            </a:fld>
            <a:endParaRPr lang="en-US"/>
          </a:p>
        </p:txBody>
      </p:sp>
      <p:sp>
        <p:nvSpPr>
          <p:cNvPr id="47106" name="Rectangle 2"/>
          <p:cNvSpPr>
            <a:spLocks noGrp="1" noChangeArrowheads="1"/>
          </p:cNvSpPr>
          <p:nvPr>
            <p:ph type="title"/>
          </p:nvPr>
        </p:nvSpPr>
        <p:spPr/>
        <p:txBody>
          <a:bodyPr/>
          <a:lstStyle/>
          <a:p>
            <a:r>
              <a:rPr lang="en-US"/>
              <a:t>Signatures for Cosine Distance</a:t>
            </a:r>
          </a:p>
        </p:txBody>
      </p:sp>
      <p:sp>
        <p:nvSpPr>
          <p:cNvPr id="47107" name="Rectangle 3"/>
          <p:cNvSpPr>
            <a:spLocks noGrp="1" noChangeArrowheads="1"/>
          </p:cNvSpPr>
          <p:nvPr>
            <p:ph type="body" idx="1"/>
          </p:nvPr>
        </p:nvSpPr>
        <p:spPr>
          <a:xfrm>
            <a:off x="304800" y="1219200"/>
            <a:ext cx="8458200" cy="4419600"/>
          </a:xfrm>
        </p:spPr>
        <p:txBody>
          <a:bodyPr/>
          <a:lstStyle/>
          <a:p>
            <a:r>
              <a:rPr lang="en-US" dirty="0"/>
              <a:t>Pick some number of vectors, and hash your data for each vector.</a:t>
            </a:r>
          </a:p>
          <a:p>
            <a:r>
              <a:rPr lang="en-US" dirty="0"/>
              <a:t>The result is a signature (</a:t>
            </a:r>
            <a:r>
              <a:rPr lang="en-US" i="1" dirty="0" smtClean="0">
                <a:solidFill>
                  <a:srgbClr val="FF0066"/>
                </a:solidFill>
              </a:rPr>
              <a:t>sketch</a:t>
            </a:r>
            <a:r>
              <a:rPr lang="en-US" dirty="0" smtClean="0"/>
              <a:t>) </a:t>
            </a:r>
            <a:r>
              <a:rPr lang="en-US" dirty="0"/>
              <a:t>of +1’s </a:t>
            </a:r>
            <a:r>
              <a:rPr lang="en-US" dirty="0" smtClean="0"/>
              <a:t>and      </a:t>
            </a:r>
            <a:r>
              <a:rPr lang="en-US" dirty="0"/>
              <a:t>–1’s that can be used for LSH like the </a:t>
            </a:r>
            <a:r>
              <a:rPr lang="en-US" dirty="0" err="1"/>
              <a:t>minhash</a:t>
            </a:r>
            <a:r>
              <a:rPr lang="en-US" dirty="0"/>
              <a:t> signatures for </a:t>
            </a:r>
            <a:r>
              <a:rPr lang="en-US" dirty="0" err="1"/>
              <a:t>Jaccard</a:t>
            </a:r>
            <a:r>
              <a:rPr lang="en-US" dirty="0"/>
              <a:t> distance.</a:t>
            </a:r>
          </a:p>
          <a:p>
            <a:r>
              <a:rPr lang="en-US" dirty="0"/>
              <a:t>But you don’t have to think this way.</a:t>
            </a:r>
          </a:p>
          <a:p>
            <a:r>
              <a:rPr lang="en-US" dirty="0"/>
              <a:t>The existence of the </a:t>
            </a:r>
            <a:r>
              <a:rPr lang="en-US" dirty="0" smtClean="0"/>
              <a:t>LSH-family </a:t>
            </a:r>
            <a:r>
              <a:rPr lang="en-US" dirty="0"/>
              <a:t>is sufficient for amplification by AND/OR.</a:t>
            </a:r>
          </a:p>
        </p:txBody>
      </p:sp>
    </p:spTree>
    <p:extLst>
      <p:ext uri="{BB962C8B-B14F-4D97-AF65-F5344CB8AC3E}">
        <p14:creationId xmlns:p14="http://schemas.microsoft.com/office/powerpoint/2010/main" val="376556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8A33CB2-9AF4-445B-82FA-F2FABCDED7DB}" type="slidenum">
              <a:rPr lang="en-US"/>
              <a:pPr/>
              <a:t>37</a:t>
            </a:fld>
            <a:endParaRPr lang="en-US"/>
          </a:p>
        </p:txBody>
      </p:sp>
      <p:sp>
        <p:nvSpPr>
          <p:cNvPr id="59394" name="Rectangle 2"/>
          <p:cNvSpPr>
            <a:spLocks noGrp="1" noChangeArrowheads="1"/>
          </p:cNvSpPr>
          <p:nvPr>
            <p:ph type="title"/>
          </p:nvPr>
        </p:nvSpPr>
        <p:spPr/>
        <p:txBody>
          <a:bodyPr/>
          <a:lstStyle/>
          <a:p>
            <a:r>
              <a:rPr lang="en-US"/>
              <a:t>Simplification</a:t>
            </a:r>
          </a:p>
        </p:txBody>
      </p:sp>
      <p:sp>
        <p:nvSpPr>
          <p:cNvPr id="59395" name="Rectangle 3"/>
          <p:cNvSpPr>
            <a:spLocks noGrp="1" noChangeArrowheads="1"/>
          </p:cNvSpPr>
          <p:nvPr>
            <p:ph type="body" idx="1"/>
          </p:nvPr>
        </p:nvSpPr>
        <p:spPr/>
        <p:txBody>
          <a:bodyPr/>
          <a:lstStyle/>
          <a:p>
            <a:r>
              <a:rPr lang="en-US" dirty="0"/>
              <a:t>We need not pick from among all possible vectors </a:t>
            </a:r>
            <a:r>
              <a:rPr lang="en-US" i="1" dirty="0" smtClean="0"/>
              <a:t>v</a:t>
            </a:r>
            <a:r>
              <a:rPr lang="en-US" dirty="0" smtClean="0"/>
              <a:t> </a:t>
            </a:r>
            <a:r>
              <a:rPr lang="en-US" dirty="0"/>
              <a:t>to form a component of a sketch.</a:t>
            </a:r>
          </a:p>
          <a:p>
            <a:r>
              <a:rPr lang="en-US" dirty="0"/>
              <a:t>It suffices to consider only vectors </a:t>
            </a:r>
            <a:r>
              <a:rPr lang="en-US" i="1" dirty="0" smtClean="0"/>
              <a:t>v</a:t>
            </a:r>
            <a:r>
              <a:rPr lang="en-US" dirty="0" smtClean="0"/>
              <a:t> </a:t>
            </a:r>
            <a:r>
              <a:rPr lang="en-US" dirty="0"/>
              <a:t>consisting of +1 and –1 components.</a:t>
            </a:r>
          </a:p>
        </p:txBody>
      </p:sp>
    </p:spTree>
    <p:extLst>
      <p:ext uri="{BB962C8B-B14F-4D97-AF65-F5344CB8AC3E}">
        <p14:creationId xmlns:p14="http://schemas.microsoft.com/office/powerpoint/2010/main" val="2715518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81000" y="762000"/>
            <a:ext cx="8305800" cy="16002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a:solidFill>
                  <a:srgbClr val="CC0000"/>
                </a:solidFill>
              </a:rPr>
              <a:t>Methods for High Degrees of </a:t>
            </a:r>
            <a:r>
              <a:rPr lang="en-US" dirty="0" err="1" smtClean="0">
                <a:solidFill>
                  <a:srgbClr val="CC0000"/>
                </a:solidFill>
              </a:rPr>
              <a:t>Jaccard</a:t>
            </a:r>
            <a:r>
              <a:rPr lang="en-US" dirty="0" smtClean="0">
                <a:solidFill>
                  <a:srgbClr val="CC0000"/>
                </a:solidFill>
              </a:rPr>
              <a:t> Similarity</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Sets Represented by Sorted Strings</a:t>
            </a:r>
            <a:br>
              <a:rPr lang="en-US" sz="3600" dirty="0" smtClean="0">
                <a:solidFill>
                  <a:srgbClr val="FF9900"/>
                </a:solidFill>
              </a:rPr>
            </a:br>
            <a:r>
              <a:rPr lang="en-US" sz="3600" dirty="0" smtClean="0">
                <a:solidFill>
                  <a:srgbClr val="FF9900"/>
                </a:solidFill>
              </a:rPr>
              <a:t>Use of String Length</a:t>
            </a:r>
            <a:br>
              <a:rPr lang="en-US" sz="3600" dirty="0" smtClean="0">
                <a:solidFill>
                  <a:srgbClr val="FF9900"/>
                </a:solidFill>
              </a:rPr>
            </a:br>
            <a:r>
              <a:rPr lang="en-US" sz="3600" smtClean="0">
                <a:solidFill>
                  <a:srgbClr val="FF9900"/>
                </a:solidFill>
              </a:rPr>
              <a:t>Exploiting Prefixes</a:t>
            </a:r>
            <a:endParaRPr lang="en-US" sz="3600" dirty="0">
              <a:solidFill>
                <a:srgbClr val="FF9900"/>
              </a:solidFill>
            </a:endParaRPr>
          </a:p>
        </p:txBody>
      </p:sp>
    </p:spTree>
    <p:extLst>
      <p:ext uri="{BB962C8B-B14F-4D97-AF65-F5344CB8AC3E}">
        <p14:creationId xmlns:p14="http://schemas.microsoft.com/office/powerpoint/2010/main" val="2607272324"/>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6BD3C8-956D-4CE3-B81F-185AD78E41DD}" type="slidenum">
              <a:rPr lang="en-US"/>
              <a:pPr/>
              <a:t>39</a:t>
            </a:fld>
            <a:endParaRPr lang="en-US"/>
          </a:p>
        </p:txBody>
      </p:sp>
      <p:sp>
        <p:nvSpPr>
          <p:cNvPr id="9218" name="Rectangle 2"/>
          <p:cNvSpPr>
            <a:spLocks noGrp="1" noChangeArrowheads="1"/>
          </p:cNvSpPr>
          <p:nvPr>
            <p:ph type="title"/>
          </p:nvPr>
        </p:nvSpPr>
        <p:spPr/>
        <p:txBody>
          <a:bodyPr/>
          <a:lstStyle/>
          <a:p>
            <a:r>
              <a:rPr lang="en-US" dirty="0">
                <a:solidFill>
                  <a:srgbClr val="00B0F0"/>
                </a:solidFill>
              </a:rPr>
              <a:t>Setting</a:t>
            </a:r>
            <a:r>
              <a:rPr lang="en-US" dirty="0"/>
              <a:t>: Sets as Strings</a:t>
            </a:r>
          </a:p>
        </p:txBody>
      </p:sp>
      <p:sp>
        <p:nvSpPr>
          <p:cNvPr id="9219" name="Rectangle 3"/>
          <p:cNvSpPr>
            <a:spLocks noGrp="1" noChangeArrowheads="1"/>
          </p:cNvSpPr>
          <p:nvPr>
            <p:ph type="body" idx="1"/>
          </p:nvPr>
        </p:nvSpPr>
        <p:spPr/>
        <p:txBody>
          <a:bodyPr/>
          <a:lstStyle/>
          <a:p>
            <a:pPr marL="609600" indent="-609600"/>
            <a:r>
              <a:rPr lang="en-US" dirty="0"/>
              <a:t>We’ll again talk about </a:t>
            </a:r>
            <a:r>
              <a:rPr lang="en-US" dirty="0" err="1"/>
              <a:t>Jaccard</a:t>
            </a:r>
            <a:r>
              <a:rPr lang="en-US" dirty="0"/>
              <a:t> similarity and distance of sets.</a:t>
            </a:r>
          </a:p>
          <a:p>
            <a:pPr marL="609600" indent="-609600"/>
            <a:r>
              <a:rPr lang="en-US" dirty="0"/>
              <a:t>However, now represent sets by strings (lists of symbols):</a:t>
            </a:r>
          </a:p>
          <a:p>
            <a:pPr marL="990600" lvl="1" indent="-533400">
              <a:buFont typeface="Monotype Sorts" pitchFamily="2" charset="2"/>
              <a:buAutoNum type="arabicPeriod"/>
            </a:pPr>
            <a:r>
              <a:rPr lang="en-US" dirty="0" smtClean="0"/>
              <a:t>Order </a:t>
            </a:r>
            <a:r>
              <a:rPr lang="en-US" dirty="0"/>
              <a:t>the universal set.</a:t>
            </a:r>
          </a:p>
          <a:p>
            <a:pPr marL="990600" lvl="1" indent="-533400">
              <a:buFont typeface="Monotype Sorts" pitchFamily="2" charset="2"/>
              <a:buAutoNum type="arabicPeriod"/>
            </a:pPr>
            <a:r>
              <a:rPr lang="en-US" dirty="0"/>
              <a:t>Represent a set by the string of its elements in sorted order.</a:t>
            </a:r>
          </a:p>
        </p:txBody>
      </p:sp>
    </p:spTree>
    <p:extLst>
      <p:ext uri="{BB962C8B-B14F-4D97-AF65-F5344CB8AC3E}">
        <p14:creationId xmlns:p14="http://schemas.microsoft.com/office/powerpoint/2010/main" val="77525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F57536-161B-471B-98BA-59A6FF354978}" type="slidenum">
              <a:rPr lang="en-US"/>
              <a:pPr/>
              <a:t>4</a:t>
            </a:fld>
            <a:endParaRPr lang="en-US"/>
          </a:p>
        </p:txBody>
      </p:sp>
      <p:sp>
        <p:nvSpPr>
          <p:cNvPr id="12290" name="Rectangle 2"/>
          <p:cNvSpPr>
            <a:spLocks noGrp="1" noChangeArrowheads="1"/>
          </p:cNvSpPr>
          <p:nvPr>
            <p:ph type="title"/>
          </p:nvPr>
        </p:nvSpPr>
        <p:spPr/>
        <p:txBody>
          <a:bodyPr/>
          <a:lstStyle/>
          <a:p>
            <a:r>
              <a:rPr lang="en-US"/>
              <a:t>Some Euclidean Distances</a:t>
            </a:r>
          </a:p>
        </p:txBody>
      </p:sp>
      <p:sp>
        <p:nvSpPr>
          <p:cNvPr id="12291" name="Rectangle 3"/>
          <p:cNvSpPr>
            <a:spLocks noGrp="1" noChangeArrowheads="1"/>
          </p:cNvSpPr>
          <p:nvPr>
            <p:ph type="body" idx="1"/>
          </p:nvPr>
        </p:nvSpPr>
        <p:spPr/>
        <p:txBody>
          <a:bodyPr/>
          <a:lstStyle/>
          <a:p>
            <a:r>
              <a:rPr lang="en-US" i="1" dirty="0">
                <a:solidFill>
                  <a:srgbClr val="33CC33"/>
                </a:solidFill>
              </a:rPr>
              <a:t>L</a:t>
            </a:r>
            <a:r>
              <a:rPr lang="en-US" baseline="-25000" dirty="0">
                <a:solidFill>
                  <a:srgbClr val="33CC33"/>
                </a:solidFill>
              </a:rPr>
              <a:t>2</a:t>
            </a:r>
            <a:r>
              <a:rPr lang="en-US" i="1" dirty="0">
                <a:solidFill>
                  <a:srgbClr val="33CC33"/>
                </a:solidFill>
              </a:rPr>
              <a:t> </a:t>
            </a:r>
            <a:r>
              <a:rPr lang="en-US" i="1" dirty="0" smtClean="0">
                <a:solidFill>
                  <a:srgbClr val="33CC33"/>
                </a:solidFill>
              </a:rPr>
              <a:t>norm</a:t>
            </a:r>
            <a:r>
              <a:rPr lang="en-US" dirty="0" smtClean="0"/>
              <a:t>: </a:t>
            </a:r>
            <a:r>
              <a:rPr lang="en-US" dirty="0"/>
              <a:t>d(</a:t>
            </a:r>
            <a:r>
              <a:rPr lang="en-US" dirty="0" err="1"/>
              <a:t>x,y</a:t>
            </a:r>
            <a:r>
              <a:rPr lang="en-US" dirty="0"/>
              <a:t>) = </a:t>
            </a:r>
            <a:r>
              <a:rPr lang="en-US" dirty="0">
                <a:sym typeface="Symbol" pitchFamily="18" charset="2"/>
              </a:rPr>
              <a:t>square root of the sum of the squares of the differences between </a:t>
            </a:r>
            <a:r>
              <a:rPr lang="en-US" i="1" dirty="0">
                <a:sym typeface="Symbol" pitchFamily="18" charset="2"/>
              </a:rPr>
              <a:t>x</a:t>
            </a:r>
            <a:r>
              <a:rPr lang="en-US" dirty="0">
                <a:sym typeface="Symbol" pitchFamily="18" charset="2"/>
              </a:rPr>
              <a:t>  and </a:t>
            </a:r>
            <a:r>
              <a:rPr lang="en-US" i="1" dirty="0">
                <a:sym typeface="Symbol" pitchFamily="18" charset="2"/>
              </a:rPr>
              <a:t>y</a:t>
            </a:r>
            <a:r>
              <a:rPr lang="en-US" dirty="0">
                <a:sym typeface="Symbol" pitchFamily="18" charset="2"/>
              </a:rPr>
              <a:t>  in each dimension.</a:t>
            </a:r>
          </a:p>
          <a:p>
            <a:pPr lvl="1"/>
            <a:r>
              <a:rPr lang="en-US" dirty="0"/>
              <a:t>The most common notion of “distance.”</a:t>
            </a:r>
          </a:p>
          <a:p>
            <a:r>
              <a:rPr lang="en-US" i="1" dirty="0">
                <a:solidFill>
                  <a:srgbClr val="33CC33"/>
                </a:solidFill>
              </a:rPr>
              <a:t>L</a:t>
            </a:r>
            <a:r>
              <a:rPr lang="en-US" baseline="-25000" dirty="0">
                <a:solidFill>
                  <a:srgbClr val="33CC33"/>
                </a:solidFill>
              </a:rPr>
              <a:t>1</a:t>
            </a:r>
            <a:r>
              <a:rPr lang="en-US" i="1" dirty="0">
                <a:solidFill>
                  <a:srgbClr val="33CC33"/>
                </a:solidFill>
              </a:rPr>
              <a:t> </a:t>
            </a:r>
            <a:r>
              <a:rPr lang="en-US" i="1" dirty="0" smtClean="0">
                <a:solidFill>
                  <a:srgbClr val="33CC33"/>
                </a:solidFill>
              </a:rPr>
              <a:t>norm</a:t>
            </a:r>
            <a:r>
              <a:rPr lang="en-US" dirty="0" smtClean="0"/>
              <a:t>: </a:t>
            </a:r>
            <a:r>
              <a:rPr lang="en-US" dirty="0"/>
              <a:t>sum of the differences in each dimension.</a:t>
            </a:r>
          </a:p>
          <a:p>
            <a:pPr lvl="1"/>
            <a:r>
              <a:rPr lang="en-US" i="1" dirty="0">
                <a:solidFill>
                  <a:srgbClr val="FF0066"/>
                </a:solidFill>
              </a:rPr>
              <a:t>Manhattan </a:t>
            </a:r>
            <a:r>
              <a:rPr lang="en-US" i="1" dirty="0" smtClean="0">
                <a:solidFill>
                  <a:srgbClr val="FF0066"/>
                </a:solidFill>
              </a:rPr>
              <a:t>distance</a:t>
            </a:r>
            <a:r>
              <a:rPr lang="en-US" dirty="0" smtClean="0"/>
              <a:t> </a:t>
            </a:r>
            <a:r>
              <a:rPr lang="en-US" dirty="0"/>
              <a:t>= distance if you had to travel along coordinates only.</a:t>
            </a:r>
          </a:p>
        </p:txBody>
      </p:sp>
    </p:spTree>
    <p:extLst>
      <p:ext uri="{BB962C8B-B14F-4D97-AF65-F5344CB8AC3E}">
        <p14:creationId xmlns:p14="http://schemas.microsoft.com/office/powerpoint/2010/main" val="186800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27D3CD5-E01D-4186-8153-61E013CD3CAF}" type="slidenum">
              <a:rPr lang="en-US"/>
              <a:pPr/>
              <a:t>40</a:t>
            </a:fld>
            <a:endParaRPr lang="en-US"/>
          </a:p>
        </p:txBody>
      </p:sp>
      <p:sp>
        <p:nvSpPr>
          <p:cNvPr id="10242" name="Rectangle 2"/>
          <p:cNvSpPr>
            <a:spLocks noGrp="1" noChangeArrowheads="1"/>
          </p:cNvSpPr>
          <p:nvPr>
            <p:ph type="title"/>
          </p:nvPr>
        </p:nvSpPr>
        <p:spPr/>
        <p:txBody>
          <a:bodyPr/>
          <a:lstStyle/>
          <a:p>
            <a:r>
              <a:rPr lang="en-US">
                <a:solidFill>
                  <a:srgbClr val="33CC33"/>
                </a:solidFill>
              </a:rPr>
              <a:t>Example</a:t>
            </a:r>
            <a:r>
              <a:rPr lang="en-US"/>
              <a:t>: Shingles</a:t>
            </a:r>
          </a:p>
        </p:txBody>
      </p:sp>
      <p:sp>
        <p:nvSpPr>
          <p:cNvPr id="10243" name="Rectangle 3"/>
          <p:cNvSpPr>
            <a:spLocks noGrp="1" noChangeArrowheads="1"/>
          </p:cNvSpPr>
          <p:nvPr>
            <p:ph type="body" idx="1"/>
          </p:nvPr>
        </p:nvSpPr>
        <p:spPr>
          <a:xfrm>
            <a:off x="457200" y="1295400"/>
            <a:ext cx="8077200" cy="4343400"/>
          </a:xfrm>
        </p:spPr>
        <p:txBody>
          <a:bodyPr/>
          <a:lstStyle/>
          <a:p>
            <a:r>
              <a:rPr lang="en-US" dirty="0"/>
              <a:t>If the universal set is k-shingles, there is a natural lexicographic order.</a:t>
            </a:r>
          </a:p>
          <a:p>
            <a:r>
              <a:rPr lang="en-US" dirty="0"/>
              <a:t>Think of each shingle as a single symbol.</a:t>
            </a:r>
          </a:p>
          <a:p>
            <a:r>
              <a:rPr lang="en-US" dirty="0"/>
              <a:t>Then the 2-shingling of </a:t>
            </a:r>
            <a:r>
              <a:rPr lang="en-US" dirty="0" err="1">
                <a:solidFill>
                  <a:srgbClr val="FF9900"/>
                </a:solidFill>
              </a:rPr>
              <a:t>abcad</a:t>
            </a:r>
            <a:r>
              <a:rPr lang="en-US" dirty="0"/>
              <a:t>, which is the set {ab, </a:t>
            </a:r>
            <a:r>
              <a:rPr lang="en-US" dirty="0" err="1"/>
              <a:t>bc</a:t>
            </a:r>
            <a:r>
              <a:rPr lang="en-US" dirty="0"/>
              <a:t>, ca, ad}, is represented by the </a:t>
            </a:r>
            <a:r>
              <a:rPr lang="en-US" dirty="0" smtClean="0"/>
              <a:t>list (</a:t>
            </a:r>
            <a:r>
              <a:rPr lang="en-US" i="1" dirty="0" smtClean="0">
                <a:solidFill>
                  <a:srgbClr val="FF0000"/>
                </a:solidFill>
              </a:rPr>
              <a:t>string</a:t>
            </a:r>
            <a:r>
              <a:rPr lang="en-US" dirty="0" smtClean="0"/>
              <a:t>) [ab</a:t>
            </a:r>
            <a:r>
              <a:rPr lang="en-US" dirty="0"/>
              <a:t>, ad, </a:t>
            </a:r>
            <a:r>
              <a:rPr lang="en-US" dirty="0" err="1"/>
              <a:t>bc</a:t>
            </a:r>
            <a:r>
              <a:rPr lang="en-US" dirty="0"/>
              <a:t>, </a:t>
            </a:r>
            <a:r>
              <a:rPr lang="en-US" dirty="0" smtClean="0"/>
              <a:t>ca] </a:t>
            </a:r>
            <a:r>
              <a:rPr lang="en-US" dirty="0"/>
              <a:t>of length 4</a:t>
            </a:r>
            <a:r>
              <a:rPr lang="en-US" dirty="0" smtClean="0"/>
              <a:t>.</a:t>
            </a:r>
            <a:endParaRPr lang="en-US" dirty="0"/>
          </a:p>
        </p:txBody>
      </p:sp>
    </p:spTree>
    <p:extLst>
      <p:ext uri="{BB962C8B-B14F-4D97-AF65-F5344CB8AC3E}">
        <p14:creationId xmlns:p14="http://schemas.microsoft.com/office/powerpoint/2010/main" val="409552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76FD5A-E30D-4FA7-88E2-0ADD452CC8E6}" type="slidenum">
              <a:rPr lang="en-US"/>
              <a:pPr/>
              <a:t>41</a:t>
            </a:fld>
            <a:endParaRPr lang="en-US"/>
          </a:p>
        </p:txBody>
      </p:sp>
      <p:sp>
        <p:nvSpPr>
          <p:cNvPr id="27650" name="Rectangle 2"/>
          <p:cNvSpPr>
            <a:spLocks noGrp="1" noChangeArrowheads="1"/>
          </p:cNvSpPr>
          <p:nvPr>
            <p:ph type="title"/>
          </p:nvPr>
        </p:nvSpPr>
        <p:spPr/>
        <p:txBody>
          <a:bodyPr/>
          <a:lstStyle/>
          <a:p>
            <a:r>
              <a:rPr lang="en-US">
                <a:solidFill>
                  <a:srgbClr val="33CC33"/>
                </a:solidFill>
              </a:rPr>
              <a:t>Example</a:t>
            </a:r>
            <a:r>
              <a:rPr lang="en-US"/>
              <a:t>: Words</a:t>
            </a:r>
          </a:p>
        </p:txBody>
      </p:sp>
      <p:sp>
        <p:nvSpPr>
          <p:cNvPr id="27651" name="Rectangle 3"/>
          <p:cNvSpPr>
            <a:spLocks noGrp="1" noChangeArrowheads="1"/>
          </p:cNvSpPr>
          <p:nvPr>
            <p:ph type="body" idx="1"/>
          </p:nvPr>
        </p:nvSpPr>
        <p:spPr>
          <a:xfrm>
            <a:off x="457200" y="1295400"/>
            <a:ext cx="8458200" cy="4343400"/>
          </a:xfrm>
        </p:spPr>
        <p:txBody>
          <a:bodyPr/>
          <a:lstStyle/>
          <a:p>
            <a:r>
              <a:rPr lang="en-US" dirty="0"/>
              <a:t>If we treat a document as a set of words, we could order the words </a:t>
            </a:r>
            <a:r>
              <a:rPr lang="en-US" dirty="0" smtClean="0"/>
              <a:t>lexicographically</a:t>
            </a:r>
            <a:r>
              <a:rPr lang="en-US" dirty="0"/>
              <a:t>.</a:t>
            </a:r>
          </a:p>
          <a:p>
            <a:r>
              <a:rPr lang="en-US" dirty="0">
                <a:solidFill>
                  <a:srgbClr val="FF9900"/>
                </a:solidFill>
              </a:rPr>
              <a:t>Better</a:t>
            </a:r>
            <a:r>
              <a:rPr lang="en-US" dirty="0"/>
              <a:t>: Order words lowest-frequency-first.</a:t>
            </a:r>
          </a:p>
          <a:p>
            <a:r>
              <a:rPr lang="en-US" dirty="0">
                <a:solidFill>
                  <a:schemeClr val="accent2"/>
                </a:solidFill>
              </a:rPr>
              <a:t>Why?</a:t>
            </a:r>
            <a:r>
              <a:rPr lang="en-US" dirty="0"/>
              <a:t> We shall </a:t>
            </a:r>
            <a:r>
              <a:rPr lang="en-US" dirty="0" err="1" smtClean="0"/>
              <a:t>bucketize</a:t>
            </a:r>
            <a:r>
              <a:rPr lang="en-US" dirty="0" smtClean="0"/>
              <a:t> </a:t>
            </a:r>
            <a:r>
              <a:rPr lang="en-US" dirty="0"/>
              <a:t>documents based on the early words in their lists.</a:t>
            </a:r>
          </a:p>
          <a:p>
            <a:pPr lvl="1"/>
            <a:r>
              <a:rPr lang="en-US" dirty="0"/>
              <a:t>Documents spread over more buckets.</a:t>
            </a:r>
          </a:p>
        </p:txBody>
      </p:sp>
    </p:spTree>
    <p:extLst>
      <p:ext uri="{BB962C8B-B14F-4D97-AF65-F5344CB8AC3E}">
        <p14:creationId xmlns:p14="http://schemas.microsoft.com/office/powerpoint/2010/main" val="156463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C073F67-B816-4013-8B39-FC90738DDC98}" type="slidenum">
              <a:rPr lang="en-US"/>
              <a:pPr/>
              <a:t>42</a:t>
            </a:fld>
            <a:endParaRPr lang="en-US"/>
          </a:p>
        </p:txBody>
      </p:sp>
      <p:sp>
        <p:nvSpPr>
          <p:cNvPr id="11266" name="Rectangle 2"/>
          <p:cNvSpPr>
            <a:spLocks noGrp="1" noChangeArrowheads="1"/>
          </p:cNvSpPr>
          <p:nvPr>
            <p:ph type="title"/>
          </p:nvPr>
        </p:nvSpPr>
        <p:spPr/>
        <p:txBody>
          <a:bodyPr/>
          <a:lstStyle/>
          <a:p>
            <a:r>
              <a:rPr lang="en-US"/>
              <a:t>Jaccard and Edit Distances</a:t>
            </a:r>
          </a:p>
        </p:txBody>
      </p:sp>
      <p:sp>
        <p:nvSpPr>
          <p:cNvPr id="11267" name="Rectangle 3"/>
          <p:cNvSpPr>
            <a:spLocks noGrp="1" noChangeArrowheads="1"/>
          </p:cNvSpPr>
          <p:nvPr>
            <p:ph type="body" idx="1"/>
          </p:nvPr>
        </p:nvSpPr>
        <p:spPr>
          <a:xfrm>
            <a:off x="344271" y="1371600"/>
            <a:ext cx="8305800" cy="4419600"/>
          </a:xfrm>
        </p:spPr>
        <p:txBody>
          <a:bodyPr/>
          <a:lstStyle/>
          <a:p>
            <a:pPr marL="609600" indent="-609600"/>
            <a:r>
              <a:rPr lang="en-US" dirty="0"/>
              <a:t>Suppose two sets have </a:t>
            </a:r>
            <a:r>
              <a:rPr lang="en-US" dirty="0" err="1"/>
              <a:t>Jaccard</a:t>
            </a:r>
            <a:r>
              <a:rPr lang="en-US" dirty="0"/>
              <a:t> distance J and are represented by strings </a:t>
            </a:r>
            <a:r>
              <a:rPr lang="en-US" i="1" dirty="0"/>
              <a:t>s</a:t>
            </a:r>
            <a:r>
              <a:rPr lang="en-US" baseline="-25000" dirty="0"/>
              <a:t>1</a:t>
            </a:r>
            <a:r>
              <a:rPr lang="en-US" dirty="0"/>
              <a:t> and </a:t>
            </a:r>
            <a:r>
              <a:rPr lang="en-US" i="1" dirty="0"/>
              <a:t>s</a:t>
            </a:r>
            <a:r>
              <a:rPr lang="en-US" baseline="-25000" dirty="0"/>
              <a:t>2</a:t>
            </a:r>
            <a:r>
              <a:rPr lang="en-US" dirty="0"/>
              <a:t>.  Let the LCS of </a:t>
            </a:r>
            <a:r>
              <a:rPr lang="en-US" i="1" dirty="0"/>
              <a:t>s</a:t>
            </a:r>
            <a:r>
              <a:rPr lang="en-US" baseline="-25000" dirty="0"/>
              <a:t>1</a:t>
            </a:r>
            <a:r>
              <a:rPr lang="en-US" dirty="0"/>
              <a:t> and </a:t>
            </a:r>
            <a:r>
              <a:rPr lang="en-US" i="1" dirty="0"/>
              <a:t>s</a:t>
            </a:r>
            <a:r>
              <a:rPr lang="en-US" baseline="-25000" dirty="0"/>
              <a:t>2</a:t>
            </a:r>
            <a:r>
              <a:rPr lang="en-US" dirty="0"/>
              <a:t> have length C and the (insert/delete) edit distance of </a:t>
            </a:r>
            <a:r>
              <a:rPr lang="en-US" i="1" dirty="0"/>
              <a:t>s</a:t>
            </a:r>
            <a:r>
              <a:rPr lang="en-US" baseline="-25000" dirty="0"/>
              <a:t>1</a:t>
            </a:r>
            <a:r>
              <a:rPr lang="en-US" dirty="0"/>
              <a:t> and </a:t>
            </a:r>
            <a:r>
              <a:rPr lang="en-US" i="1" dirty="0"/>
              <a:t>s</a:t>
            </a:r>
            <a:r>
              <a:rPr lang="en-US" baseline="-25000" dirty="0"/>
              <a:t>2</a:t>
            </a:r>
            <a:r>
              <a:rPr lang="en-US" dirty="0"/>
              <a:t> be E.  </a:t>
            </a:r>
            <a:r>
              <a:rPr lang="en-US" dirty="0">
                <a:solidFill>
                  <a:schemeClr val="accent2"/>
                </a:solidFill>
              </a:rPr>
              <a:t>Then</a:t>
            </a:r>
            <a:r>
              <a:rPr lang="en-US" dirty="0"/>
              <a:t>:</a:t>
            </a:r>
          </a:p>
          <a:p>
            <a:pPr marL="990600" lvl="1" indent="-533400"/>
            <a:r>
              <a:rPr lang="en-US" dirty="0"/>
              <a:t>1-J = </a:t>
            </a:r>
            <a:r>
              <a:rPr lang="en-US" dirty="0" err="1"/>
              <a:t>Jaccard</a:t>
            </a:r>
            <a:r>
              <a:rPr lang="en-US" dirty="0"/>
              <a:t> similarity = C/(C+E).</a:t>
            </a:r>
          </a:p>
          <a:p>
            <a:pPr marL="990600" lvl="1" indent="-533400"/>
            <a:r>
              <a:rPr lang="en-US" dirty="0"/>
              <a:t>J = E/(C+E).</a:t>
            </a:r>
          </a:p>
        </p:txBody>
      </p:sp>
      <p:sp>
        <p:nvSpPr>
          <p:cNvPr id="11272" name="Text Box 8"/>
          <p:cNvSpPr txBox="1">
            <a:spLocks noChangeArrowheads="1"/>
          </p:cNvSpPr>
          <p:nvPr/>
        </p:nvSpPr>
        <p:spPr bwMode="auto">
          <a:xfrm>
            <a:off x="4953000" y="4876800"/>
            <a:ext cx="36814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rgbClr val="FF0000"/>
                </a:solidFill>
              </a:rPr>
              <a:t>Works because these</a:t>
            </a:r>
          </a:p>
          <a:p>
            <a:r>
              <a:rPr lang="en-US" sz="2400" dirty="0">
                <a:solidFill>
                  <a:srgbClr val="FF0000"/>
                </a:solidFill>
              </a:rPr>
              <a:t>strings never repeat</a:t>
            </a:r>
          </a:p>
          <a:p>
            <a:r>
              <a:rPr lang="en-US" sz="2400" dirty="0">
                <a:solidFill>
                  <a:srgbClr val="FF0000"/>
                </a:solidFill>
              </a:rPr>
              <a:t>a symbol, and symbols</a:t>
            </a:r>
          </a:p>
          <a:p>
            <a:r>
              <a:rPr lang="en-US" sz="2400" dirty="0">
                <a:solidFill>
                  <a:srgbClr val="FF0000"/>
                </a:solidFill>
              </a:rPr>
              <a:t>appear in the same order.</a:t>
            </a:r>
          </a:p>
        </p:txBody>
      </p:sp>
      <p:sp>
        <p:nvSpPr>
          <p:cNvPr id="2" name="TextBox 1"/>
          <p:cNvSpPr txBox="1"/>
          <p:nvPr/>
        </p:nvSpPr>
        <p:spPr>
          <a:xfrm>
            <a:off x="381000" y="5413383"/>
            <a:ext cx="4283545" cy="830997"/>
          </a:xfrm>
          <a:prstGeom prst="rect">
            <a:avLst/>
          </a:prstGeom>
          <a:noFill/>
        </p:spPr>
        <p:txBody>
          <a:bodyPr wrap="none" rtlCol="0">
            <a:spAutoFit/>
          </a:bodyPr>
          <a:lstStyle/>
          <a:p>
            <a:r>
              <a:rPr lang="en-US" sz="2400" dirty="0" smtClean="0">
                <a:solidFill>
                  <a:srgbClr val="00B050"/>
                </a:solidFill>
              </a:rPr>
              <a:t>Example</a:t>
            </a:r>
            <a:r>
              <a:rPr lang="en-US" sz="2400" dirty="0" smtClean="0"/>
              <a:t>: </a:t>
            </a:r>
            <a:r>
              <a:rPr lang="en-US" sz="2400" i="1" dirty="0"/>
              <a:t>s</a:t>
            </a:r>
            <a:r>
              <a:rPr lang="en-US" sz="2400" baseline="-25000" dirty="0"/>
              <a:t>1 </a:t>
            </a:r>
            <a:r>
              <a:rPr lang="en-US" sz="2400" dirty="0" smtClean="0"/>
              <a:t>= </a:t>
            </a:r>
            <a:r>
              <a:rPr lang="en-US" sz="2400" dirty="0" err="1" smtClean="0"/>
              <a:t>acefh</a:t>
            </a:r>
            <a:r>
              <a:rPr lang="en-US" sz="2400" dirty="0" smtClean="0"/>
              <a:t>; </a:t>
            </a:r>
            <a:r>
              <a:rPr lang="en-US" sz="2400" i="1" dirty="0" smtClean="0"/>
              <a:t>s</a:t>
            </a:r>
            <a:r>
              <a:rPr lang="en-US" sz="2400" baseline="-25000" dirty="0" smtClean="0"/>
              <a:t>2</a:t>
            </a:r>
            <a:r>
              <a:rPr lang="en-US" sz="2400" dirty="0" smtClean="0"/>
              <a:t> = </a:t>
            </a:r>
            <a:r>
              <a:rPr lang="en-US" sz="2400" dirty="0" err="1" smtClean="0"/>
              <a:t>bcdegh</a:t>
            </a:r>
            <a:r>
              <a:rPr lang="en-US" sz="2400" dirty="0" smtClean="0"/>
              <a:t>.</a:t>
            </a:r>
          </a:p>
          <a:p>
            <a:r>
              <a:rPr lang="en-US" sz="2400" dirty="0" smtClean="0"/>
              <a:t>LCS = </a:t>
            </a:r>
            <a:r>
              <a:rPr lang="en-US" sz="2400" dirty="0" err="1" smtClean="0"/>
              <a:t>ceh</a:t>
            </a:r>
            <a:r>
              <a:rPr lang="en-US" sz="2400" dirty="0" smtClean="0"/>
              <a:t>; C = 3; E = 5; 1-J = 3/8.</a:t>
            </a:r>
            <a:endParaRPr lang="en-US" sz="2400" dirty="0"/>
          </a:p>
        </p:txBody>
      </p:sp>
    </p:spTree>
    <p:extLst>
      <p:ext uri="{BB962C8B-B14F-4D97-AF65-F5344CB8AC3E}">
        <p14:creationId xmlns:p14="http://schemas.microsoft.com/office/powerpoint/2010/main" val="20616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11272" grpId="0" uiExpand="1" autoUpdateAnimBg="0"/>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C4E227-0D0C-45C5-A1FC-DA5EF6A706C6}" type="slidenum">
              <a:rPr lang="en-US"/>
              <a:pPr/>
              <a:t>43</a:t>
            </a:fld>
            <a:endParaRPr lang="en-US"/>
          </a:p>
        </p:txBody>
      </p:sp>
      <p:sp>
        <p:nvSpPr>
          <p:cNvPr id="13314" name="Rectangle 2"/>
          <p:cNvSpPr>
            <a:spLocks noGrp="1" noChangeArrowheads="1"/>
          </p:cNvSpPr>
          <p:nvPr>
            <p:ph type="title"/>
          </p:nvPr>
        </p:nvSpPr>
        <p:spPr/>
        <p:txBody>
          <a:bodyPr/>
          <a:lstStyle/>
          <a:p>
            <a:r>
              <a:rPr lang="en-US"/>
              <a:t>Length-Based Indexes</a:t>
            </a:r>
          </a:p>
        </p:txBody>
      </p:sp>
      <p:sp>
        <p:nvSpPr>
          <p:cNvPr id="13315" name="Rectangle 3"/>
          <p:cNvSpPr>
            <a:spLocks noGrp="1" noChangeArrowheads="1"/>
          </p:cNvSpPr>
          <p:nvPr>
            <p:ph type="body" idx="1"/>
          </p:nvPr>
        </p:nvSpPr>
        <p:spPr>
          <a:xfrm>
            <a:off x="457200" y="1371600"/>
            <a:ext cx="8382000" cy="4343400"/>
          </a:xfrm>
        </p:spPr>
        <p:txBody>
          <a:bodyPr/>
          <a:lstStyle/>
          <a:p>
            <a:r>
              <a:rPr lang="en-US" dirty="0"/>
              <a:t>The simplest thing to do is create an index on the length of strings.</a:t>
            </a:r>
          </a:p>
          <a:p>
            <a:r>
              <a:rPr lang="en-US" dirty="0"/>
              <a:t>A </a:t>
            </a:r>
            <a:r>
              <a:rPr lang="en-US" dirty="0" smtClean="0"/>
              <a:t>set whose string has </a:t>
            </a:r>
            <a:r>
              <a:rPr lang="en-US" dirty="0"/>
              <a:t>length L can be </a:t>
            </a:r>
            <a:r>
              <a:rPr lang="en-US" dirty="0" err="1"/>
              <a:t>Jaccard</a:t>
            </a:r>
            <a:r>
              <a:rPr lang="en-US" dirty="0"/>
              <a:t> distance J from </a:t>
            </a:r>
            <a:r>
              <a:rPr lang="en-US" dirty="0" smtClean="0"/>
              <a:t>a set whose </a:t>
            </a:r>
            <a:r>
              <a:rPr lang="en-US" dirty="0"/>
              <a:t>string </a:t>
            </a:r>
            <a:r>
              <a:rPr lang="en-US" dirty="0" smtClean="0"/>
              <a:t>has </a:t>
            </a:r>
            <a:r>
              <a:rPr lang="en-US" dirty="0"/>
              <a:t>length M only if </a:t>
            </a:r>
            <a:r>
              <a:rPr lang="en-US" dirty="0" smtClean="0"/>
              <a:t>L</a:t>
            </a:r>
            <a:r>
              <a:rPr lang="en-US" dirty="0">
                <a:sym typeface="Symbol" pitchFamily="18" charset="2"/>
              </a:rPr>
              <a:t></a:t>
            </a:r>
            <a:r>
              <a:rPr lang="en-US" dirty="0"/>
              <a:t>(1-J) </a:t>
            </a:r>
            <a:r>
              <a:rPr lang="en-US" u="sng" dirty="0"/>
              <a:t>&lt;</a:t>
            </a:r>
            <a:r>
              <a:rPr lang="en-US" dirty="0"/>
              <a:t> M </a:t>
            </a:r>
            <a:r>
              <a:rPr lang="en-US" u="sng" dirty="0"/>
              <a:t>&lt;</a:t>
            </a:r>
            <a:r>
              <a:rPr lang="en-US" dirty="0"/>
              <a:t> L/(1-J).</a:t>
            </a:r>
          </a:p>
          <a:p>
            <a:r>
              <a:rPr lang="en-US" dirty="0">
                <a:solidFill>
                  <a:srgbClr val="33CC33"/>
                </a:solidFill>
              </a:rPr>
              <a:t>Example</a:t>
            </a:r>
            <a:r>
              <a:rPr lang="en-US" dirty="0"/>
              <a:t>: if 1-J = 90% (</a:t>
            </a:r>
            <a:r>
              <a:rPr lang="en-US" dirty="0" err="1"/>
              <a:t>Jaccard</a:t>
            </a:r>
            <a:r>
              <a:rPr lang="en-US" dirty="0"/>
              <a:t> similarity), then M is between 90% and 111% of L.</a:t>
            </a:r>
          </a:p>
        </p:txBody>
      </p:sp>
    </p:spTree>
    <p:extLst>
      <p:ext uri="{BB962C8B-B14F-4D97-AF65-F5344CB8AC3E}">
        <p14:creationId xmlns:p14="http://schemas.microsoft.com/office/powerpoint/2010/main" val="25030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2"/>
          </p:nvPr>
        </p:nvSpPr>
        <p:spPr/>
        <p:txBody>
          <a:bodyPr/>
          <a:lstStyle/>
          <a:p>
            <a:fld id="{B452CBB8-E6CE-439B-B56D-887EF793DD53}" type="slidenum">
              <a:rPr lang="en-US"/>
              <a:pPr/>
              <a:t>44</a:t>
            </a:fld>
            <a:endParaRPr lang="en-US"/>
          </a:p>
        </p:txBody>
      </p:sp>
      <p:sp>
        <p:nvSpPr>
          <p:cNvPr id="15362" name="Rectangle 2"/>
          <p:cNvSpPr>
            <a:spLocks noGrp="1" noChangeArrowheads="1"/>
          </p:cNvSpPr>
          <p:nvPr>
            <p:ph type="title"/>
          </p:nvPr>
        </p:nvSpPr>
        <p:spPr/>
        <p:txBody>
          <a:bodyPr/>
          <a:lstStyle/>
          <a:p>
            <a:r>
              <a:rPr lang="en-US"/>
              <a:t>Why the Limit on Lengths?</a:t>
            </a:r>
          </a:p>
        </p:txBody>
      </p:sp>
      <p:sp>
        <p:nvSpPr>
          <p:cNvPr id="15363" name="Rectangle 3"/>
          <p:cNvSpPr>
            <a:spLocks noChangeArrowheads="1"/>
          </p:cNvSpPr>
          <p:nvPr/>
        </p:nvSpPr>
        <p:spPr bwMode="auto">
          <a:xfrm>
            <a:off x="1371600" y="2667000"/>
            <a:ext cx="1676400" cy="38100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375" name="Group 15"/>
          <p:cNvGrpSpPr>
            <a:grpSpLocks/>
          </p:cNvGrpSpPr>
          <p:nvPr/>
        </p:nvGrpSpPr>
        <p:grpSpPr bwMode="auto">
          <a:xfrm>
            <a:off x="1371600" y="2133600"/>
            <a:ext cx="1676400" cy="396875"/>
            <a:chOff x="864" y="1344"/>
            <a:chExt cx="1056" cy="250"/>
          </a:xfrm>
        </p:grpSpPr>
        <p:sp>
          <p:nvSpPr>
            <p:cNvPr id="15364" name="Text Box 4"/>
            <p:cNvSpPr txBox="1">
              <a:spLocks noChangeArrowheads="1"/>
            </p:cNvSpPr>
            <p:nvPr/>
          </p:nvSpPr>
          <p:spPr bwMode="auto">
            <a:xfrm>
              <a:off x="1296" y="1344"/>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a:t>
              </a:r>
            </a:p>
          </p:txBody>
        </p:sp>
        <p:sp>
          <p:nvSpPr>
            <p:cNvPr id="15365" name="Line 5"/>
            <p:cNvSpPr>
              <a:spLocks noChangeShapeType="1"/>
            </p:cNvSpPr>
            <p:nvPr/>
          </p:nvSpPr>
          <p:spPr bwMode="auto">
            <a:xfrm flipH="1">
              <a:off x="864" y="1488"/>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Line 6"/>
            <p:cNvSpPr>
              <a:spLocks noChangeShapeType="1"/>
            </p:cNvSpPr>
            <p:nvPr/>
          </p:nvSpPr>
          <p:spPr bwMode="auto">
            <a:xfrm>
              <a:off x="1536" y="1488"/>
              <a:ext cx="3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367" name="Rectangle 7"/>
          <p:cNvSpPr>
            <a:spLocks noChangeArrowheads="1"/>
          </p:cNvSpPr>
          <p:nvPr/>
        </p:nvSpPr>
        <p:spPr bwMode="auto">
          <a:xfrm>
            <a:off x="1828800" y="3352800"/>
            <a:ext cx="1219200" cy="38100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8" name="Text Box 8"/>
          <p:cNvSpPr txBox="1">
            <a:spLocks noChangeArrowheads="1"/>
          </p:cNvSpPr>
          <p:nvPr/>
        </p:nvSpPr>
        <p:spPr bwMode="auto">
          <a:xfrm>
            <a:off x="2209800" y="3810000"/>
            <a:ext cx="379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M</a:t>
            </a:r>
          </a:p>
        </p:txBody>
      </p:sp>
      <p:sp>
        <p:nvSpPr>
          <p:cNvPr id="15369" name="Line 9"/>
          <p:cNvSpPr>
            <a:spLocks noChangeShapeType="1"/>
          </p:cNvSpPr>
          <p:nvPr/>
        </p:nvSpPr>
        <p:spPr bwMode="auto">
          <a:xfrm flipH="1">
            <a:off x="1828800" y="4038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Line 10"/>
          <p:cNvSpPr>
            <a:spLocks noChangeShapeType="1"/>
          </p:cNvSpPr>
          <p:nvPr/>
        </p:nvSpPr>
        <p:spPr bwMode="auto">
          <a:xfrm>
            <a:off x="2590800" y="40386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Text Box 11"/>
          <p:cNvSpPr txBox="1">
            <a:spLocks noChangeArrowheads="1"/>
          </p:cNvSpPr>
          <p:nvPr/>
        </p:nvSpPr>
        <p:spPr bwMode="auto">
          <a:xfrm>
            <a:off x="1127125" y="4425950"/>
            <a:ext cx="28119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1-J </a:t>
            </a:r>
            <a:r>
              <a:rPr lang="en-US" u="sng" dirty="0" smtClean="0"/>
              <a:t>&lt;</a:t>
            </a:r>
            <a:r>
              <a:rPr lang="en-US" dirty="0" smtClean="0"/>
              <a:t> </a:t>
            </a:r>
            <a:r>
              <a:rPr lang="en-US" dirty="0"/>
              <a:t>M/L</a:t>
            </a:r>
          </a:p>
          <a:p>
            <a:r>
              <a:rPr lang="en-US" dirty="0"/>
              <a:t>  M </a:t>
            </a:r>
            <a:r>
              <a:rPr lang="en-US" u="sng" dirty="0" smtClean="0"/>
              <a:t>&gt;</a:t>
            </a:r>
            <a:r>
              <a:rPr lang="en-US" dirty="0" smtClean="0"/>
              <a:t> </a:t>
            </a:r>
            <a:r>
              <a:rPr lang="en-US" dirty="0"/>
              <a:t>L</a:t>
            </a:r>
            <a:r>
              <a:rPr lang="en-US" sz="2400" dirty="0">
                <a:sym typeface="Symbol" pitchFamily="18" charset="2"/>
              </a:rPr>
              <a:t></a:t>
            </a:r>
            <a:r>
              <a:rPr lang="en-US" dirty="0"/>
              <a:t>(1-J)</a:t>
            </a:r>
          </a:p>
          <a:p>
            <a:endParaRPr lang="en-US" dirty="0"/>
          </a:p>
          <a:p>
            <a:r>
              <a:rPr lang="en-US" sz="2400" dirty="0"/>
              <a:t>A shortest candidate</a:t>
            </a:r>
          </a:p>
        </p:txBody>
      </p:sp>
      <p:grpSp>
        <p:nvGrpSpPr>
          <p:cNvPr id="2" name="Group 1"/>
          <p:cNvGrpSpPr/>
          <p:nvPr/>
        </p:nvGrpSpPr>
        <p:grpSpPr>
          <a:xfrm>
            <a:off x="4648200" y="2133600"/>
            <a:ext cx="2710999" cy="3645337"/>
            <a:chOff x="4648200" y="2133600"/>
            <a:chExt cx="2710999" cy="3645337"/>
          </a:xfrm>
        </p:grpSpPr>
        <p:sp>
          <p:nvSpPr>
            <p:cNvPr id="15372" name="Rectangle 12"/>
            <p:cNvSpPr>
              <a:spLocks noChangeArrowheads="1"/>
            </p:cNvSpPr>
            <p:nvPr/>
          </p:nvSpPr>
          <p:spPr bwMode="auto">
            <a:xfrm>
              <a:off x="4648200" y="2667000"/>
              <a:ext cx="1676400" cy="38100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Rectangle 13"/>
            <p:cNvSpPr>
              <a:spLocks noChangeArrowheads="1"/>
            </p:cNvSpPr>
            <p:nvPr/>
          </p:nvSpPr>
          <p:spPr bwMode="auto">
            <a:xfrm>
              <a:off x="4648200" y="3352800"/>
              <a:ext cx="2362200" cy="38100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Text Box 14"/>
            <p:cNvSpPr txBox="1">
              <a:spLocks noChangeArrowheads="1"/>
            </p:cNvSpPr>
            <p:nvPr/>
          </p:nvSpPr>
          <p:spPr bwMode="auto">
            <a:xfrm>
              <a:off x="5562600" y="3810000"/>
              <a:ext cx="379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M</a:t>
              </a:r>
            </a:p>
          </p:txBody>
        </p:sp>
        <p:grpSp>
          <p:nvGrpSpPr>
            <p:cNvPr id="15376" name="Group 16"/>
            <p:cNvGrpSpPr>
              <a:grpSpLocks/>
            </p:cNvGrpSpPr>
            <p:nvPr/>
          </p:nvGrpSpPr>
          <p:grpSpPr bwMode="auto">
            <a:xfrm>
              <a:off x="4648200" y="2133600"/>
              <a:ext cx="1676400" cy="396875"/>
              <a:chOff x="864" y="1344"/>
              <a:chExt cx="1056" cy="250"/>
            </a:xfrm>
          </p:grpSpPr>
          <p:sp>
            <p:nvSpPr>
              <p:cNvPr id="15377" name="Text Box 17"/>
              <p:cNvSpPr txBox="1">
                <a:spLocks noChangeArrowheads="1"/>
              </p:cNvSpPr>
              <p:nvPr/>
            </p:nvSpPr>
            <p:spPr bwMode="auto">
              <a:xfrm>
                <a:off x="1296" y="1344"/>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a:t>
                </a:r>
              </a:p>
            </p:txBody>
          </p:sp>
          <p:sp>
            <p:nvSpPr>
              <p:cNvPr id="15378" name="Line 18"/>
              <p:cNvSpPr>
                <a:spLocks noChangeShapeType="1"/>
              </p:cNvSpPr>
              <p:nvPr/>
            </p:nvSpPr>
            <p:spPr bwMode="auto">
              <a:xfrm flipH="1">
                <a:off x="864" y="1488"/>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9" name="Line 19"/>
              <p:cNvSpPr>
                <a:spLocks noChangeShapeType="1"/>
              </p:cNvSpPr>
              <p:nvPr/>
            </p:nvSpPr>
            <p:spPr bwMode="auto">
              <a:xfrm>
                <a:off x="1536" y="1488"/>
                <a:ext cx="3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380" name="Line 20"/>
            <p:cNvSpPr>
              <a:spLocks noChangeShapeType="1"/>
            </p:cNvSpPr>
            <p:nvPr/>
          </p:nvSpPr>
          <p:spPr bwMode="auto">
            <a:xfrm flipH="1">
              <a:off x="4648200" y="40386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1" name="Line 21"/>
            <p:cNvSpPr>
              <a:spLocks noChangeShapeType="1"/>
            </p:cNvSpPr>
            <p:nvPr/>
          </p:nvSpPr>
          <p:spPr bwMode="auto">
            <a:xfrm>
              <a:off x="6019800" y="40386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2" name="Text Box 22"/>
            <p:cNvSpPr txBox="1">
              <a:spLocks noChangeArrowheads="1"/>
            </p:cNvSpPr>
            <p:nvPr/>
          </p:nvSpPr>
          <p:spPr bwMode="auto">
            <a:xfrm>
              <a:off x="4648200" y="4486275"/>
              <a:ext cx="2710999"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1-J </a:t>
              </a:r>
              <a:r>
                <a:rPr lang="en-US" u="sng" dirty="0" smtClean="0"/>
                <a:t>&lt;</a:t>
              </a:r>
              <a:r>
                <a:rPr lang="en-US" dirty="0" smtClean="0"/>
                <a:t> </a:t>
              </a:r>
              <a:r>
                <a:rPr lang="en-US" dirty="0"/>
                <a:t>L/M</a:t>
              </a:r>
            </a:p>
            <a:p>
              <a:r>
                <a:rPr lang="en-US" dirty="0"/>
                <a:t>   M </a:t>
              </a:r>
              <a:r>
                <a:rPr lang="en-US" u="sng" dirty="0" smtClean="0"/>
                <a:t>&lt;</a:t>
              </a:r>
              <a:r>
                <a:rPr lang="en-US" dirty="0" smtClean="0"/>
                <a:t> </a:t>
              </a:r>
              <a:r>
                <a:rPr lang="en-US" dirty="0"/>
                <a:t>L/(1-J)</a:t>
              </a:r>
            </a:p>
            <a:p>
              <a:endParaRPr lang="en-US" dirty="0"/>
            </a:p>
            <a:p>
              <a:r>
                <a:rPr lang="en-US" sz="2400" dirty="0"/>
                <a:t>A longest candidate</a:t>
              </a:r>
            </a:p>
          </p:txBody>
        </p:sp>
      </p:grpSp>
    </p:spTree>
    <p:extLst>
      <p:ext uri="{BB962C8B-B14F-4D97-AF65-F5344CB8AC3E}">
        <p14:creationId xmlns:p14="http://schemas.microsoft.com/office/powerpoint/2010/main" val="206328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0AEB6D5-3746-4D16-960E-0BE706DEF97B}" type="slidenum">
              <a:rPr lang="en-US"/>
              <a:pPr/>
              <a:t>45</a:t>
            </a:fld>
            <a:endParaRPr lang="en-US"/>
          </a:p>
        </p:txBody>
      </p:sp>
      <p:sp>
        <p:nvSpPr>
          <p:cNvPr id="18434" name="Rectangle 2"/>
          <p:cNvSpPr>
            <a:spLocks noGrp="1" noChangeArrowheads="1"/>
          </p:cNvSpPr>
          <p:nvPr>
            <p:ph type="title"/>
          </p:nvPr>
        </p:nvSpPr>
        <p:spPr/>
        <p:txBody>
          <a:bodyPr/>
          <a:lstStyle/>
          <a:p>
            <a:r>
              <a:rPr lang="en-US" dirty="0" smtClean="0"/>
              <a:t>Prefix-Based </a:t>
            </a:r>
            <a:r>
              <a:rPr lang="en-US" dirty="0"/>
              <a:t>Indexing</a:t>
            </a:r>
          </a:p>
        </p:txBody>
      </p:sp>
      <p:sp>
        <p:nvSpPr>
          <p:cNvPr id="18435" name="Rectangle 3"/>
          <p:cNvSpPr>
            <a:spLocks noGrp="1" noChangeArrowheads="1"/>
          </p:cNvSpPr>
          <p:nvPr>
            <p:ph type="body" idx="1"/>
          </p:nvPr>
        </p:nvSpPr>
        <p:spPr/>
        <p:txBody>
          <a:bodyPr/>
          <a:lstStyle/>
          <a:p>
            <a:r>
              <a:rPr lang="en-US" dirty="0" smtClean="0">
                <a:solidFill>
                  <a:srgbClr val="00B050"/>
                </a:solidFill>
              </a:rPr>
              <a:t>Example</a:t>
            </a:r>
            <a:r>
              <a:rPr lang="en-US" dirty="0" smtClean="0"/>
              <a:t>: If </a:t>
            </a:r>
            <a:r>
              <a:rPr lang="en-US" dirty="0"/>
              <a:t>two strings are 90% similar, they must share some symbol in their </a:t>
            </a:r>
            <a:r>
              <a:rPr lang="en-US" i="1" dirty="0" smtClean="0">
                <a:solidFill>
                  <a:srgbClr val="FF0000"/>
                </a:solidFill>
              </a:rPr>
              <a:t>prefixes</a:t>
            </a:r>
            <a:r>
              <a:rPr lang="en-US" dirty="0" smtClean="0"/>
              <a:t>.</a:t>
            </a:r>
          </a:p>
          <a:p>
            <a:pPr lvl="1"/>
            <a:r>
              <a:rPr lang="en-US" dirty="0" smtClean="0"/>
              <a:t>These prefixes are of length </a:t>
            </a:r>
            <a:r>
              <a:rPr lang="en-US" dirty="0"/>
              <a:t>just above 10% of the </a:t>
            </a:r>
            <a:r>
              <a:rPr lang="en-US" dirty="0" smtClean="0"/>
              <a:t>length of each string.</a:t>
            </a:r>
            <a:endParaRPr lang="en-US" dirty="0"/>
          </a:p>
          <a:p>
            <a:r>
              <a:rPr lang="en-US" dirty="0" smtClean="0">
                <a:solidFill>
                  <a:srgbClr val="0070C0"/>
                </a:solidFill>
              </a:rPr>
              <a:t>In general</a:t>
            </a:r>
            <a:r>
              <a:rPr lang="en-US" dirty="0" smtClean="0"/>
              <a:t>: we </a:t>
            </a:r>
            <a:r>
              <a:rPr lang="en-US" dirty="0"/>
              <a:t>can </a:t>
            </a:r>
            <a:r>
              <a:rPr lang="en-US" dirty="0" smtClean="0"/>
              <a:t>base an index on symbols </a:t>
            </a:r>
            <a:r>
              <a:rPr lang="en-US" dirty="0"/>
              <a:t>in just the first </a:t>
            </a:r>
            <a:r>
              <a:rPr lang="en-US" dirty="0">
                <a:latin typeface="Lucida Sans Unicode" pitchFamily="34" charset="0"/>
              </a:rPr>
              <a:t>⌊</a:t>
            </a:r>
            <a:r>
              <a:rPr lang="en-US" dirty="0"/>
              <a:t>JL+1</a:t>
            </a:r>
            <a:r>
              <a:rPr lang="en-US" dirty="0">
                <a:latin typeface="Lucida Sans Unicode" pitchFamily="34" charset="0"/>
              </a:rPr>
              <a:t>⌋</a:t>
            </a:r>
            <a:r>
              <a:rPr lang="en-US" dirty="0"/>
              <a:t> positions of a string of length L</a:t>
            </a:r>
            <a:r>
              <a:rPr lang="en-US" dirty="0" smtClean="0"/>
              <a:t>.</a:t>
            </a:r>
          </a:p>
        </p:txBody>
      </p:sp>
    </p:spTree>
    <p:extLst>
      <p:ext uri="{BB962C8B-B14F-4D97-AF65-F5344CB8AC3E}">
        <p14:creationId xmlns:p14="http://schemas.microsoft.com/office/powerpoint/2010/main" val="332681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2"/>
          </p:nvPr>
        </p:nvSpPr>
        <p:spPr/>
        <p:txBody>
          <a:bodyPr/>
          <a:lstStyle/>
          <a:p>
            <a:fld id="{3717F1B7-D201-4FF2-86E4-2059CA0EA307}" type="slidenum">
              <a:rPr lang="en-US"/>
              <a:pPr/>
              <a:t>46</a:t>
            </a:fld>
            <a:endParaRPr lang="en-US"/>
          </a:p>
        </p:txBody>
      </p:sp>
      <p:sp>
        <p:nvSpPr>
          <p:cNvPr id="19458" name="Rectangle 2"/>
          <p:cNvSpPr>
            <a:spLocks noGrp="1" noChangeArrowheads="1"/>
          </p:cNvSpPr>
          <p:nvPr>
            <p:ph type="title"/>
          </p:nvPr>
        </p:nvSpPr>
        <p:spPr/>
        <p:txBody>
          <a:bodyPr/>
          <a:lstStyle/>
          <a:p>
            <a:r>
              <a:rPr lang="en-US"/>
              <a:t>Why the Limit on Prefixes?</a:t>
            </a:r>
          </a:p>
        </p:txBody>
      </p:sp>
      <p:sp>
        <p:nvSpPr>
          <p:cNvPr id="19459" name="Rectangle 3"/>
          <p:cNvSpPr>
            <a:spLocks noChangeArrowheads="1"/>
          </p:cNvSpPr>
          <p:nvPr/>
        </p:nvSpPr>
        <p:spPr bwMode="auto">
          <a:xfrm>
            <a:off x="1371600" y="2667000"/>
            <a:ext cx="1676400" cy="38100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nvGrpSpPr>
          <p:cNvPr id="19460" name="Group 4"/>
          <p:cNvGrpSpPr>
            <a:grpSpLocks/>
          </p:cNvGrpSpPr>
          <p:nvPr/>
        </p:nvGrpSpPr>
        <p:grpSpPr bwMode="auto">
          <a:xfrm>
            <a:off x="1371600" y="2133600"/>
            <a:ext cx="1676400" cy="396875"/>
            <a:chOff x="864" y="1344"/>
            <a:chExt cx="1056" cy="250"/>
          </a:xfrm>
        </p:grpSpPr>
        <p:sp>
          <p:nvSpPr>
            <p:cNvPr id="19461" name="Text Box 5"/>
            <p:cNvSpPr txBox="1">
              <a:spLocks noChangeArrowheads="1"/>
            </p:cNvSpPr>
            <p:nvPr/>
          </p:nvSpPr>
          <p:spPr bwMode="auto">
            <a:xfrm>
              <a:off x="1296" y="1344"/>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a:t>
              </a:r>
            </a:p>
          </p:txBody>
        </p:sp>
        <p:sp>
          <p:nvSpPr>
            <p:cNvPr id="19462" name="Line 6"/>
            <p:cNvSpPr>
              <a:spLocks noChangeShapeType="1"/>
            </p:cNvSpPr>
            <p:nvPr/>
          </p:nvSpPr>
          <p:spPr bwMode="auto">
            <a:xfrm flipH="1">
              <a:off x="864" y="1488"/>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3" name="Line 7"/>
            <p:cNvSpPr>
              <a:spLocks noChangeShapeType="1"/>
            </p:cNvSpPr>
            <p:nvPr/>
          </p:nvSpPr>
          <p:spPr bwMode="auto">
            <a:xfrm>
              <a:off x="1536" y="1488"/>
              <a:ext cx="3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464" name="Rectangle 8"/>
          <p:cNvSpPr>
            <a:spLocks noChangeArrowheads="1"/>
          </p:cNvSpPr>
          <p:nvPr/>
        </p:nvSpPr>
        <p:spPr bwMode="auto">
          <a:xfrm>
            <a:off x="1828800" y="3352800"/>
            <a:ext cx="1219200" cy="38100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Text Box 9"/>
          <p:cNvSpPr txBox="1">
            <a:spLocks noChangeArrowheads="1"/>
          </p:cNvSpPr>
          <p:nvPr/>
        </p:nvSpPr>
        <p:spPr bwMode="auto">
          <a:xfrm>
            <a:off x="1447800" y="3352800"/>
            <a:ext cx="327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a:t>
            </a:r>
          </a:p>
        </p:txBody>
      </p:sp>
      <p:sp>
        <p:nvSpPr>
          <p:cNvPr id="19466" name="Line 10"/>
          <p:cNvSpPr>
            <a:spLocks noChangeShapeType="1"/>
          </p:cNvSpPr>
          <p:nvPr/>
        </p:nvSpPr>
        <p:spPr bwMode="auto">
          <a:xfrm flipH="1">
            <a:off x="1371600" y="3505200"/>
            <a:ext cx="76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7" name="Line 11"/>
          <p:cNvSpPr>
            <a:spLocks noChangeShapeType="1"/>
          </p:cNvSpPr>
          <p:nvPr/>
        </p:nvSpPr>
        <p:spPr bwMode="auto">
          <a:xfrm>
            <a:off x="1676400" y="3505200"/>
            <a:ext cx="15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8" name="Text Box 12"/>
          <p:cNvSpPr txBox="1">
            <a:spLocks noChangeArrowheads="1"/>
          </p:cNvSpPr>
          <p:nvPr/>
        </p:nvSpPr>
        <p:spPr bwMode="auto">
          <a:xfrm>
            <a:off x="1127125" y="4376738"/>
            <a:ext cx="536236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If two strings do not share any of </a:t>
            </a:r>
            <a:r>
              <a:rPr lang="en-US" sz="2400" dirty="0" smtClean="0"/>
              <a:t>the first</a:t>
            </a:r>
            <a:endParaRPr lang="en-US" sz="2400" dirty="0"/>
          </a:p>
          <a:p>
            <a:r>
              <a:rPr lang="en-US" sz="2400" dirty="0" smtClean="0"/>
              <a:t>E symbols of the first string, </a:t>
            </a:r>
            <a:r>
              <a:rPr lang="en-US" sz="2400" dirty="0"/>
              <a:t>then J </a:t>
            </a:r>
            <a:r>
              <a:rPr lang="en-US" sz="2400" u="sng" dirty="0"/>
              <a:t>&gt;</a:t>
            </a:r>
            <a:r>
              <a:rPr lang="en-US" sz="2400" dirty="0"/>
              <a:t> E/L.</a:t>
            </a:r>
          </a:p>
        </p:txBody>
      </p:sp>
      <p:sp>
        <p:nvSpPr>
          <p:cNvPr id="19483" name="Text Box 27"/>
          <p:cNvSpPr txBox="1">
            <a:spLocks noChangeArrowheads="1"/>
          </p:cNvSpPr>
          <p:nvPr/>
        </p:nvSpPr>
        <p:spPr bwMode="auto">
          <a:xfrm>
            <a:off x="1158875" y="5208588"/>
            <a:ext cx="54387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Thus, E = JL is possible, but any larger</a:t>
            </a:r>
          </a:p>
          <a:p>
            <a:r>
              <a:rPr lang="en-US" sz="2400" dirty="0"/>
              <a:t>E is impossible.  Index E+1 positions.</a:t>
            </a:r>
          </a:p>
        </p:txBody>
      </p:sp>
      <p:sp>
        <p:nvSpPr>
          <p:cNvPr id="19485" name="Text Box 29"/>
          <p:cNvSpPr txBox="1">
            <a:spLocks noChangeArrowheads="1"/>
          </p:cNvSpPr>
          <p:nvPr/>
        </p:nvSpPr>
        <p:spPr bwMode="auto">
          <a:xfrm>
            <a:off x="1768475" y="2667000"/>
            <a:ext cx="309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x</a:t>
            </a:r>
          </a:p>
        </p:txBody>
      </p:sp>
      <p:sp>
        <p:nvSpPr>
          <p:cNvPr id="19487" name="Text Box 31"/>
          <p:cNvSpPr txBox="1">
            <a:spLocks noChangeArrowheads="1"/>
          </p:cNvSpPr>
          <p:nvPr/>
        </p:nvSpPr>
        <p:spPr bwMode="auto">
          <a:xfrm>
            <a:off x="1768475" y="3352800"/>
            <a:ext cx="3095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x</a:t>
            </a:r>
          </a:p>
        </p:txBody>
      </p:sp>
      <p:grpSp>
        <p:nvGrpSpPr>
          <p:cNvPr id="2" name="Group 1"/>
          <p:cNvGrpSpPr/>
          <p:nvPr/>
        </p:nvGrpSpPr>
        <p:grpSpPr>
          <a:xfrm>
            <a:off x="162615" y="2749550"/>
            <a:ext cx="8525414" cy="1618592"/>
            <a:chOff x="162615" y="2749550"/>
            <a:chExt cx="8525414" cy="1618592"/>
          </a:xfrm>
        </p:grpSpPr>
        <p:sp>
          <p:nvSpPr>
            <p:cNvPr id="19479" name="Text Box 23"/>
            <p:cNvSpPr txBox="1">
              <a:spLocks noChangeArrowheads="1"/>
            </p:cNvSpPr>
            <p:nvPr/>
          </p:nvSpPr>
          <p:spPr bwMode="auto">
            <a:xfrm>
              <a:off x="3794125" y="2749550"/>
              <a:ext cx="48939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chemeClr val="accent2"/>
                  </a:solidFill>
                </a:rPr>
                <a:t>Extreme case</a:t>
              </a:r>
              <a:r>
                <a:rPr lang="en-US" sz="2400" dirty="0"/>
                <a:t>: second string has</a:t>
              </a:r>
            </a:p>
            <a:p>
              <a:r>
                <a:rPr lang="en-US" sz="2400" dirty="0"/>
                <a:t>none of the first E symbols of the</a:t>
              </a:r>
            </a:p>
            <a:p>
              <a:r>
                <a:rPr lang="en-US" sz="2400" dirty="0"/>
                <a:t>first string, but they agree thereafter.</a:t>
              </a:r>
            </a:p>
          </p:txBody>
        </p:sp>
        <p:sp>
          <p:nvSpPr>
            <p:cNvPr id="19480" name="Line 24"/>
            <p:cNvSpPr>
              <a:spLocks noChangeShapeType="1"/>
            </p:cNvSpPr>
            <p:nvPr/>
          </p:nvSpPr>
          <p:spPr bwMode="auto">
            <a:xfrm flipH="1" flipV="1">
              <a:off x="3048000" y="2895600"/>
              <a:ext cx="762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1" name="Line 25"/>
            <p:cNvSpPr>
              <a:spLocks noChangeShapeType="1"/>
            </p:cNvSpPr>
            <p:nvPr/>
          </p:nvSpPr>
          <p:spPr bwMode="auto">
            <a:xfrm flipH="1">
              <a:off x="3048000" y="3429000"/>
              <a:ext cx="762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8" name="Text Box 32"/>
            <p:cNvSpPr txBox="1">
              <a:spLocks noChangeArrowheads="1"/>
            </p:cNvSpPr>
            <p:nvPr/>
          </p:nvSpPr>
          <p:spPr bwMode="auto">
            <a:xfrm>
              <a:off x="162615" y="3537145"/>
              <a:ext cx="120898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Must be</a:t>
              </a:r>
            </a:p>
            <a:p>
              <a:r>
                <a:rPr lang="en-US" sz="2400" dirty="0"/>
                <a:t>Equal</a:t>
              </a:r>
            </a:p>
          </p:txBody>
        </p:sp>
        <p:sp>
          <p:nvSpPr>
            <p:cNvPr id="19489" name="Line 33"/>
            <p:cNvSpPr>
              <a:spLocks noChangeShapeType="1"/>
            </p:cNvSpPr>
            <p:nvPr/>
          </p:nvSpPr>
          <p:spPr bwMode="auto">
            <a:xfrm flipV="1">
              <a:off x="930275" y="2895600"/>
              <a:ext cx="914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0" name="Line 34"/>
            <p:cNvSpPr>
              <a:spLocks noChangeShapeType="1"/>
            </p:cNvSpPr>
            <p:nvPr/>
          </p:nvSpPr>
          <p:spPr bwMode="auto">
            <a:xfrm flipV="1">
              <a:off x="1158875" y="3657600"/>
              <a:ext cx="609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 name="TextBox 2"/>
          <p:cNvSpPr txBox="1"/>
          <p:nvPr/>
        </p:nvSpPr>
        <p:spPr>
          <a:xfrm>
            <a:off x="1187059" y="1286945"/>
            <a:ext cx="5638082" cy="830997"/>
          </a:xfrm>
          <a:prstGeom prst="rect">
            <a:avLst/>
          </a:prstGeom>
          <a:noFill/>
        </p:spPr>
        <p:txBody>
          <a:bodyPr wrap="none" rtlCol="0">
            <a:spAutoFit/>
          </a:bodyPr>
          <a:lstStyle/>
          <a:p>
            <a:r>
              <a:rPr lang="en-US" sz="2400" dirty="0" smtClean="0"/>
              <a:t>Suppose a string of length L has E symbols</a:t>
            </a:r>
          </a:p>
          <a:p>
            <a:r>
              <a:rPr lang="en-US" sz="2400" dirty="0" smtClean="0"/>
              <a:t>Before the first match with a second string.</a:t>
            </a:r>
            <a:endParaRPr lang="en-US" sz="2400" dirty="0"/>
          </a:p>
        </p:txBody>
      </p:sp>
    </p:spTree>
    <p:extLst>
      <p:ext uri="{BB962C8B-B14F-4D97-AF65-F5344CB8AC3E}">
        <p14:creationId xmlns:p14="http://schemas.microsoft.com/office/powerpoint/2010/main" val="3164826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8" grpId="0" autoUpdateAnimBg="0"/>
      <p:bldP spid="1948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CCB85A-7A48-47AC-B670-08D32E122884}" type="slidenum">
              <a:rPr lang="en-US"/>
              <a:pPr/>
              <a:t>47</a:t>
            </a:fld>
            <a:endParaRPr lang="en-US"/>
          </a:p>
        </p:txBody>
      </p:sp>
      <p:sp>
        <p:nvSpPr>
          <p:cNvPr id="20482" name="Rectangle 2"/>
          <p:cNvSpPr>
            <a:spLocks noGrp="1" noChangeArrowheads="1"/>
          </p:cNvSpPr>
          <p:nvPr>
            <p:ph type="title"/>
          </p:nvPr>
        </p:nvSpPr>
        <p:spPr/>
        <p:txBody>
          <a:bodyPr/>
          <a:lstStyle/>
          <a:p>
            <a:r>
              <a:rPr lang="en-US"/>
              <a:t>Indexing Prefixes</a:t>
            </a:r>
          </a:p>
        </p:txBody>
      </p:sp>
      <p:sp>
        <p:nvSpPr>
          <p:cNvPr id="20483" name="Rectangle 3"/>
          <p:cNvSpPr>
            <a:spLocks noGrp="1" noChangeArrowheads="1"/>
          </p:cNvSpPr>
          <p:nvPr>
            <p:ph type="body" idx="1"/>
          </p:nvPr>
        </p:nvSpPr>
        <p:spPr/>
        <p:txBody>
          <a:bodyPr/>
          <a:lstStyle/>
          <a:p>
            <a:r>
              <a:rPr lang="en-US" dirty="0"/>
              <a:t>Think of a bucket for each possible symbol.</a:t>
            </a:r>
          </a:p>
          <a:p>
            <a:r>
              <a:rPr lang="en-US" dirty="0"/>
              <a:t>Each string of length L is placed in the bucket </a:t>
            </a:r>
            <a:r>
              <a:rPr lang="en-US" dirty="0" smtClean="0"/>
              <a:t>for </a:t>
            </a:r>
            <a:r>
              <a:rPr lang="en-US" smtClean="0"/>
              <a:t>the symbols in </a:t>
            </a:r>
            <a:r>
              <a:rPr lang="en-US" dirty="0">
                <a:solidFill>
                  <a:srgbClr val="33CC33"/>
                </a:solidFill>
              </a:rPr>
              <a:t>each</a:t>
            </a:r>
            <a:r>
              <a:rPr lang="en-US" dirty="0"/>
              <a:t> of its first </a:t>
            </a:r>
            <a:r>
              <a:rPr lang="en-US" dirty="0">
                <a:latin typeface="Lucida Sans Unicode" pitchFamily="34" charset="0"/>
              </a:rPr>
              <a:t>⌊</a:t>
            </a:r>
            <a:r>
              <a:rPr lang="en-US" dirty="0"/>
              <a:t>JL+1</a:t>
            </a:r>
            <a:r>
              <a:rPr lang="en-US" dirty="0">
                <a:latin typeface="Lucida Sans Unicode" pitchFamily="34" charset="0"/>
              </a:rPr>
              <a:t>⌋</a:t>
            </a:r>
            <a:r>
              <a:rPr lang="en-US" dirty="0"/>
              <a:t> positions</a:t>
            </a:r>
            <a:r>
              <a:rPr lang="en-US" dirty="0" smtClean="0"/>
              <a:t>.</a:t>
            </a:r>
            <a:endParaRPr lang="en-US" dirty="0"/>
          </a:p>
        </p:txBody>
      </p:sp>
    </p:spTree>
    <p:extLst>
      <p:ext uri="{BB962C8B-B14F-4D97-AF65-F5344CB8AC3E}">
        <p14:creationId xmlns:p14="http://schemas.microsoft.com/office/powerpoint/2010/main" val="204855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21F065-BF55-4D7E-B97F-416402AF7DCE}" type="slidenum">
              <a:rPr lang="en-US"/>
              <a:pPr/>
              <a:t>48</a:t>
            </a:fld>
            <a:endParaRPr lang="en-US"/>
          </a:p>
        </p:txBody>
      </p:sp>
      <p:sp>
        <p:nvSpPr>
          <p:cNvPr id="41986" name="Rectangle 2"/>
          <p:cNvSpPr>
            <a:spLocks noGrp="1" noChangeArrowheads="1"/>
          </p:cNvSpPr>
          <p:nvPr>
            <p:ph type="title"/>
          </p:nvPr>
        </p:nvSpPr>
        <p:spPr/>
        <p:txBody>
          <a:bodyPr/>
          <a:lstStyle/>
          <a:p>
            <a:r>
              <a:rPr lang="en-US"/>
              <a:t>Lookup</a:t>
            </a:r>
          </a:p>
        </p:txBody>
      </p:sp>
      <p:sp>
        <p:nvSpPr>
          <p:cNvPr id="41987" name="Rectangle 3"/>
          <p:cNvSpPr>
            <a:spLocks noGrp="1" noChangeArrowheads="1"/>
          </p:cNvSpPr>
          <p:nvPr>
            <p:ph type="body" idx="1"/>
          </p:nvPr>
        </p:nvSpPr>
        <p:spPr/>
        <p:txBody>
          <a:bodyPr/>
          <a:lstStyle/>
          <a:p>
            <a:r>
              <a:rPr lang="en-US" dirty="0"/>
              <a:t>Given a </a:t>
            </a:r>
            <a:r>
              <a:rPr lang="en-US" i="1" dirty="0" smtClean="0">
                <a:solidFill>
                  <a:srgbClr val="FF0066"/>
                </a:solidFill>
              </a:rPr>
              <a:t>probe</a:t>
            </a:r>
            <a:r>
              <a:rPr lang="en-US" dirty="0" smtClean="0"/>
              <a:t> </a:t>
            </a:r>
            <a:r>
              <a:rPr lang="en-US" dirty="0"/>
              <a:t>string </a:t>
            </a:r>
            <a:r>
              <a:rPr lang="en-US" i="1" dirty="0" smtClean="0"/>
              <a:t>s</a:t>
            </a:r>
            <a:r>
              <a:rPr lang="en-US" dirty="0" smtClean="0"/>
              <a:t> </a:t>
            </a:r>
            <a:r>
              <a:rPr lang="en-US" dirty="0"/>
              <a:t>of length L, with J the limit on </a:t>
            </a:r>
            <a:r>
              <a:rPr lang="en-US" dirty="0" err="1"/>
              <a:t>Jaccard</a:t>
            </a:r>
            <a:r>
              <a:rPr lang="en-US" dirty="0"/>
              <a:t> distance:</a:t>
            </a:r>
          </a:p>
          <a:p>
            <a:pPr>
              <a:buFont typeface="Monotype Sorts" pitchFamily="2" charset="2"/>
              <a:buNone/>
            </a:pPr>
            <a:endParaRPr lang="en-US" dirty="0"/>
          </a:p>
          <a:p>
            <a:pPr>
              <a:buFont typeface="Monotype Sorts" pitchFamily="2" charset="2"/>
              <a:buNone/>
            </a:pPr>
            <a:r>
              <a:rPr lang="en-US" dirty="0">
                <a:latin typeface="Courier New" pitchFamily="49" charset="0"/>
              </a:rPr>
              <a:t>for (each symbol </a:t>
            </a:r>
            <a:r>
              <a:rPr lang="en-US" dirty="0">
                <a:solidFill>
                  <a:srgbClr val="FF9900"/>
                </a:solidFill>
                <a:latin typeface="Courier New" pitchFamily="49" charset="0"/>
              </a:rPr>
              <a:t>a</a:t>
            </a:r>
            <a:r>
              <a:rPr lang="en-US" dirty="0">
                <a:latin typeface="Courier New" pitchFamily="49" charset="0"/>
              </a:rPr>
              <a:t> among the</a:t>
            </a:r>
          </a:p>
          <a:p>
            <a:pPr>
              <a:buFont typeface="Monotype Sorts" pitchFamily="2" charset="2"/>
              <a:buNone/>
            </a:pPr>
            <a:r>
              <a:rPr lang="en-US" dirty="0">
                <a:latin typeface="Courier New" pitchFamily="49" charset="0"/>
              </a:rPr>
              <a:t> first </a:t>
            </a:r>
            <a:r>
              <a:rPr lang="en-US" dirty="0">
                <a:latin typeface="Lucida Sans Unicode" pitchFamily="34" charset="0"/>
              </a:rPr>
              <a:t>⌊</a:t>
            </a:r>
            <a:r>
              <a:rPr lang="en-US" dirty="0">
                <a:latin typeface="Courier New" pitchFamily="49" charset="0"/>
              </a:rPr>
              <a:t>JL+1</a:t>
            </a:r>
            <a:r>
              <a:rPr lang="en-US" dirty="0">
                <a:latin typeface="Lucida Sans Unicode" pitchFamily="34" charset="0"/>
              </a:rPr>
              <a:t>⌋</a:t>
            </a:r>
            <a:r>
              <a:rPr lang="en-US" dirty="0"/>
              <a:t> </a:t>
            </a:r>
            <a:r>
              <a:rPr lang="en-US" dirty="0">
                <a:latin typeface="Courier New" pitchFamily="49" charset="0"/>
              </a:rPr>
              <a:t>positions of s)</a:t>
            </a:r>
          </a:p>
          <a:p>
            <a:pPr>
              <a:buFont typeface="Monotype Sorts" pitchFamily="2" charset="2"/>
              <a:buNone/>
            </a:pPr>
            <a:r>
              <a:rPr lang="en-US" dirty="0">
                <a:latin typeface="Courier New" pitchFamily="49" charset="0"/>
              </a:rPr>
              <a:t>		look for other strings in</a:t>
            </a:r>
          </a:p>
          <a:p>
            <a:pPr>
              <a:buFont typeface="Monotype Sorts" pitchFamily="2" charset="2"/>
              <a:buNone/>
            </a:pPr>
            <a:r>
              <a:rPr lang="en-US" dirty="0">
                <a:latin typeface="Courier New" pitchFamily="49" charset="0"/>
              </a:rPr>
              <a:t>		 the bucket for </a:t>
            </a:r>
            <a:r>
              <a:rPr lang="en-US" dirty="0">
                <a:solidFill>
                  <a:srgbClr val="FF9900"/>
                </a:solidFill>
                <a:latin typeface="Courier New" pitchFamily="49" charset="0"/>
              </a:rPr>
              <a:t>a</a:t>
            </a:r>
            <a:r>
              <a:rPr lang="en-US" dirty="0">
                <a:latin typeface="Courier New" pitchFamily="49" charset="0"/>
              </a:rPr>
              <a:t>;</a:t>
            </a:r>
            <a:endParaRPr lang="en-US" dirty="0"/>
          </a:p>
        </p:txBody>
      </p:sp>
    </p:spTree>
    <p:extLst>
      <p:ext uri="{BB962C8B-B14F-4D97-AF65-F5344CB8AC3E}">
        <p14:creationId xmlns:p14="http://schemas.microsoft.com/office/powerpoint/2010/main" val="35524213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AD780A7-38FF-46E9-B088-7CDA043BF367}" type="slidenum">
              <a:rPr lang="en-US"/>
              <a:pPr/>
              <a:t>49</a:t>
            </a:fld>
            <a:endParaRPr lang="en-US"/>
          </a:p>
        </p:txBody>
      </p:sp>
      <p:sp>
        <p:nvSpPr>
          <p:cNvPr id="21506" name="Rectangle 2"/>
          <p:cNvSpPr>
            <a:spLocks noGrp="1" noChangeArrowheads="1"/>
          </p:cNvSpPr>
          <p:nvPr>
            <p:ph type="title"/>
          </p:nvPr>
        </p:nvSpPr>
        <p:spPr/>
        <p:txBody>
          <a:bodyPr/>
          <a:lstStyle/>
          <a:p>
            <a:r>
              <a:rPr lang="en-US">
                <a:solidFill>
                  <a:srgbClr val="33CC33"/>
                </a:solidFill>
              </a:rPr>
              <a:t>Example</a:t>
            </a:r>
            <a:r>
              <a:rPr lang="en-US"/>
              <a:t>: Indexing Prefixes</a:t>
            </a:r>
          </a:p>
        </p:txBody>
      </p:sp>
      <p:sp>
        <p:nvSpPr>
          <p:cNvPr id="21507" name="Rectangle 3"/>
          <p:cNvSpPr>
            <a:spLocks noGrp="1" noChangeArrowheads="1"/>
          </p:cNvSpPr>
          <p:nvPr>
            <p:ph type="body" idx="1"/>
          </p:nvPr>
        </p:nvSpPr>
        <p:spPr/>
        <p:txBody>
          <a:bodyPr/>
          <a:lstStyle/>
          <a:p>
            <a:r>
              <a:rPr lang="en-US" dirty="0"/>
              <a:t>Let J = 0.2.</a:t>
            </a:r>
          </a:p>
          <a:p>
            <a:r>
              <a:rPr lang="en-US" dirty="0"/>
              <a:t>String </a:t>
            </a:r>
            <a:r>
              <a:rPr lang="en-US" dirty="0" err="1">
                <a:solidFill>
                  <a:srgbClr val="FF9900"/>
                </a:solidFill>
              </a:rPr>
              <a:t>abcdef</a:t>
            </a:r>
            <a:r>
              <a:rPr lang="en-US" dirty="0"/>
              <a:t> is indexed under </a:t>
            </a:r>
            <a:r>
              <a:rPr lang="en-US" i="1" dirty="0" smtClean="0"/>
              <a:t>a</a:t>
            </a:r>
            <a:r>
              <a:rPr lang="en-US" dirty="0" smtClean="0"/>
              <a:t> </a:t>
            </a:r>
            <a:r>
              <a:rPr lang="en-US" dirty="0"/>
              <a:t>and </a:t>
            </a:r>
            <a:r>
              <a:rPr lang="en-US" i="1" dirty="0"/>
              <a:t>b</a:t>
            </a:r>
            <a:r>
              <a:rPr lang="en-US" dirty="0" smtClean="0"/>
              <a:t>.</a:t>
            </a:r>
          </a:p>
          <a:p>
            <a:pPr lvl="1"/>
            <a:r>
              <a:rPr lang="en-US" dirty="0" smtClean="0">
                <a:latin typeface="Lucida Sans Unicode" pitchFamily="34" charset="0"/>
              </a:rPr>
              <a:t>⌊</a:t>
            </a:r>
            <a:r>
              <a:rPr lang="en-US" dirty="0" smtClean="0"/>
              <a:t>(0.2)*6 +1</a:t>
            </a:r>
            <a:r>
              <a:rPr lang="en-US" dirty="0" smtClean="0">
                <a:latin typeface="Lucida Sans Unicode" pitchFamily="34" charset="0"/>
              </a:rPr>
              <a:t>⌋= 2.</a:t>
            </a:r>
            <a:endParaRPr lang="en-US" dirty="0"/>
          </a:p>
          <a:p>
            <a:r>
              <a:rPr lang="en-US" dirty="0"/>
              <a:t>String </a:t>
            </a:r>
            <a:r>
              <a:rPr lang="en-US" dirty="0" err="1">
                <a:solidFill>
                  <a:srgbClr val="FF9900"/>
                </a:solidFill>
              </a:rPr>
              <a:t>acdfg</a:t>
            </a:r>
            <a:r>
              <a:rPr lang="en-US" dirty="0"/>
              <a:t> is indexed under </a:t>
            </a:r>
            <a:r>
              <a:rPr lang="en-US" i="1" dirty="0" smtClean="0"/>
              <a:t>a</a:t>
            </a:r>
            <a:r>
              <a:rPr lang="en-US" dirty="0" smtClean="0"/>
              <a:t> </a:t>
            </a:r>
            <a:r>
              <a:rPr lang="en-US" dirty="0"/>
              <a:t>and </a:t>
            </a:r>
            <a:r>
              <a:rPr lang="en-US" i="1" dirty="0"/>
              <a:t>c</a:t>
            </a:r>
            <a:r>
              <a:rPr lang="en-US" dirty="0" smtClean="0"/>
              <a:t>.</a:t>
            </a:r>
          </a:p>
          <a:p>
            <a:pPr lvl="1"/>
            <a:r>
              <a:rPr lang="en-US" dirty="0">
                <a:latin typeface="Lucida Sans Unicode" pitchFamily="34" charset="0"/>
              </a:rPr>
              <a:t>⌊</a:t>
            </a:r>
            <a:r>
              <a:rPr lang="en-US" dirty="0"/>
              <a:t>(0.2</a:t>
            </a:r>
            <a:r>
              <a:rPr lang="en-US" dirty="0" smtClean="0"/>
              <a:t>)*5 </a:t>
            </a:r>
            <a:r>
              <a:rPr lang="en-US" dirty="0"/>
              <a:t>+1</a:t>
            </a:r>
            <a:r>
              <a:rPr lang="en-US" dirty="0">
                <a:latin typeface="Lucida Sans Unicode" pitchFamily="34" charset="0"/>
              </a:rPr>
              <a:t>⌋= 2</a:t>
            </a:r>
            <a:r>
              <a:rPr lang="en-US" dirty="0" smtClean="0">
                <a:latin typeface="Lucida Sans Unicode" pitchFamily="34" charset="0"/>
              </a:rPr>
              <a:t>.</a:t>
            </a:r>
            <a:endParaRPr lang="en-US" dirty="0"/>
          </a:p>
          <a:p>
            <a:r>
              <a:rPr lang="en-US" dirty="0"/>
              <a:t>String </a:t>
            </a:r>
            <a:r>
              <a:rPr lang="en-US" dirty="0" err="1">
                <a:solidFill>
                  <a:srgbClr val="FF9900"/>
                </a:solidFill>
              </a:rPr>
              <a:t>bcde</a:t>
            </a:r>
            <a:r>
              <a:rPr lang="en-US" dirty="0"/>
              <a:t> is indexed only under </a:t>
            </a:r>
            <a:r>
              <a:rPr lang="en-US" i="1" dirty="0"/>
              <a:t>b</a:t>
            </a:r>
            <a:r>
              <a:rPr lang="en-US" dirty="0" smtClean="0"/>
              <a:t>.</a:t>
            </a:r>
          </a:p>
          <a:p>
            <a:pPr lvl="1"/>
            <a:r>
              <a:rPr lang="en-US" dirty="0">
                <a:latin typeface="Lucida Sans Unicode" pitchFamily="34" charset="0"/>
              </a:rPr>
              <a:t>⌊</a:t>
            </a:r>
            <a:r>
              <a:rPr lang="en-US" dirty="0"/>
              <a:t>(0.2</a:t>
            </a:r>
            <a:r>
              <a:rPr lang="en-US" dirty="0" smtClean="0"/>
              <a:t>)*4 </a:t>
            </a:r>
            <a:r>
              <a:rPr lang="en-US" dirty="0"/>
              <a:t>+1</a:t>
            </a:r>
            <a:r>
              <a:rPr lang="en-US" dirty="0">
                <a:latin typeface="Lucida Sans Unicode" pitchFamily="34" charset="0"/>
              </a:rPr>
              <a:t>⌋= </a:t>
            </a:r>
            <a:r>
              <a:rPr lang="en-US" dirty="0" smtClean="0">
                <a:latin typeface="Lucida Sans Unicode" pitchFamily="34" charset="0"/>
              </a:rPr>
              <a:t>1.</a:t>
            </a:r>
            <a:endParaRPr lang="en-US" dirty="0" smtClean="0"/>
          </a:p>
          <a:p>
            <a:r>
              <a:rPr lang="en-US" dirty="0" smtClean="0"/>
              <a:t>If </a:t>
            </a:r>
            <a:r>
              <a:rPr lang="en-US" dirty="0"/>
              <a:t>we search for strings similar to </a:t>
            </a:r>
            <a:r>
              <a:rPr lang="en-US" dirty="0" err="1">
                <a:solidFill>
                  <a:srgbClr val="FF9900"/>
                </a:solidFill>
              </a:rPr>
              <a:t>cdef</a:t>
            </a:r>
            <a:r>
              <a:rPr lang="en-US" dirty="0"/>
              <a:t>, we need look only in the bucket for </a:t>
            </a:r>
            <a:r>
              <a:rPr lang="en-US" i="1" dirty="0" smtClean="0"/>
              <a:t>c</a:t>
            </a:r>
            <a:r>
              <a:rPr lang="en-US" dirty="0" smtClean="0"/>
              <a:t>.</a:t>
            </a:r>
            <a:endParaRPr lang="en-US" dirty="0"/>
          </a:p>
        </p:txBody>
      </p:sp>
    </p:spTree>
    <p:extLst>
      <p:ext uri="{BB962C8B-B14F-4D97-AF65-F5344CB8AC3E}">
        <p14:creationId xmlns:p14="http://schemas.microsoft.com/office/powerpoint/2010/main" val="59008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82754591-DE72-4F25-BCAA-57042AF28105}" type="slidenum">
              <a:rPr lang="en-US"/>
              <a:pPr/>
              <a:t>5</a:t>
            </a:fld>
            <a:endParaRPr lang="en-US"/>
          </a:p>
        </p:txBody>
      </p:sp>
      <p:sp>
        <p:nvSpPr>
          <p:cNvPr id="13314" name="Rectangle 2"/>
          <p:cNvSpPr>
            <a:spLocks noGrp="1" noChangeArrowheads="1"/>
          </p:cNvSpPr>
          <p:nvPr>
            <p:ph type="title"/>
          </p:nvPr>
        </p:nvSpPr>
        <p:spPr>
          <a:xfrm>
            <a:off x="0" y="0"/>
            <a:ext cx="9144000" cy="1143000"/>
          </a:xfrm>
        </p:spPr>
        <p:txBody>
          <a:bodyPr/>
          <a:lstStyle/>
          <a:p>
            <a:r>
              <a:rPr lang="en-US" dirty="0">
                <a:solidFill>
                  <a:srgbClr val="33CC33"/>
                </a:solidFill>
              </a:rPr>
              <a:t>Examples</a:t>
            </a:r>
            <a:r>
              <a:rPr lang="en-US" dirty="0"/>
              <a:t> of Euclidean Distances</a:t>
            </a:r>
          </a:p>
        </p:txBody>
      </p:sp>
      <p:sp>
        <p:nvSpPr>
          <p:cNvPr id="13315" name="AutoShape 3"/>
          <p:cNvSpPr>
            <a:spLocks noChangeArrowheads="1"/>
          </p:cNvSpPr>
          <p:nvPr/>
        </p:nvSpPr>
        <p:spPr bwMode="auto">
          <a:xfrm flipH="1">
            <a:off x="2667000" y="2286000"/>
            <a:ext cx="2746375" cy="2284413"/>
          </a:xfrm>
          <a:prstGeom prst="rtTriangl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Text Box 4"/>
          <p:cNvSpPr txBox="1">
            <a:spLocks noChangeArrowheads="1"/>
          </p:cNvSpPr>
          <p:nvPr/>
        </p:nvSpPr>
        <p:spPr bwMode="auto">
          <a:xfrm>
            <a:off x="1812925" y="4605338"/>
            <a:ext cx="1417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a = (5,5)</a:t>
            </a:r>
          </a:p>
        </p:txBody>
      </p:sp>
      <p:sp>
        <p:nvSpPr>
          <p:cNvPr id="13317" name="Text Box 5"/>
          <p:cNvSpPr txBox="1">
            <a:spLocks noChangeArrowheads="1"/>
          </p:cNvSpPr>
          <p:nvPr/>
        </p:nvSpPr>
        <p:spPr bwMode="auto">
          <a:xfrm>
            <a:off x="5241925" y="1709738"/>
            <a:ext cx="142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b = (9,8)</a:t>
            </a:r>
          </a:p>
        </p:txBody>
      </p:sp>
      <p:sp>
        <p:nvSpPr>
          <p:cNvPr id="13318" name="Text Box 6"/>
          <p:cNvSpPr txBox="1">
            <a:spLocks noChangeArrowheads="1"/>
          </p:cNvSpPr>
          <p:nvPr/>
        </p:nvSpPr>
        <p:spPr bwMode="auto">
          <a:xfrm>
            <a:off x="2414587" y="1952625"/>
            <a:ext cx="16081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rgbClr val="CC3300"/>
                </a:solidFill>
              </a:rPr>
              <a:t>L</a:t>
            </a:r>
            <a:r>
              <a:rPr lang="en-US" sz="2400" baseline="-25000" dirty="0">
                <a:solidFill>
                  <a:srgbClr val="CC3300"/>
                </a:solidFill>
              </a:rPr>
              <a:t>2</a:t>
            </a:r>
            <a:r>
              <a:rPr lang="en-US" sz="2400" dirty="0">
                <a:solidFill>
                  <a:srgbClr val="CC3300"/>
                </a:solidFill>
              </a:rPr>
              <a:t>-norm</a:t>
            </a:r>
            <a:r>
              <a:rPr lang="en-US" sz="2400" dirty="0"/>
              <a:t>:</a:t>
            </a:r>
          </a:p>
          <a:p>
            <a:r>
              <a:rPr lang="en-US" sz="2400" dirty="0" err="1"/>
              <a:t>dist</a:t>
            </a:r>
            <a:r>
              <a:rPr lang="en-US" sz="2400" dirty="0"/>
              <a:t>(</a:t>
            </a:r>
            <a:r>
              <a:rPr lang="en-US" sz="2400" dirty="0" err="1"/>
              <a:t>x,y</a:t>
            </a:r>
            <a:r>
              <a:rPr lang="en-US" sz="2400" dirty="0"/>
              <a:t>) =</a:t>
            </a:r>
          </a:p>
          <a:p>
            <a:r>
              <a:rPr lang="en-US" sz="2400" dirty="0">
                <a:sym typeface="Symbol" pitchFamily="18" charset="2"/>
              </a:rPr>
              <a:t></a:t>
            </a:r>
            <a:r>
              <a:rPr lang="en-US" sz="2400" dirty="0"/>
              <a:t>(4</a:t>
            </a:r>
            <a:r>
              <a:rPr lang="en-US" sz="2400" baseline="30000" dirty="0"/>
              <a:t>2</a:t>
            </a:r>
            <a:r>
              <a:rPr lang="en-US" sz="2400" dirty="0"/>
              <a:t>+3</a:t>
            </a:r>
            <a:r>
              <a:rPr lang="en-US" sz="2400" baseline="30000" dirty="0"/>
              <a:t>2</a:t>
            </a:r>
            <a:r>
              <a:rPr lang="en-US" sz="2400" dirty="0"/>
              <a:t>)</a:t>
            </a:r>
          </a:p>
          <a:p>
            <a:r>
              <a:rPr lang="en-US" sz="2400" dirty="0"/>
              <a:t>= 5</a:t>
            </a:r>
          </a:p>
        </p:txBody>
      </p:sp>
      <p:sp>
        <p:nvSpPr>
          <p:cNvPr id="13319" name="Line 7"/>
          <p:cNvSpPr>
            <a:spLocks noChangeShapeType="1"/>
          </p:cNvSpPr>
          <p:nvPr/>
        </p:nvSpPr>
        <p:spPr bwMode="auto">
          <a:xfrm flipV="1">
            <a:off x="2590800" y="2209800"/>
            <a:ext cx="2667000" cy="2209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3320" name="AutoShape 8"/>
          <p:cNvCxnSpPr>
            <a:cxnSpLocks noChangeShapeType="1"/>
          </p:cNvCxnSpPr>
          <p:nvPr/>
        </p:nvCxnSpPr>
        <p:spPr bwMode="auto">
          <a:xfrm flipV="1">
            <a:off x="2895600" y="2362200"/>
            <a:ext cx="2590800" cy="2286000"/>
          </a:xfrm>
          <a:prstGeom prst="bentConnector3">
            <a:avLst>
              <a:gd name="adj1" fmla="val 10030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21" name="Text Box 9"/>
          <p:cNvSpPr txBox="1">
            <a:spLocks noChangeArrowheads="1"/>
          </p:cNvSpPr>
          <p:nvPr/>
        </p:nvSpPr>
        <p:spPr bwMode="auto">
          <a:xfrm>
            <a:off x="5775325" y="4240213"/>
            <a:ext cx="16081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solidFill>
                  <a:srgbClr val="CC3300"/>
                </a:solidFill>
              </a:rPr>
              <a:t>L</a:t>
            </a:r>
            <a:r>
              <a:rPr lang="en-US" sz="2400" baseline="-25000" dirty="0">
                <a:solidFill>
                  <a:srgbClr val="CC3300"/>
                </a:solidFill>
              </a:rPr>
              <a:t>1</a:t>
            </a:r>
            <a:r>
              <a:rPr lang="en-US" sz="2400" dirty="0">
                <a:solidFill>
                  <a:srgbClr val="CC3300"/>
                </a:solidFill>
              </a:rPr>
              <a:t>-norm</a:t>
            </a:r>
            <a:r>
              <a:rPr lang="en-US" sz="2400" dirty="0"/>
              <a:t>:</a:t>
            </a:r>
          </a:p>
          <a:p>
            <a:r>
              <a:rPr lang="en-US" sz="2400" dirty="0" err="1"/>
              <a:t>dist</a:t>
            </a:r>
            <a:r>
              <a:rPr lang="en-US" sz="2400" dirty="0"/>
              <a:t>(</a:t>
            </a:r>
            <a:r>
              <a:rPr lang="en-US" sz="2400" dirty="0" err="1"/>
              <a:t>x,y</a:t>
            </a:r>
            <a:r>
              <a:rPr lang="en-US" sz="2400" dirty="0"/>
              <a:t>) =</a:t>
            </a:r>
          </a:p>
          <a:p>
            <a:r>
              <a:rPr lang="en-US" sz="2400" dirty="0"/>
              <a:t>4+3 = 7</a:t>
            </a:r>
          </a:p>
        </p:txBody>
      </p:sp>
      <p:sp>
        <p:nvSpPr>
          <p:cNvPr id="13322" name="Text Box 10"/>
          <p:cNvSpPr txBox="1">
            <a:spLocks noChangeArrowheads="1"/>
          </p:cNvSpPr>
          <p:nvPr/>
        </p:nvSpPr>
        <p:spPr bwMode="auto">
          <a:xfrm>
            <a:off x="4022725" y="41481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4</a:t>
            </a:r>
          </a:p>
        </p:txBody>
      </p:sp>
      <p:sp>
        <p:nvSpPr>
          <p:cNvPr id="13323" name="Text Box 11"/>
          <p:cNvSpPr txBox="1">
            <a:spLocks noChangeArrowheads="1"/>
          </p:cNvSpPr>
          <p:nvPr/>
        </p:nvSpPr>
        <p:spPr bwMode="auto">
          <a:xfrm>
            <a:off x="5089525" y="33861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3</a:t>
            </a:r>
          </a:p>
        </p:txBody>
      </p:sp>
      <p:sp>
        <p:nvSpPr>
          <p:cNvPr id="13324" name="Text Box 12"/>
          <p:cNvSpPr txBox="1">
            <a:spLocks noChangeArrowheads="1"/>
          </p:cNvSpPr>
          <p:nvPr/>
        </p:nvSpPr>
        <p:spPr bwMode="auto">
          <a:xfrm>
            <a:off x="3946525" y="33861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5</a:t>
            </a:r>
          </a:p>
        </p:txBody>
      </p:sp>
      <p:sp>
        <p:nvSpPr>
          <p:cNvPr id="13325" name="Line 13"/>
          <p:cNvSpPr>
            <a:spLocks noChangeShapeType="1"/>
          </p:cNvSpPr>
          <p:nvPr/>
        </p:nvSpPr>
        <p:spPr bwMode="auto">
          <a:xfrm>
            <a:off x="2286000" y="26670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2566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13321" grpId="0"/>
      <p:bldP spid="133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3FC81C-6BCB-42B2-AE66-79E15994AB33}" type="slidenum">
              <a:rPr lang="en-US"/>
              <a:pPr/>
              <a:t>6</a:t>
            </a:fld>
            <a:endParaRPr lang="en-US"/>
          </a:p>
        </p:txBody>
      </p:sp>
      <p:sp>
        <p:nvSpPr>
          <p:cNvPr id="15362" name="Rectangle 2"/>
          <p:cNvSpPr>
            <a:spLocks noGrp="1" noChangeArrowheads="1"/>
          </p:cNvSpPr>
          <p:nvPr>
            <p:ph type="title"/>
          </p:nvPr>
        </p:nvSpPr>
        <p:spPr/>
        <p:txBody>
          <a:bodyPr/>
          <a:lstStyle/>
          <a:p>
            <a:r>
              <a:rPr lang="en-US" dirty="0" smtClean="0"/>
              <a:t>Some Non-Euclidean </a:t>
            </a:r>
            <a:r>
              <a:rPr lang="en-US" dirty="0"/>
              <a:t>Distances</a:t>
            </a:r>
          </a:p>
        </p:txBody>
      </p:sp>
      <p:sp>
        <p:nvSpPr>
          <p:cNvPr id="15363" name="Rectangle 3"/>
          <p:cNvSpPr>
            <a:spLocks noGrp="1" noChangeArrowheads="1"/>
          </p:cNvSpPr>
          <p:nvPr>
            <p:ph type="body" idx="1"/>
          </p:nvPr>
        </p:nvSpPr>
        <p:spPr>
          <a:xfrm>
            <a:off x="457200" y="1371600"/>
            <a:ext cx="8458200" cy="4419600"/>
          </a:xfrm>
        </p:spPr>
        <p:txBody>
          <a:bodyPr>
            <a:normAutofit/>
          </a:bodyPr>
          <a:lstStyle/>
          <a:p>
            <a:r>
              <a:rPr lang="en-US" i="1" dirty="0" err="1">
                <a:solidFill>
                  <a:srgbClr val="FF0066"/>
                </a:solidFill>
              </a:rPr>
              <a:t>Jaccard</a:t>
            </a:r>
            <a:r>
              <a:rPr lang="en-US" i="1" dirty="0">
                <a:solidFill>
                  <a:srgbClr val="FF0066"/>
                </a:solidFill>
              </a:rPr>
              <a:t> distance</a:t>
            </a:r>
            <a:r>
              <a:rPr lang="en-US" dirty="0"/>
              <a:t> </a:t>
            </a:r>
            <a:r>
              <a:rPr lang="en-US" dirty="0" smtClean="0"/>
              <a:t>for </a:t>
            </a:r>
            <a:r>
              <a:rPr lang="en-US" dirty="0"/>
              <a:t>sets = 1 minus </a:t>
            </a:r>
            <a:r>
              <a:rPr lang="en-US" dirty="0" err="1"/>
              <a:t>Jaccard</a:t>
            </a:r>
            <a:r>
              <a:rPr lang="en-US" dirty="0"/>
              <a:t> similarity.</a:t>
            </a:r>
          </a:p>
          <a:p>
            <a:r>
              <a:rPr lang="en-US" i="1" dirty="0">
                <a:solidFill>
                  <a:srgbClr val="FF0066"/>
                </a:solidFill>
              </a:rPr>
              <a:t>Cosine distance</a:t>
            </a:r>
            <a:r>
              <a:rPr lang="en-US" dirty="0"/>
              <a:t> </a:t>
            </a:r>
            <a:r>
              <a:rPr lang="en-US" dirty="0" smtClean="0"/>
              <a:t>for vectors = angle between the vectors.</a:t>
            </a:r>
            <a:endParaRPr lang="en-US" dirty="0"/>
          </a:p>
          <a:p>
            <a:r>
              <a:rPr lang="en-US" i="1" dirty="0">
                <a:solidFill>
                  <a:srgbClr val="FF0066"/>
                </a:solidFill>
              </a:rPr>
              <a:t>Edit distance</a:t>
            </a:r>
            <a:r>
              <a:rPr lang="en-US" dirty="0"/>
              <a:t> </a:t>
            </a:r>
            <a:r>
              <a:rPr lang="en-US" dirty="0" smtClean="0"/>
              <a:t>for strings = </a:t>
            </a:r>
            <a:r>
              <a:rPr lang="en-US" dirty="0"/>
              <a:t>number of inserts and deletes to change one string into another</a:t>
            </a:r>
            <a:r>
              <a:rPr lang="en-US" dirty="0" smtClean="0"/>
              <a:t>.</a:t>
            </a:r>
            <a:endParaRPr lang="en-US" dirty="0"/>
          </a:p>
        </p:txBody>
      </p:sp>
    </p:spTree>
    <p:extLst>
      <p:ext uri="{BB962C8B-B14F-4D97-AF65-F5344CB8AC3E}">
        <p14:creationId xmlns:p14="http://schemas.microsoft.com/office/powerpoint/2010/main" val="272931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B6B4EF-CC03-4FFC-A6C7-8F8BEBB7E487}" type="slidenum">
              <a:rPr lang="en-US"/>
              <a:pPr/>
              <a:t>7</a:t>
            </a:fld>
            <a:endParaRPr lang="en-US"/>
          </a:p>
        </p:txBody>
      </p:sp>
      <p:sp>
        <p:nvSpPr>
          <p:cNvPr id="16386" name="Rectangle 2"/>
          <p:cNvSpPr>
            <a:spLocks noGrp="1" noChangeArrowheads="1"/>
          </p:cNvSpPr>
          <p:nvPr>
            <p:ph type="title"/>
          </p:nvPr>
        </p:nvSpPr>
        <p:spPr>
          <a:xfrm>
            <a:off x="838200" y="0"/>
            <a:ext cx="7467600" cy="1143000"/>
          </a:xfrm>
        </p:spPr>
        <p:txBody>
          <a:bodyPr/>
          <a:lstStyle/>
          <a:p>
            <a:r>
              <a:rPr lang="en-US" dirty="0" smtClean="0">
                <a:solidFill>
                  <a:srgbClr val="92D050"/>
                </a:solidFill>
              </a:rPr>
              <a:t>Example</a:t>
            </a:r>
            <a:r>
              <a:rPr lang="en-US" dirty="0" smtClean="0"/>
              <a:t>: </a:t>
            </a:r>
            <a:r>
              <a:rPr lang="en-US" dirty="0" err="1" smtClean="0"/>
              <a:t>Jaccard</a:t>
            </a:r>
            <a:r>
              <a:rPr lang="en-US" dirty="0" smtClean="0"/>
              <a:t> Distance</a:t>
            </a:r>
            <a:endParaRPr lang="en-US" dirty="0"/>
          </a:p>
        </p:txBody>
      </p:sp>
      <p:sp>
        <p:nvSpPr>
          <p:cNvPr id="16387" name="Rectangle 3"/>
          <p:cNvSpPr>
            <a:spLocks noGrp="1" noChangeArrowheads="1"/>
          </p:cNvSpPr>
          <p:nvPr>
            <p:ph type="body" idx="1"/>
          </p:nvPr>
        </p:nvSpPr>
        <p:spPr>
          <a:xfrm>
            <a:off x="533400" y="1371600"/>
            <a:ext cx="7772400" cy="3657600"/>
          </a:xfrm>
        </p:spPr>
        <p:txBody>
          <a:bodyPr/>
          <a:lstStyle/>
          <a:p>
            <a:r>
              <a:rPr lang="en-US" dirty="0" smtClean="0"/>
              <a:t>Consider x = {1,2,3,4} and y = {1,3,5}</a:t>
            </a:r>
            <a:endParaRPr lang="en-US" dirty="0"/>
          </a:p>
          <a:p>
            <a:r>
              <a:rPr lang="en-US" dirty="0"/>
              <a:t>Size of intersection = </a:t>
            </a:r>
            <a:r>
              <a:rPr lang="en-US" dirty="0" smtClean="0"/>
              <a:t>2; </a:t>
            </a:r>
            <a:r>
              <a:rPr lang="en-US" dirty="0"/>
              <a:t>size of union = </a:t>
            </a:r>
            <a:r>
              <a:rPr lang="en-US" dirty="0" smtClean="0"/>
              <a:t>5, </a:t>
            </a:r>
            <a:r>
              <a:rPr lang="en-US" dirty="0" err="1"/>
              <a:t>Jaccard</a:t>
            </a:r>
            <a:r>
              <a:rPr lang="en-US" dirty="0"/>
              <a:t> similarity (not distance) = </a:t>
            </a:r>
            <a:r>
              <a:rPr lang="en-US" dirty="0" smtClean="0"/>
              <a:t>2/5.</a:t>
            </a:r>
            <a:endParaRPr lang="en-US" dirty="0"/>
          </a:p>
          <a:p>
            <a:r>
              <a:rPr lang="en-US" dirty="0"/>
              <a:t>d(</a:t>
            </a:r>
            <a:r>
              <a:rPr lang="en-US" dirty="0" err="1"/>
              <a:t>x,y</a:t>
            </a:r>
            <a:r>
              <a:rPr lang="en-US" dirty="0"/>
              <a:t>) = 1 – (</a:t>
            </a:r>
            <a:r>
              <a:rPr lang="en-US" dirty="0" err="1"/>
              <a:t>Jaccard</a:t>
            </a:r>
            <a:r>
              <a:rPr lang="en-US" dirty="0"/>
              <a:t> similarity) = </a:t>
            </a:r>
            <a:r>
              <a:rPr lang="en-US" dirty="0" smtClean="0"/>
              <a:t>3/5.</a:t>
            </a:r>
            <a:endParaRPr lang="en-US" dirty="0"/>
          </a:p>
        </p:txBody>
      </p:sp>
    </p:spTree>
    <p:extLst>
      <p:ext uri="{BB962C8B-B14F-4D97-AF65-F5344CB8AC3E}">
        <p14:creationId xmlns:p14="http://schemas.microsoft.com/office/powerpoint/2010/main" val="5705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894501-775A-411D-9DA5-D218B4713033}" type="slidenum">
              <a:rPr lang="en-US"/>
              <a:pPr/>
              <a:t>8</a:t>
            </a:fld>
            <a:endParaRPr lang="en-US"/>
          </a:p>
        </p:txBody>
      </p:sp>
      <p:sp>
        <p:nvSpPr>
          <p:cNvPr id="17410" name="Rectangle 2"/>
          <p:cNvSpPr>
            <a:spLocks noGrp="1" noChangeArrowheads="1"/>
          </p:cNvSpPr>
          <p:nvPr>
            <p:ph type="title"/>
          </p:nvPr>
        </p:nvSpPr>
        <p:spPr>
          <a:xfrm>
            <a:off x="-35490" y="-29227"/>
            <a:ext cx="9144000" cy="1143000"/>
          </a:xfrm>
        </p:spPr>
        <p:txBody>
          <a:bodyPr/>
          <a:lstStyle/>
          <a:p>
            <a:r>
              <a:rPr lang="en-US" dirty="0"/>
              <a:t>Why J.D. Is a Distance Measure</a:t>
            </a:r>
          </a:p>
        </p:txBody>
      </p:sp>
      <p:sp>
        <p:nvSpPr>
          <p:cNvPr id="17411" name="Rectangle 3"/>
          <p:cNvSpPr>
            <a:spLocks noGrp="1" noChangeArrowheads="1"/>
          </p:cNvSpPr>
          <p:nvPr>
            <p:ph type="body" idx="1"/>
          </p:nvPr>
        </p:nvSpPr>
        <p:spPr/>
        <p:txBody>
          <a:bodyPr/>
          <a:lstStyle/>
          <a:p>
            <a:r>
              <a:rPr lang="en-US" dirty="0">
                <a:sym typeface="Symbol" pitchFamily="18" charset="2"/>
              </a:rPr>
              <a:t>d(</a:t>
            </a:r>
            <a:r>
              <a:rPr lang="en-US" dirty="0" err="1">
                <a:sym typeface="Symbol" pitchFamily="18" charset="2"/>
              </a:rPr>
              <a:t>x,y</a:t>
            </a:r>
            <a:r>
              <a:rPr lang="en-US" dirty="0">
                <a:sym typeface="Symbol" pitchFamily="18" charset="2"/>
              </a:rPr>
              <a:t>) </a:t>
            </a:r>
            <a:r>
              <a:rPr lang="en-US" u="sng" dirty="0">
                <a:sym typeface="Symbol" pitchFamily="18" charset="2"/>
              </a:rPr>
              <a:t>&gt;</a:t>
            </a:r>
            <a:r>
              <a:rPr lang="en-US" dirty="0">
                <a:sym typeface="Symbol" pitchFamily="18" charset="2"/>
              </a:rPr>
              <a:t> 0 because |</a:t>
            </a:r>
            <a:r>
              <a:rPr lang="en-US" dirty="0" err="1"/>
              <a:t>x</a:t>
            </a:r>
            <a:r>
              <a:rPr lang="en-US" dirty="0" err="1">
                <a:sym typeface="Symbol" pitchFamily="18" charset="2"/>
              </a:rPr>
              <a:t>y</a:t>
            </a:r>
            <a:r>
              <a:rPr lang="en-US" dirty="0">
                <a:sym typeface="Symbol" pitchFamily="18" charset="2"/>
              </a:rPr>
              <a:t>| </a:t>
            </a:r>
            <a:r>
              <a:rPr lang="en-US" u="sng" dirty="0">
                <a:sym typeface="Symbol" pitchFamily="18" charset="2"/>
              </a:rPr>
              <a:t>&lt;</a:t>
            </a:r>
            <a:r>
              <a:rPr lang="en-US" dirty="0">
                <a:sym typeface="Symbol" pitchFamily="18" charset="2"/>
              </a:rPr>
              <a:t> |</a:t>
            </a:r>
            <a:r>
              <a:rPr lang="en-US" dirty="0" err="1">
                <a:sym typeface="Symbol" pitchFamily="18" charset="2"/>
              </a:rPr>
              <a:t>xy</a:t>
            </a:r>
            <a:r>
              <a:rPr lang="en-US" dirty="0">
                <a:sym typeface="Symbol" pitchFamily="18" charset="2"/>
              </a:rPr>
              <a:t>|.</a:t>
            </a:r>
          </a:p>
          <a:p>
            <a:r>
              <a:rPr lang="en-US" dirty="0" smtClean="0"/>
              <a:t>d(</a:t>
            </a:r>
            <a:r>
              <a:rPr lang="en-US" dirty="0" err="1" smtClean="0"/>
              <a:t>x,x</a:t>
            </a:r>
            <a:r>
              <a:rPr lang="en-US" dirty="0"/>
              <a:t>) = 0 because </a:t>
            </a:r>
            <a:r>
              <a:rPr lang="en-US" dirty="0" err="1"/>
              <a:t>x</a:t>
            </a:r>
            <a:r>
              <a:rPr lang="en-US" dirty="0" err="1">
                <a:sym typeface="Symbol" pitchFamily="18" charset="2"/>
              </a:rPr>
              <a:t>x</a:t>
            </a:r>
            <a:r>
              <a:rPr lang="en-US" dirty="0">
                <a:sym typeface="Symbol" pitchFamily="18" charset="2"/>
              </a:rPr>
              <a:t> = </a:t>
            </a:r>
            <a:r>
              <a:rPr lang="en-US" dirty="0" err="1">
                <a:sym typeface="Symbol" pitchFamily="18" charset="2"/>
              </a:rPr>
              <a:t>xx</a:t>
            </a:r>
            <a:r>
              <a:rPr lang="en-US" dirty="0" smtClean="0">
                <a:sym typeface="Symbol" pitchFamily="18" charset="2"/>
              </a:rPr>
              <a:t>.</a:t>
            </a:r>
          </a:p>
          <a:p>
            <a:pPr lvl="1"/>
            <a:r>
              <a:rPr lang="en-US" dirty="0" smtClean="0">
                <a:sym typeface="Symbol" pitchFamily="18" charset="2"/>
              </a:rPr>
              <a:t>And if x </a:t>
            </a:r>
            <a:r>
              <a:rPr lang="en-US" dirty="0" smtClean="0">
                <a:sym typeface="Symbol"/>
              </a:rPr>
              <a:t></a:t>
            </a:r>
            <a:r>
              <a:rPr lang="en-US" dirty="0" smtClean="0">
                <a:sym typeface="Symbol" pitchFamily="18" charset="2"/>
              </a:rPr>
              <a:t> y, then the size of </a:t>
            </a:r>
            <a:r>
              <a:rPr lang="en-US" dirty="0" err="1"/>
              <a:t>x</a:t>
            </a:r>
            <a:r>
              <a:rPr lang="en-US" dirty="0" err="1" smtClean="0">
                <a:sym typeface="Symbol" pitchFamily="18" charset="2"/>
              </a:rPr>
              <a:t>y</a:t>
            </a:r>
            <a:r>
              <a:rPr lang="en-US" dirty="0" smtClean="0">
                <a:sym typeface="Symbol" pitchFamily="18" charset="2"/>
              </a:rPr>
              <a:t> is strictly less than the size of </a:t>
            </a:r>
            <a:r>
              <a:rPr lang="en-US" dirty="0" err="1">
                <a:sym typeface="Symbol" pitchFamily="18" charset="2"/>
              </a:rPr>
              <a:t>x</a:t>
            </a:r>
            <a:r>
              <a:rPr lang="en-US" dirty="0" err="1" smtClean="0">
                <a:sym typeface="Symbol" pitchFamily="18" charset="2"/>
              </a:rPr>
              <a:t>y</a:t>
            </a:r>
            <a:r>
              <a:rPr lang="en-US" dirty="0" smtClean="0">
                <a:sym typeface="Symbol" pitchFamily="18" charset="2"/>
              </a:rPr>
              <a:t>. </a:t>
            </a:r>
          </a:p>
          <a:p>
            <a:r>
              <a:rPr lang="en-US" dirty="0" smtClean="0">
                <a:sym typeface="Symbol" pitchFamily="18" charset="2"/>
              </a:rPr>
              <a:t>d(</a:t>
            </a:r>
            <a:r>
              <a:rPr lang="en-US" dirty="0" err="1" smtClean="0">
                <a:sym typeface="Symbol" pitchFamily="18" charset="2"/>
              </a:rPr>
              <a:t>x,y</a:t>
            </a:r>
            <a:r>
              <a:rPr lang="en-US" dirty="0">
                <a:sym typeface="Symbol" pitchFamily="18" charset="2"/>
              </a:rPr>
              <a:t>) = d(</a:t>
            </a:r>
            <a:r>
              <a:rPr lang="en-US" dirty="0" err="1">
                <a:sym typeface="Symbol" pitchFamily="18" charset="2"/>
              </a:rPr>
              <a:t>y,x</a:t>
            </a:r>
            <a:r>
              <a:rPr lang="en-US" dirty="0">
                <a:sym typeface="Symbol" pitchFamily="18" charset="2"/>
              </a:rPr>
              <a:t>) because union and intersection are symmetric.</a:t>
            </a:r>
          </a:p>
          <a:p>
            <a:r>
              <a:rPr lang="en-US" dirty="0" smtClean="0">
                <a:sym typeface="Symbol" pitchFamily="18" charset="2"/>
              </a:rPr>
              <a:t>d(</a:t>
            </a:r>
            <a:r>
              <a:rPr lang="en-US" dirty="0" err="1" smtClean="0">
                <a:sym typeface="Symbol" pitchFamily="18" charset="2"/>
              </a:rPr>
              <a:t>x,y</a:t>
            </a:r>
            <a:r>
              <a:rPr lang="en-US" dirty="0">
                <a:sym typeface="Symbol" pitchFamily="18" charset="2"/>
              </a:rPr>
              <a:t>) </a:t>
            </a:r>
            <a:r>
              <a:rPr lang="en-US" u="sng" dirty="0">
                <a:sym typeface="Symbol" pitchFamily="18" charset="2"/>
              </a:rPr>
              <a:t>&lt;</a:t>
            </a:r>
            <a:r>
              <a:rPr lang="en-US" dirty="0">
                <a:sym typeface="Symbol" pitchFamily="18" charset="2"/>
              </a:rPr>
              <a:t> d(</a:t>
            </a:r>
            <a:r>
              <a:rPr lang="en-US" dirty="0" err="1">
                <a:sym typeface="Symbol" pitchFamily="18" charset="2"/>
              </a:rPr>
              <a:t>x,z</a:t>
            </a:r>
            <a:r>
              <a:rPr lang="en-US" dirty="0">
                <a:sym typeface="Symbol" pitchFamily="18" charset="2"/>
              </a:rPr>
              <a:t>) + d(</a:t>
            </a:r>
            <a:r>
              <a:rPr lang="en-US" dirty="0" err="1">
                <a:sym typeface="Symbol" pitchFamily="18" charset="2"/>
              </a:rPr>
              <a:t>z,y</a:t>
            </a:r>
            <a:r>
              <a:rPr lang="en-US" dirty="0">
                <a:sym typeface="Symbol" pitchFamily="18" charset="2"/>
              </a:rPr>
              <a:t>) trickier – next slide.</a:t>
            </a:r>
          </a:p>
        </p:txBody>
      </p:sp>
    </p:spTree>
    <p:extLst>
      <p:ext uri="{BB962C8B-B14F-4D97-AF65-F5344CB8AC3E}">
        <p14:creationId xmlns:p14="http://schemas.microsoft.com/office/powerpoint/2010/main" val="322513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24A303B-CE3C-41E7-BB52-A127F2B8D855}" type="slidenum">
              <a:rPr lang="en-US"/>
              <a:pPr/>
              <a:t>9</a:t>
            </a:fld>
            <a:endParaRPr lang="en-US"/>
          </a:p>
        </p:txBody>
      </p:sp>
      <p:sp>
        <p:nvSpPr>
          <p:cNvPr id="18434" name="Rectangle 2"/>
          <p:cNvSpPr>
            <a:spLocks noGrp="1" noChangeArrowheads="1"/>
          </p:cNvSpPr>
          <p:nvPr>
            <p:ph type="title"/>
          </p:nvPr>
        </p:nvSpPr>
        <p:spPr/>
        <p:txBody>
          <a:bodyPr/>
          <a:lstStyle/>
          <a:p>
            <a:r>
              <a:rPr lang="en-US"/>
              <a:t>Triangle Inequality for J.D.</a:t>
            </a:r>
          </a:p>
        </p:txBody>
      </p:sp>
      <p:sp>
        <p:nvSpPr>
          <p:cNvPr id="18435" name="Rectangle 3"/>
          <p:cNvSpPr>
            <a:spLocks noGrp="1" noChangeArrowheads="1"/>
          </p:cNvSpPr>
          <p:nvPr>
            <p:ph type="body" idx="1"/>
          </p:nvPr>
        </p:nvSpPr>
        <p:spPr>
          <a:xfrm>
            <a:off x="685800" y="1981200"/>
            <a:ext cx="7772400" cy="4419600"/>
          </a:xfrm>
        </p:spPr>
        <p:txBody>
          <a:bodyPr/>
          <a:lstStyle/>
          <a:p>
            <a:pPr>
              <a:buFont typeface="Monotype Sorts" pitchFamily="2" charset="2"/>
              <a:buNone/>
            </a:pPr>
            <a:r>
              <a:rPr lang="en-US" dirty="0"/>
              <a:t>1 - |x </a:t>
            </a:r>
            <a:r>
              <a:rPr lang="en-US" dirty="0">
                <a:sym typeface="Symbol" pitchFamily="18" charset="2"/>
              </a:rPr>
              <a:t>z| + 1 - |y z| </a:t>
            </a:r>
            <a:r>
              <a:rPr lang="en-US" u="sng" dirty="0">
                <a:sym typeface="Symbol" pitchFamily="18" charset="2"/>
              </a:rPr>
              <a:t>&gt;</a:t>
            </a:r>
            <a:r>
              <a:rPr lang="en-US" dirty="0">
                <a:sym typeface="Symbol" pitchFamily="18" charset="2"/>
              </a:rPr>
              <a:t> 1  </a:t>
            </a:r>
            <a:r>
              <a:rPr lang="en-US" dirty="0" smtClean="0">
                <a:sym typeface="Symbol" pitchFamily="18" charset="2"/>
              </a:rPr>
              <a:t>-|</a:t>
            </a:r>
            <a:r>
              <a:rPr lang="en-US" dirty="0">
                <a:sym typeface="Symbol" pitchFamily="18" charset="2"/>
              </a:rPr>
              <a:t>x y|</a:t>
            </a:r>
          </a:p>
          <a:p>
            <a:pPr>
              <a:buFont typeface="Monotype Sorts" pitchFamily="2" charset="2"/>
              <a:buNone/>
            </a:pPr>
            <a:r>
              <a:rPr lang="en-US" dirty="0">
                <a:sym typeface="Symbol" pitchFamily="18" charset="2"/>
              </a:rPr>
              <a:t>  </a:t>
            </a:r>
            <a:r>
              <a:rPr lang="en-US" dirty="0" smtClean="0">
                <a:sym typeface="Symbol" pitchFamily="18" charset="2"/>
              </a:rPr>
              <a:t>    </a:t>
            </a:r>
            <a:r>
              <a:rPr lang="en-US" dirty="0">
                <a:sym typeface="Symbol" pitchFamily="18" charset="2"/>
              </a:rPr>
              <a:t>|x z|        </a:t>
            </a:r>
            <a:r>
              <a:rPr lang="en-US" dirty="0" smtClean="0">
                <a:sym typeface="Symbol" pitchFamily="18" charset="2"/>
              </a:rPr>
              <a:t> |</a:t>
            </a:r>
            <a:r>
              <a:rPr lang="en-US" dirty="0">
                <a:sym typeface="Symbol" pitchFamily="18" charset="2"/>
              </a:rPr>
              <a:t>y z|    </a:t>
            </a:r>
            <a:r>
              <a:rPr lang="en-US" dirty="0" smtClean="0">
                <a:sym typeface="Symbol" pitchFamily="18" charset="2"/>
              </a:rPr>
              <a:t>      |</a:t>
            </a:r>
            <a:r>
              <a:rPr lang="en-US" dirty="0">
                <a:sym typeface="Symbol" pitchFamily="18" charset="2"/>
              </a:rPr>
              <a:t>x y|</a:t>
            </a:r>
          </a:p>
          <a:p>
            <a:r>
              <a:rPr lang="en-US" dirty="0">
                <a:solidFill>
                  <a:schemeClr val="accent2"/>
                </a:solidFill>
              </a:rPr>
              <a:t>Remember</a:t>
            </a:r>
            <a:r>
              <a:rPr lang="en-US" dirty="0"/>
              <a:t>: </a:t>
            </a:r>
            <a:r>
              <a:rPr lang="en-US" dirty="0">
                <a:sym typeface="Symbol" pitchFamily="18" charset="2"/>
              </a:rPr>
              <a:t>|a b|/|a b| = probability that </a:t>
            </a:r>
            <a:r>
              <a:rPr lang="en-US" dirty="0" err="1">
                <a:sym typeface="Symbol" pitchFamily="18" charset="2"/>
              </a:rPr>
              <a:t>minhash</a:t>
            </a:r>
            <a:r>
              <a:rPr lang="en-US" dirty="0">
                <a:sym typeface="Symbol" pitchFamily="18" charset="2"/>
              </a:rPr>
              <a:t>(a) = </a:t>
            </a:r>
            <a:r>
              <a:rPr lang="en-US" dirty="0" err="1">
                <a:sym typeface="Symbol" pitchFamily="18" charset="2"/>
              </a:rPr>
              <a:t>minhash</a:t>
            </a:r>
            <a:r>
              <a:rPr lang="en-US" dirty="0">
                <a:sym typeface="Symbol" pitchFamily="18" charset="2"/>
              </a:rPr>
              <a:t>(b).</a:t>
            </a:r>
          </a:p>
          <a:p>
            <a:r>
              <a:rPr lang="en-US" dirty="0">
                <a:sym typeface="Symbol" pitchFamily="18" charset="2"/>
              </a:rPr>
              <a:t>Thus, 1 - |a b|/|a b| = probability that </a:t>
            </a:r>
            <a:r>
              <a:rPr lang="en-US" dirty="0" err="1">
                <a:sym typeface="Symbol" pitchFamily="18" charset="2"/>
              </a:rPr>
              <a:t>minhash</a:t>
            </a:r>
            <a:r>
              <a:rPr lang="en-US" dirty="0">
                <a:sym typeface="Symbol" pitchFamily="18" charset="2"/>
              </a:rPr>
              <a:t>(a)  </a:t>
            </a:r>
            <a:r>
              <a:rPr lang="en-US" dirty="0" err="1">
                <a:sym typeface="Symbol" pitchFamily="18" charset="2"/>
              </a:rPr>
              <a:t>minhash</a:t>
            </a:r>
            <a:r>
              <a:rPr lang="en-US" dirty="0">
                <a:sym typeface="Symbol" pitchFamily="18" charset="2"/>
              </a:rPr>
              <a:t>(b).</a:t>
            </a:r>
          </a:p>
        </p:txBody>
      </p:sp>
      <p:sp>
        <p:nvSpPr>
          <p:cNvPr id="18436" name="Line 4"/>
          <p:cNvSpPr>
            <a:spLocks noChangeShapeType="1"/>
          </p:cNvSpPr>
          <p:nvPr/>
        </p:nvSpPr>
        <p:spPr bwMode="auto">
          <a:xfrm>
            <a:off x="1371600" y="25908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Line 5"/>
          <p:cNvSpPr>
            <a:spLocks noChangeShapeType="1"/>
          </p:cNvSpPr>
          <p:nvPr/>
        </p:nvSpPr>
        <p:spPr bwMode="auto">
          <a:xfrm>
            <a:off x="5410200" y="2613764"/>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8" name="Line 6"/>
          <p:cNvSpPr>
            <a:spLocks noChangeShapeType="1"/>
          </p:cNvSpPr>
          <p:nvPr/>
        </p:nvSpPr>
        <p:spPr bwMode="auto">
          <a:xfrm>
            <a:off x="3352800" y="2613764"/>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 name="Group 5"/>
          <p:cNvGrpSpPr/>
          <p:nvPr/>
        </p:nvGrpSpPr>
        <p:grpSpPr>
          <a:xfrm>
            <a:off x="838200" y="1135692"/>
            <a:ext cx="2122996" cy="2064708"/>
            <a:chOff x="838200" y="1135692"/>
            <a:chExt cx="2122996" cy="2064708"/>
          </a:xfrm>
        </p:grpSpPr>
        <p:sp>
          <p:nvSpPr>
            <p:cNvPr id="2" name="Oval 1"/>
            <p:cNvSpPr/>
            <p:nvPr/>
          </p:nvSpPr>
          <p:spPr>
            <a:xfrm>
              <a:off x="838200" y="1828800"/>
              <a:ext cx="1752600" cy="1371600"/>
            </a:xfrm>
            <a:prstGeom prst="ellipse">
              <a:avLst/>
            </a:prstGeom>
            <a:noFill/>
            <a:ln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068003" y="1135692"/>
              <a:ext cx="893193" cy="461665"/>
            </a:xfrm>
            <a:prstGeom prst="rect">
              <a:avLst/>
            </a:prstGeom>
            <a:noFill/>
          </p:spPr>
          <p:txBody>
            <a:bodyPr wrap="none" rtlCol="0">
              <a:spAutoFit/>
            </a:bodyPr>
            <a:lstStyle/>
            <a:p>
              <a:r>
                <a:rPr lang="en-US" sz="2400" dirty="0" smtClean="0"/>
                <a:t>d(</a:t>
              </a:r>
              <a:r>
                <a:rPr lang="en-US" sz="2400" dirty="0" err="1" smtClean="0"/>
                <a:t>x,z</a:t>
              </a:r>
              <a:r>
                <a:rPr lang="en-US" sz="2400" dirty="0" smtClean="0"/>
                <a:t>)</a:t>
              </a:r>
              <a:endParaRPr lang="en-US" sz="2400" dirty="0"/>
            </a:p>
          </p:txBody>
        </p:sp>
        <p:cxnSp>
          <p:nvCxnSpPr>
            <p:cNvPr id="5" name="Straight Arrow Connector 4"/>
            <p:cNvCxnSpPr>
              <a:stCxn id="3" idx="1"/>
              <a:endCxn id="2" idx="0"/>
            </p:cNvCxnSpPr>
            <p:nvPr/>
          </p:nvCxnSpPr>
          <p:spPr>
            <a:xfrm flipH="1">
              <a:off x="1714500" y="1366525"/>
              <a:ext cx="353503" cy="46227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11" name="Group 10"/>
          <p:cNvGrpSpPr/>
          <p:nvPr/>
        </p:nvGrpSpPr>
        <p:grpSpPr>
          <a:xfrm>
            <a:off x="4896111" y="1155075"/>
            <a:ext cx="2124204" cy="2045325"/>
            <a:chOff x="4896111" y="1155075"/>
            <a:chExt cx="2124204" cy="2045325"/>
          </a:xfrm>
        </p:grpSpPr>
        <p:sp>
          <p:nvSpPr>
            <p:cNvPr id="10" name="Oval 9"/>
            <p:cNvSpPr/>
            <p:nvPr/>
          </p:nvSpPr>
          <p:spPr>
            <a:xfrm>
              <a:off x="4896111" y="1828800"/>
              <a:ext cx="1752600" cy="1371600"/>
            </a:xfrm>
            <a:prstGeom prst="ellipse">
              <a:avLst/>
            </a:prstGeom>
            <a:noFill/>
            <a:ln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127122" y="1155075"/>
              <a:ext cx="893193" cy="461665"/>
            </a:xfrm>
            <a:prstGeom prst="rect">
              <a:avLst/>
            </a:prstGeom>
            <a:noFill/>
          </p:spPr>
          <p:txBody>
            <a:bodyPr wrap="none" rtlCol="0">
              <a:spAutoFit/>
            </a:bodyPr>
            <a:lstStyle/>
            <a:p>
              <a:r>
                <a:rPr lang="en-US" sz="2400" dirty="0" smtClean="0"/>
                <a:t>d(</a:t>
              </a:r>
              <a:r>
                <a:rPr lang="en-US" sz="2400" dirty="0" err="1" smtClean="0"/>
                <a:t>x,y</a:t>
              </a:r>
              <a:r>
                <a:rPr lang="en-US" sz="2400" dirty="0" smtClean="0"/>
                <a:t>)</a:t>
              </a:r>
              <a:endParaRPr lang="en-US" sz="2400" dirty="0"/>
            </a:p>
          </p:txBody>
        </p:sp>
        <p:cxnSp>
          <p:nvCxnSpPr>
            <p:cNvPr id="16" name="Straight Arrow Connector 15"/>
            <p:cNvCxnSpPr/>
            <p:nvPr/>
          </p:nvCxnSpPr>
          <p:spPr>
            <a:xfrm flipH="1">
              <a:off x="5773619" y="1366525"/>
              <a:ext cx="353503" cy="46227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grpSp>
        <p:nvGrpSpPr>
          <p:cNvPr id="8" name="Group 7"/>
          <p:cNvGrpSpPr/>
          <p:nvPr/>
        </p:nvGrpSpPr>
        <p:grpSpPr>
          <a:xfrm>
            <a:off x="2819400" y="1135693"/>
            <a:ext cx="2142417" cy="2081408"/>
            <a:chOff x="2819400" y="1135693"/>
            <a:chExt cx="2142417" cy="2081408"/>
          </a:xfrm>
        </p:grpSpPr>
        <p:sp>
          <p:nvSpPr>
            <p:cNvPr id="9" name="Oval 8"/>
            <p:cNvSpPr/>
            <p:nvPr/>
          </p:nvSpPr>
          <p:spPr>
            <a:xfrm>
              <a:off x="2819400" y="1845501"/>
              <a:ext cx="1752600" cy="1371600"/>
            </a:xfrm>
            <a:prstGeom prst="ellipse">
              <a:avLst/>
            </a:prstGeom>
            <a:noFill/>
            <a:ln cmpd="sng">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71124" y="1135693"/>
              <a:ext cx="890693" cy="461665"/>
            </a:xfrm>
            <a:prstGeom prst="rect">
              <a:avLst/>
            </a:prstGeom>
            <a:noFill/>
          </p:spPr>
          <p:txBody>
            <a:bodyPr wrap="none" rtlCol="0">
              <a:spAutoFit/>
            </a:bodyPr>
            <a:lstStyle/>
            <a:p>
              <a:r>
                <a:rPr lang="en-US" sz="2400" dirty="0" smtClean="0"/>
                <a:t>d(</a:t>
              </a:r>
              <a:r>
                <a:rPr lang="en-US" sz="2400" dirty="0" err="1" smtClean="0"/>
                <a:t>z,y</a:t>
              </a:r>
              <a:r>
                <a:rPr lang="en-US" sz="2400" dirty="0" smtClean="0"/>
                <a:t>)</a:t>
              </a:r>
              <a:endParaRPr lang="en-US" sz="2400" dirty="0"/>
            </a:p>
          </p:txBody>
        </p:sp>
        <p:cxnSp>
          <p:nvCxnSpPr>
            <p:cNvPr id="17" name="Straight Arrow Connector 16"/>
            <p:cNvCxnSpPr/>
            <p:nvPr/>
          </p:nvCxnSpPr>
          <p:spPr>
            <a:xfrm flipH="1">
              <a:off x="3695700" y="1366525"/>
              <a:ext cx="353503" cy="462275"/>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52355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6637</TotalTime>
  <Words>12769</Words>
  <Application>Microsoft Office PowerPoint</Application>
  <PresentationFormat>On-screen Show (4:3)</PresentationFormat>
  <Paragraphs>815</Paragraphs>
  <Slides>49</Slides>
  <Notes>49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49</vt:i4>
      </vt:variant>
    </vt:vector>
  </HeadingPairs>
  <TitlesOfParts>
    <vt:vector size="60" baseType="lpstr">
      <vt:lpstr>Calibri</vt:lpstr>
      <vt:lpstr>Corbel</vt:lpstr>
      <vt:lpstr>Courier New</vt:lpstr>
      <vt:lpstr>Lucida Sans Unicode</vt:lpstr>
      <vt:lpstr>Monotype Sorts</vt:lpstr>
      <vt:lpstr>Symbol</vt:lpstr>
      <vt:lpstr>Tahoma</vt:lpstr>
      <vt:lpstr>Wingdings</vt:lpstr>
      <vt:lpstr>Wingdings 2</vt:lpstr>
      <vt:lpstr>WP Greek Century</vt:lpstr>
      <vt:lpstr>Module</vt:lpstr>
      <vt:lpstr>LS Families of Hash Functions LSH for Cosine Distance Special Approaches for High Jaccard  Similarity</vt:lpstr>
      <vt:lpstr>Distance Measures</vt:lpstr>
      <vt:lpstr>Axioms of a Distance Measure</vt:lpstr>
      <vt:lpstr>Some Euclidean Distances</vt:lpstr>
      <vt:lpstr>Examples of Euclidean Distances</vt:lpstr>
      <vt:lpstr>Some Non-Euclidean Distances</vt:lpstr>
      <vt:lpstr>Example: Jaccard Distance</vt:lpstr>
      <vt:lpstr>Why J.D. Is a Distance Measure</vt:lpstr>
      <vt:lpstr>Triangle Inequality for J.D.</vt:lpstr>
      <vt:lpstr>Triangle Inequality – (2)</vt:lpstr>
      <vt:lpstr>Cosine Distance</vt:lpstr>
      <vt:lpstr>Edit Distance</vt:lpstr>
      <vt:lpstr>Example: Edit Distance</vt:lpstr>
      <vt:lpstr>Definition Combining hash functions Making steep S-Curves</vt:lpstr>
      <vt:lpstr>Hash Functions Decide Equality</vt:lpstr>
      <vt:lpstr>LSH Families Defined</vt:lpstr>
      <vt:lpstr>LS Families: Illustration </vt:lpstr>
      <vt:lpstr>Example: LS Family</vt:lpstr>
      <vt:lpstr>Example: LS Family – (2)</vt:lpstr>
      <vt:lpstr>Amplifying an LSH-Family</vt:lpstr>
      <vt:lpstr>AND of Hash Functions</vt:lpstr>
      <vt:lpstr>OR of Hash Functions</vt:lpstr>
      <vt:lpstr>Effect of AND and OR Constructions</vt:lpstr>
      <vt:lpstr>Composing Constructions</vt:lpstr>
      <vt:lpstr>AND-OR Composition</vt:lpstr>
      <vt:lpstr>Table for Function 1-(1-p4)4</vt:lpstr>
      <vt:lpstr>OR-AND Composition</vt:lpstr>
      <vt:lpstr>Table for Function (1-(1-p)4)4</vt:lpstr>
      <vt:lpstr>Cascading Constructions</vt:lpstr>
      <vt:lpstr>General Use of S-Curves</vt:lpstr>
      <vt:lpstr>Visualization of Threshold</vt:lpstr>
      <vt:lpstr>Random Hyperplanes Sketches (Signatures)</vt:lpstr>
      <vt:lpstr>Random Hyperplanes – (1)</vt:lpstr>
      <vt:lpstr>Random Hyperplanes – (2)</vt:lpstr>
      <vt:lpstr>Proof of Claim</vt:lpstr>
      <vt:lpstr>Signatures for Cosine Distance</vt:lpstr>
      <vt:lpstr>Simplification</vt:lpstr>
      <vt:lpstr>Sets Represented by Sorted Strings Use of String Length Exploiting Prefixes</vt:lpstr>
      <vt:lpstr>Setting: Sets as Strings</vt:lpstr>
      <vt:lpstr>Example: Shingles</vt:lpstr>
      <vt:lpstr>Example: Words</vt:lpstr>
      <vt:lpstr>Jaccard and Edit Distances</vt:lpstr>
      <vt:lpstr>Length-Based Indexes</vt:lpstr>
      <vt:lpstr>Why the Limit on Lengths?</vt:lpstr>
      <vt:lpstr>Prefix-Based Indexing</vt:lpstr>
      <vt:lpstr>Why the Limit on Prefixes?</vt:lpstr>
      <vt:lpstr>Indexing Prefixes</vt:lpstr>
      <vt:lpstr>Lookup</vt:lpstr>
      <vt:lpstr>Example: Indexing Prefixes</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Arunkumar's</cp:lastModifiedBy>
  <cp:revision>513</cp:revision>
  <dcterms:created xsi:type="dcterms:W3CDTF">2009-06-12T17:14:38Z</dcterms:created>
  <dcterms:modified xsi:type="dcterms:W3CDTF">2016-08-19T02:27:07Z</dcterms:modified>
</cp:coreProperties>
</file>